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AD5130D-50DF-4CA2-A6E4-15744E1F1C7B}" type="datetimeFigureOut">
              <a:rPr lang="en-US" smtClean="0"/>
              <a:t>4/24/2021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5C95669-3F24-4CCB-9A80-4F1BD6225C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D5130D-50DF-4CA2-A6E4-15744E1F1C7B}" type="datetimeFigureOut">
              <a:rPr lang="en-US" smtClean="0"/>
              <a:t>4/24/2021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C95669-3F24-4CCB-9A80-4F1BD6225C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D5130D-50DF-4CA2-A6E4-15744E1F1C7B}" type="datetimeFigureOut">
              <a:rPr lang="en-US" smtClean="0"/>
              <a:t>4/24/2021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C95669-3F24-4CCB-9A80-4F1BD6225C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D5130D-50DF-4CA2-A6E4-15744E1F1C7B}" type="datetimeFigureOut">
              <a:rPr lang="en-US" smtClean="0"/>
              <a:t>4/24/2021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C95669-3F24-4CCB-9A80-4F1BD6225C7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AD5130D-50DF-4CA2-A6E4-15744E1F1C7B}" type="datetimeFigureOut">
              <a:rPr lang="en-US" smtClean="0"/>
              <a:t>4/24/2021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C95669-3F24-4CCB-9A80-4F1BD6225C7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D5130D-50DF-4CA2-A6E4-15744E1F1C7B}" type="datetimeFigureOut">
              <a:rPr lang="en-US" smtClean="0"/>
              <a:t>4/24/2021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5C95669-3F24-4CCB-9A80-4F1BD6225C7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AD5130D-50DF-4CA2-A6E4-15744E1F1C7B}" type="datetimeFigureOut">
              <a:rPr lang="en-US" smtClean="0"/>
              <a:t>4/24/2021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5C95669-3F24-4CCB-9A80-4F1BD6225C7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AD5130D-50DF-4CA2-A6E4-15744E1F1C7B}" type="datetimeFigureOut">
              <a:rPr lang="en-US" smtClean="0"/>
              <a:t>4/24/2021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5C95669-3F24-4CCB-9A80-4F1BD6225C7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AD5130D-50DF-4CA2-A6E4-15744E1F1C7B}" type="datetimeFigureOut">
              <a:rPr lang="en-US" smtClean="0"/>
              <a:t>4/24/2021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5C95669-3F24-4CCB-9A80-4F1BD6225C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AD5130D-50DF-4CA2-A6E4-15744E1F1C7B}" type="datetimeFigureOut">
              <a:rPr lang="en-US" smtClean="0"/>
              <a:t>4/24/2021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5C95669-3F24-4CCB-9A80-4F1BD6225C7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AD5130D-50DF-4CA2-A6E4-15744E1F1C7B}" type="datetimeFigureOut">
              <a:rPr lang="en-US" smtClean="0"/>
              <a:t>4/24/2021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5C95669-3F24-4CCB-9A80-4F1BD6225C7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AD5130D-50DF-4CA2-A6E4-15744E1F1C7B}" type="datetimeFigureOut">
              <a:rPr lang="en-US" smtClean="0"/>
              <a:t>4/24/2021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5C95669-3F24-4CCB-9A80-4F1BD6225C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00200"/>
            <a:ext cx="7772400" cy="1905000"/>
          </a:xfrm>
        </p:spPr>
        <p:txBody>
          <a:bodyPr>
            <a:noAutofit/>
          </a:bodyPr>
          <a:lstStyle/>
          <a:p>
            <a:pPr algn="ctr"/>
            <a:r>
              <a:rPr lang="en-US" sz="4000" dirty="0" smtClean="0">
                <a:solidFill>
                  <a:srgbClr val="7030A0"/>
                </a:solidFill>
                <a:effectLst/>
                <a:latin typeface="Times New Roman" pitchFamily="18" charset="0"/>
                <a:cs typeface="Times New Roman" pitchFamily="18" charset="0"/>
              </a:rPr>
              <a:t>SMART VEHICAL AUTOMATIC TYRE PRESSURE SYSTEM</a:t>
            </a:r>
            <a:br>
              <a:rPr lang="en-US" sz="4000" dirty="0" smtClean="0">
                <a:solidFill>
                  <a:srgbClr val="7030A0"/>
                </a:solidFill>
                <a:effectLst/>
                <a:latin typeface="Times New Roman" pitchFamily="18" charset="0"/>
                <a:cs typeface="Times New Roman" pitchFamily="18" charset="0"/>
              </a:rPr>
            </a:br>
            <a:endParaRPr lang="en-US" sz="4000" dirty="0">
              <a:solidFill>
                <a:srgbClr val="7030A0"/>
              </a:solidFill>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838199"/>
          </a:xfrm>
        </p:spPr>
        <p:txBody>
          <a:bodyPr/>
          <a:lstStyle/>
          <a:p>
            <a:pPr algn="ctr"/>
            <a:r>
              <a:rPr lang="en-US" dirty="0" smtClean="0">
                <a:solidFill>
                  <a:srgbClr val="7030A0"/>
                </a:solidFill>
                <a:effectLst/>
                <a:latin typeface="Times New Roman" pitchFamily="18" charset="0"/>
                <a:cs typeface="Times New Roman" pitchFamily="18" charset="0"/>
              </a:rPr>
              <a:t>Advantages</a:t>
            </a:r>
            <a:endParaRPr lang="en-US"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685800" y="762000"/>
            <a:ext cx="7772400" cy="4267200"/>
          </a:xfrm>
        </p:spPr>
        <p:txBody>
          <a:bodyPr>
            <a:noAutofit/>
          </a:bodyPr>
          <a:lstStyle/>
          <a:p>
            <a:pPr lvl="0" algn="just">
              <a:buFont typeface="Arial" pitchFamily="34" charset="0"/>
              <a:buChar char="•"/>
            </a:pPr>
            <a:r>
              <a:rPr lang="en-US" sz="2400" dirty="0" smtClean="0">
                <a:solidFill>
                  <a:schemeClr val="tx1"/>
                </a:solidFill>
                <a:latin typeface="Times New Roman" pitchFamily="18" charset="0"/>
                <a:cs typeface="Times New Roman" pitchFamily="18" charset="0"/>
              </a:rPr>
              <a:t>Tire pressure sensor- Continuously checks pressure and temperature of wheel and alerts the driver. </a:t>
            </a:r>
          </a:p>
          <a:p>
            <a:pPr lvl="0" algn="just"/>
            <a:endParaRPr lang="en-US" sz="2400" dirty="0" smtClean="0">
              <a:solidFill>
                <a:schemeClr val="tx1"/>
              </a:solidFill>
              <a:latin typeface="Times New Roman" pitchFamily="18" charset="0"/>
              <a:cs typeface="Times New Roman" pitchFamily="18" charset="0"/>
            </a:endParaRPr>
          </a:p>
          <a:p>
            <a:pPr lvl="0" algn="just">
              <a:buFont typeface="Arial" pitchFamily="34" charset="0"/>
              <a:buChar char="•"/>
            </a:pPr>
            <a:r>
              <a:rPr lang="en-US" sz="2400" dirty="0" smtClean="0">
                <a:solidFill>
                  <a:schemeClr val="tx1"/>
                </a:solidFill>
                <a:latin typeface="Times New Roman" pitchFamily="18" charset="0"/>
                <a:cs typeface="Times New Roman" pitchFamily="18" charset="0"/>
              </a:rPr>
              <a:t>Gas sensor is one which comes handy in applications where we have to detect the variation in the concentration of toxic gases in order to maintain the system safe and avoid/caution any unexpected threats. </a:t>
            </a:r>
          </a:p>
          <a:p>
            <a:pPr lvl="0" algn="just"/>
            <a:endParaRPr lang="en-US" sz="2400" dirty="0" smtClean="0">
              <a:solidFill>
                <a:schemeClr val="tx1"/>
              </a:solidFill>
              <a:latin typeface="Times New Roman" pitchFamily="18" charset="0"/>
              <a:cs typeface="Times New Roman" pitchFamily="18" charset="0"/>
            </a:endParaRPr>
          </a:p>
          <a:p>
            <a:pPr lvl="0" algn="just">
              <a:buFont typeface="Arial" pitchFamily="34" charset="0"/>
              <a:buChar char="•"/>
            </a:pPr>
            <a:r>
              <a:rPr lang="en-US" sz="2400" dirty="0" smtClean="0">
                <a:solidFill>
                  <a:schemeClr val="tx1"/>
                </a:solidFill>
                <a:latin typeface="Times New Roman" pitchFamily="18" charset="0"/>
                <a:cs typeface="Times New Roman" pitchFamily="18" charset="0"/>
              </a:rPr>
              <a:t>Vehicle Pollution monitoring system- A little modification in the system will help the government in tracking polluting vehicles. </a:t>
            </a:r>
          </a:p>
          <a:p>
            <a:pPr algn="just">
              <a:buFont typeface="Arial" pitchFamily="34" charset="0"/>
              <a:buChar char="•"/>
            </a:pPr>
            <a:endParaRPr lang="en-US" sz="2400" dirty="0" smtClean="0">
              <a:solidFill>
                <a:schemeClr val="tx1"/>
              </a:solidFill>
              <a:latin typeface="Times New Roman" pitchFamily="18" charset="0"/>
              <a:cs typeface="Times New Roman" pitchFamily="18" charset="0"/>
            </a:endParaRPr>
          </a:p>
          <a:p>
            <a:pPr algn="just">
              <a:buFont typeface="Arial" pitchFamily="34" charset="0"/>
              <a:buChar char="•"/>
            </a:pP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838201"/>
          </a:xfrm>
        </p:spPr>
        <p:txBody>
          <a:bodyPr/>
          <a:lstStyle/>
          <a:p>
            <a:pPr algn="ctr"/>
            <a:r>
              <a:rPr lang="en-US" dirty="0" smtClean="0">
                <a:solidFill>
                  <a:srgbClr val="7030A0"/>
                </a:solidFill>
                <a:effectLst/>
                <a:latin typeface="Times New Roman" pitchFamily="18" charset="0"/>
                <a:cs typeface="Times New Roman" pitchFamily="18" charset="0"/>
              </a:rPr>
              <a:t>Conclusion</a:t>
            </a:r>
            <a:endParaRPr lang="en-US"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685800" y="838200"/>
            <a:ext cx="7772400" cy="4191000"/>
          </a:xfrm>
        </p:spPr>
        <p:txBody>
          <a:bodyPr>
            <a:normAutofit fontScale="92500" lnSpcReduction="20000"/>
          </a:bodyPr>
          <a:lstStyle/>
          <a:p>
            <a:pPr algn="just"/>
            <a:r>
              <a:rPr lang="en-US" sz="2000" dirty="0" smtClean="0">
                <a:latin typeface="Times New Roman" pitchFamily="18" charset="0"/>
                <a:cs typeface="Times New Roman" pitchFamily="18" charset="0"/>
              </a:rPr>
              <a:t>We have developed a real time embedded system by using various electronic sensors, actuators which would solve the safety issues of vehicles while driving on highways, using gas sensor shows leakage of gas, and by MQ7 sensor pollution in vehicles can be detected using buzzer.</a:t>
            </a:r>
          </a:p>
          <a:p>
            <a:pPr algn="just"/>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is the main component of this project and the entire process is controlled by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LCD is used for the visual </a:t>
            </a:r>
            <a:r>
              <a:rPr lang="en-US" sz="2000" dirty="0" err="1" smtClean="0">
                <a:latin typeface="Times New Roman" pitchFamily="18" charset="0"/>
                <a:cs typeface="Times New Roman" pitchFamily="18" charset="0"/>
              </a:rPr>
              <a:t>Outputautomatic</a:t>
            </a:r>
            <a:r>
              <a:rPr lang="en-US" sz="2000" dirty="0" smtClean="0">
                <a:latin typeface="Times New Roman" pitchFamily="18" charset="0"/>
                <a:cs typeface="Times New Roman" pitchFamily="18" charset="0"/>
              </a:rPr>
              <a:t> headlight dimmer.</a:t>
            </a:r>
          </a:p>
          <a:p>
            <a:pPr algn="just"/>
            <a:r>
              <a:rPr lang="en-US" sz="2000" dirty="0" smtClean="0">
                <a:latin typeface="Times New Roman" pitchFamily="18" charset="0"/>
                <a:cs typeface="Times New Roman" pitchFamily="18" charset="0"/>
              </a:rPr>
              <a:t>It also aims at providing an excellent notification system and assists in monitoring appropriate tire pressure and pollution rate constantly. It reduces or increases the tire pressure according to requirement of the tire and helps in gaining best mileage and most importantly assures to provide comfortable and safe driving. The displayed results explains that the system is more accurate and efficient. The proposed system is more user-friendly, reliable, easy to install and highly beneficial for the automotive industry. The installation of such a system in vehicles is a low cost affair so all the passenger vehicle can take the advantage of this essential system at affordable installation budget.</a:t>
            </a: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761999"/>
          </a:xfrm>
        </p:spPr>
        <p:txBody>
          <a:bodyPr>
            <a:normAutofit fontScale="90000"/>
          </a:bodyPr>
          <a:lstStyle/>
          <a:p>
            <a:pPr algn="ctr"/>
            <a:r>
              <a:rPr lang="en-US" dirty="0" smtClean="0">
                <a:solidFill>
                  <a:srgbClr val="7030A0"/>
                </a:solidFill>
                <a:effectLst/>
                <a:latin typeface="Times New Roman" pitchFamily="18" charset="0"/>
                <a:cs typeface="Times New Roman" pitchFamily="18" charset="0"/>
              </a:rPr>
              <a:t>References</a:t>
            </a:r>
            <a:endParaRPr lang="en-US"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381000" y="609600"/>
            <a:ext cx="8382000" cy="4495800"/>
          </a:xfrm>
        </p:spPr>
        <p:txBody>
          <a:bodyPr>
            <a:normAutofit fontScale="92500" lnSpcReduction="10000"/>
          </a:bodyPr>
          <a:lstStyle/>
          <a:p>
            <a:pPr algn="just"/>
            <a:r>
              <a:rPr lang="en-US" sz="2000" dirty="0" smtClean="0">
                <a:solidFill>
                  <a:schemeClr val="tx1"/>
                </a:solidFill>
                <a:latin typeface="Times New Roman" pitchFamily="18" charset="0"/>
                <a:cs typeface="Times New Roman" pitchFamily="18" charset="0"/>
              </a:rPr>
              <a:t>[1] </a:t>
            </a:r>
            <a:r>
              <a:rPr lang="en-US" sz="2000" dirty="0" err="1" smtClean="0">
                <a:solidFill>
                  <a:schemeClr val="tx1"/>
                </a:solidFill>
                <a:latin typeface="Times New Roman" pitchFamily="18" charset="0"/>
                <a:cs typeface="Times New Roman" pitchFamily="18" charset="0"/>
              </a:rPr>
              <a:t>IoT</a:t>
            </a:r>
            <a:r>
              <a:rPr lang="en-US" sz="2000" dirty="0" smtClean="0">
                <a:solidFill>
                  <a:schemeClr val="tx1"/>
                </a:solidFill>
                <a:latin typeface="Times New Roman" pitchFamily="18" charset="0"/>
                <a:cs typeface="Times New Roman" pitchFamily="18" charset="0"/>
              </a:rPr>
              <a:t>  Based  Air  Pollution  6Monitoring  System  using  </a:t>
            </a:r>
            <a:r>
              <a:rPr lang="en-US" sz="2000" dirty="0" err="1" smtClean="0">
                <a:solidFill>
                  <a:schemeClr val="tx1"/>
                </a:solidFill>
                <a:latin typeface="Times New Roman" pitchFamily="18" charset="0"/>
                <a:cs typeface="Times New Roman" pitchFamily="18" charset="0"/>
              </a:rPr>
              <a:t>Arduino</a:t>
            </a:r>
            <a:r>
              <a:rPr lang="en-US" sz="2000" dirty="0" smtClean="0">
                <a:solidFill>
                  <a:schemeClr val="tx1"/>
                </a:solidFill>
                <a:latin typeface="Times New Roman" pitchFamily="18" charset="0"/>
                <a:cs typeface="Times New Roman" pitchFamily="18" charset="0"/>
              </a:rPr>
              <a:t> Monika Singh1, </a:t>
            </a:r>
            <a:r>
              <a:rPr lang="en-US" sz="2000" dirty="0" err="1" smtClean="0">
                <a:solidFill>
                  <a:schemeClr val="tx1"/>
                </a:solidFill>
                <a:latin typeface="Times New Roman" pitchFamily="18" charset="0"/>
                <a:cs typeface="Times New Roman" pitchFamily="18" charset="0"/>
              </a:rPr>
              <a:t>Misha</a:t>
            </a:r>
            <a:r>
              <a:rPr lang="en-US" sz="2000" dirty="0" smtClean="0">
                <a:solidFill>
                  <a:schemeClr val="tx1"/>
                </a:solidFill>
                <a:latin typeface="Times New Roman" pitchFamily="18" charset="0"/>
                <a:cs typeface="Times New Roman" pitchFamily="18" charset="0"/>
              </a:rPr>
              <a:t> Kumari2, </a:t>
            </a:r>
            <a:r>
              <a:rPr lang="en-US" sz="2000" dirty="0" err="1" smtClean="0">
                <a:solidFill>
                  <a:schemeClr val="tx1"/>
                </a:solidFill>
                <a:latin typeface="Times New Roman" pitchFamily="18" charset="0"/>
                <a:cs typeface="Times New Roman" pitchFamily="18" charset="0"/>
              </a:rPr>
              <a:t>Pradeep</a:t>
            </a:r>
            <a:r>
              <a:rPr lang="en-US" sz="2000" dirty="0" smtClean="0">
                <a:solidFill>
                  <a:schemeClr val="tx1"/>
                </a:solidFill>
                <a:latin typeface="Times New Roman" pitchFamily="18" charset="0"/>
                <a:cs typeface="Times New Roman" pitchFamily="18" charset="0"/>
              </a:rPr>
              <a:t> Kumar Chauhan3 1,2Department of CSE, Bharat Institute of Technology, Meerut, Uttar Pradesh, Indi 3Assistant Professor, Dept. of CSE, Bharat Institute of Technology, Meerut, Uttar Pradesh, </a:t>
            </a:r>
          </a:p>
          <a:p>
            <a:pPr algn="just"/>
            <a:r>
              <a:rPr lang="en-US" sz="2000" dirty="0" smtClean="0">
                <a:solidFill>
                  <a:schemeClr val="tx1"/>
                </a:solidFill>
                <a:latin typeface="Times New Roman" pitchFamily="18" charset="0"/>
                <a:cs typeface="Times New Roman" pitchFamily="18" charset="0"/>
              </a:rPr>
              <a:t>India .</a:t>
            </a:r>
          </a:p>
          <a:p>
            <a:pPr algn="just"/>
            <a:r>
              <a:rPr lang="en-US" sz="2000" dirty="0" smtClean="0">
                <a:solidFill>
                  <a:schemeClr val="tx1"/>
                </a:solidFill>
                <a:latin typeface="Times New Roman" pitchFamily="18" charset="0"/>
                <a:cs typeface="Times New Roman" pitchFamily="18" charset="0"/>
              </a:rPr>
              <a:t> </a:t>
            </a:r>
          </a:p>
          <a:p>
            <a:pPr algn="just"/>
            <a:r>
              <a:rPr lang="en-US" sz="2000" dirty="0" smtClean="0">
                <a:solidFill>
                  <a:schemeClr val="tx1"/>
                </a:solidFill>
                <a:latin typeface="Times New Roman" pitchFamily="18" charset="0"/>
                <a:cs typeface="Times New Roman" pitchFamily="18" charset="0"/>
              </a:rPr>
              <a:t>[2]    Automated Headlight Intensity Control and Obstacle Alerting System</a:t>
            </a:r>
          </a:p>
          <a:p>
            <a:pPr algn="just"/>
            <a:r>
              <a:rPr lang="en-US" sz="2000" dirty="0" err="1" smtClean="0">
                <a:solidFill>
                  <a:schemeClr val="tx1"/>
                </a:solidFill>
                <a:latin typeface="Times New Roman" pitchFamily="18" charset="0"/>
                <a:cs typeface="Times New Roman" pitchFamily="18" charset="0"/>
              </a:rPr>
              <a:t>ArpitaK</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Akhila</a:t>
            </a:r>
            <a:r>
              <a:rPr lang="en-US" sz="2000" dirty="0" smtClean="0">
                <a:solidFill>
                  <a:schemeClr val="tx1"/>
                </a:solidFill>
                <a:latin typeface="Times New Roman" pitchFamily="18" charset="0"/>
                <a:cs typeface="Times New Roman" pitchFamily="18" charset="0"/>
              </a:rPr>
              <a:t> M Jain, </a:t>
            </a:r>
            <a:r>
              <a:rPr lang="en-US" sz="2000" dirty="0" err="1" smtClean="0">
                <a:solidFill>
                  <a:schemeClr val="tx1"/>
                </a:solidFill>
                <a:latin typeface="Times New Roman" pitchFamily="18" charset="0"/>
                <a:cs typeface="Times New Roman" pitchFamily="18" charset="0"/>
              </a:rPr>
              <a:t>Avi</a:t>
            </a:r>
            <a:r>
              <a:rPr lang="en-US" sz="2000" dirty="0" smtClean="0">
                <a:solidFill>
                  <a:schemeClr val="tx1"/>
                </a:solidFill>
                <a:latin typeface="Times New Roman" pitchFamily="18" charset="0"/>
                <a:cs typeface="Times New Roman" pitchFamily="18" charset="0"/>
              </a:rPr>
              <a:t> Kumar R Students, BE, Department of TCE, GSSSIETW, </a:t>
            </a:r>
            <a:r>
              <a:rPr lang="en-US" sz="2000" dirty="0" err="1" smtClean="0">
                <a:solidFill>
                  <a:schemeClr val="tx1"/>
                </a:solidFill>
                <a:latin typeface="Times New Roman" pitchFamily="18" charset="0"/>
                <a:cs typeface="Times New Roman" pitchFamily="18" charset="0"/>
              </a:rPr>
              <a:t>Mysuru</a:t>
            </a:r>
            <a:r>
              <a:rPr lang="en-US" sz="2000" dirty="0" smtClean="0">
                <a:solidFill>
                  <a:schemeClr val="tx1"/>
                </a:solidFill>
                <a:latin typeface="Times New Roman" pitchFamily="18" charset="0"/>
                <a:cs typeface="Times New Roman" pitchFamily="18" charset="0"/>
              </a:rPr>
              <a:t>, Karnataka, India, Assistant Professor, Department of TCE, GSSSIETW, </a:t>
            </a:r>
            <a:r>
              <a:rPr lang="en-US" sz="2000" dirty="0" err="1" smtClean="0">
                <a:solidFill>
                  <a:schemeClr val="tx1"/>
                </a:solidFill>
                <a:latin typeface="Times New Roman" pitchFamily="18" charset="0"/>
                <a:cs typeface="Times New Roman" pitchFamily="18" charset="0"/>
              </a:rPr>
              <a:t>Mysuru</a:t>
            </a:r>
            <a:r>
              <a:rPr lang="en-US" sz="2000" dirty="0" smtClean="0">
                <a:solidFill>
                  <a:schemeClr val="tx1"/>
                </a:solidFill>
                <a:latin typeface="Times New Roman" pitchFamily="18" charset="0"/>
                <a:cs typeface="Times New Roman" pitchFamily="18" charset="0"/>
              </a:rPr>
              <a:t>, Karnataka, India.</a:t>
            </a:r>
          </a:p>
          <a:p>
            <a:pPr algn="just"/>
            <a:r>
              <a:rPr lang="en-US" sz="2000" dirty="0" smtClean="0">
                <a:solidFill>
                  <a:schemeClr val="tx1"/>
                </a:solidFill>
                <a:latin typeface="Times New Roman" pitchFamily="18" charset="0"/>
                <a:cs typeface="Times New Roman" pitchFamily="18" charset="0"/>
              </a:rPr>
              <a:t> </a:t>
            </a:r>
          </a:p>
          <a:p>
            <a:pPr algn="just"/>
            <a:r>
              <a:rPr lang="en-US" sz="2000" dirty="0" smtClean="0">
                <a:solidFill>
                  <a:schemeClr val="tx1"/>
                </a:solidFill>
                <a:latin typeface="Times New Roman" pitchFamily="18" charset="0"/>
                <a:cs typeface="Times New Roman" pitchFamily="18" charset="0"/>
              </a:rPr>
              <a:t>[3]   Fuel Monitoring  System For </a:t>
            </a:r>
            <a:r>
              <a:rPr lang="en-US" sz="2000" dirty="0" err="1" smtClean="0">
                <a:solidFill>
                  <a:schemeClr val="tx1"/>
                </a:solidFill>
                <a:latin typeface="Times New Roman" pitchFamily="18" charset="0"/>
                <a:cs typeface="Times New Roman" pitchFamily="18" charset="0"/>
              </a:rPr>
              <a:t>FuelManagemant</a:t>
            </a:r>
            <a:endParaRPr lang="en-US" sz="2000" dirty="0" smtClean="0">
              <a:solidFill>
                <a:schemeClr val="tx1"/>
              </a:solidFill>
              <a:latin typeface="Times New Roman" pitchFamily="18" charset="0"/>
              <a:cs typeface="Times New Roman" pitchFamily="18" charset="0"/>
            </a:endParaRPr>
          </a:p>
          <a:p>
            <a:pPr algn="just"/>
            <a:r>
              <a:rPr lang="en-US" sz="2000" dirty="0" err="1" smtClean="0">
                <a:solidFill>
                  <a:schemeClr val="tx1"/>
                </a:solidFill>
                <a:latin typeface="Times New Roman" pitchFamily="18" charset="0"/>
                <a:cs typeface="Times New Roman" pitchFamily="18" charset="0"/>
              </a:rPr>
              <a:t>Mr.Senthil</a:t>
            </a:r>
            <a:r>
              <a:rPr lang="en-US" sz="2000" dirty="0" smtClean="0">
                <a:solidFill>
                  <a:schemeClr val="tx1"/>
                </a:solidFill>
                <a:latin typeface="Times New Roman" pitchFamily="18" charset="0"/>
                <a:cs typeface="Times New Roman" pitchFamily="18" charset="0"/>
              </a:rPr>
              <a:t> kumar.R1,Ganapathi.M2, Arunkumar.D3, Goutham.G4,Karthick.M5,</a:t>
            </a:r>
          </a:p>
          <a:p>
            <a:pPr algn="just"/>
            <a:r>
              <a:rPr lang="en-US" sz="2000" dirty="0" smtClean="0">
                <a:solidFill>
                  <a:schemeClr val="tx1"/>
                </a:solidFill>
                <a:latin typeface="Times New Roman" pitchFamily="18" charset="0"/>
                <a:cs typeface="Times New Roman" pitchFamily="18" charset="0"/>
              </a:rPr>
              <a:t> </a:t>
            </a:r>
          </a:p>
          <a:p>
            <a:pPr algn="just"/>
            <a:r>
              <a:rPr lang="en-US" sz="2000" dirty="0" smtClean="0">
                <a:solidFill>
                  <a:schemeClr val="tx1"/>
                </a:solidFill>
                <a:latin typeface="Times New Roman" pitchFamily="18" charset="0"/>
                <a:cs typeface="Times New Roman" pitchFamily="18" charset="0"/>
              </a:rPr>
              <a:t>[4]   A Smart Monitoring System In Vehicles</a:t>
            </a:r>
          </a:p>
          <a:p>
            <a:pPr algn="just"/>
            <a:endParaRPr lang="en-US" sz="2000"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685800"/>
          </a:xfrm>
        </p:spPr>
        <p:txBody>
          <a:bodyPr>
            <a:normAutofit fontScale="90000"/>
          </a:bodyPr>
          <a:lstStyle/>
          <a:p>
            <a:pPr algn="ctr"/>
            <a:r>
              <a:rPr lang="en-US" dirty="0" smtClean="0">
                <a:solidFill>
                  <a:srgbClr val="7030A0"/>
                </a:solidFill>
                <a:effectLst/>
                <a:latin typeface="Times New Roman" pitchFamily="18" charset="0"/>
                <a:cs typeface="Times New Roman" pitchFamily="18" charset="0"/>
              </a:rPr>
              <a:t>Introduction</a:t>
            </a:r>
            <a:endParaRPr lang="en-US"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685800" y="990600"/>
            <a:ext cx="7772400" cy="4038600"/>
          </a:xfrm>
        </p:spPr>
        <p:txBody>
          <a:bodyPr>
            <a:noAutofit/>
          </a:bodyPr>
          <a:lstStyle/>
          <a:p>
            <a:pPr algn="just"/>
            <a:r>
              <a:rPr lang="en-US" sz="1600" dirty="0" smtClean="0">
                <a:solidFill>
                  <a:schemeClr val="tx1"/>
                </a:solidFill>
                <a:latin typeface="Times New Roman" pitchFamily="18" charset="0"/>
                <a:cs typeface="Times New Roman" pitchFamily="18" charset="0"/>
              </a:rPr>
              <a:t>In today’s scenario we are facing a big problem which is pollution. Not India or only Indian people facing this problem. Our whole world faces this problem of pollution. various sign languages across the world.  The sign language used at a particular place depends on the culture and spoken language at that place.  It consists of both word level gestures and finger spelling. But here we are discussing the harmful effects of air pollution and the solution to air pollution.</a:t>
            </a:r>
          </a:p>
          <a:p>
            <a:pPr algn="just"/>
            <a:r>
              <a:rPr lang="en-US" sz="1600" dirty="0" smtClean="0">
                <a:solidFill>
                  <a:schemeClr val="tx1"/>
                </a:solidFill>
                <a:latin typeface="Times New Roman" pitchFamily="18" charset="0"/>
                <a:cs typeface="Times New Roman" pitchFamily="18" charset="0"/>
              </a:rPr>
              <a:t>The level of pollution is increasing day by day due to factors like industries, urbanization, increasing in population, increasing in use of a vehicle which can affect human health. In the Internet Of Things based Air Pollution Monitoring, system monitors Air quality from the above web server using the internet. When air quality goes down it triggers an alarm. Air quality goes down when enough amount of harmful gases present in the air like carbon dioxide, smoke, alcohol, benzene, NH3, and </a:t>
            </a:r>
            <a:r>
              <a:rPr lang="en-US" sz="1600" dirty="0" err="1" smtClean="0">
                <a:solidFill>
                  <a:schemeClr val="tx1"/>
                </a:solidFill>
                <a:latin typeface="Times New Roman" pitchFamily="18" charset="0"/>
                <a:cs typeface="Times New Roman" pitchFamily="18" charset="0"/>
              </a:rPr>
              <a:t>NOx</a:t>
            </a:r>
            <a:r>
              <a:rPr lang="en-US" sz="1600" dirty="0" smtClean="0">
                <a:solidFill>
                  <a:schemeClr val="tx1"/>
                </a:solidFill>
                <a:latin typeface="Times New Roman" pitchFamily="18" charset="0"/>
                <a:cs typeface="Times New Roman" pitchFamily="18" charset="0"/>
              </a:rPr>
              <a:t>. The air quality will be shown in Parts per million on the LCD and as well as on webpage so that air pollution can be monitored very easily. The system uses MQ135 and MQ6 sensor for monitoring Air Quality. It measures their amount exactly and finds out harmful gases.</a:t>
            </a:r>
          </a:p>
          <a:p>
            <a:pPr algn="just"/>
            <a:endParaRPr lang="en-US" sz="1600"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685799"/>
          </a:xfrm>
        </p:spPr>
        <p:txBody>
          <a:bodyPr>
            <a:normAutofit fontScale="90000"/>
          </a:bodyPr>
          <a:lstStyle/>
          <a:p>
            <a:pPr algn="ctr"/>
            <a:r>
              <a:rPr lang="en-US" dirty="0" smtClean="0">
                <a:solidFill>
                  <a:srgbClr val="7030A0"/>
                </a:solidFill>
                <a:effectLst/>
                <a:latin typeface="Times New Roman" pitchFamily="18" charset="0"/>
                <a:cs typeface="Times New Roman" pitchFamily="18" charset="0"/>
              </a:rPr>
              <a:t>Motivation</a:t>
            </a:r>
            <a:endParaRPr lang="en-US"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762000" y="990600"/>
            <a:ext cx="7772400" cy="4419600"/>
          </a:xfrm>
        </p:spPr>
        <p:txBody>
          <a:bodyPr>
            <a:normAutofit fontScale="77500" lnSpcReduction="20000"/>
          </a:bodyPr>
          <a:lstStyle/>
          <a:p>
            <a:pPr algn="just"/>
            <a:r>
              <a:rPr lang="en-US" dirty="0" smtClean="0">
                <a:solidFill>
                  <a:schemeClr val="tx1"/>
                </a:solidFill>
                <a:latin typeface="Times New Roman" pitchFamily="18" charset="0"/>
                <a:cs typeface="Times New Roman" pitchFamily="18" charset="0"/>
              </a:rPr>
              <a:t>This paper design a compact system to monitor the tire pressure and detect the pollutants in the vehicle which could be assembled in the vehicle itself. Tremendous innovations have been made in the technology but still nothing significant is achieved from it. This idea employs pressure sensor to monitor the </a:t>
            </a:r>
            <a:r>
              <a:rPr lang="en-US" dirty="0" err="1" smtClean="0">
                <a:solidFill>
                  <a:schemeClr val="tx1"/>
                </a:solidFill>
                <a:latin typeface="Times New Roman" pitchFamily="18" charset="0"/>
                <a:cs typeface="Times New Roman" pitchFamily="18" charset="0"/>
              </a:rPr>
              <a:t>tyre</a:t>
            </a:r>
            <a:r>
              <a:rPr lang="en-US" dirty="0" smtClean="0">
                <a:solidFill>
                  <a:schemeClr val="tx1"/>
                </a:solidFill>
                <a:latin typeface="Times New Roman" pitchFamily="18" charset="0"/>
                <a:cs typeface="Times New Roman" pitchFamily="18" charset="0"/>
              </a:rPr>
              <a:t> pressure, the CO2 sensor to sense the CO gas concentration emitted from the vehicle. In case of abnormal conditions an initial warning is given to the driver with the help of LCD display and later the same information is transferred to the users mobile through an android application. This is done with the help of </a:t>
            </a:r>
            <a:r>
              <a:rPr lang="en-US" dirty="0" err="1" smtClean="0">
                <a:solidFill>
                  <a:schemeClr val="tx1"/>
                </a:solidFill>
                <a:latin typeface="Times New Roman" pitchFamily="18" charset="0"/>
                <a:cs typeface="Times New Roman" pitchFamily="18" charset="0"/>
              </a:rPr>
              <a:t>Arduino</a:t>
            </a:r>
            <a:r>
              <a:rPr lang="en-US" dirty="0" smtClean="0">
                <a:solidFill>
                  <a:schemeClr val="tx1"/>
                </a:solidFill>
                <a:latin typeface="Times New Roman" pitchFamily="18" charset="0"/>
                <a:cs typeface="Times New Roman" pitchFamily="18" charset="0"/>
              </a:rPr>
              <a:t> Controller that is incorporated in the vehicle. The </a:t>
            </a:r>
            <a:r>
              <a:rPr lang="en-US" dirty="0" err="1" smtClean="0">
                <a:solidFill>
                  <a:schemeClr val="tx1"/>
                </a:solidFill>
                <a:latin typeface="Times New Roman" pitchFamily="18" charset="0"/>
                <a:cs typeface="Times New Roman" pitchFamily="18" charset="0"/>
              </a:rPr>
              <a:t>Arduino</a:t>
            </a:r>
            <a:r>
              <a:rPr lang="en-US" dirty="0" smtClean="0">
                <a:solidFill>
                  <a:schemeClr val="tx1"/>
                </a:solidFill>
                <a:latin typeface="Times New Roman" pitchFamily="18" charset="0"/>
                <a:cs typeface="Times New Roman" pitchFamily="18" charset="0"/>
              </a:rPr>
              <a:t> Controller is used to transfer the information from the sensors to the commuter. The main aim of this paper is to stabilize all automobile </a:t>
            </a:r>
            <a:r>
              <a:rPr lang="en-US" dirty="0" err="1" smtClean="0">
                <a:solidFill>
                  <a:schemeClr val="tx1"/>
                </a:solidFill>
                <a:latin typeface="Times New Roman" pitchFamily="18" charset="0"/>
                <a:cs typeface="Times New Roman" pitchFamily="18" charset="0"/>
              </a:rPr>
              <a:t>tyres</a:t>
            </a:r>
            <a:r>
              <a:rPr lang="en-US" dirty="0" smtClean="0">
                <a:solidFill>
                  <a:schemeClr val="tx1"/>
                </a:solidFill>
                <a:latin typeface="Times New Roman" pitchFamily="18" charset="0"/>
                <a:cs typeface="Times New Roman" pitchFamily="18" charset="0"/>
              </a:rPr>
              <a:t> with ideal pressure, pollutant free environment, achieve satisfactory fuel efficiency and construct an affordable system. </a:t>
            </a:r>
          </a:p>
          <a:p>
            <a:pPr algn="just"/>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14399"/>
          </a:xfrm>
        </p:spPr>
        <p:txBody>
          <a:bodyPr/>
          <a:lstStyle/>
          <a:p>
            <a:pPr algn="ctr"/>
            <a:r>
              <a:rPr lang="en-US" dirty="0" smtClean="0">
                <a:solidFill>
                  <a:srgbClr val="7030A0"/>
                </a:solidFill>
                <a:effectLst/>
                <a:latin typeface="Times New Roman" pitchFamily="18" charset="0"/>
                <a:cs typeface="Times New Roman" pitchFamily="18" charset="0"/>
              </a:rPr>
              <a:t>Literature Survey</a:t>
            </a:r>
            <a:endParaRPr lang="en-US" dirty="0">
              <a:solidFill>
                <a:srgbClr val="7030A0"/>
              </a:solidFill>
              <a:effectLst/>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28600" y="1397000"/>
          <a:ext cx="8686800" cy="3556000"/>
        </p:xfrm>
        <a:graphic>
          <a:graphicData uri="http://schemas.openxmlformats.org/drawingml/2006/table">
            <a:tbl>
              <a:tblPr firstRow="1" bandRow="1">
                <a:tableStyleId>{5940675A-B579-460E-94D1-54222C63F5DA}</a:tableStyleId>
              </a:tblPr>
              <a:tblGrid>
                <a:gridCol w="838200"/>
                <a:gridCol w="990600"/>
                <a:gridCol w="1066800"/>
                <a:gridCol w="1676400"/>
                <a:gridCol w="1828800"/>
                <a:gridCol w="2286000"/>
              </a:tblGrid>
              <a:tr h="551241">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Sr. No. </a:t>
                      </a:r>
                      <a:endParaRPr lang="en-US" sz="1400" dirty="0">
                        <a:solidFill>
                          <a:srgbClr val="000000"/>
                        </a:solidFill>
                        <a:latin typeface="Times New Roman"/>
                        <a:ea typeface="Times New Roman"/>
                      </a:endParaRPr>
                    </a:p>
                  </a:txBody>
                  <a:tcPr marL="68580" marR="68580" marT="0" marB="0"/>
                </a:tc>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Title of the Paper </a:t>
                      </a:r>
                      <a:endParaRPr lang="en-US" sz="1400" dirty="0">
                        <a:solidFill>
                          <a:srgbClr val="000000"/>
                        </a:solidFill>
                        <a:latin typeface="Times New Roman"/>
                        <a:ea typeface="Times New Roman"/>
                      </a:endParaRPr>
                    </a:p>
                  </a:txBody>
                  <a:tcPr marL="68580" marR="68580" marT="0" marB="0"/>
                </a:tc>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Year of Publication </a:t>
                      </a:r>
                      <a:endParaRPr lang="en-US" sz="1400" dirty="0">
                        <a:solidFill>
                          <a:srgbClr val="000000"/>
                        </a:solidFill>
                        <a:latin typeface="Times New Roman"/>
                        <a:ea typeface="Times New Roman"/>
                      </a:endParaRPr>
                    </a:p>
                  </a:txBody>
                  <a:tcPr marL="68580" marR="68580" marT="0" marB="0"/>
                </a:tc>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Authors</a:t>
                      </a:r>
                      <a:endParaRPr lang="en-US" sz="1400" dirty="0">
                        <a:solidFill>
                          <a:srgbClr val="000000"/>
                        </a:solidFill>
                        <a:latin typeface="Times New Roman"/>
                        <a:ea typeface="Times New Roman"/>
                      </a:endParaRPr>
                    </a:p>
                  </a:txBody>
                  <a:tcPr marL="68580" marR="68580" marT="0" marB="0"/>
                </a:tc>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Methodology</a:t>
                      </a:r>
                      <a:endParaRPr lang="en-US" sz="1400" dirty="0">
                        <a:solidFill>
                          <a:srgbClr val="000000"/>
                        </a:solidFill>
                        <a:latin typeface="Times New Roman"/>
                        <a:ea typeface="Times New Roman"/>
                      </a:endParaRPr>
                    </a:p>
                  </a:txBody>
                  <a:tcPr marL="68580" marR="68580" marT="0" marB="0"/>
                </a:tc>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Conclusion </a:t>
                      </a:r>
                      <a:endParaRPr lang="en-US" sz="1400" dirty="0">
                        <a:solidFill>
                          <a:srgbClr val="000000"/>
                        </a:solidFill>
                        <a:latin typeface="Times New Roman"/>
                        <a:ea typeface="Times New Roman"/>
                      </a:endParaRPr>
                    </a:p>
                  </a:txBody>
                  <a:tcPr marL="68580" marR="68580" marT="0" marB="0"/>
                </a:tc>
              </a:tr>
              <a:tr h="3004759">
                <a:tc>
                  <a:txBody>
                    <a:bodyPr/>
                    <a:lstStyle/>
                    <a:p>
                      <a:pPr marL="0" marR="0" algn="just">
                        <a:lnSpc>
                          <a:spcPct val="115000"/>
                        </a:lnSpc>
                        <a:spcBef>
                          <a:spcPts val="0"/>
                        </a:spcBef>
                        <a:spcAft>
                          <a:spcPts val="800"/>
                        </a:spcAft>
                      </a:pPr>
                      <a:r>
                        <a:rPr lang="en-IN" sz="1200" dirty="0">
                          <a:latin typeface="Times New Roman"/>
                          <a:ea typeface="Times New Roman"/>
                          <a:cs typeface="Times New Roman"/>
                        </a:rPr>
                        <a:t>1</a:t>
                      </a:r>
                      <a:endParaRPr lang="en-US" sz="11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800"/>
                        </a:spcAft>
                      </a:pPr>
                      <a:r>
                        <a:rPr lang="en-IN" sz="1200">
                          <a:latin typeface="Times New Roman"/>
                          <a:ea typeface="Times New Roman"/>
                          <a:cs typeface="Times New Roman"/>
                        </a:rPr>
                        <a:t>IoT  Based  Air  Pollution  6Monitoring  System  using  Arduino</a:t>
                      </a:r>
                      <a:endParaRPr lang="en-US" sz="1100">
                        <a:latin typeface="Calibri"/>
                        <a:ea typeface="Calibri"/>
                        <a:cs typeface="Times New Roman"/>
                      </a:endParaRPr>
                    </a:p>
                  </a:txBody>
                  <a:tcPr marL="68580" marR="68580" marT="0" marB="0"/>
                </a:tc>
                <a:tc>
                  <a:txBody>
                    <a:bodyPr/>
                    <a:lstStyle/>
                    <a:p>
                      <a:pPr marL="0" marR="0" algn="just">
                        <a:lnSpc>
                          <a:spcPct val="115000"/>
                        </a:lnSpc>
                        <a:spcBef>
                          <a:spcPts val="0"/>
                        </a:spcBef>
                        <a:spcAft>
                          <a:spcPts val="800"/>
                        </a:spcAft>
                      </a:pPr>
                      <a:r>
                        <a:rPr lang="en-IN" sz="1200">
                          <a:latin typeface="Times New Roman"/>
                          <a:ea typeface="Times New Roman"/>
                          <a:cs typeface="Times New Roman"/>
                        </a:rPr>
                        <a:t>2019</a:t>
                      </a:r>
                      <a:endParaRPr lang="en-US" sz="1100">
                        <a:latin typeface="Calibri"/>
                        <a:ea typeface="Calibri"/>
                        <a:cs typeface="Times New Roman"/>
                      </a:endParaRPr>
                    </a:p>
                  </a:txBody>
                  <a:tcPr marL="68580" marR="68580" marT="0" marB="0"/>
                </a:tc>
                <a:tc>
                  <a:txBody>
                    <a:bodyPr/>
                    <a:lstStyle/>
                    <a:p>
                      <a:pPr marL="0" marR="0" algn="just">
                        <a:lnSpc>
                          <a:spcPct val="115000"/>
                        </a:lnSpc>
                        <a:spcBef>
                          <a:spcPts val="0"/>
                        </a:spcBef>
                        <a:spcAft>
                          <a:spcPts val="800"/>
                        </a:spcAft>
                      </a:pPr>
                      <a:r>
                        <a:rPr lang="en-IN" sz="1200">
                          <a:latin typeface="Times New Roman"/>
                          <a:ea typeface="Times New Roman"/>
                          <a:cs typeface="Times New Roman"/>
                        </a:rPr>
                        <a:t>Monika Singh1, Misha Kumari2, Pradeep Kumar Chauhan3</a:t>
                      </a:r>
                      <a:endParaRPr lang="en-US" sz="1100">
                        <a:latin typeface="Calibri"/>
                        <a:ea typeface="Calibri"/>
                        <a:cs typeface="Times New Roman"/>
                      </a:endParaRPr>
                    </a:p>
                  </a:txBody>
                  <a:tcPr marL="68580" marR="68580" marT="0" marB="0"/>
                </a:tc>
                <a:tc>
                  <a:txBody>
                    <a:bodyPr/>
                    <a:lstStyle/>
                    <a:p>
                      <a:pPr marL="0" marR="0" algn="just">
                        <a:lnSpc>
                          <a:spcPct val="115000"/>
                        </a:lnSpc>
                        <a:spcBef>
                          <a:spcPts val="0"/>
                        </a:spcBef>
                        <a:spcAft>
                          <a:spcPts val="800"/>
                        </a:spcAft>
                      </a:pPr>
                      <a:r>
                        <a:rPr lang="en-IN" sz="1200" dirty="0">
                          <a:latin typeface="Times New Roman"/>
                          <a:ea typeface="Times New Roman"/>
                          <a:cs typeface="Times New Roman"/>
                        </a:rPr>
                        <a:t>In today’s scenario we are facing a big problem which is pollution. Not India or only Indian people facing this problem. Our whole world faces this problem of pollution. Pollution is of many types like air pollution, water pollution, noise pollution, nuclear pollution, etc</a:t>
                      </a:r>
                      <a:r>
                        <a:rPr lang="en-IN" sz="1200" dirty="0" smtClean="0">
                          <a:latin typeface="Times New Roman"/>
                          <a:ea typeface="Times New Roman"/>
                          <a:cs typeface="Times New Roman"/>
                        </a:rPr>
                        <a:t>.</a:t>
                      </a:r>
                      <a:endParaRPr lang="en-US" sz="11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800"/>
                        </a:spcAft>
                      </a:pPr>
                      <a:r>
                        <a:rPr lang="en-IN" sz="1200" dirty="0">
                          <a:latin typeface="Times New Roman"/>
                          <a:ea typeface="Times New Roman"/>
                          <a:cs typeface="Times New Roman"/>
                        </a:rPr>
                        <a:t>The air of the environment is a monitor with the help of the system by using </a:t>
                      </a:r>
                      <a:r>
                        <a:rPr lang="en-IN" sz="1200" dirty="0" err="1" smtClean="0">
                          <a:latin typeface="Times New Roman"/>
                          <a:ea typeface="Times New Roman"/>
                          <a:cs typeface="Times New Roman"/>
                        </a:rPr>
                        <a:t>Arduino</a:t>
                      </a:r>
                      <a:r>
                        <a:rPr lang="en-IN" sz="1200" baseline="0" dirty="0" smtClean="0">
                          <a:latin typeface="Times New Roman"/>
                          <a:ea typeface="Times New Roman"/>
                          <a:cs typeface="Times New Roman"/>
                        </a:rPr>
                        <a:t> </a:t>
                      </a:r>
                      <a:r>
                        <a:rPr lang="en-IN" sz="1200" dirty="0" smtClean="0">
                          <a:latin typeface="Times New Roman"/>
                          <a:ea typeface="Times New Roman"/>
                          <a:cs typeface="Times New Roman"/>
                        </a:rPr>
                        <a:t>microcontroller</a:t>
                      </a:r>
                      <a:r>
                        <a:rPr lang="en-IN" sz="1200" dirty="0">
                          <a:latin typeface="Times New Roman"/>
                          <a:ea typeface="Times New Roman"/>
                          <a:cs typeface="Times New Roman"/>
                        </a:rPr>
                        <a:t>, </a:t>
                      </a:r>
                      <a:r>
                        <a:rPr lang="en-IN" sz="1200" dirty="0" err="1">
                          <a:latin typeface="Times New Roman"/>
                          <a:ea typeface="Times New Roman"/>
                          <a:cs typeface="Times New Roman"/>
                        </a:rPr>
                        <a:t>IoT</a:t>
                      </a:r>
                      <a:r>
                        <a:rPr lang="en-IN" sz="1200" dirty="0">
                          <a:latin typeface="Times New Roman"/>
                          <a:ea typeface="Times New Roman"/>
                          <a:cs typeface="Times New Roman"/>
                        </a:rPr>
                        <a:t> Technology has introduced a system which improves the quality of air. Internet of Things is the </a:t>
                      </a:r>
                      <a:r>
                        <a:rPr lang="en-IN" sz="1200" dirty="0" smtClean="0">
                          <a:latin typeface="Times New Roman"/>
                          <a:ea typeface="Times New Roman"/>
                          <a:cs typeface="Times New Roman"/>
                        </a:rPr>
                        <a:t>technology which </a:t>
                      </a:r>
                      <a:r>
                        <a:rPr lang="en-IN" sz="1200" dirty="0">
                          <a:latin typeface="Times New Roman"/>
                          <a:ea typeface="Times New Roman"/>
                          <a:cs typeface="Times New Roman"/>
                        </a:rPr>
                        <a:t>amplifies the monitoring process and various </a:t>
                      </a:r>
                      <a:r>
                        <a:rPr lang="en-IN" sz="1200" dirty="0" err="1" smtClean="0">
                          <a:latin typeface="Times New Roman"/>
                          <a:ea typeface="Times New Roman"/>
                          <a:cs typeface="Times New Roman"/>
                        </a:rPr>
                        <a:t>sideof</a:t>
                      </a:r>
                      <a:r>
                        <a:rPr kumimoji="0" lang="en-US" sz="1100" kern="1200" dirty="0" smtClean="0">
                          <a:solidFill>
                            <a:schemeClr val="tx1"/>
                          </a:solidFill>
                          <a:latin typeface="+mn-lt"/>
                          <a:ea typeface="+mn-ea"/>
                          <a:cs typeface="+mn-cs"/>
                        </a:rPr>
                        <a:t>the environment such as air quality monitoring issue introduced in this paper. </a:t>
                      </a:r>
                      <a:endParaRPr lang="en-US" sz="1100" dirty="0">
                        <a:latin typeface="Calibri"/>
                        <a:ea typeface="Calibri"/>
                        <a:cs typeface="Times New Roman"/>
                      </a:endParaRPr>
                    </a:p>
                  </a:txBody>
                  <a:tcPr marL="68580" marR="68580" marT="0" marB="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457200"/>
          <a:ext cx="8610600" cy="4489704"/>
        </p:xfrm>
        <a:graphic>
          <a:graphicData uri="http://schemas.openxmlformats.org/drawingml/2006/table">
            <a:tbl>
              <a:tblPr firstRow="1" bandRow="1">
                <a:tableStyleId>{5940675A-B579-460E-94D1-54222C63F5DA}</a:tableStyleId>
              </a:tblPr>
              <a:tblGrid>
                <a:gridCol w="762000"/>
                <a:gridCol w="1295400"/>
                <a:gridCol w="1219200"/>
                <a:gridCol w="1371600"/>
                <a:gridCol w="1676400"/>
                <a:gridCol w="2286000"/>
              </a:tblGrid>
              <a:tr h="914400">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Sr. No. </a:t>
                      </a:r>
                      <a:endParaRPr lang="en-US" sz="1400" dirty="0">
                        <a:solidFill>
                          <a:srgbClr val="000000"/>
                        </a:solidFill>
                        <a:latin typeface="Times New Roman"/>
                        <a:ea typeface="Times New Roman"/>
                      </a:endParaRPr>
                    </a:p>
                  </a:txBody>
                  <a:tcPr marL="68580" marR="68580" marT="0" marB="0"/>
                </a:tc>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Title of the Paper </a:t>
                      </a:r>
                      <a:endParaRPr lang="en-US" sz="1400" dirty="0">
                        <a:solidFill>
                          <a:srgbClr val="000000"/>
                        </a:solidFill>
                        <a:latin typeface="Times New Roman"/>
                        <a:ea typeface="Times New Roman"/>
                      </a:endParaRPr>
                    </a:p>
                  </a:txBody>
                  <a:tcPr marL="68580" marR="68580" marT="0" marB="0"/>
                </a:tc>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Year of Publication </a:t>
                      </a:r>
                      <a:endParaRPr lang="en-US" sz="1400" dirty="0">
                        <a:solidFill>
                          <a:srgbClr val="000000"/>
                        </a:solidFill>
                        <a:latin typeface="Times New Roman"/>
                        <a:ea typeface="Times New Roman"/>
                      </a:endParaRPr>
                    </a:p>
                  </a:txBody>
                  <a:tcPr marL="68580" marR="68580" marT="0" marB="0"/>
                </a:tc>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Authors</a:t>
                      </a:r>
                      <a:endParaRPr lang="en-US" sz="1400" dirty="0">
                        <a:solidFill>
                          <a:srgbClr val="000000"/>
                        </a:solidFill>
                        <a:latin typeface="Times New Roman"/>
                        <a:ea typeface="Times New Roman"/>
                      </a:endParaRPr>
                    </a:p>
                  </a:txBody>
                  <a:tcPr marL="68580" marR="68580" marT="0" marB="0"/>
                </a:tc>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Methodology</a:t>
                      </a:r>
                      <a:endParaRPr lang="en-US" sz="1400" dirty="0">
                        <a:solidFill>
                          <a:srgbClr val="000000"/>
                        </a:solidFill>
                        <a:latin typeface="Times New Roman"/>
                        <a:ea typeface="Times New Roman"/>
                      </a:endParaRPr>
                    </a:p>
                  </a:txBody>
                  <a:tcPr marL="68580" marR="68580" marT="0" marB="0"/>
                </a:tc>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Conclusion </a:t>
                      </a:r>
                      <a:endParaRPr lang="en-US" sz="1400" dirty="0">
                        <a:solidFill>
                          <a:srgbClr val="000000"/>
                        </a:solidFill>
                        <a:latin typeface="Times New Roman"/>
                        <a:ea typeface="Times New Roman"/>
                      </a:endParaRPr>
                    </a:p>
                  </a:txBody>
                  <a:tcPr marL="68580" marR="68580" marT="0" marB="0"/>
                </a:tc>
              </a:tr>
              <a:tr h="2286000">
                <a:tc>
                  <a:txBody>
                    <a:bodyPr/>
                    <a:lstStyle/>
                    <a:p>
                      <a:pPr marL="0" marR="0" algn="just">
                        <a:lnSpc>
                          <a:spcPct val="115000"/>
                        </a:lnSpc>
                        <a:spcBef>
                          <a:spcPts val="0"/>
                        </a:spcBef>
                        <a:spcAft>
                          <a:spcPts val="800"/>
                        </a:spcAft>
                      </a:pPr>
                      <a:r>
                        <a:rPr lang="en-IN" sz="1200">
                          <a:latin typeface="Times New Roman"/>
                          <a:ea typeface="Times New Roman"/>
                          <a:cs typeface="Times New Roman"/>
                        </a:rPr>
                        <a:t>2</a:t>
                      </a:r>
                      <a:endParaRPr lang="en-US" sz="1100">
                        <a:latin typeface="Calibri"/>
                        <a:ea typeface="Calibri"/>
                        <a:cs typeface="Times New Roman"/>
                      </a:endParaRPr>
                    </a:p>
                  </a:txBody>
                  <a:tcPr marL="68580" marR="68580" marT="0" marB="0"/>
                </a:tc>
                <a:tc>
                  <a:txBody>
                    <a:bodyPr/>
                    <a:lstStyle/>
                    <a:p>
                      <a:pPr marL="0" marR="0" algn="just">
                        <a:lnSpc>
                          <a:spcPct val="115000"/>
                        </a:lnSpc>
                        <a:spcBef>
                          <a:spcPts val="0"/>
                        </a:spcBef>
                        <a:spcAft>
                          <a:spcPts val="800"/>
                        </a:spcAft>
                      </a:pPr>
                      <a:r>
                        <a:rPr lang="en-IN" sz="1200">
                          <a:latin typeface="Times New Roman"/>
                          <a:ea typeface="Times New Roman"/>
                          <a:cs typeface="Times New Roman"/>
                        </a:rPr>
                        <a:t>Automated Headlight Intensity Control and Obstacle Alerting System</a:t>
                      </a:r>
                      <a:endParaRPr lang="en-US" sz="1100">
                        <a:latin typeface="Calibri"/>
                        <a:ea typeface="Calibri"/>
                        <a:cs typeface="Times New Roman"/>
                      </a:endParaRPr>
                    </a:p>
                  </a:txBody>
                  <a:tcPr marL="68580" marR="68580" marT="0" marB="0"/>
                </a:tc>
                <a:tc>
                  <a:txBody>
                    <a:bodyPr/>
                    <a:lstStyle/>
                    <a:p>
                      <a:pPr marL="0" marR="0" algn="just">
                        <a:lnSpc>
                          <a:spcPct val="115000"/>
                        </a:lnSpc>
                        <a:spcBef>
                          <a:spcPts val="0"/>
                        </a:spcBef>
                        <a:spcAft>
                          <a:spcPts val="800"/>
                        </a:spcAft>
                      </a:pPr>
                      <a:r>
                        <a:rPr lang="en-IN" sz="1200">
                          <a:latin typeface="Times New Roman"/>
                          <a:ea typeface="Times New Roman"/>
                          <a:cs typeface="Times New Roman"/>
                        </a:rPr>
                        <a:t>2018</a:t>
                      </a:r>
                      <a:endParaRPr lang="en-US" sz="1100">
                        <a:latin typeface="Calibri"/>
                        <a:ea typeface="Calibri"/>
                        <a:cs typeface="Times New Roman"/>
                      </a:endParaRPr>
                    </a:p>
                  </a:txBody>
                  <a:tcPr marL="68580" marR="68580" marT="0" marB="0"/>
                </a:tc>
                <a:tc>
                  <a:txBody>
                    <a:bodyPr/>
                    <a:lstStyle/>
                    <a:p>
                      <a:pPr marL="0" marR="0" algn="just">
                        <a:lnSpc>
                          <a:spcPct val="115000"/>
                        </a:lnSpc>
                        <a:spcBef>
                          <a:spcPts val="0"/>
                        </a:spcBef>
                        <a:spcAft>
                          <a:spcPts val="800"/>
                        </a:spcAft>
                      </a:pPr>
                      <a:r>
                        <a:rPr lang="en-IN" sz="1200">
                          <a:latin typeface="Times New Roman"/>
                          <a:ea typeface="Times New Roman"/>
                          <a:cs typeface="Times New Roman"/>
                        </a:rPr>
                        <a:t>Arpita K , Akhila M Jain, Avi Kumar R</a:t>
                      </a:r>
                      <a:endParaRPr lang="en-US" sz="1100">
                        <a:latin typeface="Calibri"/>
                        <a:ea typeface="Calibri"/>
                        <a:cs typeface="Times New Roman"/>
                      </a:endParaRPr>
                    </a:p>
                  </a:txBody>
                  <a:tcPr marL="68580" marR="68580" marT="0" marB="0"/>
                </a:tc>
                <a:tc>
                  <a:txBody>
                    <a:bodyPr/>
                    <a:lstStyle/>
                    <a:p>
                      <a:pPr marL="0" marR="0" algn="just">
                        <a:lnSpc>
                          <a:spcPct val="115000"/>
                        </a:lnSpc>
                        <a:spcBef>
                          <a:spcPts val="0"/>
                        </a:spcBef>
                        <a:spcAft>
                          <a:spcPts val="800"/>
                        </a:spcAft>
                      </a:pPr>
                      <a:r>
                        <a:rPr lang="en-IN" sz="1200" dirty="0">
                          <a:latin typeface="Times New Roman"/>
                          <a:ea typeface="Times New Roman"/>
                          <a:cs typeface="Times New Roman"/>
                        </a:rPr>
                        <a:t>The proposed system can be demonstrated with the help of two vehicles where the high beam of vehicle can be controlled with help of other car coming in opposite direction and vice versa using LDR sensor and </a:t>
                      </a:r>
                      <a:r>
                        <a:rPr lang="en-IN" sz="1200" dirty="0" err="1">
                          <a:latin typeface="Times New Roman"/>
                          <a:ea typeface="Times New Roman"/>
                          <a:cs typeface="Times New Roman"/>
                        </a:rPr>
                        <a:t>zigbee</a:t>
                      </a:r>
                      <a:r>
                        <a:rPr lang="en-IN" sz="1200" dirty="0">
                          <a:latin typeface="Times New Roman"/>
                          <a:ea typeface="Times New Roman"/>
                          <a:cs typeface="Times New Roman"/>
                        </a:rPr>
                        <a:t> communication which avoid the accidents to greater extent</a:t>
                      </a:r>
                      <a:r>
                        <a:rPr lang="en-IN" sz="1200" dirty="0" smtClean="0">
                          <a:latin typeface="Times New Roman"/>
                          <a:ea typeface="Times New Roman"/>
                          <a:cs typeface="Times New Roman"/>
                        </a:rPr>
                        <a:t>.</a:t>
                      </a:r>
                      <a:endParaRPr lang="en-US" sz="11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800"/>
                        </a:spcAft>
                      </a:pPr>
                      <a:r>
                        <a:rPr lang="en-IN" sz="1200" dirty="0">
                          <a:latin typeface="Times New Roman"/>
                          <a:ea typeface="Times New Roman"/>
                          <a:cs typeface="Times New Roman"/>
                        </a:rPr>
                        <a:t>Glare during driving is a serious problem for drivers. This is caused due to the sudden exposure of our eyes to a very bright light; the bright headlights of vehicles in this case. This causes a temporary blindness called the </a:t>
                      </a:r>
                      <a:r>
                        <a:rPr lang="en-IN" sz="1200" dirty="0" err="1">
                          <a:latin typeface="Times New Roman"/>
                          <a:ea typeface="Times New Roman"/>
                          <a:cs typeface="Times New Roman"/>
                        </a:rPr>
                        <a:t>Troxler</a:t>
                      </a:r>
                      <a:r>
                        <a:rPr lang="en-IN" sz="1200" dirty="0">
                          <a:latin typeface="Times New Roman"/>
                          <a:ea typeface="Times New Roman"/>
                          <a:cs typeface="Times New Roman"/>
                        </a:rPr>
                        <a:t> effect. Eventually this becomes the major reason for night accidents. The driver should actually turn down the bright lights immediately to avoid glare to the other person which is not happening. Hence, is the idea for the design and development of a prototype circuit called the automatic headlight dimmer. </a:t>
                      </a:r>
                      <a:endParaRPr lang="en-US" sz="1100" dirty="0">
                        <a:latin typeface="Calibri"/>
                        <a:ea typeface="Calibri"/>
                        <a:cs typeface="Times New Roman"/>
                      </a:endParaRPr>
                    </a:p>
                  </a:txBody>
                  <a:tcPr marL="68580" marR="6858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762000"/>
          <a:ext cx="8382000" cy="3553968"/>
        </p:xfrm>
        <a:graphic>
          <a:graphicData uri="http://schemas.openxmlformats.org/drawingml/2006/table">
            <a:tbl>
              <a:tblPr firstRow="1" bandRow="1">
                <a:tableStyleId>{5940675A-B579-460E-94D1-54222C63F5DA}</a:tableStyleId>
              </a:tblPr>
              <a:tblGrid>
                <a:gridCol w="762000"/>
                <a:gridCol w="1219200"/>
                <a:gridCol w="1143000"/>
                <a:gridCol w="1371600"/>
                <a:gridCol w="1828800"/>
                <a:gridCol w="2057400"/>
              </a:tblGrid>
              <a:tr h="609600">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Sr. No. </a:t>
                      </a:r>
                      <a:endParaRPr lang="en-US" sz="1400" dirty="0">
                        <a:solidFill>
                          <a:srgbClr val="000000"/>
                        </a:solidFill>
                        <a:latin typeface="Times New Roman"/>
                        <a:ea typeface="Times New Roman"/>
                      </a:endParaRPr>
                    </a:p>
                  </a:txBody>
                  <a:tcPr marL="68580" marR="68580" marT="0" marB="0"/>
                </a:tc>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Title of the Paper </a:t>
                      </a:r>
                      <a:endParaRPr lang="en-US" sz="1400" dirty="0">
                        <a:solidFill>
                          <a:srgbClr val="000000"/>
                        </a:solidFill>
                        <a:latin typeface="Times New Roman"/>
                        <a:ea typeface="Times New Roman"/>
                      </a:endParaRPr>
                    </a:p>
                  </a:txBody>
                  <a:tcPr marL="68580" marR="68580" marT="0" marB="0"/>
                </a:tc>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Year of Publication </a:t>
                      </a:r>
                      <a:endParaRPr lang="en-US" sz="1400" dirty="0">
                        <a:solidFill>
                          <a:srgbClr val="000000"/>
                        </a:solidFill>
                        <a:latin typeface="Times New Roman"/>
                        <a:ea typeface="Times New Roman"/>
                      </a:endParaRPr>
                    </a:p>
                  </a:txBody>
                  <a:tcPr marL="68580" marR="68580" marT="0" marB="0"/>
                </a:tc>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Authors</a:t>
                      </a:r>
                      <a:endParaRPr lang="en-US" sz="1400" dirty="0">
                        <a:solidFill>
                          <a:srgbClr val="000000"/>
                        </a:solidFill>
                        <a:latin typeface="Times New Roman"/>
                        <a:ea typeface="Times New Roman"/>
                      </a:endParaRPr>
                    </a:p>
                  </a:txBody>
                  <a:tcPr marL="68580" marR="68580" marT="0" marB="0"/>
                </a:tc>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Methodology</a:t>
                      </a:r>
                      <a:endParaRPr lang="en-US" sz="1400" dirty="0">
                        <a:solidFill>
                          <a:srgbClr val="000000"/>
                        </a:solidFill>
                        <a:latin typeface="Times New Roman"/>
                        <a:ea typeface="Times New Roman"/>
                      </a:endParaRPr>
                    </a:p>
                  </a:txBody>
                  <a:tcPr marL="68580" marR="68580" marT="0" marB="0"/>
                </a:tc>
                <a:tc>
                  <a:txBody>
                    <a:bodyPr/>
                    <a:lstStyle/>
                    <a:p>
                      <a:pPr marL="0" marR="0" algn="just">
                        <a:lnSpc>
                          <a:spcPct val="107000"/>
                        </a:lnSpc>
                        <a:spcBef>
                          <a:spcPts val="0"/>
                        </a:spcBef>
                        <a:spcAft>
                          <a:spcPts val="0"/>
                        </a:spcAft>
                      </a:pPr>
                      <a:r>
                        <a:rPr lang="en-IN" sz="1400" b="1" dirty="0">
                          <a:solidFill>
                            <a:srgbClr val="000000"/>
                          </a:solidFill>
                          <a:latin typeface="Times New Roman"/>
                          <a:ea typeface="Times New Roman"/>
                        </a:rPr>
                        <a:t>Conclusion </a:t>
                      </a:r>
                      <a:endParaRPr lang="en-US" sz="1400" dirty="0">
                        <a:solidFill>
                          <a:srgbClr val="000000"/>
                        </a:solidFill>
                        <a:latin typeface="Times New Roman"/>
                        <a:ea typeface="Times New Roman"/>
                      </a:endParaRPr>
                    </a:p>
                  </a:txBody>
                  <a:tcPr marL="68580" marR="68580" marT="0" marB="0"/>
                </a:tc>
              </a:tr>
              <a:tr h="2286000">
                <a:tc>
                  <a:txBody>
                    <a:bodyPr/>
                    <a:lstStyle/>
                    <a:p>
                      <a:pPr marL="0" marR="0" algn="just">
                        <a:lnSpc>
                          <a:spcPct val="115000"/>
                        </a:lnSpc>
                        <a:spcBef>
                          <a:spcPts val="0"/>
                        </a:spcBef>
                        <a:spcAft>
                          <a:spcPts val="800"/>
                        </a:spcAft>
                      </a:pPr>
                      <a:r>
                        <a:rPr lang="en-IN" sz="1200">
                          <a:latin typeface="Times New Roman"/>
                          <a:ea typeface="Times New Roman"/>
                          <a:cs typeface="Times New Roman"/>
                        </a:rPr>
                        <a:t>3</a:t>
                      </a:r>
                      <a:endParaRPr lang="en-US" sz="1100">
                        <a:latin typeface="Calibri"/>
                        <a:ea typeface="Calibri"/>
                        <a:cs typeface="Times New Roman"/>
                      </a:endParaRPr>
                    </a:p>
                  </a:txBody>
                  <a:tcPr marL="68580" marR="68580" marT="0" marB="0"/>
                </a:tc>
                <a:tc>
                  <a:txBody>
                    <a:bodyPr/>
                    <a:lstStyle/>
                    <a:p>
                      <a:pPr marL="0" marR="0" algn="just">
                        <a:lnSpc>
                          <a:spcPct val="115000"/>
                        </a:lnSpc>
                        <a:spcBef>
                          <a:spcPts val="0"/>
                        </a:spcBef>
                        <a:spcAft>
                          <a:spcPts val="800"/>
                        </a:spcAft>
                      </a:pPr>
                      <a:r>
                        <a:rPr lang="en-IN" sz="1200">
                          <a:latin typeface="Times New Roman"/>
                          <a:ea typeface="Times New Roman"/>
                          <a:cs typeface="Times New Roman"/>
                        </a:rPr>
                        <a:t>FUEL MONITORING SYSTEM FOR FUEL MANAGEMENT</a:t>
                      </a:r>
                      <a:endParaRPr lang="en-US" sz="1100">
                        <a:latin typeface="Calibri"/>
                        <a:ea typeface="Calibri"/>
                        <a:cs typeface="Times New Roman"/>
                      </a:endParaRPr>
                    </a:p>
                  </a:txBody>
                  <a:tcPr marL="68580" marR="68580" marT="0" marB="0"/>
                </a:tc>
                <a:tc>
                  <a:txBody>
                    <a:bodyPr/>
                    <a:lstStyle/>
                    <a:p>
                      <a:pPr marL="0" marR="0" algn="just">
                        <a:lnSpc>
                          <a:spcPct val="115000"/>
                        </a:lnSpc>
                        <a:spcBef>
                          <a:spcPts val="0"/>
                        </a:spcBef>
                        <a:spcAft>
                          <a:spcPts val="800"/>
                        </a:spcAft>
                      </a:pPr>
                      <a:r>
                        <a:rPr lang="en-IN" sz="1200">
                          <a:latin typeface="Times New Roman"/>
                          <a:ea typeface="Times New Roman"/>
                          <a:cs typeface="Times New Roman"/>
                        </a:rPr>
                        <a:t>2017</a:t>
                      </a:r>
                      <a:endParaRPr lang="en-US" sz="1100">
                        <a:latin typeface="Calibri"/>
                        <a:ea typeface="Calibri"/>
                        <a:cs typeface="Times New Roman"/>
                      </a:endParaRPr>
                    </a:p>
                  </a:txBody>
                  <a:tcPr marL="68580" marR="68580" marT="0" marB="0"/>
                </a:tc>
                <a:tc>
                  <a:txBody>
                    <a:bodyPr/>
                    <a:lstStyle/>
                    <a:p>
                      <a:pPr marL="0" marR="0" algn="just">
                        <a:lnSpc>
                          <a:spcPct val="115000"/>
                        </a:lnSpc>
                        <a:spcBef>
                          <a:spcPts val="0"/>
                        </a:spcBef>
                        <a:spcAft>
                          <a:spcPts val="800"/>
                        </a:spcAft>
                      </a:pPr>
                      <a:r>
                        <a:rPr lang="en-IN" sz="1200">
                          <a:latin typeface="Times New Roman"/>
                          <a:ea typeface="Times New Roman"/>
                          <a:cs typeface="Times New Roman"/>
                        </a:rPr>
                        <a:t>Mr.Senthil kumar.R1,Ganapathi.M2, Arunkumar.D3, Goutham.G4,Karthick.M5</a:t>
                      </a:r>
                      <a:endParaRPr lang="en-US" sz="1100">
                        <a:latin typeface="Calibri"/>
                        <a:ea typeface="Calibri"/>
                        <a:cs typeface="Times New Roman"/>
                      </a:endParaRPr>
                    </a:p>
                  </a:txBody>
                  <a:tcPr marL="68580" marR="68580" marT="0" marB="0"/>
                </a:tc>
                <a:tc>
                  <a:txBody>
                    <a:bodyPr/>
                    <a:lstStyle/>
                    <a:p>
                      <a:pPr marL="0" marR="0" algn="just">
                        <a:lnSpc>
                          <a:spcPct val="115000"/>
                        </a:lnSpc>
                        <a:spcBef>
                          <a:spcPts val="0"/>
                        </a:spcBef>
                        <a:spcAft>
                          <a:spcPts val="800"/>
                        </a:spcAft>
                      </a:pPr>
                      <a:r>
                        <a:rPr lang="en-IN" sz="1200" dirty="0">
                          <a:latin typeface="Times New Roman"/>
                          <a:ea typeface="Times New Roman"/>
                          <a:cs typeface="Times New Roman"/>
                        </a:rPr>
                        <a:t>The focus of the work is in line towards the future development of automobile system, wherein vehicles will be operated with Global Positioning System. We developed a system to find the factor for fuel consuming with on-time reading in the monitor and also this system suggests the driver to use the fuel optimally by regulating the speed of vehicle. </a:t>
                      </a:r>
                      <a:endParaRPr lang="en-US" sz="11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800"/>
                        </a:spcAft>
                      </a:pPr>
                      <a:r>
                        <a:rPr lang="en-IN" sz="1200" dirty="0">
                          <a:latin typeface="Times New Roman"/>
                          <a:ea typeface="Times New Roman"/>
                          <a:cs typeface="Times New Roman"/>
                        </a:rPr>
                        <a:t>In future development the data are stored with the big data so it can be easily accessible for every user, so the artificial intelligent can operate every vehicle without the human support. The work can be extended in this aspect.</a:t>
                      </a:r>
                      <a:endParaRPr lang="en-US" sz="1100" dirty="0">
                        <a:latin typeface="Calibri"/>
                        <a:ea typeface="Calibri"/>
                        <a:cs typeface="Times New Roman"/>
                      </a:endParaRPr>
                    </a:p>
                  </a:txBody>
                  <a:tcPr marL="68580" marR="68580" marT="0" marB="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pPr algn="ctr"/>
            <a:r>
              <a:rPr lang="en-US" dirty="0" smtClean="0">
                <a:solidFill>
                  <a:srgbClr val="7030A0"/>
                </a:solidFill>
                <a:effectLst/>
                <a:latin typeface="Times New Roman" pitchFamily="18" charset="0"/>
                <a:cs typeface="Times New Roman" pitchFamily="18" charset="0"/>
              </a:rPr>
              <a:t>Methodology</a:t>
            </a:r>
            <a:endParaRPr lang="en-US" dirty="0">
              <a:solidFill>
                <a:srgbClr val="7030A0"/>
              </a:solidFill>
              <a:effectLst/>
              <a:latin typeface="Times New Roman" pitchFamily="18" charset="0"/>
              <a:cs typeface="Times New Roman" pitchFamily="18" charset="0"/>
            </a:endParaRPr>
          </a:p>
        </p:txBody>
      </p:sp>
      <p:pic>
        <p:nvPicPr>
          <p:cNvPr id="4" name="Picture 3" descr="sensor.png"/>
          <p:cNvPicPr/>
          <p:nvPr/>
        </p:nvPicPr>
        <p:blipFill>
          <a:blip r:embed="rId2"/>
          <a:stretch>
            <a:fillRect/>
          </a:stretch>
        </p:blipFill>
        <p:spPr>
          <a:xfrm>
            <a:off x="1524000" y="1447800"/>
            <a:ext cx="6019800" cy="2848051"/>
          </a:xfrm>
          <a:prstGeom prst="rect">
            <a:avLst/>
          </a:prstGeom>
        </p:spPr>
      </p:pic>
      <p:sp>
        <p:nvSpPr>
          <p:cNvPr id="5" name="TextBox 4"/>
          <p:cNvSpPr txBox="1"/>
          <p:nvPr/>
        </p:nvSpPr>
        <p:spPr>
          <a:xfrm>
            <a:off x="3352800" y="4343400"/>
            <a:ext cx="2590800" cy="646331"/>
          </a:xfrm>
          <a:prstGeom prst="rect">
            <a:avLst/>
          </a:prstGeom>
          <a:noFill/>
        </p:spPr>
        <p:txBody>
          <a:bodyPr wrap="square" rtlCol="0">
            <a:spAutoFit/>
          </a:bodyPr>
          <a:lstStyle/>
          <a:p>
            <a:r>
              <a:rPr lang="en-US" dirty="0"/>
              <a:t>Fig </a:t>
            </a:r>
            <a:r>
              <a:rPr lang="en-US" dirty="0" smtClean="0"/>
              <a:t>: </a:t>
            </a:r>
            <a:r>
              <a:rPr lang="en-US" dirty="0"/>
              <a:t>Block Diagram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r>
              <a:rPr lang="en-US" dirty="0">
                <a:latin typeface="Times New Roman" pitchFamily="18" charset="0"/>
                <a:cs typeface="Times New Roman" pitchFamily="18" charset="0"/>
              </a:rPr>
              <a:t>1) Power supply</a:t>
            </a:r>
          </a:p>
          <a:p>
            <a:r>
              <a:rPr lang="en-US" dirty="0">
                <a:latin typeface="Times New Roman" pitchFamily="18" charset="0"/>
                <a:cs typeface="Times New Roman" pitchFamily="18" charset="0"/>
              </a:rPr>
              <a:t>  2) Controller</a:t>
            </a:r>
          </a:p>
          <a:p>
            <a:r>
              <a:rPr lang="en-US" dirty="0">
                <a:latin typeface="Times New Roman" pitchFamily="18" charset="0"/>
                <a:cs typeface="Times New Roman" pitchFamily="18" charset="0"/>
              </a:rPr>
              <a:t>  3) Pressure Sensor</a:t>
            </a:r>
          </a:p>
          <a:p>
            <a:r>
              <a:rPr lang="en-US" dirty="0">
                <a:latin typeface="Times New Roman" pitchFamily="18" charset="0"/>
                <a:cs typeface="Times New Roman" pitchFamily="18" charset="0"/>
              </a:rPr>
              <a:t>  4) Gas sensor</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5</a:t>
            </a:r>
            <a:r>
              <a:rPr lang="en-US" dirty="0">
                <a:latin typeface="Times New Roman" pitchFamily="18" charset="0"/>
                <a:cs typeface="Times New Roman" pitchFamily="18" charset="0"/>
              </a:rPr>
              <a:t>) LCD</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a:effectLst/>
                <a:latin typeface="Times New Roman" pitchFamily="18" charset="0"/>
                <a:cs typeface="Times New Roman" pitchFamily="18" charset="0"/>
              </a:rPr>
              <a:t>Block diagram components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2264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When the power supply is given to the circuit the we check the level of fuel as per monitoring then we detect the </a:t>
            </a:r>
          </a:p>
          <a:p>
            <a:pPr marL="109728" lvl="0" indent="0">
              <a:buNone/>
            </a:pPr>
            <a:r>
              <a:rPr lang="en-US" dirty="0" smtClean="0">
                <a:latin typeface="Times New Roman" pitchFamily="18" charset="0"/>
                <a:cs typeface="Times New Roman" pitchFamily="18" charset="0"/>
              </a:rPr>
              <a:t>1. Tire </a:t>
            </a:r>
            <a:r>
              <a:rPr lang="en-US" dirty="0">
                <a:latin typeface="Times New Roman" pitchFamily="18" charset="0"/>
                <a:cs typeface="Times New Roman" pitchFamily="18" charset="0"/>
              </a:rPr>
              <a:t>Pressure Sensing. </a:t>
            </a:r>
          </a:p>
          <a:p>
            <a:pPr marL="109728" lvl="0" indent="0">
              <a:buNone/>
            </a:pPr>
            <a:r>
              <a:rPr lang="en-US" dirty="0" smtClean="0">
                <a:latin typeface="Times New Roman" pitchFamily="18" charset="0"/>
                <a:cs typeface="Times New Roman" pitchFamily="18" charset="0"/>
              </a:rPr>
              <a:t>2. Vehicular </a:t>
            </a:r>
            <a:r>
              <a:rPr lang="en-US" dirty="0">
                <a:latin typeface="Times New Roman" pitchFamily="18" charset="0"/>
                <a:cs typeface="Times New Roman" pitchFamily="18" charset="0"/>
              </a:rPr>
              <a:t>Pollution Monitoring System.</a:t>
            </a:r>
          </a:p>
          <a:p>
            <a:endParaRPr lang="en-US" dirty="0"/>
          </a:p>
        </p:txBody>
      </p:sp>
      <p:sp>
        <p:nvSpPr>
          <p:cNvPr id="3" name="Title 2"/>
          <p:cNvSpPr>
            <a:spLocks noGrp="1"/>
          </p:cNvSpPr>
          <p:nvPr>
            <p:ph type="title"/>
          </p:nvPr>
        </p:nvSpPr>
        <p:spPr/>
        <p:txBody>
          <a:bodyPr/>
          <a:lstStyle/>
          <a:p>
            <a:pPr algn="ctr"/>
            <a:r>
              <a:rPr lang="en-US" dirty="0">
                <a:effectLst/>
                <a:latin typeface="Times New Roman" pitchFamily="18" charset="0"/>
                <a:cs typeface="Times New Roman" pitchFamily="18" charset="0"/>
              </a:rPr>
              <a:t>Block Diagram Explanation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83856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TotalTime>
  <Words>1202</Words>
  <Application>Microsoft Office PowerPoint</Application>
  <PresentationFormat>On-screen Show (4:3)</PresentationFormat>
  <Paragraphs>76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SMART VEHICAL AUTOMATIC TYRE PRESSURE SYSTEM </vt:lpstr>
      <vt:lpstr>Introduction</vt:lpstr>
      <vt:lpstr>Motivation</vt:lpstr>
      <vt:lpstr>Literature Survey</vt:lpstr>
      <vt:lpstr>PowerPoint Presentation</vt:lpstr>
      <vt:lpstr>PowerPoint Presentation</vt:lpstr>
      <vt:lpstr>Methodology</vt:lpstr>
      <vt:lpstr>Block diagram components</vt:lpstr>
      <vt:lpstr>Block Diagram Explanation</vt:lpstr>
      <vt:lpstr>Advantages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VEHICAL AUTOMATIC TYRE PRESSURE SYSTEM</dc:title>
  <dc:creator>dell</dc:creator>
  <cp:lastModifiedBy>sheetal09.srccode@gmail.com</cp:lastModifiedBy>
  <cp:revision>5</cp:revision>
  <dcterms:created xsi:type="dcterms:W3CDTF">2021-04-24T11:31:02Z</dcterms:created>
  <dcterms:modified xsi:type="dcterms:W3CDTF">2021-04-24T12:17:08Z</dcterms:modified>
</cp:coreProperties>
</file>