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5" r:id="rId3"/>
    <p:sldId id="295" r:id="rId4"/>
    <p:sldId id="277" r:id="rId5"/>
    <p:sldId id="278" r:id="rId6"/>
    <p:sldId id="279" r:id="rId7"/>
    <p:sldId id="289" r:id="rId8"/>
    <p:sldId id="269" r:id="rId9"/>
    <p:sldId id="284" r:id="rId10"/>
    <p:sldId id="294" r:id="rId11"/>
    <p:sldId id="287" r:id="rId12"/>
    <p:sldId id="286" r:id="rId13"/>
    <p:sldId id="288" r:id="rId14"/>
    <p:sldId id="290" r:id="rId15"/>
    <p:sldId id="292" r:id="rId16"/>
    <p:sldId id="293" r:id="rId17"/>
    <p:sldId id="270" r:id="rId18"/>
    <p:sldId id="283" r:id="rId19"/>
    <p:sldId id="285" r:id="rId20"/>
    <p:sldId id="268" r:id="rId21"/>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388FF2"/>
    <a:srgbClr val="455A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1FD77D-4437-D097-789C-E31448EB7112}" v="247" dt="2023-12-07T22:25:25.290"/>
    <p1510:client id="{2B51E9A0-FFA9-0B02-55EC-27AD9DFBC422}" v="367" dt="2023-12-06T10:20:31.345"/>
    <p1510:client id="{356E2912-F54F-B915-5A9A-EF5791A34635}" v="2435" dt="2023-09-22T11:06:19.838"/>
    <p1510:client id="{429768B8-D925-53E8-470E-0EC358373150}" v="493" dt="2023-12-07T17:14:59.703"/>
    <p1510:client id="{4BB8F554-74E3-2CAD-A3F7-AA947E73E6E2}" v="508" dt="2023-09-21T17:34:20.581"/>
    <p1510:client id="{4FF5ECFE-A06C-3C6D-2569-1FD8B07395C6}" v="927" dt="2023-12-07T23:00:22.497"/>
    <p1510:client id="{5C89D633-9C40-295A-46E4-3002B425D750}" v="379" dt="2023-12-07T22:07:52.981"/>
    <p1510:client id="{62778966-F283-FDE7-8633-CCCD142A881F}" v="164" dt="2023-12-07T11:55:24.201"/>
    <p1510:client id="{6CB29732-337B-B2FC-F867-7505CAB70F9E}" v="142" dt="2023-12-06T09:04:25.507"/>
    <p1510:client id="{865E257D-5503-3D5C-20BC-09BB903F621F}" v="74" dt="2023-09-22T04:08:58.129"/>
    <p1510:client id="{8CBD9BA3-9323-F8CD-B3DA-9506EB878D55}" v="28" dt="2023-09-22T06:20:26.092"/>
    <p1510:client id="{A77F3C41-210A-FFD6-982A-7161060F3EDC}" v="579" dt="2023-12-07T11:18:35.600"/>
    <p1510:client id="{B414861F-BF4A-0675-5A7E-9191A56B79D3}" v="512" dt="2023-12-06T19:56:01.472"/>
    <p1510:client id="{C61517F4-80D8-F244-1DE8-E1AE5B197A09}" v="6" dt="2023-09-22T11:15:01.311"/>
    <p1510:client id="{CD06DA99-6F2A-7E94-B6A6-DD2B844A0BC0}" v="549" dt="2023-09-20T19:42:01.606"/>
    <p1510:client id="{D423E324-CE3D-D0E4-FCCD-CAD59759D216}" v="4" dt="2023-12-06T08:35:18.207"/>
    <p1510:client id="{D94414E3-C63B-40E6-AE5D-91AEA7867D3A}" v="279" dt="2023-09-19T09:03:07.033"/>
    <p1510:client id="{DDAC3542-AF99-4654-8B19-0F191B046B0B}" v="48" dt="2023-09-20T18:26:01.645"/>
    <p1510:client id="{E3AE2E04-D3FE-2D3F-6EB9-CD9206B6614F}" v="349" dt="2023-12-06T08:47:11.423"/>
    <p1510:client id="{E5D50F0D-5E81-7C7C-C297-C15F3E5B8FD6}" v="1199" dt="2023-09-21T12:49:13.9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07/12/2023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07/12/2023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07/12/2023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07/12/2023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07/12/2023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07/12/2023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07/12/2023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07/12/2023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07/12/2023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07/12/2023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07/12/2023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07/12/2023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hyperlink" Target="https://ieeexplore.ieee.org/abstract/document/9561021" TargetMode="External"/><Relationship Id="rId3" Type="http://schemas.openxmlformats.org/officeDocument/2006/relationships/hyperlink" Target="https://www.researchgate.net/publication/357114218_Q-learning_with_Long-term_Action-space_Shaping_to_Model_Complex_Behavior_for_Autonomous_Lane_Changes" TargetMode="External"/><Relationship Id="rId7" Type="http://schemas.openxmlformats.org/officeDocument/2006/relationships/hyperlink" Target="https://trid.trb.org/view/1893396" TargetMode="External"/><Relationship Id="rId2" Type="http://schemas.openxmlformats.org/officeDocument/2006/relationships/hyperlink" Target="https://arxiv.org/abs/1910.04803" TargetMode="External"/><Relationship Id="rId1" Type="http://schemas.openxmlformats.org/officeDocument/2006/relationships/slideLayout" Target="../slideLayouts/slideLayout1.xml"/><Relationship Id="rId6" Type="http://schemas.openxmlformats.org/officeDocument/2006/relationships/hyperlink" Target="https://arxiv.org/abs/1905.02680" TargetMode="External"/><Relationship Id="rId5" Type="http://schemas.openxmlformats.org/officeDocument/2006/relationships/hyperlink" Target="https://dl.acm.org/doi/abs/10.1109/IV47402.2020.9304594" TargetMode="External"/><Relationship Id="rId10" Type="http://schemas.openxmlformats.org/officeDocument/2006/relationships/image" Target="../media/image1.png"/><Relationship Id="rId4" Type="http://schemas.openxmlformats.org/officeDocument/2006/relationships/hyperlink" Target="https://www.ej-eng.org/index.php/ejeng/article/view/2944" TargetMode="External"/><Relationship Id="rId9" Type="http://schemas.openxmlformats.org/officeDocument/2006/relationships/hyperlink" Target="https://ietresearch.onlinelibrary.wiley.com/doi/full/10.1049/itr2.12067"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08549" y="1299815"/>
            <a:ext cx="8246300" cy="633956"/>
          </a:xfrm>
        </p:spPr>
        <p:txBody>
          <a:bodyPr>
            <a:normAutofit fontScale="90000"/>
          </a:bodyPr>
          <a:lstStyle/>
          <a:p>
            <a:r>
              <a:rPr lang="en-GB" sz="2800">
                <a:solidFill>
                  <a:schemeClr val="accent1"/>
                </a:solidFill>
                <a:latin typeface="Times New Roman"/>
                <a:cs typeface="Calibri Light"/>
              </a:rPr>
              <a:t>Autonomous Vehicle  lane change prediction and obstacle prediction Using Q-Learning</a:t>
            </a:r>
            <a:endParaRPr lang="en-GB" sz="2800">
              <a:solidFill>
                <a:schemeClr val="accent1"/>
              </a:solidFill>
              <a:latin typeface="Times New Roman"/>
            </a:endParaRPr>
          </a:p>
        </p:txBody>
      </p:sp>
      <p:sp>
        <p:nvSpPr>
          <p:cNvPr id="3" name="Subtitle 2"/>
          <p:cNvSpPr>
            <a:spLocks noGrp="1"/>
          </p:cNvSpPr>
          <p:nvPr>
            <p:ph type="subTitle" idx="1"/>
          </p:nvPr>
        </p:nvSpPr>
        <p:spPr>
          <a:xfrm>
            <a:off x="1659698" y="2109353"/>
            <a:ext cx="9144000" cy="1321735"/>
          </a:xfrm>
        </p:spPr>
        <p:txBody>
          <a:bodyPr vert="horz" lIns="91440" tIns="45720" rIns="91440" bIns="45720" rtlCol="0" anchor="t">
            <a:normAutofit lnSpcReduction="10000"/>
          </a:bodyPr>
          <a:lstStyle/>
          <a:p>
            <a:r>
              <a:rPr lang="en-GB" b="1">
                <a:solidFill>
                  <a:srgbClr val="FF0000"/>
                </a:solidFill>
                <a:latin typeface="Times New Roman"/>
                <a:cs typeface="Calibri"/>
              </a:rPr>
              <a:t>Phase-1 Review-2</a:t>
            </a:r>
          </a:p>
          <a:p>
            <a:r>
              <a:rPr lang="en-GB" b="1">
                <a:solidFill>
                  <a:srgbClr val="FF0000"/>
                </a:solidFill>
                <a:latin typeface="Times New Roman"/>
                <a:cs typeface="Calibri"/>
              </a:rPr>
              <a:t>TAG #2</a:t>
            </a:r>
          </a:p>
          <a:p>
            <a:r>
              <a:rPr lang="en-GB">
                <a:latin typeface="Times New Roman"/>
                <a:cs typeface="Calibri"/>
              </a:rPr>
              <a:t>Guide: </a:t>
            </a:r>
            <a:r>
              <a:rPr lang="en-GB" u="sng">
                <a:latin typeface="Times New Roman"/>
                <a:cs typeface="Calibri"/>
              </a:rPr>
              <a:t>Dr .Remya Krishnan P</a:t>
            </a:r>
          </a:p>
          <a:p>
            <a:endParaRPr lang="en-GB">
              <a:cs typeface="Calibri"/>
            </a:endParaRPr>
          </a:p>
        </p:txBody>
      </p:sp>
      <p:sp>
        <p:nvSpPr>
          <p:cNvPr id="5" name="Rectangle: Rounded Corners 4">
            <a:extLst>
              <a:ext uri="{FF2B5EF4-FFF2-40B4-BE49-F238E27FC236}">
                <a16:creationId xmlns:a16="http://schemas.microsoft.com/office/drawing/2014/main" id="{0D062EB0-F0F2-2B87-1A3D-C5C4B23A25CD}"/>
              </a:ext>
            </a:extLst>
          </p:cNvPr>
          <p:cNvSpPr/>
          <p:nvPr/>
        </p:nvSpPr>
        <p:spPr>
          <a:xfrm>
            <a:off x="708338" y="1035676"/>
            <a:ext cx="11129492" cy="5334000"/>
          </a:xfrm>
          <a:prstGeom prst="roundRect">
            <a:avLst/>
          </a:prstGeom>
          <a:noFill/>
          <a:ln w="28575">
            <a:solidFill>
              <a:srgbClr val="388F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a:extLst>
              <a:ext uri="{FF2B5EF4-FFF2-40B4-BE49-F238E27FC236}">
                <a16:creationId xmlns:a16="http://schemas.microsoft.com/office/drawing/2014/main" id="{83FEA87A-F019-32F8-A24F-2EE7A107AD59}"/>
              </a:ext>
            </a:extLst>
          </p:cNvPr>
          <p:cNvPicPr>
            <a:picLocks noChangeAspect="1"/>
          </p:cNvPicPr>
          <p:nvPr/>
        </p:nvPicPr>
        <p:blipFill>
          <a:blip r:embed="rId2"/>
          <a:stretch>
            <a:fillRect/>
          </a:stretch>
        </p:blipFill>
        <p:spPr>
          <a:xfrm>
            <a:off x="243144" y="84438"/>
            <a:ext cx="934738" cy="1035909"/>
          </a:xfrm>
          <a:prstGeom prst="rect">
            <a:avLst/>
          </a:prstGeom>
        </p:spPr>
      </p:pic>
      <p:sp>
        <p:nvSpPr>
          <p:cNvPr id="9" name="TextBox 8">
            <a:extLst>
              <a:ext uri="{FF2B5EF4-FFF2-40B4-BE49-F238E27FC236}">
                <a16:creationId xmlns:a16="http://schemas.microsoft.com/office/drawing/2014/main" id="{AA698B2E-512D-63DF-1183-C24C8D7A9233}"/>
              </a:ext>
            </a:extLst>
          </p:cNvPr>
          <p:cNvSpPr txBox="1"/>
          <p:nvPr/>
        </p:nvSpPr>
        <p:spPr>
          <a:xfrm>
            <a:off x="3986937" y="538754"/>
            <a:ext cx="516793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latin typeface="Times New Roman"/>
                <a:cs typeface="Segoe UI"/>
              </a:rPr>
              <a:t>Autonomous vehicle lane change and obstacle prediction using q-learning</a:t>
            </a:r>
          </a:p>
        </p:txBody>
      </p:sp>
      <p:sp>
        <p:nvSpPr>
          <p:cNvPr id="10" name="TextBox 9">
            <a:extLst>
              <a:ext uri="{FF2B5EF4-FFF2-40B4-BE49-F238E27FC236}">
                <a16:creationId xmlns:a16="http://schemas.microsoft.com/office/drawing/2014/main" id="{DA76F7DB-17EA-A243-8197-0C30911EA9F5}"/>
              </a:ext>
            </a:extLst>
          </p:cNvPr>
          <p:cNvSpPr txBox="1"/>
          <p:nvPr/>
        </p:nvSpPr>
        <p:spPr>
          <a:xfrm>
            <a:off x="10736484" y="6427805"/>
            <a:ext cx="20079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b="1">
                <a:latin typeface="Times New Roman"/>
                <a:cs typeface="Calibri"/>
              </a:rPr>
              <a:t>Team#G029</a:t>
            </a:r>
            <a:endParaRPr lang="en-GB" b="1">
              <a:latin typeface="Times New Roman"/>
            </a:endParaRPr>
          </a:p>
        </p:txBody>
      </p:sp>
      <p:graphicFrame>
        <p:nvGraphicFramePr>
          <p:cNvPr id="12" name="Table 11">
            <a:extLst>
              <a:ext uri="{FF2B5EF4-FFF2-40B4-BE49-F238E27FC236}">
                <a16:creationId xmlns:a16="http://schemas.microsoft.com/office/drawing/2014/main" id="{C9195799-40E1-0719-26FA-1BA7C76AB8EA}"/>
              </a:ext>
            </a:extLst>
          </p:cNvPr>
          <p:cNvGraphicFramePr>
            <a:graphicFrameLocks noGrp="1"/>
          </p:cNvGraphicFramePr>
          <p:nvPr>
            <p:extLst>
              <p:ext uri="{D42A27DB-BD31-4B8C-83A1-F6EECF244321}">
                <p14:modId xmlns:p14="http://schemas.microsoft.com/office/powerpoint/2010/main" val="2737947843"/>
              </p:ext>
            </p:extLst>
          </p:nvPr>
        </p:nvGraphicFramePr>
        <p:xfrm>
          <a:off x="2012124" y="3882025"/>
          <a:ext cx="8439149" cy="1828800"/>
        </p:xfrm>
        <a:graphic>
          <a:graphicData uri="http://schemas.openxmlformats.org/drawingml/2006/table">
            <a:tbl>
              <a:tblPr firstRow="1" bandRow="1">
                <a:tableStyleId>{5C22544A-7EE6-4342-B048-85BDC9FD1C3A}</a:tableStyleId>
              </a:tblPr>
              <a:tblGrid>
                <a:gridCol w="1476375">
                  <a:extLst>
                    <a:ext uri="{9D8B030D-6E8A-4147-A177-3AD203B41FA5}">
                      <a16:colId xmlns:a16="http://schemas.microsoft.com/office/drawing/2014/main" val="467852352"/>
                    </a:ext>
                  </a:extLst>
                </a:gridCol>
                <a:gridCol w="2884330">
                  <a:extLst>
                    <a:ext uri="{9D8B030D-6E8A-4147-A177-3AD203B41FA5}">
                      <a16:colId xmlns:a16="http://schemas.microsoft.com/office/drawing/2014/main" val="4210507605"/>
                    </a:ext>
                  </a:extLst>
                </a:gridCol>
                <a:gridCol w="4078444">
                  <a:extLst>
                    <a:ext uri="{9D8B030D-6E8A-4147-A177-3AD203B41FA5}">
                      <a16:colId xmlns:a16="http://schemas.microsoft.com/office/drawing/2014/main" val="610766681"/>
                    </a:ext>
                  </a:extLst>
                </a:gridCol>
              </a:tblGrid>
              <a:tr h="361950">
                <a:tc>
                  <a:txBody>
                    <a:bodyPr/>
                    <a:lstStyle/>
                    <a:p>
                      <a:pPr algn="ctr" fontAlgn="base"/>
                      <a:r>
                        <a:rPr lang="en-US" sz="1800" b="1" i="0">
                          <a:solidFill>
                            <a:srgbClr val="000000"/>
                          </a:solidFill>
                          <a:effectLst/>
                          <a:latin typeface="Times New Roman"/>
                        </a:rPr>
                        <a:t>SL NO.​</a:t>
                      </a:r>
                      <a:endParaRPr lang="en-US" b="1" i="0">
                        <a:solidFill>
                          <a:srgbClr val="FFFFFF"/>
                        </a:solidFill>
                        <a:effectLst/>
                        <a:latin typeface="Times New Roman"/>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BBE0E3"/>
                    </a:solidFill>
                  </a:tcPr>
                </a:tc>
                <a:tc>
                  <a:txBody>
                    <a:bodyPr/>
                    <a:lstStyle/>
                    <a:p>
                      <a:pPr algn="ctr" fontAlgn="base"/>
                      <a:r>
                        <a:rPr lang="en-US" sz="1800" b="1" i="0">
                          <a:solidFill>
                            <a:srgbClr val="000000"/>
                          </a:solidFill>
                          <a:effectLst/>
                          <a:latin typeface="Times New Roman"/>
                        </a:rPr>
                        <a:t>Roll No​</a:t>
                      </a:r>
                      <a:endParaRPr lang="en-US" b="1" i="0">
                        <a:solidFill>
                          <a:srgbClr val="FFFFFF"/>
                        </a:solidFill>
                        <a:effectLst/>
                        <a:latin typeface="Times New Roman"/>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BBE0E3"/>
                    </a:solidFill>
                  </a:tcPr>
                </a:tc>
                <a:tc>
                  <a:txBody>
                    <a:bodyPr/>
                    <a:lstStyle/>
                    <a:p>
                      <a:pPr algn="ctr" fontAlgn="base"/>
                      <a:r>
                        <a:rPr lang="en-US" sz="1800" b="1" i="0">
                          <a:solidFill>
                            <a:srgbClr val="000000"/>
                          </a:solidFill>
                          <a:effectLst/>
                          <a:latin typeface="Times New Roman"/>
                        </a:rPr>
                        <a:t>Name​</a:t>
                      </a:r>
                      <a:endParaRPr lang="en-US" b="1" i="0">
                        <a:solidFill>
                          <a:srgbClr val="FFFFFF"/>
                        </a:solidFill>
                        <a:effectLst/>
                        <a:latin typeface="Times New Roman"/>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BBE0E3"/>
                    </a:solidFill>
                  </a:tcPr>
                </a:tc>
                <a:extLst>
                  <a:ext uri="{0D108BD9-81ED-4DB2-BD59-A6C34878D82A}">
                    <a16:rowId xmlns:a16="http://schemas.microsoft.com/office/drawing/2014/main" val="793631312"/>
                  </a:ext>
                </a:extLst>
              </a:tr>
              <a:tr h="361950">
                <a:tc>
                  <a:txBody>
                    <a:bodyPr/>
                    <a:lstStyle/>
                    <a:p>
                      <a:pPr algn="ctr" fontAlgn="base"/>
                      <a:r>
                        <a:rPr lang="en-US" sz="1800" b="0" i="0">
                          <a:solidFill>
                            <a:srgbClr val="000000"/>
                          </a:solidFill>
                          <a:effectLst/>
                          <a:latin typeface="Times New Roman"/>
                        </a:rPr>
                        <a:t>1​</a:t>
                      </a:r>
                      <a:endParaRPr lang="en-US" b="0" i="0">
                        <a:solidFill>
                          <a:srgbClr val="000000"/>
                        </a:solidFill>
                        <a:effectLst/>
                        <a:latin typeface="Times New Roman"/>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3F4"/>
                    </a:solidFill>
                  </a:tcPr>
                </a:tc>
                <a:tc>
                  <a:txBody>
                    <a:bodyPr/>
                    <a:lstStyle/>
                    <a:p>
                      <a:pPr algn="ctr" fontAlgn="auto"/>
                      <a:r>
                        <a:rPr lang="en-IN" sz="1800" b="0" i="0">
                          <a:solidFill>
                            <a:srgbClr val="000000"/>
                          </a:solidFill>
                          <a:effectLst/>
                          <a:latin typeface="Times New Roman"/>
                        </a:rPr>
                        <a:t>​</a:t>
                      </a:r>
                      <a:r>
                        <a:rPr lang="en-IN" sz="1800" b="0" i="0" u="none" strike="noStrike" noProof="0">
                          <a:solidFill>
                            <a:srgbClr val="000000"/>
                          </a:solidFill>
                          <a:effectLst/>
                          <a:latin typeface="Times New Roman"/>
                        </a:rPr>
                        <a:t>CB.EN.U4CSE20148</a:t>
                      </a: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3F4"/>
                    </a:solidFill>
                  </a:tcPr>
                </a:tc>
                <a:tc>
                  <a:txBody>
                    <a:bodyPr/>
                    <a:lstStyle/>
                    <a:p>
                      <a:pPr algn="ctr" fontAlgn="auto"/>
                      <a:r>
                        <a:rPr lang="en-IN" sz="1800" b="0" i="0">
                          <a:solidFill>
                            <a:srgbClr val="000000"/>
                          </a:solidFill>
                          <a:effectLst/>
                          <a:latin typeface="Times New Roman"/>
                        </a:rPr>
                        <a:t>​</a:t>
                      </a:r>
                      <a:r>
                        <a:rPr lang="en-IN" sz="1800" b="0" i="0" u="none" strike="noStrike" noProof="0">
                          <a:solidFill>
                            <a:srgbClr val="000000"/>
                          </a:solidFill>
                          <a:effectLst/>
                          <a:latin typeface="Times New Roman"/>
                        </a:rPr>
                        <a:t>POLA YOGESWARA REDDY</a:t>
                      </a:r>
                      <a:endParaRPr lang="en-IN" sz="1800" b="0" i="0">
                        <a:solidFill>
                          <a:srgbClr val="000000"/>
                        </a:solidFill>
                        <a:effectLst/>
                        <a:latin typeface="Times New Roman" panose="02020603050405020304" pitchFamily="18" charset="0"/>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3F4"/>
                    </a:solidFill>
                  </a:tcPr>
                </a:tc>
                <a:extLst>
                  <a:ext uri="{0D108BD9-81ED-4DB2-BD59-A6C34878D82A}">
                    <a16:rowId xmlns:a16="http://schemas.microsoft.com/office/drawing/2014/main" val="3785819833"/>
                  </a:ext>
                </a:extLst>
              </a:tr>
              <a:tr h="361950">
                <a:tc>
                  <a:txBody>
                    <a:bodyPr/>
                    <a:lstStyle/>
                    <a:p>
                      <a:pPr algn="ctr" fontAlgn="base"/>
                      <a:r>
                        <a:rPr lang="en-US" sz="1800" b="0" i="0">
                          <a:solidFill>
                            <a:srgbClr val="000000"/>
                          </a:solidFill>
                          <a:effectLst/>
                          <a:latin typeface="Times New Roman"/>
                        </a:rPr>
                        <a:t>2​</a:t>
                      </a:r>
                      <a:endParaRPr lang="en-US" b="0" i="0">
                        <a:solidFill>
                          <a:srgbClr val="000000"/>
                        </a:solidFill>
                        <a:effectLst/>
                        <a:latin typeface="Times New Roman"/>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3F9FA"/>
                    </a:solidFill>
                  </a:tcPr>
                </a:tc>
                <a:tc>
                  <a:txBody>
                    <a:bodyPr/>
                    <a:lstStyle/>
                    <a:p>
                      <a:pPr algn="ctr" fontAlgn="auto"/>
                      <a:r>
                        <a:rPr lang="en-IN" sz="1800" b="0" i="0">
                          <a:solidFill>
                            <a:srgbClr val="000000"/>
                          </a:solidFill>
                          <a:effectLst/>
                          <a:latin typeface="Times New Roman"/>
                        </a:rPr>
                        <a:t>​</a:t>
                      </a:r>
                      <a:r>
                        <a:rPr lang="en-IN" sz="1800" b="0" i="0" u="none" strike="noStrike" noProof="0">
                          <a:solidFill>
                            <a:srgbClr val="000000"/>
                          </a:solidFill>
                          <a:effectLst/>
                          <a:latin typeface="Times New Roman"/>
                        </a:rPr>
                        <a:t>CB.EN.U4CSE20649</a:t>
                      </a:r>
                      <a:endParaRPr lang="en-IN" sz="1800" b="0" i="0">
                        <a:solidFill>
                          <a:srgbClr val="000000"/>
                        </a:solidFill>
                        <a:effectLst/>
                        <a:latin typeface="Times New Roman" panose="02020603050405020304" pitchFamily="18" charset="0"/>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3F9FA"/>
                    </a:solidFill>
                  </a:tcPr>
                </a:tc>
                <a:tc>
                  <a:txBody>
                    <a:bodyPr/>
                    <a:lstStyle/>
                    <a:p>
                      <a:pPr algn="ctr" fontAlgn="auto"/>
                      <a:r>
                        <a:rPr lang="en-IN" sz="1800" b="0" i="0">
                          <a:solidFill>
                            <a:srgbClr val="000000"/>
                          </a:solidFill>
                          <a:effectLst/>
                          <a:latin typeface="Times New Roman"/>
                        </a:rPr>
                        <a:t>​PUTTA JYOTHSNA</a:t>
                      </a:r>
                      <a:endParaRPr lang="en-IN" sz="1800" b="0" i="0">
                        <a:solidFill>
                          <a:srgbClr val="000000"/>
                        </a:solidFill>
                        <a:effectLst/>
                        <a:latin typeface="Times New Roman" panose="02020603050405020304" pitchFamily="18" charset="0"/>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3F9FA"/>
                    </a:solidFill>
                  </a:tcPr>
                </a:tc>
                <a:extLst>
                  <a:ext uri="{0D108BD9-81ED-4DB2-BD59-A6C34878D82A}">
                    <a16:rowId xmlns:a16="http://schemas.microsoft.com/office/drawing/2014/main" val="4250000526"/>
                  </a:ext>
                </a:extLst>
              </a:tr>
              <a:tr h="361950">
                <a:tc>
                  <a:txBody>
                    <a:bodyPr/>
                    <a:lstStyle/>
                    <a:p>
                      <a:pPr algn="ctr" fontAlgn="base"/>
                      <a:r>
                        <a:rPr lang="en-US" sz="1800" b="0" i="0">
                          <a:solidFill>
                            <a:srgbClr val="000000"/>
                          </a:solidFill>
                          <a:effectLst/>
                          <a:latin typeface="Times New Roman"/>
                        </a:rPr>
                        <a:t>3​</a:t>
                      </a:r>
                      <a:endParaRPr lang="en-US" b="0" i="0">
                        <a:solidFill>
                          <a:srgbClr val="000000"/>
                        </a:solidFill>
                        <a:effectLst/>
                        <a:latin typeface="Times New Roman"/>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3F4"/>
                    </a:solidFill>
                  </a:tcPr>
                </a:tc>
                <a:tc>
                  <a:txBody>
                    <a:bodyPr/>
                    <a:lstStyle/>
                    <a:p>
                      <a:pPr algn="ctr" fontAlgn="auto"/>
                      <a:r>
                        <a:rPr lang="en-IN" sz="1800" b="0" i="0">
                          <a:solidFill>
                            <a:srgbClr val="000000"/>
                          </a:solidFill>
                          <a:effectLst/>
                          <a:latin typeface="Times New Roman"/>
                        </a:rPr>
                        <a:t>​</a:t>
                      </a:r>
                      <a:r>
                        <a:rPr lang="en-IN" sz="1800" b="0" i="0" u="none" strike="noStrike" noProof="0">
                          <a:solidFill>
                            <a:srgbClr val="000000"/>
                          </a:solidFill>
                          <a:effectLst/>
                          <a:latin typeface="Times New Roman"/>
                        </a:rPr>
                        <a:t>CB.EN.U4CSE20653</a:t>
                      </a:r>
                      <a:endParaRPr lang="en-IN" sz="1800" b="0" i="0">
                        <a:solidFill>
                          <a:srgbClr val="000000"/>
                        </a:solidFill>
                        <a:effectLst/>
                        <a:latin typeface="Times New Roman" panose="02020603050405020304" pitchFamily="18" charset="0"/>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3F4"/>
                    </a:solidFill>
                  </a:tcPr>
                </a:tc>
                <a:tc>
                  <a:txBody>
                    <a:bodyPr/>
                    <a:lstStyle/>
                    <a:p>
                      <a:pPr algn="ctr" fontAlgn="auto"/>
                      <a:r>
                        <a:rPr lang="en-IN" sz="1800" b="0" i="0">
                          <a:solidFill>
                            <a:srgbClr val="000000"/>
                          </a:solidFill>
                          <a:effectLst/>
                          <a:latin typeface="Times New Roman"/>
                        </a:rPr>
                        <a:t>​SANGIREDDY SAINATH REDDY</a:t>
                      </a:r>
                      <a:endParaRPr lang="en-IN" sz="1800" b="0" i="0">
                        <a:solidFill>
                          <a:srgbClr val="000000"/>
                        </a:solidFill>
                        <a:effectLst/>
                        <a:latin typeface="Times New Roman" panose="02020603050405020304" pitchFamily="18" charset="0"/>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3F4"/>
                    </a:solidFill>
                  </a:tcPr>
                </a:tc>
                <a:extLst>
                  <a:ext uri="{0D108BD9-81ED-4DB2-BD59-A6C34878D82A}">
                    <a16:rowId xmlns:a16="http://schemas.microsoft.com/office/drawing/2014/main" val="1337286942"/>
                  </a:ext>
                </a:extLst>
              </a:tr>
              <a:tr h="361950">
                <a:tc>
                  <a:txBody>
                    <a:bodyPr/>
                    <a:lstStyle/>
                    <a:p>
                      <a:pPr algn="ctr" fontAlgn="base"/>
                      <a:r>
                        <a:rPr lang="en-US" sz="1800" b="0" i="0">
                          <a:solidFill>
                            <a:srgbClr val="000000"/>
                          </a:solidFill>
                          <a:effectLst/>
                          <a:latin typeface="Times New Roman"/>
                        </a:rPr>
                        <a:t>4​</a:t>
                      </a:r>
                      <a:endParaRPr lang="en-US" b="0" i="0">
                        <a:solidFill>
                          <a:srgbClr val="000000"/>
                        </a:solidFill>
                        <a:effectLst/>
                        <a:latin typeface="Times New Roman"/>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3F9FA"/>
                    </a:solidFill>
                  </a:tcPr>
                </a:tc>
                <a:tc>
                  <a:txBody>
                    <a:bodyPr/>
                    <a:lstStyle/>
                    <a:p>
                      <a:pPr algn="ctr" fontAlgn="auto"/>
                      <a:r>
                        <a:rPr lang="en-IN" sz="1800" b="0" i="0">
                          <a:solidFill>
                            <a:srgbClr val="000000"/>
                          </a:solidFill>
                          <a:effectLst/>
                          <a:latin typeface="Times New Roman"/>
                        </a:rPr>
                        <a:t>​</a:t>
                      </a:r>
                      <a:r>
                        <a:rPr lang="en-IN" sz="1800" b="0" i="0" u="none" strike="noStrike" noProof="0">
                          <a:solidFill>
                            <a:srgbClr val="000000"/>
                          </a:solidFill>
                          <a:effectLst/>
                          <a:latin typeface="Times New Roman"/>
                        </a:rPr>
                        <a:t>CB.EN.U4CSE20644</a:t>
                      </a:r>
                      <a:endParaRPr lang="en-IN" sz="1800" b="0" i="0">
                        <a:solidFill>
                          <a:srgbClr val="000000"/>
                        </a:solidFill>
                        <a:effectLst/>
                        <a:latin typeface="Times New Roman" panose="02020603050405020304" pitchFamily="18" charset="0"/>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3F9FA"/>
                    </a:solidFill>
                  </a:tcPr>
                </a:tc>
                <a:tc>
                  <a:txBody>
                    <a:bodyPr/>
                    <a:lstStyle/>
                    <a:p>
                      <a:pPr algn="ctr" fontAlgn="auto"/>
                      <a:r>
                        <a:rPr lang="en-IN" sz="1800" b="0" i="0">
                          <a:solidFill>
                            <a:srgbClr val="000000"/>
                          </a:solidFill>
                          <a:effectLst/>
                          <a:latin typeface="Times New Roman"/>
                        </a:rPr>
                        <a:t>​SUCHAL PALADUGU</a:t>
                      </a:r>
                      <a:endParaRPr lang="en-IN" sz="1800" b="0" i="0">
                        <a:solidFill>
                          <a:srgbClr val="000000"/>
                        </a:solidFill>
                        <a:effectLst/>
                        <a:latin typeface="Times New Roman" panose="02020603050405020304" pitchFamily="18" charset="0"/>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3F9FA"/>
                    </a:solidFill>
                  </a:tcPr>
                </a:tc>
                <a:extLst>
                  <a:ext uri="{0D108BD9-81ED-4DB2-BD59-A6C34878D82A}">
                    <a16:rowId xmlns:a16="http://schemas.microsoft.com/office/drawing/2014/main" val="1236631061"/>
                  </a:ext>
                </a:extLst>
              </a:tr>
            </a:tbl>
          </a:graphicData>
        </a:graphic>
      </p:graphicFrame>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0D062EB0-F0F2-2B87-1A3D-C5C4B23A25CD}"/>
              </a:ext>
            </a:extLst>
          </p:cNvPr>
          <p:cNvSpPr/>
          <p:nvPr/>
        </p:nvSpPr>
        <p:spPr>
          <a:xfrm>
            <a:off x="708338" y="1035676"/>
            <a:ext cx="11129492" cy="5334000"/>
          </a:xfrm>
          <a:prstGeom prst="roundRect">
            <a:avLst/>
          </a:prstGeom>
          <a:noFill/>
          <a:ln w="28575">
            <a:solidFill>
              <a:srgbClr val="388F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a:extLst>
              <a:ext uri="{FF2B5EF4-FFF2-40B4-BE49-F238E27FC236}">
                <a16:creationId xmlns:a16="http://schemas.microsoft.com/office/drawing/2014/main" id="{0E6DC381-8499-5A94-3EC6-1828C1805458}"/>
              </a:ext>
            </a:extLst>
          </p:cNvPr>
          <p:cNvPicPr>
            <a:picLocks noChangeAspect="1"/>
          </p:cNvPicPr>
          <p:nvPr/>
        </p:nvPicPr>
        <p:blipFill>
          <a:blip r:embed="rId2"/>
          <a:stretch>
            <a:fillRect/>
          </a:stretch>
        </p:blipFill>
        <p:spPr>
          <a:xfrm>
            <a:off x="168384" y="45929"/>
            <a:ext cx="978466" cy="1098116"/>
          </a:xfrm>
          <a:prstGeom prst="rect">
            <a:avLst/>
          </a:prstGeom>
        </p:spPr>
      </p:pic>
      <p:sp>
        <p:nvSpPr>
          <p:cNvPr id="9" name="TextBox 8">
            <a:extLst>
              <a:ext uri="{FF2B5EF4-FFF2-40B4-BE49-F238E27FC236}">
                <a16:creationId xmlns:a16="http://schemas.microsoft.com/office/drawing/2014/main" id="{0D1878FC-BE18-BBEC-13F9-1F36E6D2BAD4}"/>
              </a:ext>
            </a:extLst>
          </p:cNvPr>
          <p:cNvSpPr txBox="1"/>
          <p:nvPr/>
        </p:nvSpPr>
        <p:spPr>
          <a:xfrm>
            <a:off x="10736484" y="6427805"/>
            <a:ext cx="20079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b="1">
                <a:latin typeface="Times New Roman"/>
                <a:cs typeface="Calibri"/>
              </a:rPr>
              <a:t>Team#G029</a:t>
            </a:r>
            <a:endParaRPr lang="en-GB" b="1">
              <a:latin typeface="Times New Roman"/>
            </a:endParaRPr>
          </a:p>
        </p:txBody>
      </p:sp>
      <p:sp>
        <p:nvSpPr>
          <p:cNvPr id="11" name="TextBox 10">
            <a:extLst>
              <a:ext uri="{FF2B5EF4-FFF2-40B4-BE49-F238E27FC236}">
                <a16:creationId xmlns:a16="http://schemas.microsoft.com/office/drawing/2014/main" id="{8B4CCC6B-E47C-7BBF-EEF2-983E9BB431B1}"/>
              </a:ext>
            </a:extLst>
          </p:cNvPr>
          <p:cNvSpPr txBox="1"/>
          <p:nvPr/>
        </p:nvSpPr>
        <p:spPr>
          <a:xfrm>
            <a:off x="3986937" y="538754"/>
            <a:ext cx="399810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b="1">
                <a:latin typeface="Times New Roman"/>
                <a:cs typeface="Segoe UI"/>
              </a:rPr>
              <a:t>Autonomous Vehicle Path Planning Using Q-Learning</a:t>
            </a:r>
            <a:r>
              <a:rPr lang="en-US" sz="1200" b="1">
                <a:latin typeface="Times New Roman"/>
                <a:cs typeface="Segoe UI"/>
              </a:rPr>
              <a:t>​​</a:t>
            </a:r>
            <a:endParaRPr lang="en-US" sz="1200" b="1">
              <a:latin typeface="Times New Roman"/>
            </a:endParaRPr>
          </a:p>
        </p:txBody>
      </p:sp>
      <p:sp>
        <p:nvSpPr>
          <p:cNvPr id="2" name="TextBox 1">
            <a:extLst>
              <a:ext uri="{FF2B5EF4-FFF2-40B4-BE49-F238E27FC236}">
                <a16:creationId xmlns:a16="http://schemas.microsoft.com/office/drawing/2014/main" id="{3B1BEFCC-55CB-AB09-20D6-84FC7BE61117}"/>
              </a:ext>
            </a:extLst>
          </p:cNvPr>
          <p:cNvSpPr txBox="1"/>
          <p:nvPr/>
        </p:nvSpPr>
        <p:spPr>
          <a:xfrm>
            <a:off x="4642220" y="1129583"/>
            <a:ext cx="312903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a:cs typeface="Calibri"/>
              </a:rPr>
              <a:t>ALGORITHM</a:t>
            </a:r>
          </a:p>
        </p:txBody>
      </p:sp>
      <p:sp>
        <p:nvSpPr>
          <p:cNvPr id="3" name="TextBox 2">
            <a:extLst>
              <a:ext uri="{FF2B5EF4-FFF2-40B4-BE49-F238E27FC236}">
                <a16:creationId xmlns:a16="http://schemas.microsoft.com/office/drawing/2014/main" id="{05FF4466-FF9F-2260-3DA5-120E506377FE}"/>
              </a:ext>
            </a:extLst>
          </p:cNvPr>
          <p:cNvSpPr txBox="1"/>
          <p:nvPr/>
        </p:nvSpPr>
        <p:spPr>
          <a:xfrm>
            <a:off x="1363435" y="1902279"/>
            <a:ext cx="8414656" cy="39395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latin typeface="calibri light"/>
                <a:cs typeface="calibri light"/>
              </a:rPr>
              <a:t>Implementation of DQN </a:t>
            </a:r>
          </a:p>
          <a:p>
            <a:endParaRPr lang="en-GB" b="1">
              <a:latin typeface="calibri light"/>
              <a:cs typeface="calibri light"/>
            </a:endParaRPr>
          </a:p>
          <a:p>
            <a:r>
              <a:rPr lang="en-GB" b="1">
                <a:latin typeface="calibri light"/>
                <a:cs typeface="calibri light"/>
              </a:rPr>
              <a:t>1) Environment Setup:</a:t>
            </a:r>
            <a:endParaRPr lang="en-US">
              <a:latin typeface="calibri light"/>
              <a:cs typeface="calibri light"/>
            </a:endParaRPr>
          </a:p>
          <a:p>
            <a:endParaRPr lang="en-GB" b="1">
              <a:latin typeface="calibri light"/>
              <a:ea typeface="+mn-lt"/>
              <a:cs typeface="calibri light"/>
            </a:endParaRPr>
          </a:p>
          <a:p>
            <a:r>
              <a:rPr lang="en-GB" sz="1600" b="1">
                <a:latin typeface="calibri light"/>
                <a:ea typeface="+mn-lt"/>
                <a:cs typeface="+mn-lt"/>
              </a:rPr>
              <a:t>Step 1: Package Installation</a:t>
            </a:r>
            <a:endParaRPr lang="en-GB" sz="1600">
              <a:latin typeface="calibri light"/>
              <a:cs typeface="Calibri"/>
            </a:endParaRPr>
          </a:p>
          <a:p>
            <a:pPr marL="742950" lvl="1" indent="-285750">
              <a:buFont typeface="Arial"/>
              <a:buChar char="•"/>
            </a:pPr>
            <a:r>
              <a:rPr lang="en-GB" sz="1600">
                <a:latin typeface="calibri light"/>
                <a:ea typeface="+mn-lt"/>
                <a:cs typeface="+mn-lt"/>
              </a:rPr>
              <a:t>Installs necessary packages: </a:t>
            </a:r>
            <a:r>
              <a:rPr lang="en-GB" sz="1600" b="1">
                <a:latin typeface="calibri light"/>
                <a:cs typeface="calibri light"/>
              </a:rPr>
              <a:t>python-</a:t>
            </a:r>
            <a:r>
              <a:rPr lang="en-GB" sz="1600" b="1" err="1">
                <a:latin typeface="calibri light"/>
                <a:cs typeface="calibri light"/>
              </a:rPr>
              <a:t>opengl</a:t>
            </a:r>
            <a:r>
              <a:rPr lang="en-GB" sz="1600">
                <a:latin typeface="calibri light"/>
                <a:ea typeface="+mn-lt"/>
                <a:cs typeface="+mn-lt"/>
              </a:rPr>
              <a:t>, </a:t>
            </a:r>
            <a:r>
              <a:rPr lang="en-GB" sz="1600" b="1" err="1">
                <a:latin typeface="calibri light"/>
                <a:cs typeface="calibri light"/>
              </a:rPr>
              <a:t>ffmpeg</a:t>
            </a:r>
            <a:r>
              <a:rPr lang="en-GB" sz="1600">
                <a:latin typeface="calibri light"/>
                <a:ea typeface="+mn-lt"/>
                <a:cs typeface="+mn-lt"/>
              </a:rPr>
              <a:t>, </a:t>
            </a:r>
            <a:r>
              <a:rPr lang="en-GB" sz="1600" b="1" err="1">
                <a:latin typeface="calibri light"/>
                <a:cs typeface="calibri light"/>
              </a:rPr>
              <a:t>pyvirtualdisplay</a:t>
            </a:r>
            <a:r>
              <a:rPr lang="en-GB" sz="1600">
                <a:latin typeface="calibri light"/>
                <a:ea typeface="+mn-lt"/>
                <a:cs typeface="+mn-lt"/>
              </a:rPr>
              <a:t>, </a:t>
            </a:r>
            <a:r>
              <a:rPr lang="en-GB" sz="1600" b="1">
                <a:latin typeface="calibri light"/>
                <a:cs typeface="calibri light"/>
              </a:rPr>
              <a:t>highway-env</a:t>
            </a:r>
            <a:r>
              <a:rPr lang="en-GB" sz="1600">
                <a:latin typeface="calibri light"/>
                <a:ea typeface="+mn-lt"/>
                <a:cs typeface="+mn-lt"/>
              </a:rPr>
              <a:t>, </a:t>
            </a:r>
            <a:r>
              <a:rPr lang="en-GB" sz="1600" b="1">
                <a:latin typeface="calibri light"/>
                <a:cs typeface="calibri light"/>
              </a:rPr>
              <a:t>stable_baselines3</a:t>
            </a:r>
            <a:r>
              <a:rPr lang="en-GB" sz="1600">
                <a:latin typeface="calibri light"/>
                <a:ea typeface="+mn-lt"/>
                <a:cs typeface="+mn-lt"/>
              </a:rPr>
              <a:t>, </a:t>
            </a:r>
            <a:r>
              <a:rPr lang="en-GB" sz="1600" b="1">
                <a:latin typeface="calibri light"/>
                <a:cs typeface="calibri light"/>
              </a:rPr>
              <a:t>gym</a:t>
            </a:r>
            <a:r>
              <a:rPr lang="en-GB" sz="1600">
                <a:latin typeface="calibri light"/>
                <a:ea typeface="+mn-lt"/>
                <a:cs typeface="+mn-lt"/>
              </a:rPr>
              <a:t>.</a:t>
            </a:r>
            <a:endParaRPr lang="en-GB" sz="1600">
              <a:latin typeface="calibri light"/>
              <a:cs typeface="Calibri"/>
            </a:endParaRPr>
          </a:p>
          <a:p>
            <a:r>
              <a:rPr lang="en-GB" sz="1600" b="1">
                <a:latin typeface="calibri light"/>
                <a:ea typeface="+mn-lt"/>
                <a:cs typeface="+mn-lt"/>
              </a:rPr>
              <a:t>Step 2: Virtual Display Configuration</a:t>
            </a:r>
            <a:endParaRPr lang="en-GB" sz="1600">
              <a:latin typeface="calibri light"/>
              <a:cs typeface="Calibri"/>
            </a:endParaRPr>
          </a:p>
          <a:p>
            <a:pPr marL="742950" lvl="1" indent="-285750">
              <a:buFont typeface="Arial"/>
              <a:buChar char="•"/>
            </a:pPr>
            <a:r>
              <a:rPr lang="en-GB" sz="1600">
                <a:latin typeface="calibri light"/>
                <a:ea typeface="+mn-lt"/>
                <a:cs typeface="+mn-lt"/>
              </a:rPr>
              <a:t>Creates a virtual display using </a:t>
            </a:r>
            <a:r>
              <a:rPr lang="en-GB" sz="1600" b="1" err="1">
                <a:latin typeface="calibri light"/>
                <a:cs typeface="calibri light"/>
              </a:rPr>
              <a:t>pyvirtualdisplay</a:t>
            </a:r>
            <a:r>
              <a:rPr lang="en-GB" sz="1600">
                <a:latin typeface="calibri light"/>
                <a:ea typeface="+mn-lt"/>
                <a:cs typeface="+mn-lt"/>
              </a:rPr>
              <a:t> for rendering without a physical display.</a:t>
            </a:r>
            <a:endParaRPr lang="en-GB" sz="1600">
              <a:latin typeface="calibri light"/>
              <a:cs typeface="Calibri"/>
            </a:endParaRPr>
          </a:p>
          <a:p>
            <a:r>
              <a:rPr lang="en-GB" sz="1600" b="1">
                <a:latin typeface="calibri light"/>
                <a:ea typeface="+mn-lt"/>
                <a:cs typeface="+mn-lt"/>
              </a:rPr>
              <a:t>Step 3: Animation Utility Functions</a:t>
            </a:r>
            <a:endParaRPr lang="en-GB" sz="1600">
              <a:latin typeface="calibri light"/>
              <a:cs typeface="Calibri"/>
            </a:endParaRPr>
          </a:p>
          <a:p>
            <a:pPr marL="742950" lvl="1" indent="-285750">
              <a:buFont typeface="Arial"/>
              <a:buChar char="•"/>
            </a:pPr>
            <a:r>
              <a:rPr lang="en-GB" sz="1600">
                <a:latin typeface="calibri light"/>
                <a:ea typeface="+mn-lt"/>
                <a:cs typeface="+mn-lt"/>
              </a:rPr>
              <a:t>Defines utility functions for creating and displaying animations.</a:t>
            </a:r>
            <a:endParaRPr lang="en-GB" sz="1600">
              <a:latin typeface="calibri light"/>
              <a:cs typeface="Calibri"/>
            </a:endParaRPr>
          </a:p>
          <a:p>
            <a:pPr marL="1200150" lvl="2" indent="-285750">
              <a:buFont typeface="Arial"/>
              <a:buChar char="•"/>
            </a:pPr>
            <a:r>
              <a:rPr lang="en-GB" sz="1600" b="1" err="1">
                <a:latin typeface="calibri light"/>
                <a:cs typeface="calibri light"/>
              </a:rPr>
              <a:t>create_anim</a:t>
            </a:r>
            <a:r>
              <a:rPr lang="en-GB" sz="1600" b="1">
                <a:latin typeface="calibri light"/>
                <a:cs typeface="calibri light"/>
              </a:rPr>
              <a:t>(frames, dpi, fps)</a:t>
            </a:r>
            <a:r>
              <a:rPr lang="en-GB" sz="1600">
                <a:latin typeface="calibri light"/>
                <a:ea typeface="+mn-lt"/>
                <a:cs typeface="+mn-lt"/>
              </a:rPr>
              <a:t>: Creates a matplotlib animation from a list of frames.</a:t>
            </a:r>
            <a:endParaRPr lang="en-GB" sz="1600">
              <a:latin typeface="calibri light"/>
              <a:cs typeface="Calibri"/>
            </a:endParaRPr>
          </a:p>
          <a:p>
            <a:pPr marL="1200150" lvl="2" indent="-285750">
              <a:buFont typeface="Arial"/>
              <a:buChar char="•"/>
            </a:pPr>
            <a:r>
              <a:rPr lang="en-GB" sz="1600" b="1" err="1">
                <a:latin typeface="calibri light"/>
                <a:cs typeface="calibri light"/>
              </a:rPr>
              <a:t>display_anim</a:t>
            </a:r>
            <a:r>
              <a:rPr lang="en-GB" sz="1600" b="1">
                <a:latin typeface="calibri light"/>
                <a:cs typeface="calibri light"/>
              </a:rPr>
              <a:t>(frames, dpi, fps)</a:t>
            </a:r>
            <a:r>
              <a:rPr lang="en-GB" sz="1600">
                <a:latin typeface="calibri light"/>
                <a:ea typeface="+mn-lt"/>
                <a:cs typeface="+mn-lt"/>
              </a:rPr>
              <a:t>: Displays the animation using </a:t>
            </a:r>
            <a:r>
              <a:rPr lang="en-GB" sz="1600" b="1">
                <a:latin typeface="calibri light"/>
                <a:cs typeface="calibri light"/>
              </a:rPr>
              <a:t>display.HTML</a:t>
            </a:r>
            <a:r>
              <a:rPr lang="en-GB" sz="1600">
                <a:latin typeface="calibri light"/>
                <a:ea typeface="+mn-lt"/>
                <a:cs typeface="+mn-lt"/>
              </a:rPr>
              <a:t>.</a:t>
            </a:r>
            <a:endParaRPr lang="en-GB" sz="1600">
              <a:latin typeface="calibri light"/>
              <a:cs typeface="Calibri"/>
            </a:endParaRPr>
          </a:p>
          <a:p>
            <a:pPr marL="1200150" lvl="2" indent="-285750">
              <a:buFont typeface="Arial"/>
              <a:buChar char="•"/>
            </a:pPr>
            <a:r>
              <a:rPr lang="en-GB" sz="1600" b="1" err="1">
                <a:latin typeface="calibri light"/>
                <a:cs typeface="calibri light"/>
              </a:rPr>
              <a:t>save_anim</a:t>
            </a:r>
            <a:r>
              <a:rPr lang="en-GB" sz="1600" b="1">
                <a:latin typeface="calibri light"/>
                <a:cs typeface="calibri light"/>
              </a:rPr>
              <a:t>(frames, filename, dpi, fps)</a:t>
            </a:r>
            <a:r>
              <a:rPr lang="en-GB" sz="1600">
                <a:latin typeface="calibri light"/>
                <a:ea typeface="+mn-lt"/>
                <a:cs typeface="+mn-lt"/>
              </a:rPr>
              <a:t>: Saves the animation to a file.</a:t>
            </a:r>
            <a:endParaRPr lang="en-GB" sz="1600">
              <a:latin typeface="calibri light"/>
            </a:endParaRPr>
          </a:p>
          <a:p>
            <a:pPr algn="l"/>
            <a:endParaRPr lang="en-GB">
              <a:cs typeface="Calibri"/>
            </a:endParaRPr>
          </a:p>
        </p:txBody>
      </p:sp>
    </p:spTree>
    <p:extLst>
      <p:ext uri="{BB962C8B-B14F-4D97-AF65-F5344CB8AC3E}">
        <p14:creationId xmlns:p14="http://schemas.microsoft.com/office/powerpoint/2010/main" val="1395938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0D062EB0-F0F2-2B87-1A3D-C5C4B23A25CD}"/>
              </a:ext>
            </a:extLst>
          </p:cNvPr>
          <p:cNvSpPr/>
          <p:nvPr/>
        </p:nvSpPr>
        <p:spPr>
          <a:xfrm>
            <a:off x="708338" y="1035676"/>
            <a:ext cx="11129492" cy="5334000"/>
          </a:xfrm>
          <a:prstGeom prst="roundRect">
            <a:avLst/>
          </a:prstGeom>
          <a:noFill/>
          <a:ln w="28575">
            <a:solidFill>
              <a:srgbClr val="388F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a:extLst>
              <a:ext uri="{FF2B5EF4-FFF2-40B4-BE49-F238E27FC236}">
                <a16:creationId xmlns:a16="http://schemas.microsoft.com/office/drawing/2014/main" id="{0E6DC381-8499-5A94-3EC6-1828C1805458}"/>
              </a:ext>
            </a:extLst>
          </p:cNvPr>
          <p:cNvPicPr>
            <a:picLocks noChangeAspect="1"/>
          </p:cNvPicPr>
          <p:nvPr/>
        </p:nvPicPr>
        <p:blipFill>
          <a:blip r:embed="rId2"/>
          <a:stretch>
            <a:fillRect/>
          </a:stretch>
        </p:blipFill>
        <p:spPr>
          <a:xfrm>
            <a:off x="168384" y="45929"/>
            <a:ext cx="978466" cy="1098116"/>
          </a:xfrm>
          <a:prstGeom prst="rect">
            <a:avLst/>
          </a:prstGeom>
        </p:spPr>
      </p:pic>
      <p:sp>
        <p:nvSpPr>
          <p:cNvPr id="9" name="TextBox 8">
            <a:extLst>
              <a:ext uri="{FF2B5EF4-FFF2-40B4-BE49-F238E27FC236}">
                <a16:creationId xmlns:a16="http://schemas.microsoft.com/office/drawing/2014/main" id="{0D1878FC-BE18-BBEC-13F9-1F36E6D2BAD4}"/>
              </a:ext>
            </a:extLst>
          </p:cNvPr>
          <p:cNvSpPr txBox="1"/>
          <p:nvPr/>
        </p:nvSpPr>
        <p:spPr>
          <a:xfrm>
            <a:off x="10736484" y="6427805"/>
            <a:ext cx="20079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b="1">
                <a:latin typeface="Times New Roman"/>
                <a:cs typeface="Calibri"/>
              </a:rPr>
              <a:t>Team#G029</a:t>
            </a:r>
            <a:endParaRPr lang="en-GB" b="1">
              <a:latin typeface="Times New Roman"/>
            </a:endParaRPr>
          </a:p>
        </p:txBody>
      </p:sp>
      <p:sp>
        <p:nvSpPr>
          <p:cNvPr id="11" name="TextBox 10">
            <a:extLst>
              <a:ext uri="{FF2B5EF4-FFF2-40B4-BE49-F238E27FC236}">
                <a16:creationId xmlns:a16="http://schemas.microsoft.com/office/drawing/2014/main" id="{8B4CCC6B-E47C-7BBF-EEF2-983E9BB431B1}"/>
              </a:ext>
            </a:extLst>
          </p:cNvPr>
          <p:cNvSpPr txBox="1"/>
          <p:nvPr/>
        </p:nvSpPr>
        <p:spPr>
          <a:xfrm>
            <a:off x="3986937" y="538754"/>
            <a:ext cx="399810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b="1">
                <a:latin typeface="Times New Roman"/>
                <a:cs typeface="Segoe UI"/>
              </a:rPr>
              <a:t>Autonomous Vehicle Path Planning Using Q-Learning</a:t>
            </a:r>
            <a:r>
              <a:rPr lang="en-US" sz="1200" b="1">
                <a:latin typeface="Times New Roman"/>
                <a:cs typeface="Segoe UI"/>
              </a:rPr>
              <a:t>​​</a:t>
            </a:r>
            <a:endParaRPr lang="en-US" sz="1200" b="1">
              <a:latin typeface="Times New Roman"/>
            </a:endParaRPr>
          </a:p>
        </p:txBody>
      </p:sp>
      <p:sp>
        <p:nvSpPr>
          <p:cNvPr id="7" name="TextBox 6">
            <a:extLst>
              <a:ext uri="{FF2B5EF4-FFF2-40B4-BE49-F238E27FC236}">
                <a16:creationId xmlns:a16="http://schemas.microsoft.com/office/drawing/2014/main" id="{9C7046AA-B78A-CB94-CCFB-45E26012F964}"/>
              </a:ext>
            </a:extLst>
          </p:cNvPr>
          <p:cNvSpPr txBox="1"/>
          <p:nvPr/>
        </p:nvSpPr>
        <p:spPr>
          <a:xfrm>
            <a:off x="1046409" y="1719865"/>
            <a:ext cx="11366217"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latin typeface="calibri light"/>
                <a:cs typeface="calibri light"/>
              </a:rPr>
              <a:t>2) Environment Registration:</a:t>
            </a:r>
            <a:endParaRPr lang="en-US">
              <a:latin typeface="calibri light"/>
              <a:cs typeface="calibri light"/>
            </a:endParaRPr>
          </a:p>
          <a:p>
            <a:r>
              <a:rPr lang="en-GB" sz="1600" b="1">
                <a:latin typeface="calibri light"/>
                <a:ea typeface="+mn-lt"/>
                <a:cs typeface="+mn-lt"/>
              </a:rPr>
              <a:t>Step 4: Register Custom Environments</a:t>
            </a:r>
            <a:endParaRPr lang="en-GB" sz="1600">
              <a:latin typeface="calibri light"/>
              <a:cs typeface="calibri light"/>
            </a:endParaRPr>
          </a:p>
          <a:p>
            <a:pPr marL="742950" lvl="1" indent="-285750">
              <a:buFont typeface="Arial"/>
              <a:buChar char="•"/>
            </a:pPr>
            <a:r>
              <a:rPr lang="en-GB" sz="1600">
                <a:latin typeface="calibri light"/>
                <a:ea typeface="+mn-lt"/>
                <a:cs typeface="+mn-lt"/>
              </a:rPr>
              <a:t>Registers custom environments from the </a:t>
            </a:r>
            <a:r>
              <a:rPr lang="en-GB" sz="1600" b="1" err="1">
                <a:latin typeface="calibri light"/>
                <a:cs typeface="calibri light"/>
              </a:rPr>
              <a:t>highway_env</a:t>
            </a:r>
            <a:r>
              <a:rPr lang="en-GB" sz="1600">
                <a:latin typeface="calibri light"/>
                <a:ea typeface="+mn-lt"/>
                <a:cs typeface="+mn-lt"/>
              </a:rPr>
              <a:t> package using </a:t>
            </a:r>
            <a:r>
              <a:rPr lang="en-GB" sz="1600" b="1" err="1">
                <a:latin typeface="calibri light"/>
                <a:cs typeface="calibri light"/>
              </a:rPr>
              <a:t>highway_env.register_highway_envs</a:t>
            </a:r>
            <a:r>
              <a:rPr lang="en-GB" sz="1600" b="1">
                <a:latin typeface="calibri light"/>
                <a:cs typeface="calibri light"/>
              </a:rPr>
              <a:t>()</a:t>
            </a:r>
            <a:r>
              <a:rPr lang="en-GB" sz="1600">
                <a:latin typeface="calibri light"/>
                <a:ea typeface="+mn-lt"/>
                <a:cs typeface="+mn-lt"/>
              </a:rPr>
              <a:t>.</a:t>
            </a:r>
            <a:endParaRPr lang="en-GB" sz="1600">
              <a:latin typeface="calibri light"/>
              <a:cs typeface="calibri light"/>
            </a:endParaRPr>
          </a:p>
          <a:p>
            <a:endParaRPr lang="en-GB">
              <a:latin typeface="calibri light"/>
              <a:cs typeface="Calibri"/>
            </a:endParaRPr>
          </a:p>
        </p:txBody>
      </p:sp>
      <p:sp>
        <p:nvSpPr>
          <p:cNvPr id="3" name="TextBox 2">
            <a:extLst>
              <a:ext uri="{FF2B5EF4-FFF2-40B4-BE49-F238E27FC236}">
                <a16:creationId xmlns:a16="http://schemas.microsoft.com/office/drawing/2014/main" id="{B11E2811-752D-B572-CB37-5E75D85D015D}"/>
              </a:ext>
            </a:extLst>
          </p:cNvPr>
          <p:cNvSpPr txBox="1"/>
          <p:nvPr/>
        </p:nvSpPr>
        <p:spPr>
          <a:xfrm>
            <a:off x="1085850" y="2917371"/>
            <a:ext cx="10662556"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solidFill>
                  <a:srgbClr val="000000"/>
                </a:solidFill>
                <a:latin typeface="calibri light"/>
                <a:cs typeface="calibri light"/>
              </a:rPr>
              <a:t>3) Training DQN Model:</a:t>
            </a:r>
            <a:endParaRPr lang="en-US" b="1">
              <a:solidFill>
                <a:srgbClr val="000000"/>
              </a:solidFill>
              <a:latin typeface="calibri light"/>
              <a:cs typeface="calibri light"/>
            </a:endParaRPr>
          </a:p>
          <a:p>
            <a:r>
              <a:rPr lang="en-GB" sz="1600" b="1">
                <a:solidFill>
                  <a:srgbClr val="000000"/>
                </a:solidFill>
                <a:latin typeface="calibri light"/>
                <a:ea typeface="+mn-lt"/>
                <a:cs typeface="+mn-lt"/>
              </a:rPr>
              <a:t>Step 5: Initialize</a:t>
            </a:r>
            <a:endParaRPr lang="en-GB" sz="1600" b="1">
              <a:solidFill>
                <a:srgbClr val="000000"/>
              </a:solidFill>
              <a:latin typeface="calibri light"/>
              <a:cs typeface="calibri light"/>
            </a:endParaRPr>
          </a:p>
          <a:p>
            <a:pPr marL="285750" indent="-285750">
              <a:buFont typeface="Arial"/>
              <a:buChar char="•"/>
            </a:pPr>
            <a:r>
              <a:rPr lang="en-GB" sz="1600">
                <a:solidFill>
                  <a:srgbClr val="000000"/>
                </a:solidFill>
                <a:latin typeface="calibri light"/>
                <a:ea typeface="+mn-lt"/>
                <a:cs typeface="+mn-lt"/>
              </a:rPr>
              <a:t>Initialize the Q-network with random weights.</a:t>
            </a:r>
            <a:endParaRPr lang="en-GB" sz="1600">
              <a:solidFill>
                <a:srgbClr val="000000"/>
              </a:solidFill>
              <a:latin typeface="calibri light"/>
              <a:cs typeface="calibri light"/>
            </a:endParaRPr>
          </a:p>
          <a:p>
            <a:pPr marL="285750" indent="-285750">
              <a:buFont typeface="Arial"/>
              <a:buChar char="•"/>
            </a:pPr>
            <a:r>
              <a:rPr lang="en-GB" sz="1600">
                <a:solidFill>
                  <a:srgbClr val="000000"/>
                </a:solidFill>
                <a:latin typeface="calibri light"/>
                <a:ea typeface="+mn-lt"/>
                <a:cs typeface="+mn-lt"/>
              </a:rPr>
              <a:t>Create a target Q-network with the same architecture and weights as the main Q-network.</a:t>
            </a:r>
            <a:endParaRPr lang="en-GB" sz="1600">
              <a:solidFill>
                <a:srgbClr val="000000"/>
              </a:solidFill>
              <a:latin typeface="calibri light"/>
              <a:cs typeface="calibri light"/>
            </a:endParaRPr>
          </a:p>
          <a:p>
            <a:pPr marL="285750" indent="-285750">
              <a:buFont typeface="Arial"/>
              <a:buChar char="•"/>
            </a:pPr>
            <a:r>
              <a:rPr lang="en-GB" sz="1600">
                <a:solidFill>
                  <a:srgbClr val="000000"/>
                </a:solidFill>
                <a:latin typeface="calibri light"/>
                <a:ea typeface="+mn-lt"/>
                <a:cs typeface="+mn-lt"/>
              </a:rPr>
              <a:t>Initialize a replay buffer to store experiences (state, action, reward, next state, done).</a:t>
            </a:r>
            <a:endParaRPr lang="en-GB" sz="1600">
              <a:solidFill>
                <a:srgbClr val="000000"/>
              </a:solidFill>
              <a:latin typeface="calibri light"/>
              <a:cs typeface="Calibri"/>
            </a:endParaRPr>
          </a:p>
          <a:p>
            <a:pPr marL="285750" indent="-285750">
              <a:buFont typeface="Arial"/>
              <a:buChar char="•"/>
            </a:pPr>
            <a:r>
              <a:rPr lang="en-GB" sz="1600">
                <a:solidFill>
                  <a:srgbClr val="000000"/>
                </a:solidFill>
                <a:latin typeface="calibri light"/>
                <a:ea typeface="+mn-lt"/>
                <a:cs typeface="+mn-lt"/>
              </a:rPr>
              <a:t>Set hyperparameters: discount factor (</a:t>
            </a:r>
            <a:r>
              <a:rPr lang="en-GB" sz="1600" i="1">
                <a:solidFill>
                  <a:srgbClr val="000000"/>
                </a:solidFill>
                <a:latin typeface="calibri light"/>
                <a:ea typeface="+mn-lt"/>
                <a:cs typeface="+mn-lt"/>
              </a:rPr>
              <a:t>γ</a:t>
            </a:r>
            <a:r>
              <a:rPr lang="en-GB" sz="1600">
                <a:solidFill>
                  <a:srgbClr val="000000"/>
                </a:solidFill>
                <a:latin typeface="calibri light"/>
                <a:ea typeface="+mn-lt"/>
                <a:cs typeface="+mn-lt"/>
              </a:rPr>
              <a:t>), exploration parameters (</a:t>
            </a:r>
            <a:r>
              <a:rPr lang="en-GB" sz="1600" i="1">
                <a:solidFill>
                  <a:srgbClr val="000000"/>
                </a:solidFill>
                <a:latin typeface="calibri light"/>
                <a:ea typeface="+mn-lt"/>
                <a:cs typeface="+mn-lt"/>
              </a:rPr>
              <a:t>ϵ</a:t>
            </a:r>
            <a:r>
              <a:rPr lang="en-GB" sz="1600">
                <a:solidFill>
                  <a:srgbClr val="000000"/>
                </a:solidFill>
                <a:latin typeface="calibri light"/>
                <a:ea typeface="+mn-lt"/>
                <a:cs typeface="+mn-lt"/>
              </a:rPr>
              <a:t>).</a:t>
            </a:r>
            <a:endParaRPr lang="en-GB" sz="1600">
              <a:solidFill>
                <a:srgbClr val="000000"/>
              </a:solidFill>
              <a:latin typeface="calibri light"/>
              <a:cs typeface="Calibri"/>
            </a:endParaRPr>
          </a:p>
          <a:p>
            <a:pPr marL="285750" indent="-285750">
              <a:buFont typeface="Arial"/>
              <a:buChar char="•"/>
            </a:pPr>
            <a:endParaRPr lang="en-GB" sz="1600" b="1">
              <a:latin typeface="calibri light"/>
              <a:ea typeface="+mn-lt"/>
              <a:cs typeface="+mn-lt"/>
            </a:endParaRPr>
          </a:p>
          <a:p>
            <a:r>
              <a:rPr lang="en-GB" sz="1600" b="1">
                <a:latin typeface="calibri light"/>
                <a:ea typeface="+mn-lt"/>
                <a:cs typeface="+mn-lt"/>
              </a:rPr>
              <a:t>Step 6: Collect Initial Data</a:t>
            </a:r>
            <a:endParaRPr lang="en-GB" sz="1600" b="1">
              <a:latin typeface="calibri light"/>
              <a:cs typeface="calibri light"/>
            </a:endParaRPr>
          </a:p>
          <a:p>
            <a:pPr marL="285750" indent="-285750">
              <a:buFont typeface="Arial"/>
              <a:buChar char="•"/>
            </a:pPr>
            <a:r>
              <a:rPr lang="en-GB" sz="1600">
                <a:latin typeface="calibri light"/>
                <a:ea typeface="+mn-lt"/>
                <a:cs typeface="+mn-lt"/>
              </a:rPr>
              <a:t>Populate the replay buffer with initial experiences by taking random actions.</a:t>
            </a:r>
            <a:endParaRPr lang="en-GB" sz="1600">
              <a:latin typeface="calibri light"/>
              <a:cs typeface="Calibri"/>
            </a:endParaRPr>
          </a:p>
          <a:p>
            <a:pPr marL="285750" indent="-285750">
              <a:buFont typeface="Arial"/>
              <a:buChar char="•"/>
            </a:pPr>
            <a:endParaRPr lang="en-GB" b="1">
              <a:solidFill>
                <a:srgbClr val="000000"/>
              </a:solidFill>
              <a:latin typeface="calibri light"/>
              <a:cs typeface="calibri light"/>
            </a:endParaRPr>
          </a:p>
          <a:p>
            <a:endParaRPr lang="en-GB" b="1">
              <a:solidFill>
                <a:srgbClr val="000000"/>
              </a:solidFill>
              <a:latin typeface="calibri light"/>
              <a:cs typeface="Calibri"/>
            </a:endParaRPr>
          </a:p>
        </p:txBody>
      </p:sp>
    </p:spTree>
    <p:extLst>
      <p:ext uri="{BB962C8B-B14F-4D97-AF65-F5344CB8AC3E}">
        <p14:creationId xmlns:p14="http://schemas.microsoft.com/office/powerpoint/2010/main" val="683069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0D062EB0-F0F2-2B87-1A3D-C5C4B23A25CD}"/>
              </a:ext>
            </a:extLst>
          </p:cNvPr>
          <p:cNvSpPr/>
          <p:nvPr/>
        </p:nvSpPr>
        <p:spPr>
          <a:xfrm>
            <a:off x="708338" y="1035676"/>
            <a:ext cx="11129492" cy="5334000"/>
          </a:xfrm>
          <a:prstGeom prst="roundRect">
            <a:avLst/>
          </a:prstGeom>
          <a:noFill/>
          <a:ln w="28575">
            <a:solidFill>
              <a:srgbClr val="388F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a:extLst>
              <a:ext uri="{FF2B5EF4-FFF2-40B4-BE49-F238E27FC236}">
                <a16:creationId xmlns:a16="http://schemas.microsoft.com/office/drawing/2014/main" id="{0E6DC381-8499-5A94-3EC6-1828C1805458}"/>
              </a:ext>
            </a:extLst>
          </p:cNvPr>
          <p:cNvPicPr>
            <a:picLocks noChangeAspect="1"/>
          </p:cNvPicPr>
          <p:nvPr/>
        </p:nvPicPr>
        <p:blipFill>
          <a:blip r:embed="rId2"/>
          <a:stretch>
            <a:fillRect/>
          </a:stretch>
        </p:blipFill>
        <p:spPr>
          <a:xfrm>
            <a:off x="168384" y="45929"/>
            <a:ext cx="978466" cy="1098116"/>
          </a:xfrm>
          <a:prstGeom prst="rect">
            <a:avLst/>
          </a:prstGeom>
        </p:spPr>
      </p:pic>
      <p:sp>
        <p:nvSpPr>
          <p:cNvPr id="9" name="TextBox 8">
            <a:extLst>
              <a:ext uri="{FF2B5EF4-FFF2-40B4-BE49-F238E27FC236}">
                <a16:creationId xmlns:a16="http://schemas.microsoft.com/office/drawing/2014/main" id="{0D1878FC-BE18-BBEC-13F9-1F36E6D2BAD4}"/>
              </a:ext>
            </a:extLst>
          </p:cNvPr>
          <p:cNvSpPr txBox="1"/>
          <p:nvPr/>
        </p:nvSpPr>
        <p:spPr>
          <a:xfrm>
            <a:off x="10736484" y="6427805"/>
            <a:ext cx="20079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b="1">
                <a:latin typeface="Times New Roman"/>
                <a:cs typeface="Calibri"/>
              </a:rPr>
              <a:t>Team#G029</a:t>
            </a:r>
            <a:endParaRPr lang="en-GB" b="1">
              <a:latin typeface="Times New Roman"/>
            </a:endParaRPr>
          </a:p>
        </p:txBody>
      </p:sp>
      <p:sp>
        <p:nvSpPr>
          <p:cNvPr id="11" name="TextBox 10">
            <a:extLst>
              <a:ext uri="{FF2B5EF4-FFF2-40B4-BE49-F238E27FC236}">
                <a16:creationId xmlns:a16="http://schemas.microsoft.com/office/drawing/2014/main" id="{8B4CCC6B-E47C-7BBF-EEF2-983E9BB431B1}"/>
              </a:ext>
            </a:extLst>
          </p:cNvPr>
          <p:cNvSpPr txBox="1"/>
          <p:nvPr/>
        </p:nvSpPr>
        <p:spPr>
          <a:xfrm>
            <a:off x="3986937" y="538754"/>
            <a:ext cx="399810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b="1">
                <a:latin typeface="Times New Roman"/>
                <a:cs typeface="Segoe UI"/>
              </a:rPr>
              <a:t>Autonomous Vehicle Path Planning Using Q-Learning</a:t>
            </a:r>
            <a:r>
              <a:rPr lang="en-US" sz="1200" b="1">
                <a:latin typeface="Times New Roman"/>
                <a:cs typeface="Segoe UI"/>
              </a:rPr>
              <a:t>​​</a:t>
            </a:r>
            <a:endParaRPr lang="en-US" sz="1200" b="1">
              <a:latin typeface="Times New Roman"/>
            </a:endParaRPr>
          </a:p>
        </p:txBody>
      </p:sp>
      <p:sp>
        <p:nvSpPr>
          <p:cNvPr id="3" name="TextBox 2">
            <a:extLst>
              <a:ext uri="{FF2B5EF4-FFF2-40B4-BE49-F238E27FC236}">
                <a16:creationId xmlns:a16="http://schemas.microsoft.com/office/drawing/2014/main" id="{82EEAD94-F166-6393-4EA3-748A278BF2EF}"/>
              </a:ext>
            </a:extLst>
          </p:cNvPr>
          <p:cNvSpPr txBox="1"/>
          <p:nvPr/>
        </p:nvSpPr>
        <p:spPr>
          <a:xfrm>
            <a:off x="1387928" y="1660071"/>
            <a:ext cx="9824356"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b="1">
                <a:latin typeface="calibri light"/>
                <a:ea typeface="+mn-lt"/>
                <a:cs typeface="+mn-lt"/>
              </a:rPr>
              <a:t>Step 7: Training Loop</a:t>
            </a:r>
            <a:endParaRPr lang="en-US" sz="1600">
              <a:latin typeface="calibri light"/>
              <a:cs typeface="Calibri"/>
            </a:endParaRPr>
          </a:p>
          <a:p>
            <a:pPr marL="285750" indent="-285750">
              <a:buFont typeface="Arial"/>
              <a:buChar char="•"/>
            </a:pPr>
            <a:r>
              <a:rPr lang="en-GB" sz="1600" b="1">
                <a:latin typeface="calibri light"/>
                <a:ea typeface="+mn-lt"/>
                <a:cs typeface="+mn-lt"/>
              </a:rPr>
              <a:t>For each episode:</a:t>
            </a:r>
            <a:endParaRPr lang="en-GB" sz="1600">
              <a:latin typeface="calibri light"/>
              <a:cs typeface="Calibri"/>
            </a:endParaRPr>
          </a:p>
          <a:p>
            <a:pPr marL="742950" lvl="1" indent="-285750">
              <a:buFont typeface="Arial"/>
              <a:buChar char="•"/>
            </a:pPr>
            <a:r>
              <a:rPr lang="en-GB" sz="1600">
                <a:latin typeface="calibri light"/>
                <a:ea typeface="+mn-lt"/>
                <a:cs typeface="+mn-lt"/>
              </a:rPr>
              <a:t>Reset the environment and observe the initial state (</a:t>
            </a:r>
            <a:r>
              <a:rPr lang="en-GB" sz="1600" i="1">
                <a:latin typeface="calibri light"/>
                <a:ea typeface="+mn-lt"/>
                <a:cs typeface="+mn-lt"/>
              </a:rPr>
              <a:t>s</a:t>
            </a:r>
            <a:r>
              <a:rPr lang="en-GB" sz="1600">
                <a:latin typeface="calibri light"/>
                <a:ea typeface="+mn-lt"/>
                <a:cs typeface="+mn-lt"/>
              </a:rPr>
              <a:t>0 ).</a:t>
            </a:r>
            <a:endParaRPr lang="en-GB" sz="1600">
              <a:latin typeface="calibri light"/>
              <a:cs typeface="Calibri"/>
            </a:endParaRPr>
          </a:p>
          <a:p>
            <a:pPr marL="742950" lvl="1" indent="-285750">
              <a:buFont typeface="Arial"/>
              <a:buChar char="•"/>
            </a:pPr>
            <a:r>
              <a:rPr lang="en-GB" sz="1600" b="1">
                <a:latin typeface="calibri light"/>
                <a:ea typeface="+mn-lt"/>
                <a:cs typeface="+mn-lt"/>
              </a:rPr>
              <a:t>While the episode is not done:</a:t>
            </a:r>
            <a:endParaRPr lang="en-GB" sz="1600">
              <a:latin typeface="calibri light"/>
              <a:cs typeface="Calibri"/>
            </a:endParaRPr>
          </a:p>
          <a:p>
            <a:pPr marL="1200150" lvl="2" indent="-285750">
              <a:buFont typeface="Arial"/>
              <a:buChar char="•"/>
            </a:pPr>
            <a:r>
              <a:rPr lang="en-GB" sz="1600" b="1">
                <a:latin typeface="calibri light"/>
                <a:ea typeface="+mn-lt"/>
                <a:cs typeface="+mn-lt"/>
              </a:rPr>
              <a:t>Exploration-Exploitation </a:t>
            </a:r>
            <a:r>
              <a:rPr lang="en-GB" sz="1600" b="1" err="1">
                <a:latin typeface="calibri light"/>
                <a:ea typeface="+mn-lt"/>
                <a:cs typeface="+mn-lt"/>
              </a:rPr>
              <a:t>Tradeoff</a:t>
            </a:r>
            <a:r>
              <a:rPr lang="en-GB" sz="1600" b="1">
                <a:latin typeface="calibri light"/>
                <a:ea typeface="+mn-lt"/>
                <a:cs typeface="+mn-lt"/>
              </a:rPr>
              <a:t>:</a:t>
            </a:r>
            <a:endParaRPr lang="en-GB" sz="1600">
              <a:latin typeface="calibri light"/>
              <a:cs typeface="Calibri"/>
            </a:endParaRPr>
          </a:p>
          <a:p>
            <a:pPr marL="1657350" lvl="3" indent="-285750">
              <a:buFont typeface="Arial"/>
              <a:buChar char="•"/>
            </a:pPr>
            <a:r>
              <a:rPr lang="en-GB" sz="1600">
                <a:latin typeface="calibri light"/>
                <a:ea typeface="+mn-lt"/>
                <a:cs typeface="+mn-lt"/>
              </a:rPr>
              <a:t>With probability </a:t>
            </a:r>
            <a:r>
              <a:rPr lang="en-GB" sz="1600" i="1">
                <a:latin typeface="calibri light"/>
                <a:ea typeface="+mn-lt"/>
                <a:cs typeface="+mn-lt"/>
              </a:rPr>
              <a:t>ϵ</a:t>
            </a:r>
            <a:r>
              <a:rPr lang="en-GB" sz="1600">
                <a:latin typeface="calibri light"/>
                <a:ea typeface="+mn-lt"/>
                <a:cs typeface="+mn-lt"/>
              </a:rPr>
              <a:t>, select a random action (exploration).</a:t>
            </a:r>
            <a:endParaRPr lang="en-GB" sz="1600">
              <a:latin typeface="calibri light"/>
              <a:cs typeface="Calibri"/>
            </a:endParaRPr>
          </a:p>
          <a:p>
            <a:pPr marL="1657350" lvl="3" indent="-285750">
              <a:buFont typeface="Arial"/>
              <a:buChar char="•"/>
            </a:pPr>
            <a:r>
              <a:rPr lang="en-GB" sz="1600">
                <a:latin typeface="calibri light"/>
                <a:ea typeface="+mn-lt"/>
                <a:cs typeface="+mn-lt"/>
              </a:rPr>
              <a:t>Otherwise, select the action with the highest Q-value from the Q-network (exploitation).</a:t>
            </a:r>
            <a:endParaRPr lang="en-GB" sz="1600">
              <a:latin typeface="calibri light"/>
              <a:cs typeface="Calibri"/>
            </a:endParaRPr>
          </a:p>
          <a:p>
            <a:pPr marL="1200150" lvl="2" indent="-285750">
              <a:buFont typeface="Arial"/>
              <a:buChar char="•"/>
            </a:pPr>
            <a:r>
              <a:rPr lang="en-GB" sz="1600">
                <a:latin typeface="calibri light"/>
                <a:ea typeface="+mn-lt"/>
                <a:cs typeface="+mn-lt"/>
              </a:rPr>
              <a:t>Execute the selected action and observe the next state (</a:t>
            </a:r>
            <a:r>
              <a:rPr lang="en-GB" sz="1600" i="1">
                <a:latin typeface="calibri light"/>
                <a:ea typeface="+mn-lt"/>
                <a:cs typeface="+mn-lt"/>
              </a:rPr>
              <a:t>s</a:t>
            </a:r>
            <a:r>
              <a:rPr lang="en-GB" sz="1600">
                <a:latin typeface="calibri light"/>
                <a:ea typeface="+mn-lt"/>
                <a:cs typeface="+mn-lt"/>
              </a:rPr>
              <a:t>′), reward (</a:t>
            </a:r>
            <a:r>
              <a:rPr lang="en-GB" sz="1600" i="1">
                <a:latin typeface="calibri light"/>
                <a:ea typeface="+mn-lt"/>
                <a:cs typeface="+mn-lt"/>
              </a:rPr>
              <a:t>r</a:t>
            </a:r>
            <a:r>
              <a:rPr lang="en-GB" sz="1600">
                <a:latin typeface="calibri light"/>
                <a:ea typeface="+mn-lt"/>
                <a:cs typeface="+mn-lt"/>
              </a:rPr>
              <a:t>), and whether the episode is done (</a:t>
            </a:r>
            <a:r>
              <a:rPr lang="en-GB" sz="1600" i="1">
                <a:latin typeface="calibri light"/>
                <a:ea typeface="+mn-lt"/>
                <a:cs typeface="+mn-lt"/>
              </a:rPr>
              <a:t>done</a:t>
            </a:r>
            <a:r>
              <a:rPr lang="en-GB" sz="1600">
                <a:latin typeface="calibri light"/>
                <a:ea typeface="+mn-lt"/>
                <a:cs typeface="+mn-lt"/>
              </a:rPr>
              <a:t>).</a:t>
            </a:r>
            <a:endParaRPr lang="en-GB" sz="1600">
              <a:latin typeface="calibri light"/>
              <a:cs typeface="Calibri"/>
            </a:endParaRPr>
          </a:p>
          <a:p>
            <a:pPr marL="1200150" lvl="2" indent="-285750">
              <a:buFont typeface="Arial"/>
              <a:buChar char="•"/>
            </a:pPr>
            <a:r>
              <a:rPr lang="en-GB" sz="1600">
                <a:latin typeface="calibri light"/>
                <a:ea typeface="+mn-lt"/>
                <a:cs typeface="+mn-lt"/>
              </a:rPr>
              <a:t>Store the experience (</a:t>
            </a:r>
            <a:r>
              <a:rPr lang="en-GB" sz="1600" i="1" err="1">
                <a:latin typeface="calibri light"/>
                <a:ea typeface="+mn-lt"/>
                <a:cs typeface="+mn-lt"/>
              </a:rPr>
              <a:t>s</a:t>
            </a:r>
            <a:r>
              <a:rPr lang="en-GB" sz="1600" err="1">
                <a:latin typeface="calibri light"/>
                <a:ea typeface="+mn-lt"/>
                <a:cs typeface="+mn-lt"/>
              </a:rPr>
              <a:t>,</a:t>
            </a:r>
            <a:r>
              <a:rPr lang="en-GB" sz="1600" i="1" err="1">
                <a:latin typeface="calibri light"/>
                <a:ea typeface="+mn-lt"/>
                <a:cs typeface="+mn-lt"/>
              </a:rPr>
              <a:t>a</a:t>
            </a:r>
            <a:r>
              <a:rPr lang="en-GB" sz="1600" err="1">
                <a:latin typeface="calibri light"/>
                <a:ea typeface="+mn-lt"/>
                <a:cs typeface="+mn-lt"/>
              </a:rPr>
              <a:t>,</a:t>
            </a:r>
            <a:r>
              <a:rPr lang="en-GB" sz="1600" i="1" err="1">
                <a:latin typeface="calibri light"/>
                <a:ea typeface="+mn-lt"/>
                <a:cs typeface="+mn-lt"/>
              </a:rPr>
              <a:t>r</a:t>
            </a:r>
            <a:r>
              <a:rPr lang="en-GB" sz="1600" err="1">
                <a:latin typeface="calibri light"/>
                <a:ea typeface="+mn-lt"/>
                <a:cs typeface="+mn-lt"/>
              </a:rPr>
              <a:t>,</a:t>
            </a:r>
            <a:r>
              <a:rPr lang="en-GB" sz="1600" i="1" err="1">
                <a:latin typeface="calibri light"/>
                <a:ea typeface="+mn-lt"/>
                <a:cs typeface="+mn-lt"/>
              </a:rPr>
              <a:t>s</a:t>
            </a:r>
            <a:r>
              <a:rPr lang="en-GB" sz="1600" err="1">
                <a:latin typeface="calibri light"/>
                <a:ea typeface="+mn-lt"/>
                <a:cs typeface="+mn-lt"/>
              </a:rPr>
              <a:t>′,done</a:t>
            </a:r>
            <a:r>
              <a:rPr lang="en-GB" sz="1600">
                <a:latin typeface="calibri light"/>
                <a:ea typeface="+mn-lt"/>
                <a:cs typeface="+mn-lt"/>
              </a:rPr>
              <a:t>) in the replay buffer.</a:t>
            </a:r>
            <a:endParaRPr lang="en-GB" sz="1600">
              <a:latin typeface="calibri light"/>
              <a:cs typeface="Calibri"/>
            </a:endParaRPr>
          </a:p>
          <a:p>
            <a:pPr marL="1200150" lvl="2" indent="-285750">
              <a:buFont typeface="Arial"/>
              <a:buChar char="•"/>
            </a:pPr>
            <a:r>
              <a:rPr lang="en-GB" sz="1600">
                <a:latin typeface="calibri light"/>
                <a:ea typeface="+mn-lt"/>
                <a:cs typeface="+mn-lt"/>
              </a:rPr>
              <a:t>Sample a mini-batch of experiences from the replay buffer.</a:t>
            </a:r>
            <a:endParaRPr lang="en-GB" sz="1600">
              <a:latin typeface="calibri light"/>
              <a:cs typeface="Calibri"/>
            </a:endParaRPr>
          </a:p>
          <a:p>
            <a:pPr marL="1200150" lvl="2" indent="-285750">
              <a:buFont typeface="Arial"/>
              <a:buChar char="•"/>
            </a:pPr>
            <a:r>
              <a:rPr lang="en-GB" sz="1600" b="1">
                <a:latin typeface="calibri light"/>
                <a:ea typeface="+mn-lt"/>
                <a:cs typeface="+mn-lt"/>
              </a:rPr>
              <a:t>Compute Temporal Difference (TD) Target:</a:t>
            </a:r>
            <a:endParaRPr lang="en-GB" sz="1600" b="1">
              <a:latin typeface="calibri light"/>
              <a:cs typeface="Calibri"/>
            </a:endParaRPr>
          </a:p>
          <a:p>
            <a:pPr marL="1200150" lvl="2" indent="-285750" algn="l">
              <a:buFont typeface="Arial"/>
              <a:buChar char="•"/>
            </a:pPr>
            <a:endParaRPr lang="en-GB" sz="1600" b="1">
              <a:latin typeface="calibri light"/>
              <a:cs typeface="Calibri"/>
            </a:endParaRPr>
          </a:p>
          <a:p>
            <a:endParaRPr lang="en-GB" sz="1600">
              <a:cs typeface="Calibri"/>
            </a:endParaRPr>
          </a:p>
        </p:txBody>
      </p:sp>
      <p:pic>
        <p:nvPicPr>
          <p:cNvPr id="6" name="Picture 5" descr="A close-up of a blue background&#10;&#10;Description automatically generated">
            <a:extLst>
              <a:ext uri="{FF2B5EF4-FFF2-40B4-BE49-F238E27FC236}">
                <a16:creationId xmlns:a16="http://schemas.microsoft.com/office/drawing/2014/main" id="{3767B617-088D-F81D-9447-7F29865D5C62}"/>
              </a:ext>
            </a:extLst>
          </p:cNvPr>
          <p:cNvPicPr>
            <a:picLocks noChangeAspect="1"/>
          </p:cNvPicPr>
          <p:nvPr/>
        </p:nvPicPr>
        <p:blipFill>
          <a:blip r:embed="rId3"/>
          <a:stretch>
            <a:fillRect/>
          </a:stretch>
        </p:blipFill>
        <p:spPr>
          <a:xfrm>
            <a:off x="3951515" y="5330281"/>
            <a:ext cx="4082142" cy="758554"/>
          </a:xfrm>
          <a:prstGeom prst="rect">
            <a:avLst/>
          </a:prstGeom>
        </p:spPr>
      </p:pic>
    </p:spTree>
    <p:extLst>
      <p:ext uri="{BB962C8B-B14F-4D97-AF65-F5344CB8AC3E}">
        <p14:creationId xmlns:p14="http://schemas.microsoft.com/office/powerpoint/2010/main" val="1008749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0D062EB0-F0F2-2B87-1A3D-C5C4B23A25CD}"/>
              </a:ext>
            </a:extLst>
          </p:cNvPr>
          <p:cNvSpPr/>
          <p:nvPr/>
        </p:nvSpPr>
        <p:spPr>
          <a:xfrm>
            <a:off x="708338" y="1035676"/>
            <a:ext cx="11129492" cy="5334000"/>
          </a:xfrm>
          <a:prstGeom prst="roundRect">
            <a:avLst/>
          </a:prstGeom>
          <a:noFill/>
          <a:ln w="28575">
            <a:solidFill>
              <a:srgbClr val="388F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a:extLst>
              <a:ext uri="{FF2B5EF4-FFF2-40B4-BE49-F238E27FC236}">
                <a16:creationId xmlns:a16="http://schemas.microsoft.com/office/drawing/2014/main" id="{0E6DC381-8499-5A94-3EC6-1828C1805458}"/>
              </a:ext>
            </a:extLst>
          </p:cNvPr>
          <p:cNvPicPr>
            <a:picLocks noChangeAspect="1"/>
          </p:cNvPicPr>
          <p:nvPr/>
        </p:nvPicPr>
        <p:blipFill>
          <a:blip r:embed="rId2"/>
          <a:stretch>
            <a:fillRect/>
          </a:stretch>
        </p:blipFill>
        <p:spPr>
          <a:xfrm>
            <a:off x="168384" y="45929"/>
            <a:ext cx="978466" cy="1098116"/>
          </a:xfrm>
          <a:prstGeom prst="rect">
            <a:avLst/>
          </a:prstGeom>
        </p:spPr>
      </p:pic>
      <p:sp>
        <p:nvSpPr>
          <p:cNvPr id="9" name="TextBox 8">
            <a:extLst>
              <a:ext uri="{FF2B5EF4-FFF2-40B4-BE49-F238E27FC236}">
                <a16:creationId xmlns:a16="http://schemas.microsoft.com/office/drawing/2014/main" id="{0D1878FC-BE18-BBEC-13F9-1F36E6D2BAD4}"/>
              </a:ext>
            </a:extLst>
          </p:cNvPr>
          <p:cNvSpPr txBox="1"/>
          <p:nvPr/>
        </p:nvSpPr>
        <p:spPr>
          <a:xfrm>
            <a:off x="10736484" y="6427805"/>
            <a:ext cx="20079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b="1">
                <a:latin typeface="Times New Roman"/>
                <a:cs typeface="Calibri"/>
              </a:rPr>
              <a:t>Team#G029</a:t>
            </a:r>
            <a:endParaRPr lang="en-GB" b="1">
              <a:latin typeface="Times New Roman"/>
            </a:endParaRPr>
          </a:p>
        </p:txBody>
      </p:sp>
      <p:sp>
        <p:nvSpPr>
          <p:cNvPr id="11" name="TextBox 10">
            <a:extLst>
              <a:ext uri="{FF2B5EF4-FFF2-40B4-BE49-F238E27FC236}">
                <a16:creationId xmlns:a16="http://schemas.microsoft.com/office/drawing/2014/main" id="{8B4CCC6B-E47C-7BBF-EEF2-983E9BB431B1}"/>
              </a:ext>
            </a:extLst>
          </p:cNvPr>
          <p:cNvSpPr txBox="1"/>
          <p:nvPr/>
        </p:nvSpPr>
        <p:spPr>
          <a:xfrm>
            <a:off x="3986937" y="538754"/>
            <a:ext cx="399810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b="1">
                <a:latin typeface="Times New Roman"/>
                <a:cs typeface="Segoe UI"/>
              </a:rPr>
              <a:t>Autonomous Vehicle Path Planning Using Q-Learning</a:t>
            </a:r>
            <a:r>
              <a:rPr lang="en-US" sz="1200" b="1">
                <a:latin typeface="Times New Roman"/>
                <a:cs typeface="Segoe UI"/>
              </a:rPr>
              <a:t>​​</a:t>
            </a:r>
            <a:endParaRPr lang="en-US" sz="1200" b="1">
              <a:latin typeface="Times New Roman"/>
            </a:endParaRPr>
          </a:p>
        </p:txBody>
      </p:sp>
      <p:sp>
        <p:nvSpPr>
          <p:cNvPr id="2" name="TextBox 1">
            <a:extLst>
              <a:ext uri="{FF2B5EF4-FFF2-40B4-BE49-F238E27FC236}">
                <a16:creationId xmlns:a16="http://schemas.microsoft.com/office/drawing/2014/main" id="{3B1BEFCC-55CB-AB09-20D6-84FC7BE61117}"/>
              </a:ext>
            </a:extLst>
          </p:cNvPr>
          <p:cNvSpPr txBox="1"/>
          <p:nvPr/>
        </p:nvSpPr>
        <p:spPr>
          <a:xfrm>
            <a:off x="3504126" y="1193978"/>
            <a:ext cx="755292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2000">
              <a:cs typeface="Calibri"/>
            </a:endParaRPr>
          </a:p>
        </p:txBody>
      </p:sp>
      <p:sp>
        <p:nvSpPr>
          <p:cNvPr id="7" name="TextBox 6">
            <a:extLst>
              <a:ext uri="{FF2B5EF4-FFF2-40B4-BE49-F238E27FC236}">
                <a16:creationId xmlns:a16="http://schemas.microsoft.com/office/drawing/2014/main" id="{9C7046AA-B78A-CB94-CCFB-45E26012F964}"/>
              </a:ext>
            </a:extLst>
          </p:cNvPr>
          <p:cNvSpPr txBox="1"/>
          <p:nvPr/>
        </p:nvSpPr>
        <p:spPr>
          <a:xfrm>
            <a:off x="1046409" y="1719865"/>
            <a:ext cx="1056067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1600">
                <a:solidFill>
                  <a:schemeClr val="tx1">
                    <a:lumMod val="75000"/>
                    <a:lumOff val="25000"/>
                  </a:schemeClr>
                </a:solidFill>
                <a:latin typeface="calibri light"/>
                <a:ea typeface="+mn-lt"/>
                <a:cs typeface="+mn-lt"/>
              </a:rPr>
              <a:t>Update the Q-network by minimizing the mean squared TD error:</a:t>
            </a:r>
            <a:endParaRPr lang="en-GB" sz="1600">
              <a:solidFill>
                <a:schemeClr val="tx1">
                  <a:lumMod val="75000"/>
                  <a:lumOff val="25000"/>
                </a:schemeClr>
              </a:solidFill>
              <a:latin typeface="Calibri"/>
              <a:ea typeface="+mn-lt"/>
              <a:cs typeface="+mn-lt"/>
            </a:endParaRPr>
          </a:p>
          <a:p>
            <a:pPr marL="285750" indent="-285750">
              <a:buFont typeface="Arial"/>
              <a:buChar char="•"/>
            </a:pPr>
            <a:endParaRPr lang="en-GB" sz="1600">
              <a:solidFill>
                <a:schemeClr val="tx1">
                  <a:lumMod val="75000"/>
                  <a:lumOff val="25000"/>
                </a:schemeClr>
              </a:solidFill>
              <a:latin typeface="calibri light"/>
              <a:ea typeface="+mn-lt"/>
              <a:cs typeface="+mn-lt"/>
            </a:endParaRPr>
          </a:p>
        </p:txBody>
      </p:sp>
      <p:pic>
        <p:nvPicPr>
          <p:cNvPr id="3" name="Picture 2" descr="A white text on a black background&#10;&#10;Description automatically generated">
            <a:extLst>
              <a:ext uri="{FF2B5EF4-FFF2-40B4-BE49-F238E27FC236}">
                <a16:creationId xmlns:a16="http://schemas.microsoft.com/office/drawing/2014/main" id="{CDBB313F-959A-EA20-389F-323F5B305388}"/>
              </a:ext>
            </a:extLst>
          </p:cNvPr>
          <p:cNvPicPr>
            <a:picLocks noChangeAspect="1"/>
          </p:cNvPicPr>
          <p:nvPr/>
        </p:nvPicPr>
        <p:blipFill>
          <a:blip r:embed="rId3"/>
          <a:stretch>
            <a:fillRect/>
          </a:stretch>
        </p:blipFill>
        <p:spPr>
          <a:xfrm>
            <a:off x="3820885" y="2514829"/>
            <a:ext cx="3222171" cy="816544"/>
          </a:xfrm>
          <a:prstGeom prst="rect">
            <a:avLst/>
          </a:prstGeom>
        </p:spPr>
      </p:pic>
      <p:sp>
        <p:nvSpPr>
          <p:cNvPr id="6" name="TextBox 5">
            <a:extLst>
              <a:ext uri="{FF2B5EF4-FFF2-40B4-BE49-F238E27FC236}">
                <a16:creationId xmlns:a16="http://schemas.microsoft.com/office/drawing/2014/main" id="{9A159DE7-EB57-BA9B-BFA1-DCE85D2D20A1}"/>
              </a:ext>
            </a:extLst>
          </p:cNvPr>
          <p:cNvSpPr txBox="1"/>
          <p:nvPr/>
        </p:nvSpPr>
        <p:spPr>
          <a:xfrm>
            <a:off x="1162623" y="3794242"/>
            <a:ext cx="854256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1600">
                <a:solidFill>
                  <a:schemeClr val="tx1">
                    <a:lumMod val="75000"/>
                    <a:lumOff val="25000"/>
                  </a:schemeClr>
                </a:solidFill>
                <a:latin typeface="calibri light"/>
                <a:ea typeface="+mn-lt"/>
                <a:cs typeface="+mn-lt"/>
              </a:rPr>
              <a:t>Update the target Q-network weights every </a:t>
            </a:r>
            <a:r>
              <a:rPr lang="en-GB" sz="1600" i="1">
                <a:solidFill>
                  <a:schemeClr val="tx1">
                    <a:lumMod val="75000"/>
                    <a:lumOff val="25000"/>
                  </a:schemeClr>
                </a:solidFill>
                <a:latin typeface="calibri light"/>
                <a:ea typeface="+mn-lt"/>
                <a:cs typeface="+mn-lt"/>
              </a:rPr>
              <a:t>C</a:t>
            </a:r>
            <a:r>
              <a:rPr lang="en-GB" sz="1600">
                <a:solidFill>
                  <a:schemeClr val="tx1">
                    <a:lumMod val="75000"/>
                    <a:lumOff val="25000"/>
                  </a:schemeClr>
                </a:solidFill>
                <a:latin typeface="calibri light"/>
                <a:ea typeface="+mn-lt"/>
                <a:cs typeface="+mn-lt"/>
              </a:rPr>
              <a:t> steps</a:t>
            </a:r>
          </a:p>
          <a:p>
            <a:pPr marL="285750" indent="-285750">
              <a:buFont typeface="Arial"/>
              <a:buChar char="•"/>
            </a:pPr>
            <a:endParaRPr lang="en-GB" sz="1600">
              <a:solidFill>
                <a:schemeClr val="tx1">
                  <a:lumMod val="75000"/>
                  <a:lumOff val="25000"/>
                </a:schemeClr>
              </a:solidFill>
              <a:latin typeface="calibri light"/>
              <a:ea typeface="+mn-lt"/>
              <a:cs typeface="+mn-lt"/>
            </a:endParaRPr>
          </a:p>
          <a:p>
            <a:r>
              <a:rPr lang="en-GB" sz="1600" b="1">
                <a:solidFill>
                  <a:schemeClr val="tx1">
                    <a:lumMod val="75000"/>
                    <a:lumOff val="25000"/>
                  </a:schemeClr>
                </a:solidFill>
                <a:latin typeface="calibri light"/>
                <a:ea typeface="+mn-lt"/>
                <a:cs typeface="+mn-lt"/>
              </a:rPr>
              <a:t>Step 8: Repeat</a:t>
            </a:r>
            <a:endParaRPr lang="en-GB" sz="1600">
              <a:solidFill>
                <a:schemeClr val="tx1">
                  <a:lumMod val="75000"/>
                  <a:lumOff val="25000"/>
                </a:schemeClr>
              </a:solidFill>
              <a:latin typeface="calibri light"/>
              <a:cs typeface="Calibri"/>
            </a:endParaRPr>
          </a:p>
          <a:p>
            <a:pPr marL="285750" indent="-285750">
              <a:buFont typeface="Arial"/>
              <a:buChar char="•"/>
            </a:pPr>
            <a:r>
              <a:rPr lang="en-GB" sz="1600">
                <a:solidFill>
                  <a:schemeClr val="tx1">
                    <a:lumMod val="75000"/>
                    <a:lumOff val="25000"/>
                  </a:schemeClr>
                </a:solidFill>
                <a:latin typeface="calibri light"/>
                <a:ea typeface="+mn-lt"/>
                <a:cs typeface="+mn-lt"/>
              </a:rPr>
              <a:t>Continue training for a specified number of episodes or until convergence.</a:t>
            </a:r>
            <a:endParaRPr lang="en-GB" sz="1600">
              <a:solidFill>
                <a:schemeClr val="tx1">
                  <a:lumMod val="75000"/>
                  <a:lumOff val="25000"/>
                </a:schemeClr>
              </a:solidFill>
              <a:latin typeface="calibri light"/>
              <a:cs typeface="calibri light"/>
            </a:endParaRPr>
          </a:p>
          <a:p>
            <a:pPr marL="285750" indent="-285750">
              <a:buFont typeface="Arial"/>
              <a:buChar char="•"/>
            </a:pPr>
            <a:endParaRPr lang="en-GB" sz="1600">
              <a:solidFill>
                <a:schemeClr val="tx1">
                  <a:lumMod val="75000"/>
                  <a:lumOff val="25000"/>
                </a:schemeClr>
              </a:solidFill>
              <a:latin typeface="calibri light"/>
              <a:cs typeface="Calibri"/>
            </a:endParaRPr>
          </a:p>
        </p:txBody>
      </p:sp>
    </p:spTree>
    <p:extLst>
      <p:ext uri="{BB962C8B-B14F-4D97-AF65-F5344CB8AC3E}">
        <p14:creationId xmlns:p14="http://schemas.microsoft.com/office/powerpoint/2010/main" val="667222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0D062EB0-F0F2-2B87-1A3D-C5C4B23A25CD}"/>
              </a:ext>
            </a:extLst>
          </p:cNvPr>
          <p:cNvSpPr/>
          <p:nvPr/>
        </p:nvSpPr>
        <p:spPr>
          <a:xfrm>
            <a:off x="708338" y="1035676"/>
            <a:ext cx="11129492" cy="5334000"/>
          </a:xfrm>
          <a:prstGeom prst="roundRect">
            <a:avLst/>
          </a:prstGeom>
          <a:noFill/>
          <a:ln w="28575">
            <a:solidFill>
              <a:srgbClr val="388F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a:extLst>
              <a:ext uri="{FF2B5EF4-FFF2-40B4-BE49-F238E27FC236}">
                <a16:creationId xmlns:a16="http://schemas.microsoft.com/office/drawing/2014/main" id="{0E6DC381-8499-5A94-3EC6-1828C1805458}"/>
              </a:ext>
            </a:extLst>
          </p:cNvPr>
          <p:cNvPicPr>
            <a:picLocks noChangeAspect="1"/>
          </p:cNvPicPr>
          <p:nvPr/>
        </p:nvPicPr>
        <p:blipFill>
          <a:blip r:embed="rId2"/>
          <a:stretch>
            <a:fillRect/>
          </a:stretch>
        </p:blipFill>
        <p:spPr>
          <a:xfrm>
            <a:off x="168384" y="45929"/>
            <a:ext cx="978466" cy="1098116"/>
          </a:xfrm>
          <a:prstGeom prst="rect">
            <a:avLst/>
          </a:prstGeom>
        </p:spPr>
      </p:pic>
      <p:sp>
        <p:nvSpPr>
          <p:cNvPr id="9" name="TextBox 8">
            <a:extLst>
              <a:ext uri="{FF2B5EF4-FFF2-40B4-BE49-F238E27FC236}">
                <a16:creationId xmlns:a16="http://schemas.microsoft.com/office/drawing/2014/main" id="{0D1878FC-BE18-BBEC-13F9-1F36E6D2BAD4}"/>
              </a:ext>
            </a:extLst>
          </p:cNvPr>
          <p:cNvSpPr txBox="1"/>
          <p:nvPr/>
        </p:nvSpPr>
        <p:spPr>
          <a:xfrm>
            <a:off x="10736484" y="6427805"/>
            <a:ext cx="20079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b="1">
                <a:latin typeface="Times New Roman"/>
                <a:cs typeface="Calibri"/>
              </a:rPr>
              <a:t>Team#G029</a:t>
            </a:r>
            <a:endParaRPr lang="en-GB" b="1">
              <a:latin typeface="Times New Roman"/>
            </a:endParaRPr>
          </a:p>
        </p:txBody>
      </p:sp>
      <p:sp>
        <p:nvSpPr>
          <p:cNvPr id="11" name="TextBox 10">
            <a:extLst>
              <a:ext uri="{FF2B5EF4-FFF2-40B4-BE49-F238E27FC236}">
                <a16:creationId xmlns:a16="http://schemas.microsoft.com/office/drawing/2014/main" id="{8B4CCC6B-E47C-7BBF-EEF2-983E9BB431B1}"/>
              </a:ext>
            </a:extLst>
          </p:cNvPr>
          <p:cNvSpPr txBox="1"/>
          <p:nvPr/>
        </p:nvSpPr>
        <p:spPr>
          <a:xfrm>
            <a:off x="3986937" y="538754"/>
            <a:ext cx="399810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b="1">
                <a:latin typeface="Times New Roman"/>
                <a:cs typeface="Segoe UI"/>
              </a:rPr>
              <a:t>Autonomous Vehicle Path Planning Using Q-Learning</a:t>
            </a:r>
            <a:r>
              <a:rPr lang="en-US" sz="1200" b="1">
                <a:latin typeface="Times New Roman"/>
                <a:cs typeface="Segoe UI"/>
              </a:rPr>
              <a:t>​​</a:t>
            </a:r>
            <a:endParaRPr lang="en-US" sz="1200" b="1">
              <a:latin typeface="Times New Roman"/>
            </a:endParaRPr>
          </a:p>
        </p:txBody>
      </p:sp>
      <p:sp>
        <p:nvSpPr>
          <p:cNvPr id="2" name="TextBox 1">
            <a:extLst>
              <a:ext uri="{FF2B5EF4-FFF2-40B4-BE49-F238E27FC236}">
                <a16:creationId xmlns:a16="http://schemas.microsoft.com/office/drawing/2014/main" id="{3B1BEFCC-55CB-AB09-20D6-84FC7BE61117}"/>
              </a:ext>
            </a:extLst>
          </p:cNvPr>
          <p:cNvSpPr txBox="1"/>
          <p:nvPr/>
        </p:nvSpPr>
        <p:spPr>
          <a:xfrm>
            <a:off x="3504126" y="1193978"/>
            <a:ext cx="755292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2000">
              <a:cs typeface="Calibri"/>
            </a:endParaRPr>
          </a:p>
        </p:txBody>
      </p:sp>
      <p:sp>
        <p:nvSpPr>
          <p:cNvPr id="7" name="TextBox 6">
            <a:extLst>
              <a:ext uri="{FF2B5EF4-FFF2-40B4-BE49-F238E27FC236}">
                <a16:creationId xmlns:a16="http://schemas.microsoft.com/office/drawing/2014/main" id="{9C7046AA-B78A-CB94-CCFB-45E26012F964}"/>
              </a:ext>
            </a:extLst>
          </p:cNvPr>
          <p:cNvSpPr txBox="1"/>
          <p:nvPr/>
        </p:nvSpPr>
        <p:spPr>
          <a:xfrm>
            <a:off x="1046409" y="1719865"/>
            <a:ext cx="10560675" cy="36009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solidFill>
                  <a:schemeClr val="tx1">
                    <a:lumMod val="75000"/>
                    <a:lumOff val="25000"/>
                  </a:schemeClr>
                </a:solidFill>
                <a:latin typeface="calibri light"/>
                <a:cs typeface="calibri light"/>
              </a:rPr>
              <a:t>4) Visualization:</a:t>
            </a:r>
            <a:endParaRPr lang="en-GB">
              <a:solidFill>
                <a:schemeClr val="tx1">
                  <a:lumMod val="75000"/>
                  <a:lumOff val="25000"/>
                </a:schemeClr>
              </a:solidFill>
              <a:latin typeface="calibri light"/>
              <a:ea typeface="+mn-lt"/>
              <a:cs typeface="calibri light"/>
            </a:endParaRPr>
          </a:p>
          <a:p>
            <a:endParaRPr lang="en-GB" b="1">
              <a:solidFill>
                <a:schemeClr val="tx1">
                  <a:lumMod val="75000"/>
                  <a:lumOff val="25000"/>
                </a:schemeClr>
              </a:solidFill>
              <a:latin typeface="calibri light"/>
              <a:ea typeface="+mn-lt"/>
              <a:cs typeface="calibri light"/>
            </a:endParaRPr>
          </a:p>
          <a:p>
            <a:r>
              <a:rPr lang="en-GB" sz="1600" b="1">
                <a:solidFill>
                  <a:schemeClr val="tx1">
                    <a:lumMod val="75000"/>
                    <a:lumOff val="25000"/>
                  </a:schemeClr>
                </a:solidFill>
                <a:latin typeface="calibri light"/>
                <a:ea typeface="+mn-lt"/>
                <a:cs typeface="+mn-lt"/>
              </a:rPr>
              <a:t>Step 9: Visualize Training Logs with </a:t>
            </a:r>
            <a:r>
              <a:rPr lang="en-GB" sz="1600" b="1" err="1">
                <a:solidFill>
                  <a:schemeClr val="tx1">
                    <a:lumMod val="75000"/>
                    <a:lumOff val="25000"/>
                  </a:schemeClr>
                </a:solidFill>
                <a:latin typeface="calibri light"/>
                <a:ea typeface="+mn-lt"/>
                <a:cs typeface="+mn-lt"/>
              </a:rPr>
              <a:t>Tensorboard</a:t>
            </a:r>
            <a:endParaRPr lang="en-GB" sz="1600">
              <a:solidFill>
                <a:schemeClr val="tx1">
                  <a:lumMod val="75000"/>
                  <a:lumOff val="25000"/>
                </a:schemeClr>
              </a:solidFill>
              <a:latin typeface="calibri light"/>
              <a:cs typeface="Calibri"/>
            </a:endParaRPr>
          </a:p>
          <a:p>
            <a:pPr lvl="1">
              <a:buFont typeface="Arial"/>
              <a:buChar char="•"/>
            </a:pPr>
            <a:r>
              <a:rPr lang="en-GB" sz="1600">
                <a:solidFill>
                  <a:schemeClr val="tx1">
                    <a:lumMod val="75000"/>
                    <a:lumOff val="25000"/>
                  </a:schemeClr>
                </a:solidFill>
                <a:latin typeface="calibri light"/>
                <a:ea typeface="+mn-lt"/>
                <a:cs typeface="+mn-lt"/>
              </a:rPr>
              <a:t>Uses the </a:t>
            </a:r>
            <a:r>
              <a:rPr lang="en-GB" sz="1600" b="1">
                <a:solidFill>
                  <a:schemeClr val="tx1">
                    <a:lumMod val="75000"/>
                    <a:lumOff val="25000"/>
                  </a:schemeClr>
                </a:solidFill>
                <a:latin typeface="calibri light"/>
                <a:ea typeface="+mn-lt"/>
                <a:cs typeface="+mn-lt"/>
              </a:rPr>
              <a:t>%</a:t>
            </a:r>
            <a:r>
              <a:rPr lang="en-GB" sz="1600" b="1" err="1">
                <a:solidFill>
                  <a:schemeClr val="tx1">
                    <a:lumMod val="75000"/>
                    <a:lumOff val="25000"/>
                  </a:schemeClr>
                </a:solidFill>
                <a:latin typeface="calibri light"/>
                <a:ea typeface="+mn-lt"/>
                <a:cs typeface="+mn-lt"/>
              </a:rPr>
              <a:t>tensorboard</a:t>
            </a:r>
            <a:r>
              <a:rPr lang="en-GB" sz="1600">
                <a:solidFill>
                  <a:schemeClr val="tx1">
                    <a:lumMod val="75000"/>
                    <a:lumOff val="25000"/>
                  </a:schemeClr>
                </a:solidFill>
                <a:latin typeface="calibri light"/>
                <a:ea typeface="+mn-lt"/>
                <a:cs typeface="+mn-lt"/>
              </a:rPr>
              <a:t> magic command to launch </a:t>
            </a:r>
            <a:r>
              <a:rPr lang="en-GB" sz="1600" err="1">
                <a:solidFill>
                  <a:schemeClr val="tx1">
                    <a:lumMod val="75000"/>
                    <a:lumOff val="25000"/>
                  </a:schemeClr>
                </a:solidFill>
                <a:latin typeface="calibri light"/>
                <a:ea typeface="+mn-lt"/>
                <a:cs typeface="+mn-lt"/>
              </a:rPr>
              <a:t>Tensorboard</a:t>
            </a:r>
            <a:r>
              <a:rPr lang="en-GB" sz="1600">
                <a:solidFill>
                  <a:schemeClr val="tx1">
                    <a:lumMod val="75000"/>
                    <a:lumOff val="25000"/>
                  </a:schemeClr>
                </a:solidFill>
                <a:latin typeface="calibri light"/>
                <a:ea typeface="+mn-lt"/>
                <a:cs typeface="+mn-lt"/>
              </a:rPr>
              <a:t> and visualize training logs.</a:t>
            </a:r>
            <a:endParaRPr lang="en-GB" sz="1600">
              <a:solidFill>
                <a:schemeClr val="tx1">
                  <a:lumMod val="75000"/>
                  <a:lumOff val="25000"/>
                </a:schemeClr>
              </a:solidFill>
              <a:latin typeface="calibri light"/>
              <a:cs typeface="Calibri"/>
            </a:endParaRPr>
          </a:p>
          <a:p>
            <a:pPr lvl="1">
              <a:buFont typeface="Arial"/>
              <a:buChar char="•"/>
            </a:pPr>
            <a:endParaRPr lang="en-GB" sz="1600">
              <a:solidFill>
                <a:schemeClr val="tx1">
                  <a:lumMod val="75000"/>
                  <a:lumOff val="25000"/>
                </a:schemeClr>
              </a:solidFill>
              <a:latin typeface="calibri light"/>
              <a:ea typeface="+mn-lt"/>
              <a:cs typeface="+mn-lt"/>
            </a:endParaRPr>
          </a:p>
          <a:p>
            <a:r>
              <a:rPr lang="en-GB" sz="1600" b="1">
                <a:solidFill>
                  <a:schemeClr val="tx1">
                    <a:lumMod val="75000"/>
                    <a:lumOff val="25000"/>
                  </a:schemeClr>
                </a:solidFill>
                <a:latin typeface="calibri light"/>
                <a:ea typeface="+mn-lt"/>
                <a:cs typeface="+mn-lt"/>
              </a:rPr>
              <a:t>Step 10: Load Trained Model and Collect Frames</a:t>
            </a:r>
            <a:endParaRPr lang="en-GB" sz="1600">
              <a:solidFill>
                <a:schemeClr val="tx1">
                  <a:lumMod val="75000"/>
                  <a:lumOff val="25000"/>
                </a:schemeClr>
              </a:solidFill>
              <a:latin typeface="calibri light"/>
              <a:cs typeface="Calibri"/>
            </a:endParaRPr>
          </a:p>
          <a:p>
            <a:pPr lvl="1">
              <a:buFont typeface="Arial"/>
              <a:buChar char="•"/>
            </a:pPr>
            <a:r>
              <a:rPr lang="en-GB" sz="1600">
                <a:solidFill>
                  <a:schemeClr val="tx1">
                    <a:lumMod val="75000"/>
                    <a:lumOff val="25000"/>
                  </a:schemeClr>
                </a:solidFill>
                <a:latin typeface="calibri light"/>
                <a:ea typeface="+mn-lt"/>
                <a:cs typeface="+mn-lt"/>
              </a:rPr>
              <a:t>Loads the trained DQN model using </a:t>
            </a:r>
            <a:r>
              <a:rPr lang="en-GB" sz="1600" b="1" err="1">
                <a:solidFill>
                  <a:schemeClr val="tx1">
                    <a:lumMod val="75000"/>
                    <a:lumOff val="25000"/>
                  </a:schemeClr>
                </a:solidFill>
                <a:latin typeface="calibri light"/>
                <a:ea typeface="+mn-lt"/>
                <a:cs typeface="+mn-lt"/>
              </a:rPr>
              <a:t>DQN.load</a:t>
            </a:r>
            <a:r>
              <a:rPr lang="en-GB" sz="1600" b="1">
                <a:solidFill>
                  <a:schemeClr val="tx1">
                    <a:lumMod val="75000"/>
                    <a:lumOff val="25000"/>
                  </a:schemeClr>
                </a:solidFill>
                <a:latin typeface="calibri light"/>
                <a:ea typeface="+mn-lt"/>
                <a:cs typeface="+mn-lt"/>
              </a:rPr>
              <a:t>()</a:t>
            </a:r>
            <a:r>
              <a:rPr lang="en-GB" sz="1600">
                <a:solidFill>
                  <a:schemeClr val="tx1">
                    <a:lumMod val="75000"/>
                    <a:lumOff val="25000"/>
                  </a:schemeClr>
                </a:solidFill>
                <a:latin typeface="calibri light"/>
                <a:ea typeface="+mn-lt"/>
                <a:cs typeface="+mn-lt"/>
              </a:rPr>
              <a:t>.</a:t>
            </a:r>
            <a:endParaRPr lang="en-GB" sz="1600">
              <a:solidFill>
                <a:schemeClr val="tx1">
                  <a:lumMod val="75000"/>
                  <a:lumOff val="25000"/>
                </a:schemeClr>
              </a:solidFill>
              <a:latin typeface="calibri light"/>
              <a:cs typeface="Calibri"/>
            </a:endParaRPr>
          </a:p>
          <a:p>
            <a:pPr lvl="1">
              <a:buFont typeface="Arial"/>
              <a:buChar char="•"/>
            </a:pPr>
            <a:r>
              <a:rPr lang="en-GB" sz="1600">
                <a:solidFill>
                  <a:schemeClr val="tx1">
                    <a:lumMod val="75000"/>
                    <a:lumOff val="25000"/>
                  </a:schemeClr>
                </a:solidFill>
                <a:latin typeface="calibri light"/>
                <a:ea typeface="+mn-lt"/>
                <a:cs typeface="+mn-lt"/>
              </a:rPr>
              <a:t>Collects frames during the model's interaction with the environment.</a:t>
            </a:r>
            <a:endParaRPr lang="en-GB" sz="1600">
              <a:solidFill>
                <a:schemeClr val="tx1">
                  <a:lumMod val="75000"/>
                  <a:lumOff val="25000"/>
                </a:schemeClr>
              </a:solidFill>
              <a:latin typeface="calibri light"/>
              <a:cs typeface="Calibri"/>
            </a:endParaRPr>
          </a:p>
          <a:p>
            <a:pPr lvl="1">
              <a:buFont typeface="Arial"/>
              <a:buChar char="•"/>
            </a:pPr>
            <a:r>
              <a:rPr lang="en-GB" sz="1600">
                <a:solidFill>
                  <a:schemeClr val="tx1">
                    <a:lumMod val="75000"/>
                    <a:lumOff val="25000"/>
                  </a:schemeClr>
                </a:solidFill>
                <a:latin typeface="calibri light"/>
                <a:ea typeface="+mn-lt"/>
                <a:cs typeface="+mn-lt"/>
              </a:rPr>
              <a:t>Closes the environment.</a:t>
            </a:r>
            <a:endParaRPr lang="en-GB" sz="1600">
              <a:solidFill>
                <a:schemeClr val="tx1">
                  <a:lumMod val="75000"/>
                  <a:lumOff val="25000"/>
                </a:schemeClr>
              </a:solidFill>
              <a:latin typeface="calibri light"/>
              <a:cs typeface="Calibri"/>
            </a:endParaRPr>
          </a:p>
          <a:p>
            <a:pPr lvl="1">
              <a:buFont typeface="Arial"/>
              <a:buChar char="•"/>
            </a:pPr>
            <a:endParaRPr lang="en-GB" sz="1600">
              <a:solidFill>
                <a:schemeClr val="tx1">
                  <a:lumMod val="75000"/>
                  <a:lumOff val="25000"/>
                </a:schemeClr>
              </a:solidFill>
              <a:latin typeface="calibri light"/>
              <a:ea typeface="+mn-lt"/>
              <a:cs typeface="+mn-lt"/>
            </a:endParaRPr>
          </a:p>
          <a:p>
            <a:r>
              <a:rPr lang="en-GB" sz="1600" b="1">
                <a:solidFill>
                  <a:schemeClr val="tx1">
                    <a:lumMod val="75000"/>
                    <a:lumOff val="25000"/>
                  </a:schemeClr>
                </a:solidFill>
                <a:latin typeface="calibri light"/>
                <a:ea typeface="+mn-lt"/>
                <a:cs typeface="+mn-lt"/>
              </a:rPr>
              <a:t>Step 11: Display Animation</a:t>
            </a:r>
            <a:endParaRPr lang="en-GB" sz="1600">
              <a:solidFill>
                <a:schemeClr val="tx1">
                  <a:lumMod val="75000"/>
                  <a:lumOff val="25000"/>
                </a:schemeClr>
              </a:solidFill>
              <a:latin typeface="calibri light"/>
              <a:cs typeface="Calibri"/>
            </a:endParaRPr>
          </a:p>
          <a:p>
            <a:pPr lvl="1">
              <a:buFont typeface="Arial"/>
              <a:buChar char="•"/>
            </a:pPr>
            <a:r>
              <a:rPr lang="en-GB" sz="1600">
                <a:solidFill>
                  <a:schemeClr val="tx1">
                    <a:lumMod val="75000"/>
                    <a:lumOff val="25000"/>
                  </a:schemeClr>
                </a:solidFill>
                <a:latin typeface="calibri light"/>
                <a:ea typeface="+mn-lt"/>
                <a:cs typeface="+mn-lt"/>
              </a:rPr>
              <a:t>Checks if frames are available and have a valid shape.</a:t>
            </a:r>
            <a:endParaRPr lang="en-GB" sz="1600">
              <a:solidFill>
                <a:schemeClr val="tx1">
                  <a:lumMod val="75000"/>
                  <a:lumOff val="25000"/>
                </a:schemeClr>
              </a:solidFill>
              <a:latin typeface="calibri light"/>
              <a:cs typeface="Calibri"/>
            </a:endParaRPr>
          </a:p>
          <a:p>
            <a:pPr lvl="1">
              <a:buFont typeface="Arial"/>
              <a:buChar char="•"/>
            </a:pPr>
            <a:r>
              <a:rPr lang="en-GB" sz="1600">
                <a:solidFill>
                  <a:schemeClr val="tx1">
                    <a:lumMod val="75000"/>
                    <a:lumOff val="25000"/>
                  </a:schemeClr>
                </a:solidFill>
                <a:latin typeface="calibri light"/>
                <a:ea typeface="+mn-lt"/>
                <a:cs typeface="+mn-lt"/>
              </a:rPr>
              <a:t>Creates an animation and displays it using </a:t>
            </a:r>
            <a:r>
              <a:rPr lang="en-GB" sz="1600" b="1">
                <a:solidFill>
                  <a:schemeClr val="tx1">
                    <a:lumMod val="75000"/>
                    <a:lumOff val="25000"/>
                  </a:schemeClr>
                </a:solidFill>
                <a:latin typeface="calibri light"/>
                <a:ea typeface="+mn-lt"/>
                <a:cs typeface="+mn-lt"/>
              </a:rPr>
              <a:t>display.HTML</a:t>
            </a:r>
            <a:r>
              <a:rPr lang="en-GB" sz="1600">
                <a:solidFill>
                  <a:schemeClr val="tx1">
                    <a:lumMod val="75000"/>
                    <a:lumOff val="25000"/>
                  </a:schemeClr>
                </a:solidFill>
                <a:latin typeface="calibri light"/>
                <a:ea typeface="+mn-lt"/>
                <a:cs typeface="+mn-lt"/>
              </a:rPr>
              <a:t> if conditions are met.</a:t>
            </a:r>
            <a:endParaRPr lang="en-GB" sz="1600">
              <a:solidFill>
                <a:schemeClr val="tx1">
                  <a:lumMod val="75000"/>
                  <a:lumOff val="25000"/>
                </a:schemeClr>
              </a:solidFill>
              <a:latin typeface="calibri light"/>
              <a:cs typeface="Calibri"/>
            </a:endParaRPr>
          </a:p>
          <a:p>
            <a:endParaRPr lang="en-GB" sz="1600">
              <a:solidFill>
                <a:schemeClr val="tx1">
                  <a:lumMod val="75000"/>
                  <a:lumOff val="25000"/>
                </a:schemeClr>
              </a:solidFill>
              <a:latin typeface="calibri light"/>
              <a:ea typeface="+mn-lt"/>
              <a:cs typeface="+mn-lt"/>
            </a:endParaRPr>
          </a:p>
        </p:txBody>
      </p:sp>
      <p:sp>
        <p:nvSpPr>
          <p:cNvPr id="6" name="TextBox 5">
            <a:extLst>
              <a:ext uri="{FF2B5EF4-FFF2-40B4-BE49-F238E27FC236}">
                <a16:creationId xmlns:a16="http://schemas.microsoft.com/office/drawing/2014/main" id="{9A159DE7-EB57-BA9B-BFA1-DCE85D2D20A1}"/>
              </a:ext>
            </a:extLst>
          </p:cNvPr>
          <p:cNvSpPr txBox="1"/>
          <p:nvPr/>
        </p:nvSpPr>
        <p:spPr>
          <a:xfrm>
            <a:off x="1042307" y="3194955"/>
            <a:ext cx="85425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GB">
              <a:solidFill>
                <a:schemeClr val="tx1">
                  <a:lumMod val="75000"/>
                  <a:lumOff val="25000"/>
                </a:schemeClr>
              </a:solidFill>
              <a:latin typeface="calibri light"/>
              <a:cs typeface="Calibri"/>
            </a:endParaRPr>
          </a:p>
        </p:txBody>
      </p:sp>
    </p:spTree>
    <p:extLst>
      <p:ext uri="{BB962C8B-B14F-4D97-AF65-F5344CB8AC3E}">
        <p14:creationId xmlns:p14="http://schemas.microsoft.com/office/powerpoint/2010/main" val="92983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38603" y="965787"/>
            <a:ext cx="5104357" cy="874039"/>
          </a:xfrm>
        </p:spPr>
        <p:txBody>
          <a:bodyPr>
            <a:normAutofit/>
          </a:bodyPr>
          <a:lstStyle/>
          <a:p>
            <a:r>
              <a:rPr lang="en-GB" sz="3200">
                <a:latin typeface="Times New Roman"/>
                <a:cs typeface="Calibri Light"/>
              </a:rPr>
              <a:t>Prototype of 30% Design</a:t>
            </a:r>
          </a:p>
        </p:txBody>
      </p:sp>
      <p:sp>
        <p:nvSpPr>
          <p:cNvPr id="5" name="Rectangle: Rounded Corners 4">
            <a:extLst>
              <a:ext uri="{FF2B5EF4-FFF2-40B4-BE49-F238E27FC236}">
                <a16:creationId xmlns:a16="http://schemas.microsoft.com/office/drawing/2014/main" id="{0D062EB0-F0F2-2B87-1A3D-C5C4B23A25CD}"/>
              </a:ext>
            </a:extLst>
          </p:cNvPr>
          <p:cNvSpPr/>
          <p:nvPr/>
        </p:nvSpPr>
        <p:spPr>
          <a:xfrm>
            <a:off x="708338" y="1035676"/>
            <a:ext cx="11129492" cy="5334000"/>
          </a:xfrm>
          <a:prstGeom prst="roundRect">
            <a:avLst/>
          </a:prstGeom>
          <a:noFill/>
          <a:ln w="28575">
            <a:solidFill>
              <a:srgbClr val="388F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4A271131-B89D-408D-F6C2-0F6B5DBF700D}"/>
              </a:ext>
            </a:extLst>
          </p:cNvPr>
          <p:cNvPicPr>
            <a:picLocks noChangeAspect="1"/>
          </p:cNvPicPr>
          <p:nvPr/>
        </p:nvPicPr>
        <p:blipFill>
          <a:blip r:embed="rId2"/>
          <a:stretch>
            <a:fillRect/>
          </a:stretch>
        </p:blipFill>
        <p:spPr>
          <a:xfrm>
            <a:off x="251891" y="98120"/>
            <a:ext cx="915836" cy="1025047"/>
          </a:xfrm>
          <a:prstGeom prst="rect">
            <a:avLst/>
          </a:prstGeom>
        </p:spPr>
      </p:pic>
      <p:sp>
        <p:nvSpPr>
          <p:cNvPr id="9" name="TextBox 8">
            <a:extLst>
              <a:ext uri="{FF2B5EF4-FFF2-40B4-BE49-F238E27FC236}">
                <a16:creationId xmlns:a16="http://schemas.microsoft.com/office/drawing/2014/main" id="{2F665D26-FA49-0D96-A6F0-01596DCE759A}"/>
              </a:ext>
            </a:extLst>
          </p:cNvPr>
          <p:cNvSpPr txBox="1"/>
          <p:nvPr/>
        </p:nvSpPr>
        <p:spPr>
          <a:xfrm>
            <a:off x="10736484" y="6427805"/>
            <a:ext cx="20079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b="1">
                <a:latin typeface="Times New Roman"/>
                <a:cs typeface="Calibri"/>
              </a:rPr>
              <a:t>Team#G029</a:t>
            </a:r>
            <a:endParaRPr lang="en-GB" b="1">
              <a:latin typeface="Times New Roman"/>
            </a:endParaRPr>
          </a:p>
        </p:txBody>
      </p:sp>
      <p:sp>
        <p:nvSpPr>
          <p:cNvPr id="11" name="TextBox 10">
            <a:extLst>
              <a:ext uri="{FF2B5EF4-FFF2-40B4-BE49-F238E27FC236}">
                <a16:creationId xmlns:a16="http://schemas.microsoft.com/office/drawing/2014/main" id="{85D2413B-74C6-7104-0F10-4B8CFF96CAA7}"/>
              </a:ext>
            </a:extLst>
          </p:cNvPr>
          <p:cNvSpPr txBox="1"/>
          <p:nvPr/>
        </p:nvSpPr>
        <p:spPr>
          <a:xfrm>
            <a:off x="3986937" y="538754"/>
            <a:ext cx="543186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latin typeface="Times New Roman"/>
                <a:cs typeface="Times New Roman"/>
              </a:rPr>
              <a:t>Autonomous vehicle lane change and obstacle prediction using q-learning</a:t>
            </a:r>
            <a:endParaRPr lang="en-US" sz="1200">
              <a:latin typeface="Times New Roman"/>
              <a:cs typeface="Times New Roman"/>
            </a:endParaRPr>
          </a:p>
          <a:p>
            <a:endParaRPr lang="en-US" sz="1200" b="1">
              <a:latin typeface="Times New Roman"/>
              <a:cs typeface="Segoe UI"/>
            </a:endParaRPr>
          </a:p>
        </p:txBody>
      </p:sp>
      <p:pic>
        <p:nvPicPr>
          <p:cNvPr id="4" name="Picture 3" descr="A screenshot of a computer program&#10;&#10;Description automatically generated">
            <a:extLst>
              <a:ext uri="{FF2B5EF4-FFF2-40B4-BE49-F238E27FC236}">
                <a16:creationId xmlns:a16="http://schemas.microsoft.com/office/drawing/2014/main" id="{B1E6BE49-528B-DD53-7269-6F1BADA6A5CB}"/>
              </a:ext>
            </a:extLst>
          </p:cNvPr>
          <p:cNvPicPr>
            <a:picLocks noChangeAspect="1"/>
          </p:cNvPicPr>
          <p:nvPr/>
        </p:nvPicPr>
        <p:blipFill>
          <a:blip r:embed="rId3"/>
          <a:stretch>
            <a:fillRect/>
          </a:stretch>
        </p:blipFill>
        <p:spPr>
          <a:xfrm>
            <a:off x="1365161" y="2505238"/>
            <a:ext cx="3827171" cy="3457383"/>
          </a:xfrm>
          <a:prstGeom prst="rect">
            <a:avLst/>
          </a:prstGeom>
        </p:spPr>
      </p:pic>
      <p:pic>
        <p:nvPicPr>
          <p:cNvPr id="7" name="Picture 6" descr="A screenshot of a video player&#10;&#10;Description automatically generated">
            <a:extLst>
              <a:ext uri="{FF2B5EF4-FFF2-40B4-BE49-F238E27FC236}">
                <a16:creationId xmlns:a16="http://schemas.microsoft.com/office/drawing/2014/main" id="{3AD194E2-6667-28CB-8C6A-69D9787D1B04}"/>
              </a:ext>
            </a:extLst>
          </p:cNvPr>
          <p:cNvPicPr>
            <a:picLocks noChangeAspect="1"/>
          </p:cNvPicPr>
          <p:nvPr/>
        </p:nvPicPr>
        <p:blipFill>
          <a:blip r:embed="rId4"/>
          <a:stretch>
            <a:fillRect/>
          </a:stretch>
        </p:blipFill>
        <p:spPr>
          <a:xfrm>
            <a:off x="6463048" y="2507155"/>
            <a:ext cx="4760890" cy="3303294"/>
          </a:xfrm>
          <a:prstGeom prst="rect">
            <a:avLst/>
          </a:prstGeom>
        </p:spPr>
      </p:pic>
      <p:sp>
        <p:nvSpPr>
          <p:cNvPr id="10" name="TextBox 9">
            <a:extLst>
              <a:ext uri="{FF2B5EF4-FFF2-40B4-BE49-F238E27FC236}">
                <a16:creationId xmlns:a16="http://schemas.microsoft.com/office/drawing/2014/main" id="{349A1F05-0FC5-7B29-D1CC-6BF3D623B852}"/>
              </a:ext>
            </a:extLst>
          </p:cNvPr>
          <p:cNvSpPr txBox="1"/>
          <p:nvPr/>
        </p:nvSpPr>
        <p:spPr>
          <a:xfrm>
            <a:off x="845176" y="1988175"/>
            <a:ext cx="31526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cs typeface="Calibri"/>
              </a:rPr>
              <a:t>Setting up environment:</a:t>
            </a:r>
          </a:p>
        </p:txBody>
      </p:sp>
      <p:sp>
        <p:nvSpPr>
          <p:cNvPr id="12" name="TextBox 11">
            <a:extLst>
              <a:ext uri="{FF2B5EF4-FFF2-40B4-BE49-F238E27FC236}">
                <a16:creationId xmlns:a16="http://schemas.microsoft.com/office/drawing/2014/main" id="{6DAEC9CC-4919-5E55-88D6-71D0EBEC1456}"/>
              </a:ext>
            </a:extLst>
          </p:cNvPr>
          <p:cNvSpPr txBox="1"/>
          <p:nvPr/>
        </p:nvSpPr>
        <p:spPr>
          <a:xfrm>
            <a:off x="6082584" y="1913048"/>
            <a:ext cx="31526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cs typeface="Calibri"/>
              </a:rPr>
              <a:t>Environment Before Training:</a:t>
            </a:r>
          </a:p>
        </p:txBody>
      </p:sp>
    </p:spTree>
    <p:extLst>
      <p:ext uri="{BB962C8B-B14F-4D97-AF65-F5344CB8AC3E}">
        <p14:creationId xmlns:p14="http://schemas.microsoft.com/office/powerpoint/2010/main" val="1099163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38603" y="965787"/>
            <a:ext cx="5104357" cy="874039"/>
          </a:xfrm>
        </p:spPr>
        <p:txBody>
          <a:bodyPr>
            <a:normAutofit/>
          </a:bodyPr>
          <a:lstStyle/>
          <a:p>
            <a:r>
              <a:rPr lang="en-GB" sz="3200">
                <a:latin typeface="Times New Roman"/>
                <a:cs typeface="Calibri Light"/>
              </a:rPr>
              <a:t>Prototype of 30% Design</a:t>
            </a:r>
          </a:p>
        </p:txBody>
      </p:sp>
      <p:sp>
        <p:nvSpPr>
          <p:cNvPr id="5" name="Rectangle: Rounded Corners 4">
            <a:extLst>
              <a:ext uri="{FF2B5EF4-FFF2-40B4-BE49-F238E27FC236}">
                <a16:creationId xmlns:a16="http://schemas.microsoft.com/office/drawing/2014/main" id="{0D062EB0-F0F2-2B87-1A3D-C5C4B23A25CD}"/>
              </a:ext>
            </a:extLst>
          </p:cNvPr>
          <p:cNvSpPr/>
          <p:nvPr/>
        </p:nvSpPr>
        <p:spPr>
          <a:xfrm>
            <a:off x="708338" y="1035676"/>
            <a:ext cx="11129492" cy="5334000"/>
          </a:xfrm>
          <a:prstGeom prst="roundRect">
            <a:avLst/>
          </a:prstGeom>
          <a:noFill/>
          <a:ln w="28575">
            <a:solidFill>
              <a:srgbClr val="388F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4A271131-B89D-408D-F6C2-0F6B5DBF700D}"/>
              </a:ext>
            </a:extLst>
          </p:cNvPr>
          <p:cNvPicPr>
            <a:picLocks noChangeAspect="1"/>
          </p:cNvPicPr>
          <p:nvPr/>
        </p:nvPicPr>
        <p:blipFill>
          <a:blip r:embed="rId2"/>
          <a:stretch>
            <a:fillRect/>
          </a:stretch>
        </p:blipFill>
        <p:spPr>
          <a:xfrm>
            <a:off x="251891" y="98120"/>
            <a:ext cx="915836" cy="1025047"/>
          </a:xfrm>
          <a:prstGeom prst="rect">
            <a:avLst/>
          </a:prstGeom>
        </p:spPr>
      </p:pic>
      <p:sp>
        <p:nvSpPr>
          <p:cNvPr id="9" name="TextBox 8">
            <a:extLst>
              <a:ext uri="{FF2B5EF4-FFF2-40B4-BE49-F238E27FC236}">
                <a16:creationId xmlns:a16="http://schemas.microsoft.com/office/drawing/2014/main" id="{2F665D26-FA49-0D96-A6F0-01596DCE759A}"/>
              </a:ext>
            </a:extLst>
          </p:cNvPr>
          <p:cNvSpPr txBox="1"/>
          <p:nvPr/>
        </p:nvSpPr>
        <p:spPr>
          <a:xfrm>
            <a:off x="10736484" y="6427805"/>
            <a:ext cx="20079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b="1">
                <a:latin typeface="Times New Roman"/>
                <a:cs typeface="Calibri"/>
              </a:rPr>
              <a:t>Team#G029</a:t>
            </a:r>
            <a:endParaRPr lang="en-GB" b="1">
              <a:latin typeface="Times New Roman"/>
            </a:endParaRPr>
          </a:p>
        </p:txBody>
      </p:sp>
      <p:sp>
        <p:nvSpPr>
          <p:cNvPr id="11" name="TextBox 10">
            <a:extLst>
              <a:ext uri="{FF2B5EF4-FFF2-40B4-BE49-F238E27FC236}">
                <a16:creationId xmlns:a16="http://schemas.microsoft.com/office/drawing/2014/main" id="{85D2413B-74C6-7104-0F10-4B8CFF96CAA7}"/>
              </a:ext>
            </a:extLst>
          </p:cNvPr>
          <p:cNvSpPr txBox="1"/>
          <p:nvPr/>
        </p:nvSpPr>
        <p:spPr>
          <a:xfrm>
            <a:off x="3986937" y="538754"/>
            <a:ext cx="543186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latin typeface="Times New Roman"/>
                <a:cs typeface="Times New Roman"/>
              </a:rPr>
              <a:t>Autonomous vehicle lane change and obstacle prediction using q-learning</a:t>
            </a:r>
            <a:endParaRPr lang="en-US" sz="1200">
              <a:latin typeface="Times New Roman"/>
              <a:cs typeface="Times New Roman"/>
            </a:endParaRPr>
          </a:p>
          <a:p>
            <a:endParaRPr lang="en-US" sz="1200" b="1">
              <a:latin typeface="Times New Roman"/>
              <a:cs typeface="Segoe UI"/>
            </a:endParaRPr>
          </a:p>
        </p:txBody>
      </p:sp>
      <p:pic>
        <p:nvPicPr>
          <p:cNvPr id="10" name="Picture 9" descr="A screenshot of a computer program&#10;&#10;Description automatically generated">
            <a:extLst>
              <a:ext uri="{FF2B5EF4-FFF2-40B4-BE49-F238E27FC236}">
                <a16:creationId xmlns:a16="http://schemas.microsoft.com/office/drawing/2014/main" id="{85BA12EC-CC58-C958-C1D1-73537C861718}"/>
              </a:ext>
            </a:extLst>
          </p:cNvPr>
          <p:cNvPicPr>
            <a:picLocks noChangeAspect="1"/>
          </p:cNvPicPr>
          <p:nvPr/>
        </p:nvPicPr>
        <p:blipFill>
          <a:blip r:embed="rId3"/>
          <a:stretch>
            <a:fillRect/>
          </a:stretch>
        </p:blipFill>
        <p:spPr>
          <a:xfrm>
            <a:off x="1451020" y="2408107"/>
            <a:ext cx="4556974" cy="3608716"/>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8610792F-C7F4-EBC0-11DD-85DA5E773214}"/>
              </a:ext>
            </a:extLst>
          </p:cNvPr>
          <p:cNvPicPr>
            <a:picLocks noChangeAspect="1"/>
          </p:cNvPicPr>
          <p:nvPr/>
        </p:nvPicPr>
        <p:blipFill>
          <a:blip r:embed="rId4"/>
          <a:stretch>
            <a:fillRect/>
          </a:stretch>
        </p:blipFill>
        <p:spPr>
          <a:xfrm>
            <a:off x="6806484" y="2407762"/>
            <a:ext cx="4546242" cy="3480617"/>
          </a:xfrm>
          <a:prstGeom prst="rect">
            <a:avLst/>
          </a:prstGeom>
        </p:spPr>
      </p:pic>
      <p:sp>
        <p:nvSpPr>
          <p:cNvPr id="13" name="TextBox 12">
            <a:extLst>
              <a:ext uri="{FF2B5EF4-FFF2-40B4-BE49-F238E27FC236}">
                <a16:creationId xmlns:a16="http://schemas.microsoft.com/office/drawing/2014/main" id="{C73051BF-5F31-1E65-18AD-17FC9A15B3A6}"/>
              </a:ext>
            </a:extLst>
          </p:cNvPr>
          <p:cNvSpPr txBox="1"/>
          <p:nvPr/>
        </p:nvSpPr>
        <p:spPr>
          <a:xfrm>
            <a:off x="866640" y="1891585"/>
            <a:ext cx="26160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cs typeface="Calibri"/>
              </a:rPr>
              <a:t>Training Results:</a:t>
            </a:r>
          </a:p>
        </p:txBody>
      </p:sp>
      <p:sp>
        <p:nvSpPr>
          <p:cNvPr id="15" name="TextBox 14">
            <a:extLst>
              <a:ext uri="{FF2B5EF4-FFF2-40B4-BE49-F238E27FC236}">
                <a16:creationId xmlns:a16="http://schemas.microsoft.com/office/drawing/2014/main" id="{588D00C5-885B-8100-B7F6-687F8096067E}"/>
              </a:ext>
            </a:extLst>
          </p:cNvPr>
          <p:cNvSpPr txBox="1"/>
          <p:nvPr/>
        </p:nvSpPr>
        <p:spPr>
          <a:xfrm>
            <a:off x="6265035" y="1891583"/>
            <a:ext cx="31526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cs typeface="Calibri"/>
              </a:rPr>
              <a:t>Testing Results:</a:t>
            </a:r>
          </a:p>
        </p:txBody>
      </p:sp>
    </p:spTree>
    <p:extLst>
      <p:ext uri="{BB962C8B-B14F-4D97-AF65-F5344CB8AC3E}">
        <p14:creationId xmlns:p14="http://schemas.microsoft.com/office/powerpoint/2010/main" val="2727872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37184"/>
            <a:ext cx="9144000" cy="842724"/>
          </a:xfrm>
        </p:spPr>
        <p:txBody>
          <a:bodyPr>
            <a:normAutofit/>
          </a:bodyPr>
          <a:lstStyle/>
          <a:p>
            <a:r>
              <a:rPr lang="en-GB" sz="3600">
                <a:latin typeface="Times New Roman"/>
                <a:cs typeface="Calibri Light"/>
              </a:rPr>
              <a:t>Work Plan and Publication Plan For Phase-2</a:t>
            </a:r>
            <a:endParaRPr lang="en-GB" sz="3600">
              <a:latin typeface="Times New Roman"/>
            </a:endParaRPr>
          </a:p>
        </p:txBody>
      </p:sp>
      <p:sp>
        <p:nvSpPr>
          <p:cNvPr id="5" name="Rectangle: Rounded Corners 4">
            <a:extLst>
              <a:ext uri="{FF2B5EF4-FFF2-40B4-BE49-F238E27FC236}">
                <a16:creationId xmlns:a16="http://schemas.microsoft.com/office/drawing/2014/main" id="{0D062EB0-F0F2-2B87-1A3D-C5C4B23A25CD}"/>
              </a:ext>
            </a:extLst>
          </p:cNvPr>
          <p:cNvSpPr/>
          <p:nvPr/>
        </p:nvSpPr>
        <p:spPr>
          <a:xfrm>
            <a:off x="708338" y="1035676"/>
            <a:ext cx="11129492" cy="5334000"/>
          </a:xfrm>
          <a:prstGeom prst="roundRect">
            <a:avLst/>
          </a:prstGeom>
          <a:noFill/>
          <a:ln w="28575">
            <a:solidFill>
              <a:srgbClr val="388F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0B94B50B-96A6-527C-2CF3-EC7A0B7F2C5D}"/>
              </a:ext>
            </a:extLst>
          </p:cNvPr>
          <p:cNvPicPr>
            <a:picLocks noChangeAspect="1"/>
          </p:cNvPicPr>
          <p:nvPr/>
        </p:nvPicPr>
        <p:blipFill>
          <a:blip r:embed="rId2"/>
          <a:stretch>
            <a:fillRect/>
          </a:stretch>
        </p:blipFill>
        <p:spPr>
          <a:xfrm>
            <a:off x="199700" y="98121"/>
            <a:ext cx="957591" cy="1066801"/>
          </a:xfrm>
          <a:prstGeom prst="rect">
            <a:avLst/>
          </a:prstGeom>
        </p:spPr>
      </p:pic>
      <p:sp>
        <p:nvSpPr>
          <p:cNvPr id="9" name="TextBox 8">
            <a:extLst>
              <a:ext uri="{FF2B5EF4-FFF2-40B4-BE49-F238E27FC236}">
                <a16:creationId xmlns:a16="http://schemas.microsoft.com/office/drawing/2014/main" id="{60811E98-34D5-2ABA-C921-B4B4176A1CDB}"/>
              </a:ext>
            </a:extLst>
          </p:cNvPr>
          <p:cNvSpPr txBox="1"/>
          <p:nvPr/>
        </p:nvSpPr>
        <p:spPr>
          <a:xfrm>
            <a:off x="10736484" y="6427805"/>
            <a:ext cx="20079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b="1">
                <a:latin typeface="Times New Roman"/>
                <a:cs typeface="Calibri"/>
              </a:rPr>
              <a:t>Team#G029</a:t>
            </a:r>
            <a:endParaRPr lang="en-GB" b="1">
              <a:latin typeface="Times New Roman"/>
            </a:endParaRPr>
          </a:p>
        </p:txBody>
      </p:sp>
      <p:sp>
        <p:nvSpPr>
          <p:cNvPr id="11" name="TextBox 10">
            <a:extLst>
              <a:ext uri="{FF2B5EF4-FFF2-40B4-BE49-F238E27FC236}">
                <a16:creationId xmlns:a16="http://schemas.microsoft.com/office/drawing/2014/main" id="{6546A2F8-1997-3B9C-6AD7-2EEDE827C174}"/>
              </a:ext>
            </a:extLst>
          </p:cNvPr>
          <p:cNvSpPr txBox="1"/>
          <p:nvPr/>
        </p:nvSpPr>
        <p:spPr>
          <a:xfrm>
            <a:off x="3986937" y="538754"/>
            <a:ext cx="535165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latin typeface="Times New Roman"/>
                <a:cs typeface="Times New Roman"/>
              </a:rPr>
              <a:t>Autonomous vehicle lane change and obstacle prediction using q-learning</a:t>
            </a:r>
            <a:endParaRPr lang="en-US" sz="1200">
              <a:latin typeface="Times New Roman"/>
              <a:cs typeface="Times New Roman"/>
            </a:endParaRPr>
          </a:p>
          <a:p>
            <a:endParaRPr lang="en-US" sz="1200" b="1">
              <a:latin typeface="Times New Roman"/>
              <a:cs typeface="Segoe UI"/>
            </a:endParaRPr>
          </a:p>
        </p:txBody>
      </p:sp>
      <p:sp>
        <p:nvSpPr>
          <p:cNvPr id="3" name="Subtitle 2">
            <a:extLst>
              <a:ext uri="{FF2B5EF4-FFF2-40B4-BE49-F238E27FC236}">
                <a16:creationId xmlns:a16="http://schemas.microsoft.com/office/drawing/2014/main" id="{50467F6E-FF4A-623E-3859-0BB3986FE5B8}"/>
              </a:ext>
            </a:extLst>
          </p:cNvPr>
          <p:cNvSpPr>
            <a:spLocks noGrp="1"/>
          </p:cNvSpPr>
          <p:nvPr/>
        </p:nvSpPr>
        <p:spPr>
          <a:xfrm>
            <a:off x="1484363" y="2277073"/>
            <a:ext cx="9144000" cy="2520734"/>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GB" sz="2000">
              <a:latin typeface="Times New Roman"/>
              <a:cs typeface="Calibri"/>
            </a:endParaRPr>
          </a:p>
        </p:txBody>
      </p:sp>
      <p:sp>
        <p:nvSpPr>
          <p:cNvPr id="12" name="Rectangle 11">
            <a:extLst>
              <a:ext uri="{FF2B5EF4-FFF2-40B4-BE49-F238E27FC236}">
                <a16:creationId xmlns:a16="http://schemas.microsoft.com/office/drawing/2014/main" id="{4557E48B-0C34-C431-1DBC-54D5A12CAB1E}"/>
              </a:ext>
            </a:extLst>
          </p:cNvPr>
          <p:cNvSpPr/>
          <p:nvPr/>
        </p:nvSpPr>
        <p:spPr>
          <a:xfrm>
            <a:off x="2280851" y="3431573"/>
            <a:ext cx="7898026" cy="576647"/>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cs typeface="Calibri"/>
            </a:endParaRPr>
          </a:p>
        </p:txBody>
      </p:sp>
      <p:sp>
        <p:nvSpPr>
          <p:cNvPr id="13" name="Flowchart: Connector 12">
            <a:extLst>
              <a:ext uri="{FF2B5EF4-FFF2-40B4-BE49-F238E27FC236}">
                <a16:creationId xmlns:a16="http://schemas.microsoft.com/office/drawing/2014/main" id="{06E24D13-C521-4BDE-81D1-76085D24C753}"/>
              </a:ext>
            </a:extLst>
          </p:cNvPr>
          <p:cNvSpPr/>
          <p:nvPr/>
        </p:nvSpPr>
        <p:spPr>
          <a:xfrm>
            <a:off x="1624397" y="3205034"/>
            <a:ext cx="937053" cy="988539"/>
          </a:xfrm>
          <a:prstGeom prst="flowChartConnector">
            <a:avLst/>
          </a:prstGeom>
          <a:solidFill>
            <a:schemeClr val="bg1"/>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Flowchart: Connector 16">
            <a:extLst>
              <a:ext uri="{FF2B5EF4-FFF2-40B4-BE49-F238E27FC236}">
                <a16:creationId xmlns:a16="http://schemas.microsoft.com/office/drawing/2014/main" id="{6DE87CDE-DC72-BAEE-2CAF-C4354E88CEE5}"/>
              </a:ext>
            </a:extLst>
          </p:cNvPr>
          <p:cNvSpPr/>
          <p:nvPr/>
        </p:nvSpPr>
        <p:spPr>
          <a:xfrm>
            <a:off x="1727371" y="3369790"/>
            <a:ext cx="720810" cy="679621"/>
          </a:xfrm>
          <a:prstGeom prst="flowChartConnector">
            <a:avLst/>
          </a:prstGeom>
          <a:solidFill>
            <a:schemeClr val="accent5">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a:cs typeface="Calibri"/>
            </a:endParaRPr>
          </a:p>
        </p:txBody>
      </p:sp>
      <p:sp>
        <p:nvSpPr>
          <p:cNvPr id="20" name="Flowchart: Connector 19">
            <a:extLst>
              <a:ext uri="{FF2B5EF4-FFF2-40B4-BE49-F238E27FC236}">
                <a16:creationId xmlns:a16="http://schemas.microsoft.com/office/drawing/2014/main" id="{BA3BC3C6-4B93-E887-50E5-AB63172511DE}"/>
              </a:ext>
            </a:extLst>
          </p:cNvPr>
          <p:cNvSpPr/>
          <p:nvPr/>
        </p:nvSpPr>
        <p:spPr>
          <a:xfrm>
            <a:off x="4126639" y="3246222"/>
            <a:ext cx="937053" cy="988539"/>
          </a:xfrm>
          <a:prstGeom prst="flowChartConnector">
            <a:avLst/>
          </a:prstGeom>
          <a:solidFill>
            <a:schemeClr val="bg1"/>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Flowchart: Connector 20">
            <a:extLst>
              <a:ext uri="{FF2B5EF4-FFF2-40B4-BE49-F238E27FC236}">
                <a16:creationId xmlns:a16="http://schemas.microsoft.com/office/drawing/2014/main" id="{C0F0BCDB-5EC2-09FF-B1AC-8D4BC0C4BDDA}"/>
              </a:ext>
            </a:extLst>
          </p:cNvPr>
          <p:cNvSpPr/>
          <p:nvPr/>
        </p:nvSpPr>
        <p:spPr>
          <a:xfrm>
            <a:off x="4250207" y="3390384"/>
            <a:ext cx="679621" cy="679621"/>
          </a:xfrm>
          <a:prstGeom prst="flowChartConnector">
            <a:avLst/>
          </a:prstGeom>
          <a:solidFill>
            <a:schemeClr val="accent5">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cs typeface="Calibri"/>
              </a:rPr>
              <a:t>1</a:t>
            </a:r>
            <a:endParaRPr lang="en-GB"/>
          </a:p>
        </p:txBody>
      </p:sp>
      <p:sp>
        <p:nvSpPr>
          <p:cNvPr id="22" name="Flowchart: Connector 21">
            <a:extLst>
              <a:ext uri="{FF2B5EF4-FFF2-40B4-BE49-F238E27FC236}">
                <a16:creationId xmlns:a16="http://schemas.microsoft.com/office/drawing/2014/main" id="{B95E69CD-538C-E6AF-5F37-9B8392828E82}"/>
              </a:ext>
            </a:extLst>
          </p:cNvPr>
          <p:cNvSpPr/>
          <p:nvPr/>
        </p:nvSpPr>
        <p:spPr>
          <a:xfrm>
            <a:off x="7473261" y="3215331"/>
            <a:ext cx="937053" cy="988539"/>
          </a:xfrm>
          <a:prstGeom prst="flowChartConnector">
            <a:avLst/>
          </a:prstGeom>
          <a:solidFill>
            <a:schemeClr val="bg1"/>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Flowchart: Connector 22">
            <a:extLst>
              <a:ext uri="{FF2B5EF4-FFF2-40B4-BE49-F238E27FC236}">
                <a16:creationId xmlns:a16="http://schemas.microsoft.com/office/drawing/2014/main" id="{DFBB09FE-8DF4-B83E-28E6-9BC9CDAE9E0E}"/>
              </a:ext>
            </a:extLst>
          </p:cNvPr>
          <p:cNvSpPr/>
          <p:nvPr/>
        </p:nvSpPr>
        <p:spPr>
          <a:xfrm>
            <a:off x="7596829" y="3359493"/>
            <a:ext cx="679621" cy="679621"/>
          </a:xfrm>
          <a:prstGeom prst="flowChartConnector">
            <a:avLst/>
          </a:prstGeom>
          <a:solidFill>
            <a:schemeClr val="accent5">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cs typeface="Calibri"/>
              </a:rPr>
              <a:t>2</a:t>
            </a:r>
          </a:p>
        </p:txBody>
      </p:sp>
      <p:sp>
        <p:nvSpPr>
          <p:cNvPr id="24" name="Flowchart: Connector 23">
            <a:extLst>
              <a:ext uri="{FF2B5EF4-FFF2-40B4-BE49-F238E27FC236}">
                <a16:creationId xmlns:a16="http://schemas.microsoft.com/office/drawing/2014/main" id="{CE73F599-D676-BF7A-8340-6F40C1A089DF}"/>
              </a:ext>
            </a:extLst>
          </p:cNvPr>
          <p:cNvSpPr/>
          <p:nvPr/>
        </p:nvSpPr>
        <p:spPr>
          <a:xfrm>
            <a:off x="9996098" y="3215330"/>
            <a:ext cx="937053" cy="988539"/>
          </a:xfrm>
          <a:prstGeom prst="flowChartConnector">
            <a:avLst/>
          </a:prstGeom>
          <a:solidFill>
            <a:schemeClr val="bg1"/>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Flowchart: Connector 24">
            <a:extLst>
              <a:ext uri="{FF2B5EF4-FFF2-40B4-BE49-F238E27FC236}">
                <a16:creationId xmlns:a16="http://schemas.microsoft.com/office/drawing/2014/main" id="{8352D550-9908-5278-37FC-8190D708869E}"/>
              </a:ext>
            </a:extLst>
          </p:cNvPr>
          <p:cNvSpPr/>
          <p:nvPr/>
        </p:nvSpPr>
        <p:spPr>
          <a:xfrm>
            <a:off x="10078477" y="3369791"/>
            <a:ext cx="761999" cy="679621"/>
          </a:xfrm>
          <a:prstGeom prst="flowChartConnector">
            <a:avLst/>
          </a:prstGeom>
          <a:solidFill>
            <a:schemeClr val="accent5">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a:p>
        </p:txBody>
      </p:sp>
      <p:sp>
        <p:nvSpPr>
          <p:cNvPr id="42" name="Arrow: Down 41">
            <a:extLst>
              <a:ext uri="{FF2B5EF4-FFF2-40B4-BE49-F238E27FC236}">
                <a16:creationId xmlns:a16="http://schemas.microsoft.com/office/drawing/2014/main" id="{2D943197-9DDB-4DAC-941B-BFC16CE10402}"/>
              </a:ext>
            </a:extLst>
          </p:cNvPr>
          <p:cNvSpPr/>
          <p:nvPr/>
        </p:nvSpPr>
        <p:spPr>
          <a:xfrm rot="10800000">
            <a:off x="6742156" y="2458478"/>
            <a:ext cx="308918" cy="978243"/>
          </a:xfrm>
          <a:prstGeom prst="down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Arrow: Down 42">
            <a:extLst>
              <a:ext uri="{FF2B5EF4-FFF2-40B4-BE49-F238E27FC236}">
                <a16:creationId xmlns:a16="http://schemas.microsoft.com/office/drawing/2014/main" id="{7B1FB529-B597-2081-0E55-B6022CC150C6}"/>
              </a:ext>
            </a:extLst>
          </p:cNvPr>
          <p:cNvSpPr/>
          <p:nvPr/>
        </p:nvSpPr>
        <p:spPr>
          <a:xfrm>
            <a:off x="5671237" y="4013370"/>
            <a:ext cx="308918" cy="978243"/>
          </a:xfrm>
          <a:prstGeom prst="down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TextBox 44">
            <a:extLst>
              <a:ext uri="{FF2B5EF4-FFF2-40B4-BE49-F238E27FC236}">
                <a16:creationId xmlns:a16="http://schemas.microsoft.com/office/drawing/2014/main" id="{584183D6-BA23-8FA6-4E44-3A411214DCD1}"/>
              </a:ext>
            </a:extLst>
          </p:cNvPr>
          <p:cNvSpPr txBox="1"/>
          <p:nvPr/>
        </p:nvSpPr>
        <p:spPr>
          <a:xfrm>
            <a:off x="7272464" y="4203871"/>
            <a:ext cx="24816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a:cs typeface="Calibri"/>
            </a:endParaRPr>
          </a:p>
        </p:txBody>
      </p:sp>
      <p:sp>
        <p:nvSpPr>
          <p:cNvPr id="49" name="TextBox 48">
            <a:extLst>
              <a:ext uri="{FF2B5EF4-FFF2-40B4-BE49-F238E27FC236}">
                <a16:creationId xmlns:a16="http://schemas.microsoft.com/office/drawing/2014/main" id="{E5AFFCD3-C4B9-7303-B2CF-DDFEBCA8D1F4}"/>
              </a:ext>
            </a:extLst>
          </p:cNvPr>
          <p:cNvSpPr txBox="1"/>
          <p:nvPr/>
        </p:nvSpPr>
        <p:spPr>
          <a:xfrm>
            <a:off x="7051146" y="2085890"/>
            <a:ext cx="2476500" cy="5355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90000"/>
              </a:lnSpc>
              <a:spcBef>
                <a:spcPts val="1000"/>
              </a:spcBef>
            </a:pPr>
            <a:r>
              <a:rPr lang="en-GB" sz="1600">
                <a:latin typeface="Times New Roman"/>
                <a:cs typeface="Times New Roman"/>
              </a:rPr>
              <a:t>Integrating Rainbow DQN with other DQN variant</a:t>
            </a:r>
          </a:p>
        </p:txBody>
      </p:sp>
      <p:sp>
        <p:nvSpPr>
          <p:cNvPr id="10" name="TextBox 9">
            <a:extLst>
              <a:ext uri="{FF2B5EF4-FFF2-40B4-BE49-F238E27FC236}">
                <a16:creationId xmlns:a16="http://schemas.microsoft.com/office/drawing/2014/main" id="{D59179A5-3162-AA76-C52B-F174276BE9DB}"/>
              </a:ext>
            </a:extLst>
          </p:cNvPr>
          <p:cNvSpPr txBox="1"/>
          <p:nvPr/>
        </p:nvSpPr>
        <p:spPr>
          <a:xfrm>
            <a:off x="5036176" y="5077264"/>
            <a:ext cx="237722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Implementation of Rainbow DQN algorithm</a:t>
            </a:r>
            <a:endParaRPr lang="en-GB"/>
          </a:p>
        </p:txBody>
      </p:sp>
      <p:sp>
        <p:nvSpPr>
          <p:cNvPr id="15" name="TextBox 14">
            <a:extLst>
              <a:ext uri="{FF2B5EF4-FFF2-40B4-BE49-F238E27FC236}">
                <a16:creationId xmlns:a16="http://schemas.microsoft.com/office/drawing/2014/main" id="{ED07E863-F408-C1BF-A0BB-DBC25CCA031C}"/>
              </a:ext>
            </a:extLst>
          </p:cNvPr>
          <p:cNvSpPr txBox="1"/>
          <p:nvPr/>
        </p:nvSpPr>
        <p:spPr>
          <a:xfrm>
            <a:off x="7598228" y="4530527"/>
            <a:ext cx="243567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Implement an efficient algorithm for obstacle avoidance</a:t>
            </a:r>
          </a:p>
        </p:txBody>
      </p:sp>
      <p:sp>
        <p:nvSpPr>
          <p:cNvPr id="16" name="TextBox 15">
            <a:extLst>
              <a:ext uri="{FF2B5EF4-FFF2-40B4-BE49-F238E27FC236}">
                <a16:creationId xmlns:a16="http://schemas.microsoft.com/office/drawing/2014/main" id="{B913DB54-63BC-D788-D723-27A32F0459ED}"/>
              </a:ext>
            </a:extLst>
          </p:cNvPr>
          <p:cNvSpPr txBox="1"/>
          <p:nvPr/>
        </p:nvSpPr>
        <p:spPr>
          <a:xfrm>
            <a:off x="3857453" y="2181934"/>
            <a:ext cx="219075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Implementing Double DQN algorithm </a:t>
            </a:r>
          </a:p>
        </p:txBody>
      </p:sp>
    </p:spTree>
    <p:extLst>
      <p:ext uri="{BB962C8B-B14F-4D97-AF65-F5344CB8AC3E}">
        <p14:creationId xmlns:p14="http://schemas.microsoft.com/office/powerpoint/2010/main" val="3455420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0D062EB0-F0F2-2B87-1A3D-C5C4B23A25CD}"/>
              </a:ext>
            </a:extLst>
          </p:cNvPr>
          <p:cNvSpPr/>
          <p:nvPr/>
        </p:nvSpPr>
        <p:spPr>
          <a:xfrm>
            <a:off x="708338" y="1035676"/>
            <a:ext cx="11129492" cy="5334000"/>
          </a:xfrm>
          <a:prstGeom prst="roundRect">
            <a:avLst/>
          </a:prstGeom>
          <a:noFill/>
          <a:ln w="28575">
            <a:solidFill>
              <a:srgbClr val="388F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a:extLst>
              <a:ext uri="{FF2B5EF4-FFF2-40B4-BE49-F238E27FC236}">
                <a16:creationId xmlns:a16="http://schemas.microsoft.com/office/drawing/2014/main" id="{0E6DC381-8499-5A94-3EC6-1828C1805458}"/>
              </a:ext>
            </a:extLst>
          </p:cNvPr>
          <p:cNvPicPr>
            <a:picLocks noChangeAspect="1"/>
          </p:cNvPicPr>
          <p:nvPr/>
        </p:nvPicPr>
        <p:blipFill>
          <a:blip r:embed="rId2"/>
          <a:stretch>
            <a:fillRect/>
          </a:stretch>
        </p:blipFill>
        <p:spPr>
          <a:xfrm>
            <a:off x="168384" y="45929"/>
            <a:ext cx="978466" cy="1098116"/>
          </a:xfrm>
          <a:prstGeom prst="rect">
            <a:avLst/>
          </a:prstGeom>
        </p:spPr>
      </p:pic>
      <p:sp>
        <p:nvSpPr>
          <p:cNvPr id="9" name="TextBox 8">
            <a:extLst>
              <a:ext uri="{FF2B5EF4-FFF2-40B4-BE49-F238E27FC236}">
                <a16:creationId xmlns:a16="http://schemas.microsoft.com/office/drawing/2014/main" id="{0D1878FC-BE18-BBEC-13F9-1F36E6D2BAD4}"/>
              </a:ext>
            </a:extLst>
          </p:cNvPr>
          <p:cNvSpPr txBox="1"/>
          <p:nvPr/>
        </p:nvSpPr>
        <p:spPr>
          <a:xfrm>
            <a:off x="10736484" y="6427805"/>
            <a:ext cx="20079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b="1">
                <a:latin typeface="Times New Roman"/>
                <a:cs typeface="Calibri"/>
              </a:rPr>
              <a:t>Team#G029</a:t>
            </a:r>
            <a:endParaRPr lang="en-GB" b="1">
              <a:latin typeface="Times New Roman"/>
            </a:endParaRPr>
          </a:p>
        </p:txBody>
      </p:sp>
      <p:sp>
        <p:nvSpPr>
          <p:cNvPr id="11" name="TextBox 10">
            <a:extLst>
              <a:ext uri="{FF2B5EF4-FFF2-40B4-BE49-F238E27FC236}">
                <a16:creationId xmlns:a16="http://schemas.microsoft.com/office/drawing/2014/main" id="{8B4CCC6B-E47C-7BBF-EEF2-983E9BB431B1}"/>
              </a:ext>
            </a:extLst>
          </p:cNvPr>
          <p:cNvSpPr txBox="1"/>
          <p:nvPr/>
        </p:nvSpPr>
        <p:spPr>
          <a:xfrm>
            <a:off x="3986937" y="538754"/>
            <a:ext cx="532157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latin typeface="Times New Roman"/>
                <a:cs typeface="Times New Roman"/>
              </a:rPr>
              <a:t>Autonomous vehicle lane change and obstacle prediction using q-learning</a:t>
            </a:r>
            <a:endParaRPr lang="en-US" sz="1200">
              <a:latin typeface="Times New Roman"/>
              <a:cs typeface="Times New Roman"/>
            </a:endParaRPr>
          </a:p>
          <a:p>
            <a:endParaRPr lang="en-US" sz="1200" b="1">
              <a:latin typeface="Times New Roman"/>
              <a:cs typeface="Segoe UI"/>
            </a:endParaRPr>
          </a:p>
        </p:txBody>
      </p:sp>
      <p:sp>
        <p:nvSpPr>
          <p:cNvPr id="2" name="TextBox 1">
            <a:extLst>
              <a:ext uri="{FF2B5EF4-FFF2-40B4-BE49-F238E27FC236}">
                <a16:creationId xmlns:a16="http://schemas.microsoft.com/office/drawing/2014/main" id="{3B1BEFCC-55CB-AB09-20D6-84FC7BE61117}"/>
              </a:ext>
            </a:extLst>
          </p:cNvPr>
          <p:cNvSpPr txBox="1"/>
          <p:nvPr/>
        </p:nvSpPr>
        <p:spPr>
          <a:xfrm>
            <a:off x="3053365" y="1172513"/>
            <a:ext cx="7552922"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a:cs typeface="Calibri"/>
              </a:rPr>
              <a:t>Abstract of the Article for publication</a:t>
            </a:r>
          </a:p>
          <a:p>
            <a:endParaRPr lang="en-GB" sz="3200">
              <a:cs typeface="Calibri"/>
            </a:endParaRPr>
          </a:p>
        </p:txBody>
      </p:sp>
      <p:sp>
        <p:nvSpPr>
          <p:cNvPr id="7" name="TextBox 6">
            <a:extLst>
              <a:ext uri="{FF2B5EF4-FFF2-40B4-BE49-F238E27FC236}">
                <a16:creationId xmlns:a16="http://schemas.microsoft.com/office/drawing/2014/main" id="{9C7046AA-B78A-CB94-CCFB-45E26012F964}"/>
              </a:ext>
            </a:extLst>
          </p:cNvPr>
          <p:cNvSpPr txBox="1"/>
          <p:nvPr/>
        </p:nvSpPr>
        <p:spPr>
          <a:xfrm>
            <a:off x="1143001" y="2041837"/>
            <a:ext cx="10560675"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latin typeface="Times New Roman"/>
                <a:ea typeface="+mn-lt"/>
                <a:cs typeface="+mn-lt"/>
              </a:rPr>
              <a:t>This article presents a novel approach for enhancing road safety through the integration of lane change detection and obstacle prediction using Q-learning algorithms. The study focuses on the development of an optimal algorithm leveraging Rainbow DQN and other Q-learning variants. The proposed methodology utilizes reinforcement learning techniques to efficiently analyse and predict dynamic changes in traffic scenarios. </a:t>
            </a:r>
            <a:endParaRPr lang="en-US">
              <a:latin typeface="Times New Roman"/>
              <a:cs typeface="Times New Roman"/>
            </a:endParaRPr>
          </a:p>
          <a:p>
            <a:r>
              <a:rPr lang="en-GB">
                <a:latin typeface="Times New Roman"/>
                <a:ea typeface="+mn-lt"/>
                <a:cs typeface="+mn-lt"/>
              </a:rPr>
              <a:t>Our research addresses the challenges associated with real-time decision-making in autonomous vehicles by employing Q-learning to capture complex interactions during lane changes. The integration of Rainbow DQN enhances the learning process by combining various Q-learning algorithms, resulting in a more robust and adaptive model. The algorithm's effectiveness is evaluated through extensive simulations and real-world scenarios, demonstrating its ability to accurately detect lane changes and predict potential obstacles. </a:t>
            </a:r>
            <a:endParaRPr lang="en-GB">
              <a:latin typeface="Times New Roman"/>
              <a:cs typeface="Times New Roman"/>
            </a:endParaRPr>
          </a:p>
          <a:p>
            <a:r>
              <a:rPr lang="en-GB">
                <a:latin typeface="Times New Roman"/>
                <a:ea typeface="+mn-lt"/>
                <a:cs typeface="+mn-lt"/>
              </a:rPr>
              <a:t>The findings suggest that our approach significantly improves the accuracy and reliability of lane change detection and obstacle prediction compared to traditional methods. Furthermore, the versatility of Rainbow DQN allows for seamless adaptation to diverse driving conditions and environments. This research contributes to the advancement of intelligent transportation systems, laying the groundwork for safer and more efficient autonomous navigation</a:t>
            </a:r>
            <a:endParaRPr lang="en-GB">
              <a:latin typeface="Times New Roman"/>
              <a:cs typeface="Times New Roman"/>
            </a:endParaRPr>
          </a:p>
        </p:txBody>
      </p:sp>
    </p:spTree>
    <p:extLst>
      <p:ext uri="{BB962C8B-B14F-4D97-AF65-F5344CB8AC3E}">
        <p14:creationId xmlns:p14="http://schemas.microsoft.com/office/powerpoint/2010/main" val="871199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0D062EB0-F0F2-2B87-1A3D-C5C4B23A25CD}"/>
              </a:ext>
            </a:extLst>
          </p:cNvPr>
          <p:cNvSpPr/>
          <p:nvPr/>
        </p:nvSpPr>
        <p:spPr>
          <a:xfrm>
            <a:off x="708338" y="1035676"/>
            <a:ext cx="11129492" cy="5334000"/>
          </a:xfrm>
          <a:prstGeom prst="roundRect">
            <a:avLst/>
          </a:prstGeom>
          <a:noFill/>
          <a:ln w="28575">
            <a:solidFill>
              <a:srgbClr val="388F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a:extLst>
              <a:ext uri="{FF2B5EF4-FFF2-40B4-BE49-F238E27FC236}">
                <a16:creationId xmlns:a16="http://schemas.microsoft.com/office/drawing/2014/main" id="{0E6DC381-8499-5A94-3EC6-1828C1805458}"/>
              </a:ext>
            </a:extLst>
          </p:cNvPr>
          <p:cNvPicPr>
            <a:picLocks noChangeAspect="1"/>
          </p:cNvPicPr>
          <p:nvPr/>
        </p:nvPicPr>
        <p:blipFill>
          <a:blip r:embed="rId2"/>
          <a:stretch>
            <a:fillRect/>
          </a:stretch>
        </p:blipFill>
        <p:spPr>
          <a:xfrm>
            <a:off x="168384" y="45929"/>
            <a:ext cx="978466" cy="1098116"/>
          </a:xfrm>
          <a:prstGeom prst="rect">
            <a:avLst/>
          </a:prstGeom>
        </p:spPr>
      </p:pic>
      <p:sp>
        <p:nvSpPr>
          <p:cNvPr id="9" name="TextBox 8">
            <a:extLst>
              <a:ext uri="{FF2B5EF4-FFF2-40B4-BE49-F238E27FC236}">
                <a16:creationId xmlns:a16="http://schemas.microsoft.com/office/drawing/2014/main" id="{0D1878FC-BE18-BBEC-13F9-1F36E6D2BAD4}"/>
              </a:ext>
            </a:extLst>
          </p:cNvPr>
          <p:cNvSpPr txBox="1"/>
          <p:nvPr/>
        </p:nvSpPr>
        <p:spPr>
          <a:xfrm>
            <a:off x="10736484" y="6427805"/>
            <a:ext cx="20079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b="1">
                <a:latin typeface="Times New Roman"/>
                <a:cs typeface="Calibri"/>
              </a:rPr>
              <a:t>Team#G029</a:t>
            </a:r>
            <a:endParaRPr lang="en-GB" b="1">
              <a:latin typeface="Times New Roman"/>
            </a:endParaRPr>
          </a:p>
        </p:txBody>
      </p:sp>
      <p:sp>
        <p:nvSpPr>
          <p:cNvPr id="11" name="TextBox 10">
            <a:extLst>
              <a:ext uri="{FF2B5EF4-FFF2-40B4-BE49-F238E27FC236}">
                <a16:creationId xmlns:a16="http://schemas.microsoft.com/office/drawing/2014/main" id="{8B4CCC6B-E47C-7BBF-EEF2-983E9BB431B1}"/>
              </a:ext>
            </a:extLst>
          </p:cNvPr>
          <p:cNvSpPr txBox="1"/>
          <p:nvPr/>
        </p:nvSpPr>
        <p:spPr>
          <a:xfrm>
            <a:off x="3986937" y="538754"/>
            <a:ext cx="399810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b="1">
                <a:latin typeface="Times New Roman"/>
                <a:cs typeface="Segoe UI"/>
              </a:rPr>
              <a:t>Autonomous Vehicle Path Planning Using Q-Learning</a:t>
            </a:r>
            <a:r>
              <a:rPr lang="en-US" sz="1200" b="1">
                <a:latin typeface="Times New Roman"/>
                <a:cs typeface="Segoe UI"/>
              </a:rPr>
              <a:t>​​</a:t>
            </a:r>
            <a:endParaRPr lang="en-US" sz="1200" b="1">
              <a:latin typeface="Times New Roman"/>
            </a:endParaRPr>
          </a:p>
        </p:txBody>
      </p:sp>
      <p:sp>
        <p:nvSpPr>
          <p:cNvPr id="2" name="TextBox 1">
            <a:extLst>
              <a:ext uri="{FF2B5EF4-FFF2-40B4-BE49-F238E27FC236}">
                <a16:creationId xmlns:a16="http://schemas.microsoft.com/office/drawing/2014/main" id="{3B1BEFCC-55CB-AB09-20D6-84FC7BE61117}"/>
              </a:ext>
            </a:extLst>
          </p:cNvPr>
          <p:cNvSpPr txBox="1"/>
          <p:nvPr/>
        </p:nvSpPr>
        <p:spPr>
          <a:xfrm>
            <a:off x="3261376" y="1206970"/>
            <a:ext cx="755292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a:cs typeface="Calibri"/>
              </a:rPr>
              <a:t>Individual Contribution of Student</a:t>
            </a:r>
          </a:p>
        </p:txBody>
      </p:sp>
      <p:sp>
        <p:nvSpPr>
          <p:cNvPr id="7" name="TextBox 6">
            <a:extLst>
              <a:ext uri="{FF2B5EF4-FFF2-40B4-BE49-F238E27FC236}">
                <a16:creationId xmlns:a16="http://schemas.microsoft.com/office/drawing/2014/main" id="{9C7046AA-B78A-CB94-CCFB-45E26012F964}"/>
              </a:ext>
            </a:extLst>
          </p:cNvPr>
          <p:cNvSpPr txBox="1"/>
          <p:nvPr/>
        </p:nvSpPr>
        <p:spPr>
          <a:xfrm>
            <a:off x="1046409" y="1719865"/>
            <a:ext cx="105606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a:t>
            </a:r>
            <a:endParaRPr lang="en-GB"/>
          </a:p>
        </p:txBody>
      </p:sp>
      <p:graphicFrame>
        <p:nvGraphicFramePr>
          <p:cNvPr id="8" name="Table 7">
            <a:extLst>
              <a:ext uri="{FF2B5EF4-FFF2-40B4-BE49-F238E27FC236}">
                <a16:creationId xmlns:a16="http://schemas.microsoft.com/office/drawing/2014/main" id="{E510C103-BDBA-25AC-C470-889DE05B4BE7}"/>
              </a:ext>
            </a:extLst>
          </p:cNvPr>
          <p:cNvGraphicFramePr>
            <a:graphicFrameLocks noGrp="1"/>
          </p:cNvGraphicFramePr>
          <p:nvPr>
            <p:extLst>
              <p:ext uri="{D42A27DB-BD31-4B8C-83A1-F6EECF244321}">
                <p14:modId xmlns:p14="http://schemas.microsoft.com/office/powerpoint/2010/main" val="876183586"/>
              </p:ext>
            </p:extLst>
          </p:nvPr>
        </p:nvGraphicFramePr>
        <p:xfrm>
          <a:off x="1904356" y="2171249"/>
          <a:ext cx="9510285" cy="3305265"/>
        </p:xfrm>
        <a:graphic>
          <a:graphicData uri="http://schemas.openxmlformats.org/drawingml/2006/table">
            <a:tbl>
              <a:tblPr firstRow="1" bandRow="1">
                <a:tableStyleId>{5C22544A-7EE6-4342-B048-85BDC9FD1C3A}</a:tableStyleId>
              </a:tblPr>
              <a:tblGrid>
                <a:gridCol w="791514">
                  <a:extLst>
                    <a:ext uri="{9D8B030D-6E8A-4147-A177-3AD203B41FA5}">
                      <a16:colId xmlns:a16="http://schemas.microsoft.com/office/drawing/2014/main" val="2309039359"/>
                    </a:ext>
                  </a:extLst>
                </a:gridCol>
                <a:gridCol w="3179471">
                  <a:extLst>
                    <a:ext uri="{9D8B030D-6E8A-4147-A177-3AD203B41FA5}">
                      <a16:colId xmlns:a16="http://schemas.microsoft.com/office/drawing/2014/main" val="3373234932"/>
                    </a:ext>
                  </a:extLst>
                </a:gridCol>
                <a:gridCol w="2320880">
                  <a:extLst>
                    <a:ext uri="{9D8B030D-6E8A-4147-A177-3AD203B41FA5}">
                      <a16:colId xmlns:a16="http://schemas.microsoft.com/office/drawing/2014/main" val="3521092311"/>
                    </a:ext>
                  </a:extLst>
                </a:gridCol>
                <a:gridCol w="3218420">
                  <a:extLst>
                    <a:ext uri="{9D8B030D-6E8A-4147-A177-3AD203B41FA5}">
                      <a16:colId xmlns:a16="http://schemas.microsoft.com/office/drawing/2014/main" val="4180060107"/>
                    </a:ext>
                  </a:extLst>
                </a:gridCol>
              </a:tblGrid>
              <a:tr h="661053">
                <a:tc>
                  <a:txBody>
                    <a:bodyPr/>
                    <a:lstStyle/>
                    <a:p>
                      <a:r>
                        <a:rPr lang="en-GB"/>
                        <a:t>SI.NO</a:t>
                      </a:r>
                    </a:p>
                  </a:txBody>
                  <a:tcPr/>
                </a:tc>
                <a:tc>
                  <a:txBody>
                    <a:bodyPr/>
                    <a:lstStyle/>
                    <a:p>
                      <a:r>
                        <a:rPr lang="en-GB"/>
                        <a:t>NAME</a:t>
                      </a:r>
                    </a:p>
                  </a:txBody>
                  <a:tcPr/>
                </a:tc>
                <a:tc>
                  <a:txBody>
                    <a:bodyPr/>
                    <a:lstStyle/>
                    <a:p>
                      <a:r>
                        <a:rPr lang="en-GB"/>
                        <a:t>ROLL NUMNBER</a:t>
                      </a:r>
                    </a:p>
                  </a:txBody>
                  <a:tcPr/>
                </a:tc>
                <a:tc>
                  <a:txBody>
                    <a:bodyPr/>
                    <a:lstStyle/>
                    <a:p>
                      <a:r>
                        <a:rPr lang="en-GB"/>
                        <a:t>CONTRIBUTION</a:t>
                      </a:r>
                    </a:p>
                  </a:txBody>
                  <a:tcPr/>
                </a:tc>
                <a:extLst>
                  <a:ext uri="{0D108BD9-81ED-4DB2-BD59-A6C34878D82A}">
                    <a16:rowId xmlns:a16="http://schemas.microsoft.com/office/drawing/2014/main" val="29237821"/>
                  </a:ext>
                </a:extLst>
              </a:tr>
              <a:tr h="661053">
                <a:tc>
                  <a:txBody>
                    <a:bodyPr/>
                    <a:lstStyle/>
                    <a:p>
                      <a:pPr lvl="0">
                        <a:buNone/>
                      </a:pPr>
                      <a:r>
                        <a:rPr lang="en-GB"/>
                        <a:t>1</a:t>
                      </a:r>
                      <a:endParaRPr lang="en-US"/>
                    </a:p>
                  </a:txBody>
                  <a:tcPr/>
                </a:tc>
                <a:tc>
                  <a:txBody>
                    <a:bodyPr/>
                    <a:lstStyle/>
                    <a:p>
                      <a:pPr lvl="0">
                        <a:buNone/>
                      </a:pPr>
                      <a:r>
                        <a:rPr lang="en-GB"/>
                        <a:t>POLA YOGESWARA REDDY</a:t>
                      </a:r>
                    </a:p>
                  </a:txBody>
                  <a:tcPr/>
                </a:tc>
                <a:tc>
                  <a:txBody>
                    <a:bodyPr/>
                    <a:lstStyle/>
                    <a:p>
                      <a:pPr lvl="0">
                        <a:buNone/>
                      </a:pPr>
                      <a:r>
                        <a:rPr lang="en-GB"/>
                        <a:t>CB.EN.U4CSE20148</a:t>
                      </a:r>
                    </a:p>
                  </a:txBody>
                  <a:tcPr/>
                </a:tc>
                <a:tc>
                  <a:txBody>
                    <a:bodyPr/>
                    <a:lstStyle/>
                    <a:p>
                      <a:r>
                        <a:rPr lang="en-GB"/>
                        <a:t>Model training, Model testing</a:t>
                      </a:r>
                    </a:p>
                  </a:txBody>
                  <a:tcPr/>
                </a:tc>
                <a:extLst>
                  <a:ext uri="{0D108BD9-81ED-4DB2-BD59-A6C34878D82A}">
                    <a16:rowId xmlns:a16="http://schemas.microsoft.com/office/drawing/2014/main" val="3408932987"/>
                  </a:ext>
                </a:extLst>
              </a:tr>
              <a:tr h="661053">
                <a:tc>
                  <a:txBody>
                    <a:bodyPr/>
                    <a:lstStyle/>
                    <a:p>
                      <a:pPr lvl="0">
                        <a:buNone/>
                      </a:pPr>
                      <a:r>
                        <a:rPr lang="en-GB"/>
                        <a:t>2</a:t>
                      </a:r>
                      <a:endParaRPr lang="en-US"/>
                    </a:p>
                  </a:txBody>
                  <a:tcPr/>
                </a:tc>
                <a:tc>
                  <a:txBody>
                    <a:bodyPr/>
                    <a:lstStyle/>
                    <a:p>
                      <a:pPr lvl="0">
                        <a:buNone/>
                      </a:pPr>
                      <a:r>
                        <a:rPr lang="en-GB"/>
                        <a:t>PALADUGU SUCHAL</a:t>
                      </a:r>
                    </a:p>
                  </a:txBody>
                  <a:tcPr/>
                </a:tc>
                <a:tc>
                  <a:txBody>
                    <a:bodyPr/>
                    <a:lstStyle/>
                    <a:p>
                      <a:pPr lvl="0" algn="l">
                        <a:lnSpc>
                          <a:spcPct val="100000"/>
                        </a:lnSpc>
                        <a:spcBef>
                          <a:spcPts val="0"/>
                        </a:spcBef>
                        <a:spcAft>
                          <a:spcPts val="0"/>
                        </a:spcAft>
                        <a:buNone/>
                      </a:pPr>
                      <a:r>
                        <a:rPr lang="en-GB" sz="1800" b="0" i="0" u="none" strike="noStrike" noProof="0">
                          <a:solidFill>
                            <a:srgbClr val="000000"/>
                          </a:solidFill>
                          <a:latin typeface="Calibri"/>
                        </a:rPr>
                        <a:t>CB.EN.U4CSE20644</a:t>
                      </a:r>
                    </a:p>
                    <a:p>
                      <a:pPr lvl="0">
                        <a:buNone/>
                      </a:pPr>
                      <a:endParaRPr lang="en-GB"/>
                    </a:p>
                  </a:txBody>
                  <a:tcPr/>
                </a:tc>
                <a:tc>
                  <a:txBody>
                    <a:bodyPr/>
                    <a:lstStyle/>
                    <a:p>
                      <a:r>
                        <a:rPr lang="en-GB"/>
                        <a:t>System design, Algorithm</a:t>
                      </a:r>
                    </a:p>
                  </a:txBody>
                  <a:tcPr/>
                </a:tc>
                <a:extLst>
                  <a:ext uri="{0D108BD9-81ED-4DB2-BD59-A6C34878D82A}">
                    <a16:rowId xmlns:a16="http://schemas.microsoft.com/office/drawing/2014/main" val="1098739009"/>
                  </a:ext>
                </a:extLst>
              </a:tr>
              <a:tr h="661053">
                <a:tc>
                  <a:txBody>
                    <a:bodyPr/>
                    <a:lstStyle/>
                    <a:p>
                      <a:pPr lvl="0">
                        <a:buNone/>
                      </a:pPr>
                      <a:r>
                        <a:rPr lang="en-GB"/>
                        <a:t>3</a:t>
                      </a:r>
                      <a:endParaRPr lang="en-US"/>
                    </a:p>
                  </a:txBody>
                  <a:tcPr/>
                </a:tc>
                <a:tc>
                  <a:txBody>
                    <a:bodyPr/>
                    <a:lstStyle/>
                    <a:p>
                      <a:pPr lvl="0">
                        <a:buNone/>
                      </a:pPr>
                      <a:r>
                        <a:rPr lang="en-GB"/>
                        <a:t>PUTTA JYOTHSNA</a:t>
                      </a:r>
                    </a:p>
                  </a:txBody>
                  <a:tcPr/>
                </a:tc>
                <a:tc>
                  <a:txBody>
                    <a:bodyPr/>
                    <a:lstStyle/>
                    <a:p>
                      <a:pPr lvl="0" algn="l">
                        <a:lnSpc>
                          <a:spcPct val="100000"/>
                        </a:lnSpc>
                        <a:spcBef>
                          <a:spcPts val="0"/>
                        </a:spcBef>
                        <a:spcAft>
                          <a:spcPts val="0"/>
                        </a:spcAft>
                        <a:buNone/>
                      </a:pPr>
                      <a:r>
                        <a:rPr lang="en-GB" sz="1800" b="0" i="0" u="none" strike="noStrike" noProof="0">
                          <a:solidFill>
                            <a:srgbClr val="000000"/>
                          </a:solidFill>
                          <a:effectLst/>
                          <a:latin typeface="Calibri"/>
                        </a:rPr>
                        <a:t>CB.EN.U4CSE20649</a:t>
                      </a:r>
                    </a:p>
                    <a:p>
                      <a:pPr lvl="0">
                        <a:buNone/>
                      </a:pPr>
                      <a:endParaRPr lang="en-GB" sz="1800" b="0" i="0">
                        <a:solidFill>
                          <a:srgbClr val="000000"/>
                        </a:solidFill>
                        <a:effectLst/>
                        <a:latin typeface="Times New Roman"/>
                      </a:endParaRPr>
                    </a:p>
                  </a:txBody>
                  <a:tcPr/>
                </a:tc>
                <a:tc>
                  <a:txBody>
                    <a:bodyPr/>
                    <a:lstStyle/>
                    <a:p>
                      <a:r>
                        <a:rPr lang="en-GB"/>
                        <a:t>Model training, Model testing</a:t>
                      </a:r>
                    </a:p>
                  </a:txBody>
                  <a:tcPr/>
                </a:tc>
                <a:extLst>
                  <a:ext uri="{0D108BD9-81ED-4DB2-BD59-A6C34878D82A}">
                    <a16:rowId xmlns:a16="http://schemas.microsoft.com/office/drawing/2014/main" val="403613368"/>
                  </a:ext>
                </a:extLst>
              </a:tr>
              <a:tr h="661053">
                <a:tc>
                  <a:txBody>
                    <a:bodyPr/>
                    <a:lstStyle/>
                    <a:p>
                      <a:pPr lvl="0">
                        <a:buNone/>
                      </a:pPr>
                      <a:r>
                        <a:rPr lang="en-GB"/>
                        <a:t>4</a:t>
                      </a:r>
                      <a:endParaRPr lang="en-US"/>
                    </a:p>
                  </a:txBody>
                  <a:tcPr/>
                </a:tc>
                <a:tc>
                  <a:txBody>
                    <a:bodyPr/>
                    <a:lstStyle/>
                    <a:p>
                      <a:pPr lvl="0">
                        <a:buNone/>
                      </a:pPr>
                      <a:r>
                        <a:rPr lang="en-GB"/>
                        <a:t>SANGIREDDY SAINATH REDDY</a:t>
                      </a:r>
                    </a:p>
                  </a:txBody>
                  <a:tcPr/>
                </a:tc>
                <a:tc>
                  <a:txBody>
                    <a:bodyPr/>
                    <a:lstStyle/>
                    <a:p>
                      <a:pPr lvl="0" algn="l">
                        <a:lnSpc>
                          <a:spcPct val="100000"/>
                        </a:lnSpc>
                        <a:spcBef>
                          <a:spcPts val="0"/>
                        </a:spcBef>
                        <a:spcAft>
                          <a:spcPts val="0"/>
                        </a:spcAft>
                        <a:buNone/>
                      </a:pPr>
                      <a:r>
                        <a:rPr lang="en-GB" sz="1800" b="0" i="0" u="none" strike="noStrike" noProof="0">
                          <a:solidFill>
                            <a:srgbClr val="000000"/>
                          </a:solidFill>
                          <a:effectLst/>
                          <a:latin typeface="Calibri"/>
                        </a:rPr>
                        <a:t>CB.EN.U4CSE20653</a:t>
                      </a:r>
                    </a:p>
                    <a:p>
                      <a:pPr lvl="0">
                        <a:buNone/>
                      </a:pPr>
                      <a:endParaRPr lang="en-GB" sz="1800" b="0" i="0">
                        <a:solidFill>
                          <a:srgbClr val="000000"/>
                        </a:solidFill>
                        <a:effectLst/>
                        <a:latin typeface="Times New Roman"/>
                      </a:endParaRPr>
                    </a:p>
                  </a:txBody>
                  <a:tcPr/>
                </a:tc>
                <a:tc>
                  <a:txBody>
                    <a:bodyPr/>
                    <a:lstStyle/>
                    <a:p>
                      <a:r>
                        <a:rPr lang="en-GB"/>
                        <a:t>Algorithm, Reward function</a:t>
                      </a:r>
                    </a:p>
                  </a:txBody>
                  <a:tcPr/>
                </a:tc>
                <a:extLst>
                  <a:ext uri="{0D108BD9-81ED-4DB2-BD59-A6C34878D82A}">
                    <a16:rowId xmlns:a16="http://schemas.microsoft.com/office/drawing/2014/main" val="2763630480"/>
                  </a:ext>
                </a:extLst>
              </a:tr>
            </a:tbl>
          </a:graphicData>
        </a:graphic>
      </p:graphicFrame>
    </p:spTree>
    <p:extLst>
      <p:ext uri="{BB962C8B-B14F-4D97-AF65-F5344CB8AC3E}">
        <p14:creationId xmlns:p14="http://schemas.microsoft.com/office/powerpoint/2010/main" val="3625478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27364" y="847731"/>
            <a:ext cx="5104357" cy="874039"/>
          </a:xfrm>
        </p:spPr>
        <p:txBody>
          <a:bodyPr>
            <a:normAutofit/>
          </a:bodyPr>
          <a:lstStyle/>
          <a:p>
            <a:r>
              <a:rPr lang="en-GB" sz="3200" dirty="0">
                <a:latin typeface="Times New Roman"/>
                <a:cs typeface="Calibri Light"/>
              </a:rPr>
              <a:t>Guide Approval</a:t>
            </a:r>
          </a:p>
        </p:txBody>
      </p:sp>
      <p:sp>
        <p:nvSpPr>
          <p:cNvPr id="5" name="Rectangle: Rounded Corners 4">
            <a:extLst>
              <a:ext uri="{FF2B5EF4-FFF2-40B4-BE49-F238E27FC236}">
                <a16:creationId xmlns:a16="http://schemas.microsoft.com/office/drawing/2014/main" id="{0D062EB0-F0F2-2B87-1A3D-C5C4B23A25CD}"/>
              </a:ext>
            </a:extLst>
          </p:cNvPr>
          <p:cNvSpPr/>
          <p:nvPr/>
        </p:nvSpPr>
        <p:spPr>
          <a:xfrm>
            <a:off x="708338" y="1035676"/>
            <a:ext cx="11129492" cy="5334000"/>
          </a:xfrm>
          <a:prstGeom prst="roundRect">
            <a:avLst/>
          </a:prstGeom>
          <a:noFill/>
          <a:ln w="28575">
            <a:solidFill>
              <a:srgbClr val="388F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4A271131-B89D-408D-F6C2-0F6B5DBF700D}"/>
              </a:ext>
            </a:extLst>
          </p:cNvPr>
          <p:cNvPicPr>
            <a:picLocks noChangeAspect="1"/>
          </p:cNvPicPr>
          <p:nvPr/>
        </p:nvPicPr>
        <p:blipFill>
          <a:blip r:embed="rId2"/>
          <a:stretch>
            <a:fillRect/>
          </a:stretch>
        </p:blipFill>
        <p:spPr>
          <a:xfrm>
            <a:off x="251891" y="98120"/>
            <a:ext cx="915836" cy="1025047"/>
          </a:xfrm>
          <a:prstGeom prst="rect">
            <a:avLst/>
          </a:prstGeom>
        </p:spPr>
      </p:pic>
      <p:sp>
        <p:nvSpPr>
          <p:cNvPr id="9" name="TextBox 8">
            <a:extLst>
              <a:ext uri="{FF2B5EF4-FFF2-40B4-BE49-F238E27FC236}">
                <a16:creationId xmlns:a16="http://schemas.microsoft.com/office/drawing/2014/main" id="{2F665D26-FA49-0D96-A6F0-01596DCE759A}"/>
              </a:ext>
            </a:extLst>
          </p:cNvPr>
          <p:cNvSpPr txBox="1"/>
          <p:nvPr/>
        </p:nvSpPr>
        <p:spPr>
          <a:xfrm>
            <a:off x="10736484" y="6427805"/>
            <a:ext cx="20079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b="1">
                <a:latin typeface="Times New Roman"/>
                <a:cs typeface="Calibri"/>
              </a:rPr>
              <a:t>Team#G029</a:t>
            </a:r>
            <a:endParaRPr lang="en-GB" b="1">
              <a:latin typeface="Times New Roman"/>
            </a:endParaRPr>
          </a:p>
        </p:txBody>
      </p:sp>
      <p:sp>
        <p:nvSpPr>
          <p:cNvPr id="11" name="TextBox 10">
            <a:extLst>
              <a:ext uri="{FF2B5EF4-FFF2-40B4-BE49-F238E27FC236}">
                <a16:creationId xmlns:a16="http://schemas.microsoft.com/office/drawing/2014/main" id="{85D2413B-74C6-7104-0F10-4B8CFF96CAA7}"/>
              </a:ext>
            </a:extLst>
          </p:cNvPr>
          <p:cNvSpPr txBox="1"/>
          <p:nvPr/>
        </p:nvSpPr>
        <p:spPr>
          <a:xfrm>
            <a:off x="3986937" y="538754"/>
            <a:ext cx="543186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latin typeface="Times New Roman"/>
                <a:cs typeface="Times New Roman"/>
              </a:rPr>
              <a:t>Autonomous vehicle lane change and obstacle prediction using q-learning</a:t>
            </a:r>
            <a:endParaRPr lang="en-US" sz="1200">
              <a:latin typeface="Times New Roman"/>
              <a:cs typeface="Times New Roman"/>
            </a:endParaRPr>
          </a:p>
          <a:p>
            <a:endParaRPr lang="en-US" sz="1200" b="1">
              <a:latin typeface="Times New Roman"/>
              <a:cs typeface="Segoe UI"/>
            </a:endParaRPr>
          </a:p>
        </p:txBody>
      </p:sp>
      <p:pic>
        <p:nvPicPr>
          <p:cNvPr id="7" name="Picture 6" descr="A screenshot of a computer&#10;&#10;Description automatically generated">
            <a:extLst>
              <a:ext uri="{FF2B5EF4-FFF2-40B4-BE49-F238E27FC236}">
                <a16:creationId xmlns:a16="http://schemas.microsoft.com/office/drawing/2014/main" id="{99AA5CAE-C059-3A99-F3B2-7E94FA3D0E29}"/>
              </a:ext>
            </a:extLst>
          </p:cNvPr>
          <p:cNvPicPr>
            <a:picLocks noChangeAspect="1"/>
          </p:cNvPicPr>
          <p:nvPr/>
        </p:nvPicPr>
        <p:blipFill>
          <a:blip r:embed="rId3"/>
          <a:stretch>
            <a:fillRect/>
          </a:stretch>
        </p:blipFill>
        <p:spPr>
          <a:xfrm>
            <a:off x="2631583" y="2000576"/>
            <a:ext cx="7368861" cy="4305722"/>
          </a:xfrm>
          <a:prstGeom prst="rect">
            <a:avLst/>
          </a:prstGeom>
        </p:spPr>
      </p:pic>
    </p:spTree>
    <p:extLst>
      <p:ext uri="{BB962C8B-B14F-4D97-AF65-F5344CB8AC3E}">
        <p14:creationId xmlns:p14="http://schemas.microsoft.com/office/powerpoint/2010/main" val="9586545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89163"/>
            <a:ext cx="9144000" cy="616168"/>
          </a:xfrm>
        </p:spPr>
        <p:txBody>
          <a:bodyPr>
            <a:normAutofit/>
          </a:bodyPr>
          <a:lstStyle/>
          <a:p>
            <a:r>
              <a:rPr lang="en-GB" sz="3200">
                <a:latin typeface="Times New Roman"/>
                <a:cs typeface="Calibri Light"/>
              </a:rPr>
              <a:t>References</a:t>
            </a:r>
          </a:p>
        </p:txBody>
      </p:sp>
      <p:sp>
        <p:nvSpPr>
          <p:cNvPr id="3" name="Subtitle 2"/>
          <p:cNvSpPr>
            <a:spLocks noGrp="1"/>
          </p:cNvSpPr>
          <p:nvPr>
            <p:ph type="subTitle" idx="1"/>
          </p:nvPr>
        </p:nvSpPr>
        <p:spPr>
          <a:xfrm>
            <a:off x="1700606" y="1610596"/>
            <a:ext cx="9144000" cy="3586857"/>
          </a:xfrm>
        </p:spPr>
        <p:txBody>
          <a:bodyPr vert="horz" lIns="91440" tIns="45720" rIns="91440" bIns="45720" rtlCol="0" anchor="t">
            <a:noAutofit/>
          </a:bodyPr>
          <a:lstStyle/>
          <a:p>
            <a:pPr algn="just"/>
            <a:r>
              <a:rPr lang="en-GB" sz="1300">
                <a:solidFill>
                  <a:srgbClr val="222222"/>
                </a:solidFill>
                <a:latin typeface="Times New Roman"/>
                <a:cs typeface="Times New Roman"/>
              </a:rPr>
              <a:t>[1] </a:t>
            </a:r>
            <a:r>
              <a:rPr lang="en-GB" sz="1300">
                <a:solidFill>
                  <a:srgbClr val="222222"/>
                </a:solidFill>
                <a:latin typeface="Arial"/>
                <a:cs typeface="Arial"/>
                <a:hlinkClick r:id="rId2"/>
              </a:rPr>
              <a:t>Chen, D., Jiang, L., Wang, Y., &amp; Li, Z. (2020, July). Autonomous driving using safe reinforcement learning by incorporating a regret-based human lane-changing decision model. In 2020 American Control Conference (ACC) (pp. 4355-4361). IEEE.</a:t>
            </a:r>
            <a:endParaRPr lang="en-GB" sz="1300">
              <a:solidFill>
                <a:srgbClr val="222222"/>
              </a:solidFill>
              <a:latin typeface="Arial"/>
              <a:cs typeface="Arial"/>
            </a:endParaRPr>
          </a:p>
          <a:p>
            <a:pPr algn="just"/>
            <a:r>
              <a:rPr lang="en-GB" sz="1300">
                <a:solidFill>
                  <a:srgbClr val="222222"/>
                </a:solidFill>
                <a:latin typeface="Times New Roman"/>
                <a:cs typeface="Times New Roman"/>
              </a:rPr>
              <a:t>[2]</a:t>
            </a:r>
            <a:r>
              <a:rPr lang="en-GB" sz="1300">
                <a:solidFill>
                  <a:srgbClr val="222222"/>
                </a:solidFill>
                <a:latin typeface="Arial"/>
                <a:cs typeface="Arial"/>
                <a:hlinkClick r:id="rId3"/>
              </a:rPr>
              <a:t>Kalweit, G., Huegle, M., Werling, M., &amp; Boedecker, J. (2021, September). Q-learning with Long-term Action-space Shaping to Model Complex Behavior for Autonomous Lane Changes. In 2021 IEEE/RSJ International Conference on Intelligent Robots and Systems (IROS) (pp. 5641-5648). IEEE.</a:t>
            </a:r>
            <a:endParaRPr lang="en-GB" sz="1300">
              <a:solidFill>
                <a:srgbClr val="222222"/>
              </a:solidFill>
              <a:latin typeface="Arial"/>
              <a:cs typeface="Arial"/>
            </a:endParaRPr>
          </a:p>
          <a:p>
            <a:pPr algn="just"/>
            <a:r>
              <a:rPr lang="en-GB" sz="1300">
                <a:solidFill>
                  <a:srgbClr val="222222"/>
                </a:solidFill>
                <a:latin typeface="Times New Roman"/>
                <a:cs typeface="Times New Roman"/>
              </a:rPr>
              <a:t>[3]</a:t>
            </a:r>
            <a:r>
              <a:rPr lang="en-GB" sz="1300">
                <a:solidFill>
                  <a:srgbClr val="222222"/>
                </a:solidFill>
                <a:latin typeface="Arial"/>
                <a:cs typeface="Arial"/>
                <a:hlinkClick r:id="rId4"/>
              </a:rPr>
              <a:t>Kosuru, V. S. R., &amp; Venkitaraman, A. K. (2022). Developing a deep Q-learning and neural network framework for trajectory planning. European Journal of Engineering and Technology Research, 7(6), 148-157.</a:t>
            </a:r>
            <a:endParaRPr lang="en-GB" sz="1300">
              <a:solidFill>
                <a:srgbClr val="222222"/>
              </a:solidFill>
              <a:latin typeface="Arial"/>
              <a:cs typeface="Arial"/>
            </a:endParaRPr>
          </a:p>
          <a:p>
            <a:pPr algn="just"/>
            <a:r>
              <a:rPr lang="en-GB" sz="1300">
                <a:solidFill>
                  <a:srgbClr val="222222"/>
                </a:solidFill>
                <a:latin typeface="Times New Roman"/>
                <a:cs typeface="Times New Roman"/>
              </a:rPr>
              <a:t>[4]</a:t>
            </a:r>
            <a:r>
              <a:rPr lang="en-GB" sz="1300">
                <a:solidFill>
                  <a:srgbClr val="222222"/>
                </a:solidFill>
                <a:latin typeface="Arial"/>
                <a:cs typeface="Arial"/>
                <a:hlinkClick r:id="rId5"/>
              </a:rPr>
              <a:t>Yavas, U., Kumbasar, T., &amp; Ure, N. K. (2020, October). A new approach for tactical decision making in lane changing: Sample efficient deep Q learning with a safety feedback reward. In 2020 IEEE Intelligent Vehicles Symposium (IV) (pp. 1156-1161). IEEE.</a:t>
            </a:r>
            <a:endParaRPr lang="en-GB" sz="1300">
              <a:solidFill>
                <a:srgbClr val="222222"/>
              </a:solidFill>
              <a:latin typeface="Arial"/>
              <a:cs typeface="Arial"/>
            </a:endParaRPr>
          </a:p>
          <a:p>
            <a:pPr algn="just"/>
            <a:r>
              <a:rPr lang="en-GB" sz="1300">
                <a:solidFill>
                  <a:srgbClr val="222222"/>
                </a:solidFill>
                <a:latin typeface="Times New Roman"/>
                <a:cs typeface="Times New Roman"/>
              </a:rPr>
              <a:t>[5]</a:t>
            </a:r>
            <a:r>
              <a:rPr lang="en-GB" sz="1300">
                <a:solidFill>
                  <a:srgbClr val="222222"/>
                </a:solidFill>
                <a:latin typeface="Arial"/>
                <a:cs typeface="Arial"/>
                <a:hlinkClick r:id="rId6"/>
              </a:rPr>
              <a:t>Hoel, C. J., Driggs-Campbell, K., Wolff, K., Laine, L., &amp; Kochenderfer, M. J. (2019). Combining planning and deep reinforcement learning in tactical decision making for autonomous driving. IEEE transactions on intelligent vehicles, 5(2), 294-305.</a:t>
            </a:r>
            <a:endParaRPr lang="en-GB" sz="1300">
              <a:solidFill>
                <a:srgbClr val="222222"/>
              </a:solidFill>
              <a:latin typeface="Arial"/>
              <a:cs typeface="Arial"/>
            </a:endParaRPr>
          </a:p>
          <a:p>
            <a:pPr algn="just"/>
            <a:r>
              <a:rPr lang="en-GB" sz="1300">
                <a:solidFill>
                  <a:srgbClr val="222222"/>
                </a:solidFill>
                <a:latin typeface="Times New Roman"/>
                <a:cs typeface="Times New Roman"/>
              </a:rPr>
              <a:t>[6]</a:t>
            </a:r>
            <a:r>
              <a:rPr lang="en-GB" sz="1300">
                <a:solidFill>
                  <a:srgbClr val="222222"/>
                </a:solidFill>
                <a:latin typeface="Arial"/>
                <a:cs typeface="Arial"/>
                <a:hlinkClick r:id="rId7"/>
              </a:rPr>
              <a:t>Li, G., Yang, Y., Li, S., Qu, X., Lyu, N., &amp; Li, S. E. (2022). Decision making of autonomous vehicles in lane change scenarios: Deep reinforcement learning approaches with risk awareness. Transportation research part C: emerging technologies, 134, 103452.</a:t>
            </a:r>
            <a:endParaRPr lang="en-GB" sz="1300">
              <a:solidFill>
                <a:srgbClr val="222222"/>
              </a:solidFill>
              <a:latin typeface="Arial"/>
              <a:cs typeface="Arial"/>
            </a:endParaRPr>
          </a:p>
          <a:p>
            <a:pPr algn="just"/>
            <a:r>
              <a:rPr lang="en-GB" sz="1300">
                <a:solidFill>
                  <a:srgbClr val="222222"/>
                </a:solidFill>
                <a:latin typeface="Times New Roman"/>
                <a:cs typeface="Times New Roman"/>
              </a:rPr>
              <a:t>[7]</a:t>
            </a:r>
            <a:r>
              <a:rPr lang="en-GB" sz="1300">
                <a:solidFill>
                  <a:srgbClr val="222222"/>
                </a:solidFill>
                <a:latin typeface="Arial"/>
                <a:cs typeface="Arial"/>
                <a:hlinkClick r:id="rId8"/>
              </a:rPr>
              <a:t>Das, L., &amp; Won, M. (2021, May). D-ACC: Dynamic Adaptive Cruise Control for Highways with Ramps Based on Deep Q-Learning. In 2021 IEEE International Conference on Robotics and Automation (ICRA) (pp. 1572-1578). IEEE.</a:t>
            </a:r>
            <a:endParaRPr lang="en-GB" sz="1300">
              <a:solidFill>
                <a:srgbClr val="222222"/>
              </a:solidFill>
              <a:latin typeface="Arial"/>
              <a:cs typeface="Arial"/>
            </a:endParaRPr>
          </a:p>
          <a:p>
            <a:pPr algn="just"/>
            <a:r>
              <a:rPr lang="en-GB" sz="1300">
                <a:solidFill>
                  <a:srgbClr val="222222"/>
                </a:solidFill>
                <a:latin typeface="Arial"/>
                <a:cs typeface="Arial"/>
              </a:rPr>
              <a:t>[8]</a:t>
            </a:r>
            <a:r>
              <a:rPr lang="en-GB" sz="1300">
                <a:solidFill>
                  <a:srgbClr val="222222"/>
                </a:solidFill>
                <a:latin typeface="Arial"/>
                <a:cs typeface="Arial"/>
                <a:hlinkClick r:id="rId9"/>
              </a:rPr>
              <a:t>Quek, Y. T., Koh, L. L., Koh, N. T., Tso, W. A., &amp; Woo, W. L. (2021). Deep Q‐network implementation for simulated autonomous vehicle control. IET Intelligent Transport Systems, 15(7), 875-885</a:t>
            </a:r>
            <a:endParaRPr lang="en-GB" sz="1300">
              <a:solidFill>
                <a:srgbClr val="222222"/>
              </a:solidFill>
              <a:latin typeface="Arial"/>
              <a:cs typeface="Arial"/>
            </a:endParaRPr>
          </a:p>
          <a:p>
            <a:pPr algn="just"/>
            <a:endParaRPr lang="en-GB" sz="1300">
              <a:solidFill>
                <a:srgbClr val="222222"/>
              </a:solidFill>
              <a:latin typeface="Times New Roman"/>
              <a:cs typeface="Times New Roman"/>
            </a:endParaRPr>
          </a:p>
        </p:txBody>
      </p:sp>
      <p:sp>
        <p:nvSpPr>
          <p:cNvPr id="5" name="Rectangle: Rounded Corners 4">
            <a:extLst>
              <a:ext uri="{FF2B5EF4-FFF2-40B4-BE49-F238E27FC236}">
                <a16:creationId xmlns:a16="http://schemas.microsoft.com/office/drawing/2014/main" id="{0D062EB0-F0F2-2B87-1A3D-C5C4B23A25CD}"/>
              </a:ext>
            </a:extLst>
          </p:cNvPr>
          <p:cNvSpPr/>
          <p:nvPr/>
        </p:nvSpPr>
        <p:spPr>
          <a:xfrm>
            <a:off x="708338" y="1035676"/>
            <a:ext cx="11129492" cy="5334000"/>
          </a:xfrm>
          <a:prstGeom prst="roundRect">
            <a:avLst/>
          </a:prstGeom>
          <a:noFill/>
          <a:ln w="28575">
            <a:solidFill>
              <a:srgbClr val="388F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a:extLst>
              <a:ext uri="{FF2B5EF4-FFF2-40B4-BE49-F238E27FC236}">
                <a16:creationId xmlns:a16="http://schemas.microsoft.com/office/drawing/2014/main" id="{D928B007-4A9F-0C5B-29C0-D89A67BFDA1E}"/>
              </a:ext>
            </a:extLst>
          </p:cNvPr>
          <p:cNvPicPr>
            <a:picLocks noChangeAspect="1"/>
          </p:cNvPicPr>
          <p:nvPr/>
        </p:nvPicPr>
        <p:blipFill>
          <a:blip r:embed="rId10"/>
          <a:stretch>
            <a:fillRect/>
          </a:stretch>
        </p:blipFill>
        <p:spPr>
          <a:xfrm>
            <a:off x="210137" y="98121"/>
            <a:ext cx="988905" cy="1066803"/>
          </a:xfrm>
          <a:prstGeom prst="rect">
            <a:avLst/>
          </a:prstGeom>
        </p:spPr>
      </p:pic>
      <p:sp>
        <p:nvSpPr>
          <p:cNvPr id="9" name="TextBox 8">
            <a:extLst>
              <a:ext uri="{FF2B5EF4-FFF2-40B4-BE49-F238E27FC236}">
                <a16:creationId xmlns:a16="http://schemas.microsoft.com/office/drawing/2014/main" id="{01937218-6AA5-B841-1024-F57F8D0C3629}"/>
              </a:ext>
            </a:extLst>
          </p:cNvPr>
          <p:cNvSpPr txBox="1"/>
          <p:nvPr/>
        </p:nvSpPr>
        <p:spPr>
          <a:xfrm>
            <a:off x="10736484" y="6427805"/>
            <a:ext cx="20079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b="1">
                <a:latin typeface="Times New Roman"/>
                <a:cs typeface="Calibri"/>
              </a:rPr>
              <a:t>Team#G029</a:t>
            </a:r>
            <a:endParaRPr lang="en-GB" b="1">
              <a:latin typeface="Times New Roman"/>
            </a:endParaRPr>
          </a:p>
        </p:txBody>
      </p:sp>
      <p:sp>
        <p:nvSpPr>
          <p:cNvPr id="11" name="TextBox 10">
            <a:extLst>
              <a:ext uri="{FF2B5EF4-FFF2-40B4-BE49-F238E27FC236}">
                <a16:creationId xmlns:a16="http://schemas.microsoft.com/office/drawing/2014/main" id="{5E7C7686-528F-1EC7-8549-8C8658AA9F45}"/>
              </a:ext>
            </a:extLst>
          </p:cNvPr>
          <p:cNvSpPr txBox="1"/>
          <p:nvPr/>
        </p:nvSpPr>
        <p:spPr>
          <a:xfrm>
            <a:off x="3986937" y="538754"/>
            <a:ext cx="399810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b="1">
                <a:latin typeface="Times New Roman"/>
                <a:cs typeface="Segoe UI"/>
              </a:rPr>
              <a:t>Autonomous Vehicle Path Planning Using Q-Learning</a:t>
            </a:r>
            <a:r>
              <a:rPr lang="en-US" sz="1200" b="1">
                <a:latin typeface="Times New Roman"/>
                <a:cs typeface="Segoe UI"/>
              </a:rPr>
              <a:t>​​</a:t>
            </a:r>
            <a:endParaRPr lang="en-US" sz="1200" b="1">
              <a:latin typeface="Times New Roman"/>
            </a:endParaRPr>
          </a:p>
        </p:txBody>
      </p:sp>
    </p:spTree>
    <p:extLst>
      <p:ext uri="{BB962C8B-B14F-4D97-AF65-F5344CB8AC3E}">
        <p14:creationId xmlns:p14="http://schemas.microsoft.com/office/powerpoint/2010/main" val="1691149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38603" y="965787"/>
            <a:ext cx="5104357" cy="874039"/>
          </a:xfrm>
        </p:spPr>
        <p:txBody>
          <a:bodyPr>
            <a:normAutofit/>
          </a:bodyPr>
          <a:lstStyle/>
          <a:p>
            <a:r>
              <a:rPr lang="en-GB" sz="3200">
                <a:latin typeface="Times New Roman"/>
                <a:cs typeface="Calibri Light"/>
              </a:rPr>
              <a:t>Problem statement</a:t>
            </a:r>
          </a:p>
        </p:txBody>
      </p:sp>
      <p:sp>
        <p:nvSpPr>
          <p:cNvPr id="3" name="Subtitle 2"/>
          <p:cNvSpPr>
            <a:spLocks noGrp="1"/>
          </p:cNvSpPr>
          <p:nvPr>
            <p:ph type="subTitle" idx="1"/>
          </p:nvPr>
        </p:nvSpPr>
        <p:spPr>
          <a:xfrm>
            <a:off x="980912" y="3026899"/>
            <a:ext cx="10751506" cy="4062170"/>
          </a:xfrm>
        </p:spPr>
        <p:txBody>
          <a:bodyPr vert="horz" lIns="91440" tIns="45720" rIns="91440" bIns="45720" rtlCol="0" anchor="t">
            <a:noAutofit/>
          </a:bodyPr>
          <a:lstStyle/>
          <a:p>
            <a:pPr algn="just"/>
            <a:r>
              <a:rPr lang="en-GB">
                <a:solidFill>
                  <a:srgbClr val="000000"/>
                </a:solidFill>
                <a:latin typeface="Times New Roman"/>
                <a:ea typeface="+mn-lt"/>
                <a:cs typeface="Times New Roman"/>
              </a:rPr>
              <a:t>To develop an optimal algorithm for lane change prediction and obstacle prediction in                                              Autonomous vehicles.</a:t>
            </a:r>
            <a:endParaRPr lang="en-US"/>
          </a:p>
          <a:p>
            <a:pPr marL="342900" indent="-342900" algn="just">
              <a:buChar char="•"/>
            </a:pPr>
            <a:endParaRPr lang="en-GB" sz="2000">
              <a:solidFill>
                <a:srgbClr val="000000"/>
              </a:solidFill>
              <a:latin typeface="Times New Roman"/>
              <a:ea typeface="+mn-lt"/>
              <a:cs typeface="+mn-lt"/>
            </a:endParaRPr>
          </a:p>
        </p:txBody>
      </p:sp>
      <p:sp>
        <p:nvSpPr>
          <p:cNvPr id="5" name="Rectangle: Rounded Corners 4">
            <a:extLst>
              <a:ext uri="{FF2B5EF4-FFF2-40B4-BE49-F238E27FC236}">
                <a16:creationId xmlns:a16="http://schemas.microsoft.com/office/drawing/2014/main" id="{0D062EB0-F0F2-2B87-1A3D-C5C4B23A25CD}"/>
              </a:ext>
            </a:extLst>
          </p:cNvPr>
          <p:cNvSpPr/>
          <p:nvPr/>
        </p:nvSpPr>
        <p:spPr>
          <a:xfrm>
            <a:off x="708338" y="1035676"/>
            <a:ext cx="11129492" cy="5334000"/>
          </a:xfrm>
          <a:prstGeom prst="roundRect">
            <a:avLst/>
          </a:prstGeom>
          <a:noFill/>
          <a:ln w="28575">
            <a:solidFill>
              <a:srgbClr val="388F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4A271131-B89D-408D-F6C2-0F6B5DBF700D}"/>
              </a:ext>
            </a:extLst>
          </p:cNvPr>
          <p:cNvPicPr>
            <a:picLocks noChangeAspect="1"/>
          </p:cNvPicPr>
          <p:nvPr/>
        </p:nvPicPr>
        <p:blipFill>
          <a:blip r:embed="rId2"/>
          <a:stretch>
            <a:fillRect/>
          </a:stretch>
        </p:blipFill>
        <p:spPr>
          <a:xfrm>
            <a:off x="251891" y="98120"/>
            <a:ext cx="915836" cy="1025047"/>
          </a:xfrm>
          <a:prstGeom prst="rect">
            <a:avLst/>
          </a:prstGeom>
        </p:spPr>
      </p:pic>
      <p:sp>
        <p:nvSpPr>
          <p:cNvPr id="9" name="TextBox 8">
            <a:extLst>
              <a:ext uri="{FF2B5EF4-FFF2-40B4-BE49-F238E27FC236}">
                <a16:creationId xmlns:a16="http://schemas.microsoft.com/office/drawing/2014/main" id="{2F665D26-FA49-0D96-A6F0-01596DCE759A}"/>
              </a:ext>
            </a:extLst>
          </p:cNvPr>
          <p:cNvSpPr txBox="1"/>
          <p:nvPr/>
        </p:nvSpPr>
        <p:spPr>
          <a:xfrm>
            <a:off x="10736484" y="6427805"/>
            <a:ext cx="20079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b="1">
                <a:latin typeface="Times New Roman"/>
                <a:cs typeface="Calibri"/>
              </a:rPr>
              <a:t>Team#G029</a:t>
            </a:r>
            <a:endParaRPr lang="en-GB" b="1">
              <a:latin typeface="Times New Roman"/>
            </a:endParaRPr>
          </a:p>
        </p:txBody>
      </p:sp>
      <p:sp>
        <p:nvSpPr>
          <p:cNvPr id="11" name="TextBox 10">
            <a:extLst>
              <a:ext uri="{FF2B5EF4-FFF2-40B4-BE49-F238E27FC236}">
                <a16:creationId xmlns:a16="http://schemas.microsoft.com/office/drawing/2014/main" id="{85D2413B-74C6-7104-0F10-4B8CFF96CAA7}"/>
              </a:ext>
            </a:extLst>
          </p:cNvPr>
          <p:cNvSpPr txBox="1"/>
          <p:nvPr/>
        </p:nvSpPr>
        <p:spPr>
          <a:xfrm>
            <a:off x="3986937" y="538754"/>
            <a:ext cx="543186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latin typeface="Times New Roman"/>
                <a:cs typeface="Times New Roman"/>
              </a:rPr>
              <a:t>Autonomous vehicle lane change and obstacle prediction using q-learning</a:t>
            </a:r>
            <a:endParaRPr lang="en-US" sz="1200">
              <a:latin typeface="Times New Roman"/>
              <a:cs typeface="Times New Roman"/>
            </a:endParaRPr>
          </a:p>
          <a:p>
            <a:endParaRPr lang="en-US" sz="1200" b="1">
              <a:latin typeface="Times New Roman"/>
              <a:cs typeface="Segoe UI"/>
            </a:endParaRPr>
          </a:p>
        </p:txBody>
      </p:sp>
    </p:spTree>
    <p:extLst>
      <p:ext uri="{BB962C8B-B14F-4D97-AF65-F5344CB8AC3E}">
        <p14:creationId xmlns:p14="http://schemas.microsoft.com/office/powerpoint/2010/main" val="2951389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0D062EB0-F0F2-2B87-1A3D-C5C4B23A25CD}"/>
              </a:ext>
            </a:extLst>
          </p:cNvPr>
          <p:cNvSpPr/>
          <p:nvPr/>
        </p:nvSpPr>
        <p:spPr>
          <a:xfrm>
            <a:off x="708338" y="1035676"/>
            <a:ext cx="11129492" cy="5334000"/>
          </a:xfrm>
          <a:prstGeom prst="roundRect">
            <a:avLst/>
          </a:prstGeom>
          <a:noFill/>
          <a:ln w="28575">
            <a:solidFill>
              <a:srgbClr val="388FF2"/>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a:cs typeface="Calibri"/>
            </a:endParaRPr>
          </a:p>
        </p:txBody>
      </p:sp>
      <p:pic>
        <p:nvPicPr>
          <p:cNvPr id="4" name="Picture 3">
            <a:extLst>
              <a:ext uri="{FF2B5EF4-FFF2-40B4-BE49-F238E27FC236}">
                <a16:creationId xmlns:a16="http://schemas.microsoft.com/office/drawing/2014/main" id="{0E6DC381-8499-5A94-3EC6-1828C1805458}"/>
              </a:ext>
            </a:extLst>
          </p:cNvPr>
          <p:cNvPicPr>
            <a:picLocks noChangeAspect="1"/>
          </p:cNvPicPr>
          <p:nvPr/>
        </p:nvPicPr>
        <p:blipFill>
          <a:blip r:embed="rId2"/>
          <a:stretch>
            <a:fillRect/>
          </a:stretch>
        </p:blipFill>
        <p:spPr>
          <a:xfrm>
            <a:off x="168384" y="45929"/>
            <a:ext cx="978466" cy="1098116"/>
          </a:xfrm>
          <a:prstGeom prst="rect">
            <a:avLst/>
          </a:prstGeom>
        </p:spPr>
      </p:pic>
      <p:sp>
        <p:nvSpPr>
          <p:cNvPr id="9" name="TextBox 8">
            <a:extLst>
              <a:ext uri="{FF2B5EF4-FFF2-40B4-BE49-F238E27FC236}">
                <a16:creationId xmlns:a16="http://schemas.microsoft.com/office/drawing/2014/main" id="{0D1878FC-BE18-BBEC-13F9-1F36E6D2BAD4}"/>
              </a:ext>
            </a:extLst>
          </p:cNvPr>
          <p:cNvSpPr txBox="1"/>
          <p:nvPr/>
        </p:nvSpPr>
        <p:spPr>
          <a:xfrm>
            <a:off x="10736484" y="6427805"/>
            <a:ext cx="20079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b="1">
                <a:latin typeface="Times New Roman"/>
                <a:cs typeface="Calibri"/>
              </a:rPr>
              <a:t>Team#G029</a:t>
            </a:r>
            <a:endParaRPr lang="en-GB" b="1">
              <a:latin typeface="Times New Roman"/>
            </a:endParaRPr>
          </a:p>
        </p:txBody>
      </p:sp>
      <p:sp>
        <p:nvSpPr>
          <p:cNvPr id="11" name="TextBox 10">
            <a:extLst>
              <a:ext uri="{FF2B5EF4-FFF2-40B4-BE49-F238E27FC236}">
                <a16:creationId xmlns:a16="http://schemas.microsoft.com/office/drawing/2014/main" id="{8B4CCC6B-E47C-7BBF-EEF2-983E9BB431B1}"/>
              </a:ext>
            </a:extLst>
          </p:cNvPr>
          <p:cNvSpPr txBox="1"/>
          <p:nvPr/>
        </p:nvSpPr>
        <p:spPr>
          <a:xfrm>
            <a:off x="3986937" y="538754"/>
            <a:ext cx="535165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latin typeface="Times New Roman"/>
                <a:cs typeface="Times New Roman"/>
              </a:rPr>
              <a:t>Autonomous vehicle lane change and obstacle prediction using q-learning</a:t>
            </a:r>
            <a:endParaRPr lang="en-US" sz="1200">
              <a:latin typeface="Times New Roman"/>
              <a:cs typeface="Times New Roman"/>
            </a:endParaRPr>
          </a:p>
          <a:p>
            <a:endParaRPr lang="en-US" sz="1200" b="1">
              <a:latin typeface="Times New Roman"/>
              <a:cs typeface="Segoe UI"/>
            </a:endParaRPr>
          </a:p>
        </p:txBody>
      </p:sp>
      <p:graphicFrame>
        <p:nvGraphicFramePr>
          <p:cNvPr id="7" name="Table 6">
            <a:extLst>
              <a:ext uri="{FF2B5EF4-FFF2-40B4-BE49-F238E27FC236}">
                <a16:creationId xmlns:a16="http://schemas.microsoft.com/office/drawing/2014/main" id="{F87DC049-24F7-A494-45B8-FDB115293F50}"/>
              </a:ext>
            </a:extLst>
          </p:cNvPr>
          <p:cNvGraphicFramePr>
            <a:graphicFrameLocks noGrp="1"/>
          </p:cNvGraphicFramePr>
          <p:nvPr>
            <p:extLst>
              <p:ext uri="{D42A27DB-BD31-4B8C-83A1-F6EECF244321}">
                <p14:modId xmlns:p14="http://schemas.microsoft.com/office/powerpoint/2010/main" val="2204561167"/>
              </p:ext>
            </p:extLst>
          </p:nvPr>
        </p:nvGraphicFramePr>
        <p:xfrm>
          <a:off x="1364191" y="1961969"/>
          <a:ext cx="10012208" cy="4201798"/>
        </p:xfrm>
        <a:graphic>
          <a:graphicData uri="http://schemas.openxmlformats.org/drawingml/2006/table">
            <a:tbl>
              <a:tblPr firstRow="1" bandRow="1">
                <a:tableStyleId>{5C22544A-7EE6-4342-B048-85BDC9FD1C3A}</a:tableStyleId>
              </a:tblPr>
              <a:tblGrid>
                <a:gridCol w="776915">
                  <a:extLst>
                    <a:ext uri="{9D8B030D-6E8A-4147-A177-3AD203B41FA5}">
                      <a16:colId xmlns:a16="http://schemas.microsoft.com/office/drawing/2014/main" val="1625999836"/>
                    </a:ext>
                  </a:extLst>
                </a:gridCol>
                <a:gridCol w="1408626">
                  <a:extLst>
                    <a:ext uri="{9D8B030D-6E8A-4147-A177-3AD203B41FA5}">
                      <a16:colId xmlns:a16="http://schemas.microsoft.com/office/drawing/2014/main" val="2127476807"/>
                    </a:ext>
                  </a:extLst>
                </a:gridCol>
                <a:gridCol w="1620022">
                  <a:extLst>
                    <a:ext uri="{9D8B030D-6E8A-4147-A177-3AD203B41FA5}">
                      <a16:colId xmlns:a16="http://schemas.microsoft.com/office/drawing/2014/main" val="1296131915"/>
                    </a:ext>
                  </a:extLst>
                </a:gridCol>
                <a:gridCol w="2978239">
                  <a:extLst>
                    <a:ext uri="{9D8B030D-6E8A-4147-A177-3AD203B41FA5}">
                      <a16:colId xmlns:a16="http://schemas.microsoft.com/office/drawing/2014/main" val="2687077457"/>
                    </a:ext>
                  </a:extLst>
                </a:gridCol>
                <a:gridCol w="3228406">
                  <a:extLst>
                    <a:ext uri="{9D8B030D-6E8A-4147-A177-3AD203B41FA5}">
                      <a16:colId xmlns:a16="http://schemas.microsoft.com/office/drawing/2014/main" val="4096910227"/>
                    </a:ext>
                  </a:extLst>
                </a:gridCol>
              </a:tblGrid>
              <a:tr h="496373">
                <a:tc>
                  <a:txBody>
                    <a:bodyPr/>
                    <a:lstStyle/>
                    <a:p>
                      <a:r>
                        <a:rPr lang="en-GB" sz="1100">
                          <a:latin typeface="Times New Roman"/>
                        </a:rPr>
                        <a:t>Ref#</a:t>
                      </a:r>
                      <a:br>
                        <a:rPr lang="en-GB" sz="1100">
                          <a:latin typeface="Times New Roman"/>
                        </a:rPr>
                      </a:br>
                      <a:r>
                        <a:rPr lang="en-GB" sz="1100">
                          <a:latin typeface="Times New Roman"/>
                        </a:rPr>
                        <a:t>Year</a:t>
                      </a:r>
                    </a:p>
                  </a:txBody>
                  <a:tcPr/>
                </a:tc>
                <a:tc>
                  <a:txBody>
                    <a:bodyPr/>
                    <a:lstStyle/>
                    <a:p>
                      <a:r>
                        <a:rPr lang="en-GB" sz="1100">
                          <a:latin typeface="Times New Roman"/>
                        </a:rPr>
                        <a:t>Title</a:t>
                      </a:r>
                    </a:p>
                  </a:txBody>
                  <a:tcPr/>
                </a:tc>
                <a:tc>
                  <a:txBody>
                    <a:bodyPr/>
                    <a:lstStyle/>
                    <a:p>
                      <a:r>
                        <a:rPr lang="en-GB" sz="1100">
                          <a:latin typeface="Times New Roman"/>
                        </a:rPr>
                        <a:t>Problem Statement</a:t>
                      </a:r>
                    </a:p>
                  </a:txBody>
                  <a:tcPr/>
                </a:tc>
                <a:tc>
                  <a:txBody>
                    <a:bodyPr/>
                    <a:lstStyle/>
                    <a:p>
                      <a:pPr lvl="0">
                        <a:buNone/>
                      </a:pPr>
                      <a:r>
                        <a:rPr lang="en-GB" sz="1100" b="1" i="0" u="none" strike="noStrike" noProof="0">
                          <a:solidFill>
                            <a:srgbClr val="FFFFFF"/>
                          </a:solidFill>
                          <a:latin typeface="Times New Roman"/>
                        </a:rPr>
                        <a:t>Advantages</a:t>
                      </a:r>
                      <a:endParaRPr lang="en-US" sz="1100">
                        <a:latin typeface="Times New Roman"/>
                      </a:endParaRPr>
                    </a:p>
                  </a:txBody>
                  <a:tcPr/>
                </a:tc>
                <a:tc>
                  <a:txBody>
                    <a:bodyPr/>
                    <a:lstStyle/>
                    <a:p>
                      <a:r>
                        <a:rPr lang="en-GB" sz="1100">
                          <a:latin typeface="Times New Roman"/>
                        </a:rPr>
                        <a:t>Disa</a:t>
                      </a:r>
                      <a:r>
                        <a:rPr lang="en-GB" sz="1100" b="1" i="0" u="none" strike="noStrike" noProof="0">
                          <a:solidFill>
                            <a:srgbClr val="FFFFFF"/>
                          </a:solidFill>
                          <a:latin typeface="Times New Roman"/>
                        </a:rPr>
                        <a:t>dvantages</a:t>
                      </a:r>
                      <a:endParaRPr lang="en-GB" sz="1100">
                        <a:latin typeface="Times New Roman"/>
                      </a:endParaRPr>
                    </a:p>
                  </a:txBody>
                  <a:tcPr/>
                </a:tc>
                <a:extLst>
                  <a:ext uri="{0D108BD9-81ED-4DB2-BD59-A6C34878D82A}">
                    <a16:rowId xmlns:a16="http://schemas.microsoft.com/office/drawing/2014/main" val="3738918418"/>
                  </a:ext>
                </a:extLst>
              </a:tr>
              <a:tr h="1703767">
                <a:tc>
                  <a:txBody>
                    <a:bodyPr/>
                    <a:lstStyle/>
                    <a:p>
                      <a:r>
                        <a:rPr lang="en-GB" sz="1100">
                          <a:latin typeface="Times New Roman"/>
                        </a:rPr>
                        <a:t>[1]</a:t>
                      </a:r>
                    </a:p>
                    <a:p>
                      <a:pPr lvl="0">
                        <a:buNone/>
                      </a:pPr>
                      <a:r>
                        <a:rPr lang="en-GB" sz="1100">
                          <a:latin typeface="Times New Roman"/>
                        </a:rPr>
                        <a:t>2020</a:t>
                      </a:r>
                    </a:p>
                  </a:txBody>
                  <a:tcPr/>
                </a:tc>
                <a:tc>
                  <a:txBody>
                    <a:bodyPr/>
                    <a:lstStyle/>
                    <a:p>
                      <a:pPr lvl="0">
                        <a:buNone/>
                      </a:pPr>
                      <a:r>
                        <a:rPr lang="en-GB" sz="1100" b="0" i="0" u="none" strike="noStrike" noProof="0">
                          <a:solidFill>
                            <a:srgbClr val="333333"/>
                          </a:solidFill>
                        </a:rPr>
                        <a:t>Autonomous Driving using Safe Reinforcement Learning by</a:t>
                      </a:r>
                      <a:br>
                        <a:rPr lang="en-GB" sz="1100" b="0" i="0" u="none" strike="noStrike" noProof="0">
                          <a:solidFill>
                            <a:srgbClr val="333333"/>
                          </a:solidFill>
                        </a:rPr>
                      </a:br>
                      <a:r>
                        <a:rPr lang="en-GB" sz="1100" b="0" i="0" u="none" strike="noStrike" noProof="0">
                          <a:solidFill>
                            <a:srgbClr val="333333"/>
                          </a:solidFill>
                        </a:rPr>
                        <a:t>Incorporating a Regret-based Human Lane-Changing Decision Mode</a:t>
                      </a:r>
                      <a:endParaRPr lang="en-US" sz="1100"/>
                    </a:p>
                  </a:txBody>
                  <a:tcPr/>
                </a:tc>
                <a:tc>
                  <a:txBody>
                    <a:bodyPr/>
                    <a:lstStyle/>
                    <a:p>
                      <a:pPr lvl="0">
                        <a:buNone/>
                      </a:pPr>
                      <a:r>
                        <a:rPr lang="en-GB" sz="1100" b="0" i="0" u="none" strike="noStrike" noProof="0">
                          <a:solidFill>
                            <a:srgbClr val="000000"/>
                          </a:solidFill>
                        </a:rPr>
                        <a:t>how to enable autonomous vehicles (AVs) to safely and efficiently </a:t>
                      </a:r>
                      <a:r>
                        <a:rPr lang="en-GB" sz="1100" b="0" i="0" u="none" strike="noStrike" noProof="0" err="1">
                          <a:solidFill>
                            <a:srgbClr val="000000"/>
                          </a:solidFill>
                        </a:rPr>
                        <a:t>maneuver</a:t>
                      </a:r>
                      <a:r>
                        <a:rPr lang="en-GB" sz="1100" b="0" i="0" u="none" strike="noStrike" noProof="0">
                          <a:solidFill>
                            <a:srgbClr val="000000"/>
                          </a:solidFill>
                        </a:rPr>
                        <a:t> in mixed traffic where human-driven vehicles also exist.</a:t>
                      </a:r>
                      <a:endParaRPr lang="en-US" sz="1100"/>
                    </a:p>
                  </a:txBody>
                  <a:tcPr/>
                </a:tc>
                <a:tc>
                  <a:txBody>
                    <a:bodyPr/>
                    <a:lstStyle/>
                    <a:p>
                      <a:pPr marL="285750" lvl="0" indent="-285750" algn="l">
                        <a:lnSpc>
                          <a:spcPct val="100000"/>
                        </a:lnSpc>
                        <a:spcBef>
                          <a:spcPts val="0"/>
                        </a:spcBef>
                        <a:spcAft>
                          <a:spcPts val="0"/>
                        </a:spcAft>
                        <a:buFont typeface="Arial"/>
                        <a:buChar char="•"/>
                      </a:pPr>
                      <a:r>
                        <a:rPr lang="en-GB" sz="1100" b="0" i="0" u="none" strike="noStrike" noProof="0">
                          <a:solidFill>
                            <a:srgbClr val="000000"/>
                          </a:solidFill>
                          <a:latin typeface="Calibri"/>
                        </a:rPr>
                        <a:t>By using the regret-based human decision-making model, the number of collisions in training and testing is reduced to zero, while maintaining training accuracy</a:t>
                      </a:r>
                    </a:p>
                    <a:p>
                      <a:pPr marL="285750" lvl="0" indent="-285750" algn="l">
                        <a:lnSpc>
                          <a:spcPct val="100000"/>
                        </a:lnSpc>
                        <a:spcBef>
                          <a:spcPts val="0"/>
                        </a:spcBef>
                        <a:spcAft>
                          <a:spcPts val="0"/>
                        </a:spcAft>
                        <a:buFont typeface="Arial"/>
                        <a:buChar char="•"/>
                      </a:pPr>
                      <a:r>
                        <a:rPr lang="en-GB" sz="1100" b="0" i="0" u="none" strike="noStrike" noProof="0">
                          <a:solidFill>
                            <a:srgbClr val="000000"/>
                          </a:solidFill>
                        </a:rPr>
                        <a:t>The proposed framework for </a:t>
                      </a:r>
                      <a:r>
                        <a:rPr lang="en-GB" sz="1100" b="0" i="0" u="none" strike="noStrike" noProof="0" err="1">
                          <a:solidFill>
                            <a:srgbClr val="000000"/>
                          </a:solidFill>
                        </a:rPr>
                        <a:t>SafeRL</a:t>
                      </a:r>
                      <a:r>
                        <a:rPr lang="en-GB" sz="1100" b="0" i="0" u="none" strike="noStrike" noProof="0">
                          <a:solidFill>
                            <a:srgbClr val="000000"/>
                          </a:solidFill>
                        </a:rPr>
                        <a:t> integrates a safety supervisor that uses the predicted human decisions to check if an action is safe, resulting in zero collisions during training and implementation</a:t>
                      </a:r>
                      <a:endParaRPr lang="en-GB" sz="1100" b="0" i="0" u="none" strike="noStrike" noProof="0">
                        <a:solidFill>
                          <a:srgbClr val="000000"/>
                        </a:solidFill>
                        <a:latin typeface="Calibri"/>
                      </a:endParaRPr>
                    </a:p>
                  </a:txBody>
                  <a:tcPr/>
                </a:tc>
                <a:tc>
                  <a:txBody>
                    <a:bodyPr/>
                    <a:lstStyle/>
                    <a:p>
                      <a:pPr marL="171450" lvl="0" indent="-171450">
                        <a:buFont typeface="Arial"/>
                        <a:buChar char="•"/>
                      </a:pPr>
                      <a:r>
                        <a:rPr lang="en-GB" sz="1100" b="0" i="0" u="none" strike="noStrike" noProof="0">
                          <a:solidFill>
                            <a:srgbClr val="000000"/>
                          </a:solidFill>
                          <a:latin typeface="Calibri"/>
                        </a:rPr>
                        <a:t>The deep Q-network tested on autonomous driving in two-lane traffic still resulted in collisions, indicating that the AVs struggle to estimate the intentions of other vehicles.</a:t>
                      </a:r>
                      <a:endParaRPr lang="en-GB" sz="1100" b="0" i="0" u="none" strike="noStrike" noProof="0">
                        <a:solidFill>
                          <a:srgbClr val="000000"/>
                        </a:solidFill>
                      </a:endParaRPr>
                    </a:p>
                    <a:p>
                      <a:pPr marL="171450" lvl="0" indent="-171450">
                        <a:buFont typeface="Arial"/>
                        <a:buChar char="•"/>
                      </a:pPr>
                      <a:r>
                        <a:rPr lang="en-GB" sz="1100" b="0" i="0" u="none" strike="noStrike" noProof="0">
                          <a:solidFill>
                            <a:srgbClr val="000000"/>
                          </a:solidFill>
                          <a:latin typeface="Calibri"/>
                        </a:rPr>
                        <a:t>The RL algorithm needs to reset the simulation whenever collisions happen, causing unstable training</a:t>
                      </a:r>
                      <a:endParaRPr lang="en-GB" sz="1100" b="0" i="0" u="none" strike="noStrike" noProof="0">
                        <a:solidFill>
                          <a:srgbClr val="000000"/>
                        </a:solidFill>
                      </a:endParaRPr>
                    </a:p>
                  </a:txBody>
                  <a:tcPr/>
                </a:tc>
                <a:extLst>
                  <a:ext uri="{0D108BD9-81ED-4DB2-BD59-A6C34878D82A}">
                    <a16:rowId xmlns:a16="http://schemas.microsoft.com/office/drawing/2014/main" val="715983846"/>
                  </a:ext>
                </a:extLst>
              </a:tr>
              <a:tr h="2001658">
                <a:tc>
                  <a:txBody>
                    <a:bodyPr/>
                    <a:lstStyle/>
                    <a:p>
                      <a:pPr lvl="0">
                        <a:buNone/>
                      </a:pPr>
                      <a:r>
                        <a:rPr lang="en-GB" sz="1100">
                          <a:latin typeface="Times New Roman"/>
                        </a:rPr>
                        <a:t>[2]</a:t>
                      </a:r>
                    </a:p>
                    <a:p>
                      <a:pPr lvl="0">
                        <a:buNone/>
                      </a:pPr>
                      <a:r>
                        <a:rPr lang="en-GB" sz="1100">
                          <a:latin typeface="Times New Roman"/>
                        </a:rPr>
                        <a:t>2021</a:t>
                      </a:r>
                    </a:p>
                  </a:txBody>
                  <a:tcPr/>
                </a:tc>
                <a:tc>
                  <a:txBody>
                    <a:bodyPr/>
                    <a:lstStyle/>
                    <a:p>
                      <a:pPr lvl="0" algn="l">
                        <a:lnSpc>
                          <a:spcPct val="100000"/>
                        </a:lnSpc>
                        <a:spcBef>
                          <a:spcPts val="0"/>
                        </a:spcBef>
                        <a:spcAft>
                          <a:spcPts val="0"/>
                        </a:spcAft>
                        <a:buNone/>
                      </a:pPr>
                      <a:endParaRPr lang="en-GB" sz="1100" b="0" i="0" u="none" strike="noStrike" noProof="0">
                        <a:solidFill>
                          <a:srgbClr val="000000"/>
                        </a:solidFill>
                        <a:latin typeface="Times New Roman"/>
                      </a:endParaRPr>
                    </a:p>
                    <a:p>
                      <a:pPr lvl="0">
                        <a:buNone/>
                      </a:pPr>
                      <a:r>
                        <a:rPr lang="en-GB" sz="1100" b="0" i="0" u="none" strike="noStrike" noProof="0">
                          <a:solidFill>
                            <a:srgbClr val="333333"/>
                          </a:solidFill>
                        </a:rPr>
                        <a:t>Q-learning with Long-term Action-space Shaping to Model Complex</a:t>
                      </a:r>
                      <a:br>
                        <a:rPr lang="en-GB" sz="1100" b="0" i="0" u="none" strike="noStrike" noProof="0">
                          <a:solidFill>
                            <a:srgbClr val="333333"/>
                          </a:solidFill>
                        </a:rPr>
                      </a:br>
                      <a:r>
                        <a:rPr lang="en-GB" sz="1100" b="0" i="0" u="none" strike="noStrike" noProof="0" err="1">
                          <a:solidFill>
                            <a:srgbClr val="333333"/>
                          </a:solidFill>
                        </a:rPr>
                        <a:t>Behavior</a:t>
                      </a:r>
                      <a:r>
                        <a:rPr lang="en-GB" sz="1100" b="0" i="0" u="none" strike="noStrike" noProof="0">
                          <a:solidFill>
                            <a:srgbClr val="333333"/>
                          </a:solidFill>
                        </a:rPr>
                        <a:t> for Autonomous Lane Changes</a:t>
                      </a:r>
                      <a:endParaRPr lang="en-GB" sz="1100"/>
                    </a:p>
                  </a:txBody>
                  <a:tcPr/>
                </a:tc>
                <a:tc>
                  <a:txBody>
                    <a:bodyPr/>
                    <a:lstStyle/>
                    <a:p>
                      <a:pPr marL="0" lvl="0" indent="0" algn="l">
                        <a:lnSpc>
                          <a:spcPct val="100000"/>
                        </a:lnSpc>
                        <a:spcBef>
                          <a:spcPts val="0"/>
                        </a:spcBef>
                        <a:spcAft>
                          <a:spcPts val="0"/>
                        </a:spcAft>
                        <a:buNone/>
                      </a:pPr>
                      <a:endParaRPr lang="en-GB" sz="1100" b="0" i="0" u="none" strike="noStrike" noProof="0">
                        <a:solidFill>
                          <a:srgbClr val="000000"/>
                        </a:solidFill>
                        <a:latin typeface="Calibri"/>
                      </a:endParaRPr>
                    </a:p>
                    <a:p>
                      <a:pPr lvl="0">
                        <a:buNone/>
                      </a:pPr>
                      <a:r>
                        <a:rPr lang="en-GB" sz="1100" b="0" i="0" u="none" strike="noStrike" noProof="0">
                          <a:solidFill>
                            <a:srgbClr val="000000"/>
                          </a:solidFill>
                        </a:rPr>
                        <a:t>optimization of complex </a:t>
                      </a:r>
                      <a:r>
                        <a:rPr lang="en-GB" sz="1100" b="0" i="0" u="none" strike="noStrike" noProof="0" err="1">
                          <a:solidFill>
                            <a:srgbClr val="000000"/>
                          </a:solidFill>
                        </a:rPr>
                        <a:t>behavior</a:t>
                      </a:r>
                      <a:r>
                        <a:rPr lang="en-GB" sz="1100" b="0" i="0" u="none" strike="noStrike" noProof="0">
                          <a:solidFill>
                            <a:srgbClr val="000000"/>
                          </a:solidFill>
                        </a:rPr>
                        <a:t> for autonomous lane changes in autonomous driving applications.</a:t>
                      </a:r>
                      <a:endParaRPr lang="en-GB" sz="1100"/>
                    </a:p>
                  </a:txBody>
                  <a:tcPr/>
                </a:tc>
                <a:tc>
                  <a:txBody>
                    <a:bodyPr/>
                    <a:lstStyle/>
                    <a:p>
                      <a:pPr marL="171450" lvl="0" indent="-171450">
                        <a:buFont typeface="Arial"/>
                        <a:buChar char="•"/>
                      </a:pPr>
                      <a:r>
                        <a:rPr lang="en-GB" sz="1100" b="0" i="0" u="none" strike="noStrike" noProof="0">
                          <a:solidFill>
                            <a:srgbClr val="000000"/>
                          </a:solidFill>
                          <a:latin typeface="Calibri"/>
                        </a:rPr>
                        <a:t>The algorithm is compared to reward shaping and </a:t>
                      </a:r>
                      <a:r>
                        <a:rPr lang="en-GB" sz="1100" b="0" i="0" u="none" strike="noStrike" noProof="0" err="1">
                          <a:solidFill>
                            <a:srgbClr val="000000"/>
                          </a:solidFill>
                          <a:latin typeface="Calibri"/>
                        </a:rPr>
                        <a:t>Lagrangian</a:t>
                      </a:r>
                      <a:r>
                        <a:rPr lang="en-GB" sz="1100" b="0" i="0" u="none" strike="noStrike" noProof="0">
                          <a:solidFill>
                            <a:srgbClr val="000000"/>
                          </a:solidFill>
                          <a:latin typeface="Calibri"/>
                        </a:rPr>
                        <a:t> methods in the application of high-level decision making in autonomous driving, considering rules for safety, keeping right, and comfort.</a:t>
                      </a:r>
                      <a:endParaRPr lang="en-GB" sz="1100" b="0" i="0" u="none" strike="noStrike" noProof="0">
                        <a:solidFill>
                          <a:srgbClr val="000000"/>
                        </a:solidFill>
                      </a:endParaRPr>
                    </a:p>
                    <a:p>
                      <a:pPr marL="171450" lvl="0" indent="-171450">
                        <a:buFont typeface="Arial"/>
                        <a:buChar char="•"/>
                      </a:pPr>
                      <a:r>
                        <a:rPr lang="en-GB" sz="1100" b="0" i="0" u="none" strike="noStrike" noProof="0">
                          <a:solidFill>
                            <a:srgbClr val="000000"/>
                          </a:solidFill>
                          <a:latin typeface="Calibri"/>
                        </a:rPr>
                        <a:t>The method is trained and evaluated in both an open-source simulator (SUMO) and the real-world </a:t>
                      </a:r>
                      <a:r>
                        <a:rPr lang="en-GB" sz="1100" b="0" i="0" u="none" strike="noStrike" noProof="0" err="1">
                          <a:solidFill>
                            <a:srgbClr val="000000"/>
                          </a:solidFill>
                          <a:latin typeface="Calibri"/>
                        </a:rPr>
                        <a:t>HighD</a:t>
                      </a:r>
                      <a:r>
                        <a:rPr lang="en-GB" sz="1100" b="0" i="0" u="none" strike="noStrike" noProof="0">
                          <a:solidFill>
                            <a:srgbClr val="000000"/>
                          </a:solidFill>
                          <a:latin typeface="Calibri"/>
                        </a:rPr>
                        <a:t> dataset, demonstrating its real-world applicability and simplicity</a:t>
                      </a:r>
                      <a:endParaRPr lang="en-GB" sz="1100" b="0" i="0" u="none" strike="noStrike" noProof="0">
                        <a:solidFill>
                          <a:srgbClr val="000000"/>
                        </a:solidFill>
                      </a:endParaRPr>
                    </a:p>
                  </a:txBody>
                  <a:tcPr/>
                </a:tc>
                <a:tc>
                  <a:txBody>
                    <a:bodyPr/>
                    <a:lstStyle/>
                    <a:p>
                      <a:pPr marL="0" lvl="0" indent="0" algn="l">
                        <a:lnSpc>
                          <a:spcPct val="100000"/>
                        </a:lnSpc>
                        <a:spcBef>
                          <a:spcPts val="0"/>
                        </a:spcBef>
                        <a:spcAft>
                          <a:spcPts val="0"/>
                        </a:spcAft>
                        <a:buNone/>
                      </a:pPr>
                      <a:endParaRPr lang="en-GB" sz="1100" b="0" i="0" u="none" strike="noStrike" noProof="0">
                        <a:solidFill>
                          <a:srgbClr val="000000"/>
                        </a:solidFill>
                      </a:endParaRPr>
                    </a:p>
                    <a:p>
                      <a:pPr marL="285750" lvl="0" indent="-285750" algn="l">
                        <a:lnSpc>
                          <a:spcPct val="100000"/>
                        </a:lnSpc>
                        <a:spcBef>
                          <a:spcPts val="0"/>
                        </a:spcBef>
                        <a:spcAft>
                          <a:spcPts val="0"/>
                        </a:spcAft>
                        <a:buFont typeface="Arial"/>
                        <a:buChar char="•"/>
                      </a:pPr>
                      <a:r>
                        <a:rPr lang="en-GB" sz="1100" b="0" i="0" u="none" strike="noStrike" noProof="0">
                          <a:solidFill>
                            <a:srgbClr val="000000"/>
                          </a:solidFill>
                          <a:latin typeface="Calibri"/>
                        </a:rPr>
                        <a:t>The results of reward shaping and </a:t>
                      </a:r>
                      <a:r>
                        <a:rPr lang="en-GB" sz="1100" b="0" i="0" u="none" strike="noStrike" noProof="0" err="1">
                          <a:solidFill>
                            <a:srgbClr val="000000"/>
                          </a:solidFill>
                          <a:latin typeface="Calibri"/>
                        </a:rPr>
                        <a:t>Lagrangian</a:t>
                      </a:r>
                      <a:r>
                        <a:rPr lang="en-GB" sz="1100" b="0" i="0" u="none" strike="noStrike" noProof="0">
                          <a:solidFill>
                            <a:srgbClr val="000000"/>
                          </a:solidFill>
                          <a:latin typeface="Calibri"/>
                        </a:rPr>
                        <a:t> optimization suffer from high variance and are not consistent</a:t>
                      </a:r>
                      <a:endParaRPr lang="en-GB" sz="1100" b="0" i="0" u="none" strike="noStrike" noProof="0">
                        <a:solidFill>
                          <a:srgbClr val="000000"/>
                        </a:solidFill>
                      </a:endParaRPr>
                    </a:p>
                    <a:p>
                      <a:pPr marL="285750" lvl="0" indent="-285750" algn="l">
                        <a:lnSpc>
                          <a:spcPct val="100000"/>
                        </a:lnSpc>
                        <a:spcBef>
                          <a:spcPts val="0"/>
                        </a:spcBef>
                        <a:spcAft>
                          <a:spcPts val="0"/>
                        </a:spcAft>
                        <a:buFont typeface="Arial"/>
                        <a:buChar char="•"/>
                      </a:pPr>
                      <a:r>
                        <a:rPr lang="en-GB" sz="1100" b="0" i="0" u="none" strike="noStrike" noProof="0">
                          <a:solidFill>
                            <a:srgbClr val="000000"/>
                          </a:solidFill>
                        </a:rPr>
                        <a:t>The VPE agent, which uses the Valid Policy Extraction method, shows the worst performance among the agents considered, staying on the initial lane with no applied lane changes over all training runs.</a:t>
                      </a:r>
                      <a:endParaRPr lang="en-GB" sz="1100" b="0" i="0" u="none" strike="noStrike" noProof="0">
                        <a:solidFill>
                          <a:srgbClr val="000000"/>
                        </a:solidFill>
                        <a:latin typeface="Calibri"/>
                      </a:endParaRPr>
                    </a:p>
                    <a:p>
                      <a:pPr marL="285750" lvl="0" indent="-285750" algn="l">
                        <a:lnSpc>
                          <a:spcPct val="100000"/>
                        </a:lnSpc>
                        <a:spcBef>
                          <a:spcPts val="0"/>
                        </a:spcBef>
                        <a:spcAft>
                          <a:spcPts val="0"/>
                        </a:spcAft>
                        <a:buFont typeface="Arial"/>
                        <a:buChar char="•"/>
                      </a:pPr>
                      <a:endParaRPr lang="en-GB" sz="1100" b="0" i="0" u="none" strike="noStrike" noProof="0">
                        <a:solidFill>
                          <a:srgbClr val="000000"/>
                        </a:solidFill>
                        <a:latin typeface="Calibri"/>
                      </a:endParaRPr>
                    </a:p>
                    <a:p>
                      <a:pPr lvl="0">
                        <a:buNone/>
                      </a:pPr>
                      <a:endParaRPr lang="en-GB" sz="1100">
                        <a:latin typeface="Times New Roman"/>
                      </a:endParaRPr>
                    </a:p>
                  </a:txBody>
                  <a:tcPr/>
                </a:tc>
                <a:extLst>
                  <a:ext uri="{0D108BD9-81ED-4DB2-BD59-A6C34878D82A}">
                    <a16:rowId xmlns:a16="http://schemas.microsoft.com/office/drawing/2014/main" val="4007457422"/>
                  </a:ext>
                </a:extLst>
              </a:tr>
            </a:tbl>
          </a:graphicData>
        </a:graphic>
      </p:graphicFrame>
      <p:sp>
        <p:nvSpPr>
          <p:cNvPr id="2" name="TextBox 1">
            <a:extLst>
              <a:ext uri="{FF2B5EF4-FFF2-40B4-BE49-F238E27FC236}">
                <a16:creationId xmlns:a16="http://schemas.microsoft.com/office/drawing/2014/main" id="{36956BE9-45AC-804C-75D0-213DCF8DFBEB}"/>
              </a:ext>
            </a:extLst>
          </p:cNvPr>
          <p:cNvSpPr txBox="1"/>
          <p:nvPr/>
        </p:nvSpPr>
        <p:spPr>
          <a:xfrm>
            <a:off x="4588098" y="1156416"/>
            <a:ext cx="374292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a:cs typeface="Calibri"/>
              </a:rPr>
              <a:t>Literature Survey</a:t>
            </a:r>
          </a:p>
        </p:txBody>
      </p:sp>
    </p:spTree>
    <p:extLst>
      <p:ext uri="{BB962C8B-B14F-4D97-AF65-F5344CB8AC3E}">
        <p14:creationId xmlns:p14="http://schemas.microsoft.com/office/powerpoint/2010/main" val="779028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0D062EB0-F0F2-2B87-1A3D-C5C4B23A25CD}"/>
              </a:ext>
            </a:extLst>
          </p:cNvPr>
          <p:cNvSpPr/>
          <p:nvPr/>
        </p:nvSpPr>
        <p:spPr>
          <a:xfrm>
            <a:off x="708338" y="1035676"/>
            <a:ext cx="11129492" cy="5334000"/>
          </a:xfrm>
          <a:prstGeom prst="roundRect">
            <a:avLst/>
          </a:prstGeom>
          <a:noFill/>
          <a:ln w="28575">
            <a:solidFill>
              <a:srgbClr val="388FF2"/>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100" err="1">
                <a:solidFill>
                  <a:srgbClr val="000000"/>
                </a:solidFill>
                <a:ea typeface="+mn-lt"/>
                <a:cs typeface="+mn-lt"/>
              </a:rPr>
              <a:t>ance</a:t>
            </a:r>
            <a:r>
              <a:rPr lang="en-GB" sz="1100">
                <a:solidFill>
                  <a:srgbClr val="000000"/>
                </a:solidFill>
                <a:ea typeface="+mn-lt"/>
                <a:cs typeface="+mn-lt"/>
              </a:rPr>
              <a:t> compared to the baseline algorithm in challenging scenarios, even with a relatively low number of training steps.</a:t>
            </a:r>
            <a:endParaRPr lang="en-US"/>
          </a:p>
        </p:txBody>
      </p:sp>
      <p:pic>
        <p:nvPicPr>
          <p:cNvPr id="4" name="Picture 3">
            <a:extLst>
              <a:ext uri="{FF2B5EF4-FFF2-40B4-BE49-F238E27FC236}">
                <a16:creationId xmlns:a16="http://schemas.microsoft.com/office/drawing/2014/main" id="{0E6DC381-8499-5A94-3EC6-1828C1805458}"/>
              </a:ext>
            </a:extLst>
          </p:cNvPr>
          <p:cNvPicPr>
            <a:picLocks noChangeAspect="1"/>
          </p:cNvPicPr>
          <p:nvPr/>
        </p:nvPicPr>
        <p:blipFill>
          <a:blip r:embed="rId2"/>
          <a:stretch>
            <a:fillRect/>
          </a:stretch>
        </p:blipFill>
        <p:spPr>
          <a:xfrm>
            <a:off x="168384" y="45929"/>
            <a:ext cx="978466" cy="1098116"/>
          </a:xfrm>
          <a:prstGeom prst="rect">
            <a:avLst/>
          </a:prstGeom>
        </p:spPr>
      </p:pic>
      <p:sp>
        <p:nvSpPr>
          <p:cNvPr id="9" name="TextBox 8">
            <a:extLst>
              <a:ext uri="{FF2B5EF4-FFF2-40B4-BE49-F238E27FC236}">
                <a16:creationId xmlns:a16="http://schemas.microsoft.com/office/drawing/2014/main" id="{0D1878FC-BE18-BBEC-13F9-1F36E6D2BAD4}"/>
              </a:ext>
            </a:extLst>
          </p:cNvPr>
          <p:cNvSpPr txBox="1"/>
          <p:nvPr/>
        </p:nvSpPr>
        <p:spPr>
          <a:xfrm>
            <a:off x="10736484" y="6427805"/>
            <a:ext cx="20079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b="1">
                <a:latin typeface="Times New Roman"/>
                <a:cs typeface="Calibri"/>
              </a:rPr>
              <a:t>Team#G029</a:t>
            </a:r>
            <a:endParaRPr lang="en-GB" b="1">
              <a:latin typeface="Times New Roman"/>
            </a:endParaRPr>
          </a:p>
        </p:txBody>
      </p:sp>
      <p:sp>
        <p:nvSpPr>
          <p:cNvPr id="11" name="TextBox 10">
            <a:extLst>
              <a:ext uri="{FF2B5EF4-FFF2-40B4-BE49-F238E27FC236}">
                <a16:creationId xmlns:a16="http://schemas.microsoft.com/office/drawing/2014/main" id="{8B4CCC6B-E47C-7BBF-EEF2-983E9BB431B1}"/>
              </a:ext>
            </a:extLst>
          </p:cNvPr>
          <p:cNvSpPr txBox="1"/>
          <p:nvPr/>
        </p:nvSpPr>
        <p:spPr>
          <a:xfrm>
            <a:off x="3986937" y="538754"/>
            <a:ext cx="563239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latin typeface="Times New Roman"/>
                <a:cs typeface="Times New Roman"/>
              </a:rPr>
              <a:t>Autonomous vehicle lane change and obstacle prediction using q-learning</a:t>
            </a:r>
            <a:endParaRPr lang="en-US" sz="1200">
              <a:latin typeface="Times New Roman"/>
              <a:cs typeface="Times New Roman"/>
            </a:endParaRPr>
          </a:p>
          <a:p>
            <a:endParaRPr lang="en-US" sz="1200" b="1">
              <a:latin typeface="Times New Roman"/>
              <a:cs typeface="Segoe UI"/>
            </a:endParaRPr>
          </a:p>
        </p:txBody>
      </p:sp>
      <p:graphicFrame>
        <p:nvGraphicFramePr>
          <p:cNvPr id="7" name="Table 6">
            <a:extLst>
              <a:ext uri="{FF2B5EF4-FFF2-40B4-BE49-F238E27FC236}">
                <a16:creationId xmlns:a16="http://schemas.microsoft.com/office/drawing/2014/main" id="{F87DC049-24F7-A494-45B8-FDB115293F50}"/>
              </a:ext>
            </a:extLst>
          </p:cNvPr>
          <p:cNvGraphicFramePr>
            <a:graphicFrameLocks noGrp="1"/>
          </p:cNvGraphicFramePr>
          <p:nvPr>
            <p:extLst>
              <p:ext uri="{D42A27DB-BD31-4B8C-83A1-F6EECF244321}">
                <p14:modId xmlns:p14="http://schemas.microsoft.com/office/powerpoint/2010/main" val="533581674"/>
              </p:ext>
            </p:extLst>
          </p:nvPr>
        </p:nvGraphicFramePr>
        <p:xfrm>
          <a:off x="1126901" y="1438140"/>
          <a:ext cx="10267121" cy="4499108"/>
        </p:xfrm>
        <a:graphic>
          <a:graphicData uri="http://schemas.openxmlformats.org/drawingml/2006/table">
            <a:tbl>
              <a:tblPr firstRow="1" bandRow="1">
                <a:tableStyleId>{5C22544A-7EE6-4342-B048-85BDC9FD1C3A}</a:tableStyleId>
              </a:tblPr>
              <a:tblGrid>
                <a:gridCol w="796695">
                  <a:extLst>
                    <a:ext uri="{9D8B030D-6E8A-4147-A177-3AD203B41FA5}">
                      <a16:colId xmlns:a16="http://schemas.microsoft.com/office/drawing/2014/main" val="1625999836"/>
                    </a:ext>
                  </a:extLst>
                </a:gridCol>
                <a:gridCol w="1309819">
                  <a:extLst>
                    <a:ext uri="{9D8B030D-6E8A-4147-A177-3AD203B41FA5}">
                      <a16:colId xmlns:a16="http://schemas.microsoft.com/office/drawing/2014/main" val="2127476807"/>
                    </a:ext>
                  </a:extLst>
                </a:gridCol>
                <a:gridCol w="1795940">
                  <a:extLst>
                    <a:ext uri="{9D8B030D-6E8A-4147-A177-3AD203B41FA5}">
                      <a16:colId xmlns:a16="http://schemas.microsoft.com/office/drawing/2014/main" val="1296131915"/>
                    </a:ext>
                  </a:extLst>
                </a:gridCol>
                <a:gridCol w="2890110">
                  <a:extLst>
                    <a:ext uri="{9D8B030D-6E8A-4147-A177-3AD203B41FA5}">
                      <a16:colId xmlns:a16="http://schemas.microsoft.com/office/drawing/2014/main" val="2687077457"/>
                    </a:ext>
                  </a:extLst>
                </a:gridCol>
                <a:gridCol w="3474557">
                  <a:extLst>
                    <a:ext uri="{9D8B030D-6E8A-4147-A177-3AD203B41FA5}">
                      <a16:colId xmlns:a16="http://schemas.microsoft.com/office/drawing/2014/main" val="4096910227"/>
                    </a:ext>
                  </a:extLst>
                </a:gridCol>
              </a:tblGrid>
              <a:tr h="653142">
                <a:tc>
                  <a:txBody>
                    <a:bodyPr/>
                    <a:lstStyle/>
                    <a:p>
                      <a:r>
                        <a:rPr lang="en-GB" sz="1400">
                          <a:latin typeface="Times New Roman"/>
                        </a:rPr>
                        <a:t>Ref#</a:t>
                      </a:r>
                      <a:br>
                        <a:rPr lang="en-GB" sz="1400">
                          <a:latin typeface="Times New Roman"/>
                        </a:rPr>
                      </a:br>
                      <a:r>
                        <a:rPr lang="en-GB" sz="1400">
                          <a:latin typeface="Times New Roman"/>
                        </a:rPr>
                        <a:t>Year</a:t>
                      </a:r>
                    </a:p>
                  </a:txBody>
                  <a:tcPr/>
                </a:tc>
                <a:tc>
                  <a:txBody>
                    <a:bodyPr/>
                    <a:lstStyle/>
                    <a:p>
                      <a:r>
                        <a:rPr lang="en-GB" sz="1400">
                          <a:latin typeface="Times New Roman"/>
                        </a:rPr>
                        <a:t>Title</a:t>
                      </a:r>
                    </a:p>
                  </a:txBody>
                  <a:tcPr/>
                </a:tc>
                <a:tc>
                  <a:txBody>
                    <a:bodyPr/>
                    <a:lstStyle/>
                    <a:p>
                      <a:r>
                        <a:rPr lang="en-GB" sz="1400">
                          <a:latin typeface="Times New Roman"/>
                        </a:rPr>
                        <a:t>Problem Statement</a:t>
                      </a:r>
                    </a:p>
                  </a:txBody>
                  <a:tcPr/>
                </a:tc>
                <a:tc>
                  <a:txBody>
                    <a:bodyPr/>
                    <a:lstStyle/>
                    <a:p>
                      <a:pPr lvl="0">
                        <a:buNone/>
                      </a:pPr>
                      <a:r>
                        <a:rPr lang="en-GB" sz="1400" b="1" i="0" u="none" strike="noStrike" noProof="0">
                          <a:solidFill>
                            <a:srgbClr val="FFFFFF"/>
                          </a:solidFill>
                          <a:latin typeface="Times New Roman"/>
                        </a:rPr>
                        <a:t>Advantages</a:t>
                      </a:r>
                      <a:endParaRPr lang="en-US" sz="1400">
                        <a:latin typeface="Times New Roman"/>
                      </a:endParaRPr>
                    </a:p>
                  </a:txBody>
                  <a:tcPr/>
                </a:tc>
                <a:tc>
                  <a:txBody>
                    <a:bodyPr/>
                    <a:lstStyle/>
                    <a:p>
                      <a:r>
                        <a:rPr lang="en-GB" sz="1400">
                          <a:latin typeface="Times New Roman"/>
                        </a:rPr>
                        <a:t>Disa</a:t>
                      </a:r>
                      <a:r>
                        <a:rPr lang="en-GB" sz="1400" b="1" i="0" u="none" strike="noStrike" noProof="0">
                          <a:solidFill>
                            <a:srgbClr val="FFFFFF"/>
                          </a:solidFill>
                          <a:latin typeface="Times New Roman"/>
                        </a:rPr>
                        <a:t>dvantages</a:t>
                      </a:r>
                      <a:endParaRPr lang="en-GB" sz="1400">
                        <a:latin typeface="Times New Roman"/>
                      </a:endParaRPr>
                    </a:p>
                  </a:txBody>
                  <a:tcPr/>
                </a:tc>
                <a:extLst>
                  <a:ext uri="{0D108BD9-81ED-4DB2-BD59-A6C34878D82A}">
                    <a16:rowId xmlns:a16="http://schemas.microsoft.com/office/drawing/2014/main" val="3738918418"/>
                  </a:ext>
                </a:extLst>
              </a:tr>
              <a:tr h="2183237">
                <a:tc>
                  <a:txBody>
                    <a:bodyPr/>
                    <a:lstStyle/>
                    <a:p>
                      <a:r>
                        <a:rPr lang="en-GB" sz="1050">
                          <a:latin typeface="Times New Roman"/>
                        </a:rPr>
                        <a:t>[3]</a:t>
                      </a:r>
                    </a:p>
                    <a:p>
                      <a:pPr lvl="0">
                        <a:buNone/>
                      </a:pPr>
                      <a:r>
                        <a:rPr lang="en-GB" sz="1050">
                          <a:latin typeface="Times New Roman"/>
                        </a:rPr>
                        <a:t>2022</a:t>
                      </a:r>
                    </a:p>
                  </a:txBody>
                  <a:tcPr/>
                </a:tc>
                <a:tc>
                  <a:txBody>
                    <a:bodyPr/>
                    <a:lstStyle/>
                    <a:p>
                      <a:pPr lvl="0">
                        <a:buNone/>
                      </a:pPr>
                      <a:r>
                        <a:rPr lang="en-GB" sz="1100" b="0" i="0" u="none" strike="noStrike" noProof="0">
                          <a:solidFill>
                            <a:srgbClr val="333333"/>
                          </a:solidFill>
                        </a:rPr>
                        <a:t>Developing a Deep Q-Learning and Neural Network</a:t>
                      </a:r>
                      <a:br>
                        <a:rPr lang="en-GB" sz="1100" b="0" i="0" u="none" strike="noStrike" noProof="0">
                          <a:solidFill>
                            <a:srgbClr val="333333"/>
                          </a:solidFill>
                        </a:rPr>
                      </a:br>
                      <a:r>
                        <a:rPr lang="en-GB" sz="1100" b="0" i="0" u="none" strike="noStrike" noProof="0">
                          <a:solidFill>
                            <a:srgbClr val="333333"/>
                          </a:solidFill>
                        </a:rPr>
                        <a:t>Framework for Trajectory Planning</a:t>
                      </a:r>
                      <a:endParaRPr lang="en-US" sz="1100"/>
                    </a:p>
                  </a:txBody>
                  <a:tcPr/>
                </a:tc>
                <a:tc>
                  <a:txBody>
                    <a:bodyPr/>
                    <a:lstStyle/>
                    <a:p>
                      <a:pPr lvl="0">
                        <a:buNone/>
                      </a:pPr>
                      <a:r>
                        <a:rPr lang="en-GB" sz="1100" b="0" i="0" u="none" strike="noStrike" noProof="0">
                          <a:solidFill>
                            <a:srgbClr val="000000"/>
                          </a:solidFill>
                          <a:latin typeface="Calibri"/>
                        </a:rPr>
                        <a:t> a deep Q-learning and neural network framework for trajectory planning in autonomous vehicles, addressing the challenges of generalization and safety assurance in path learning techniques.</a:t>
                      </a:r>
                      <a:endParaRPr lang="en-US"/>
                    </a:p>
                  </a:txBody>
                  <a:tcPr/>
                </a:tc>
                <a:tc>
                  <a:txBody>
                    <a:bodyPr/>
                    <a:lstStyle/>
                    <a:p>
                      <a:pPr marL="285750" lvl="0" indent="-285750" algn="l">
                        <a:lnSpc>
                          <a:spcPct val="100000"/>
                        </a:lnSpc>
                        <a:spcBef>
                          <a:spcPts val="0"/>
                        </a:spcBef>
                        <a:spcAft>
                          <a:spcPts val="0"/>
                        </a:spcAft>
                        <a:buFont typeface="Arial"/>
                        <a:buChar char="•"/>
                      </a:pPr>
                      <a:r>
                        <a:rPr lang="en-GB" sz="1100" b="0" i="0" u="none" strike="noStrike" noProof="0">
                          <a:solidFill>
                            <a:srgbClr val="000000"/>
                          </a:solidFill>
                          <a:latin typeface="Calibri"/>
                        </a:rPr>
                        <a:t>The approach can investigate a path in an unknown situation with small iterations and faster convergence to an ideal strategic plan, outperforming traditional techniques.</a:t>
                      </a:r>
                      <a:endParaRPr lang="en-GB" sz="1100" b="0" i="0" u="none" strike="noStrike" noProof="0">
                        <a:solidFill>
                          <a:srgbClr val="000000"/>
                        </a:solidFill>
                      </a:endParaRPr>
                    </a:p>
                    <a:p>
                      <a:pPr marL="285750" lvl="0" indent="-285750" algn="l">
                        <a:lnSpc>
                          <a:spcPct val="100000"/>
                        </a:lnSpc>
                        <a:spcBef>
                          <a:spcPts val="0"/>
                        </a:spcBef>
                        <a:spcAft>
                          <a:spcPts val="0"/>
                        </a:spcAft>
                        <a:buFont typeface="Arial"/>
                        <a:buChar char="•"/>
                      </a:pPr>
                      <a:r>
                        <a:rPr lang="en-GB" sz="1100" b="0" i="0" u="none" strike="noStrike" noProof="0">
                          <a:solidFill>
                            <a:srgbClr val="000000"/>
                          </a:solidFill>
                          <a:latin typeface="Calibri"/>
                        </a:rPr>
                        <a:t>The proposed deep Q-learning and neural network framework enhances the driving performance of autonomous vehicles in terms of energy consumption, ensuring smooth trajectories and reduced jerk.</a:t>
                      </a:r>
                      <a:endParaRPr lang="en-GB" sz="1100" b="0" i="0" u="none" strike="noStrike" noProof="0">
                        <a:solidFill>
                          <a:srgbClr val="000000"/>
                        </a:solidFill>
                      </a:endParaRPr>
                    </a:p>
                    <a:p>
                      <a:pPr marL="285750" lvl="0" indent="-285750" algn="l">
                        <a:lnSpc>
                          <a:spcPct val="100000"/>
                        </a:lnSpc>
                        <a:spcBef>
                          <a:spcPts val="0"/>
                        </a:spcBef>
                        <a:spcAft>
                          <a:spcPts val="0"/>
                        </a:spcAft>
                        <a:buFont typeface="Arial"/>
                        <a:buChar char="•"/>
                      </a:pPr>
                      <a:endParaRPr lang="en-GB" sz="1100" b="0" i="0" u="none" strike="noStrike" noProof="0">
                        <a:solidFill>
                          <a:srgbClr val="000000"/>
                        </a:solidFill>
                      </a:endParaRPr>
                    </a:p>
                  </a:txBody>
                  <a:tcPr/>
                </a:tc>
                <a:tc>
                  <a:txBody>
                    <a:bodyPr/>
                    <a:lstStyle/>
                    <a:p>
                      <a:pPr marL="171450" lvl="0" indent="-171450">
                        <a:buFont typeface="Arial"/>
                        <a:buChar char="•"/>
                      </a:pPr>
                      <a:r>
                        <a:rPr lang="en-GB" sz="1100" b="0" i="0" u="none" strike="noStrike" noProof="0">
                          <a:solidFill>
                            <a:srgbClr val="000000"/>
                          </a:solidFill>
                          <a:latin typeface="Calibri"/>
                        </a:rPr>
                        <a:t>further research is needed to optimize the performance in dynamic environments</a:t>
                      </a:r>
                    </a:p>
                    <a:p>
                      <a:pPr marL="171450" lvl="0" indent="-171450">
                        <a:buFont typeface="Arial"/>
                        <a:buChar char="•"/>
                      </a:pPr>
                      <a:r>
                        <a:rPr lang="en-GB" sz="1100" b="0" i="0" u="none" strike="noStrike" noProof="0">
                          <a:solidFill>
                            <a:srgbClr val="000000"/>
                          </a:solidFill>
                        </a:rPr>
                        <a:t>The Q-table used in Q-learning expands quickly due to the need to contain all possible state-action combinations, which can lead to computational complexity</a:t>
                      </a:r>
                      <a:endParaRPr lang="en-GB" sz="1100" b="0" i="0" u="none" strike="noStrike" noProof="0">
                        <a:solidFill>
                          <a:srgbClr val="000000"/>
                        </a:solidFill>
                        <a:latin typeface="Calibri"/>
                      </a:endParaRPr>
                    </a:p>
                  </a:txBody>
                  <a:tcPr/>
                </a:tc>
                <a:extLst>
                  <a:ext uri="{0D108BD9-81ED-4DB2-BD59-A6C34878D82A}">
                    <a16:rowId xmlns:a16="http://schemas.microsoft.com/office/drawing/2014/main" val="715983846"/>
                  </a:ext>
                </a:extLst>
              </a:tr>
              <a:tr h="1662729">
                <a:tc>
                  <a:txBody>
                    <a:bodyPr/>
                    <a:lstStyle/>
                    <a:p>
                      <a:pPr lvl="0">
                        <a:buNone/>
                      </a:pPr>
                      <a:r>
                        <a:rPr lang="en-GB" sz="1400">
                          <a:latin typeface="Times New Roman"/>
                        </a:rPr>
                        <a:t>[4]</a:t>
                      </a:r>
                    </a:p>
                    <a:p>
                      <a:pPr lvl="0">
                        <a:buNone/>
                      </a:pPr>
                      <a:r>
                        <a:rPr lang="en-GB" sz="1400">
                          <a:latin typeface="Times New Roman"/>
                        </a:rPr>
                        <a:t>2022</a:t>
                      </a:r>
                    </a:p>
                  </a:txBody>
                  <a:tcPr/>
                </a:tc>
                <a:tc>
                  <a:txBody>
                    <a:bodyPr/>
                    <a:lstStyle/>
                    <a:p>
                      <a:pPr lvl="0" algn="l">
                        <a:lnSpc>
                          <a:spcPct val="100000"/>
                        </a:lnSpc>
                        <a:spcBef>
                          <a:spcPts val="0"/>
                        </a:spcBef>
                        <a:spcAft>
                          <a:spcPts val="0"/>
                        </a:spcAft>
                        <a:buNone/>
                      </a:pPr>
                      <a:r>
                        <a:rPr lang="en-GB" sz="1100" b="0" i="0" u="none" strike="noStrike" noProof="0">
                          <a:solidFill>
                            <a:srgbClr val="000000"/>
                          </a:solidFill>
                        </a:rPr>
                        <a:t>A New Approach for Tactical Decision Making in Lane Changing:</a:t>
                      </a:r>
                      <a:br>
                        <a:rPr lang="en-GB" sz="1100" b="0" i="0" u="none" strike="noStrike" noProof="0">
                          <a:solidFill>
                            <a:srgbClr val="000000"/>
                          </a:solidFill>
                        </a:rPr>
                      </a:br>
                      <a:r>
                        <a:rPr lang="en-GB" sz="1100" b="0" i="0" u="none" strike="noStrike" noProof="0">
                          <a:solidFill>
                            <a:srgbClr val="000000"/>
                          </a:solidFill>
                        </a:rPr>
                        <a:t>Sample Efficient Deep Q Learning with a Safety Feedback Reward</a:t>
                      </a:r>
                    </a:p>
                    <a:p>
                      <a:pPr lvl="0">
                        <a:buNone/>
                      </a:pPr>
                      <a:endParaRPr lang="en-GB" sz="1050" b="0" i="0" u="none" strike="noStrike" noProof="0">
                        <a:solidFill>
                          <a:srgbClr val="333333"/>
                        </a:solidFill>
                        <a:latin typeface="Times New Roman"/>
                      </a:endParaRPr>
                    </a:p>
                  </a:txBody>
                  <a:tcPr/>
                </a:tc>
                <a:tc>
                  <a:txBody>
                    <a:bodyPr/>
                    <a:lstStyle/>
                    <a:p>
                      <a:pPr lvl="0">
                        <a:buNone/>
                      </a:pPr>
                      <a:r>
                        <a:rPr lang="en-GB" sz="1000" b="0" i="0" u="none" strike="noStrike" noProof="0">
                          <a:solidFill>
                            <a:srgbClr val="000000"/>
                          </a:solidFill>
                        </a:rPr>
                        <a:t>The novel deployment of the state of art Q learning method, namely Rainbow DQN, that uses a new safety driven rewarding scheme to tackle the issues in an dynamic and uncertain simulation environment.</a:t>
                      </a:r>
                      <a:endParaRPr lang="en-GB"/>
                    </a:p>
                  </a:txBody>
                  <a:tcPr/>
                </a:tc>
                <a:tc>
                  <a:txBody>
                    <a:bodyPr/>
                    <a:lstStyle/>
                    <a:p>
                      <a:pPr marL="171450" lvl="0" indent="-171450">
                        <a:buFont typeface="Arial"/>
                        <a:buChar char="•"/>
                      </a:pPr>
                      <a:r>
                        <a:rPr lang="en-GB" sz="1100" b="0" i="0" u="none" strike="noStrike" noProof="0">
                          <a:solidFill>
                            <a:srgbClr val="000000"/>
                          </a:solidFill>
                          <a:latin typeface="Calibri"/>
                        </a:rPr>
                        <a:t>The proposed algorithm shows superior performance compared to the baseline algorithm in challenging scenarios, even with a relatively low number of training steps.</a:t>
                      </a:r>
                    </a:p>
                    <a:p>
                      <a:pPr marL="171450" lvl="0" indent="-171450">
                        <a:buFont typeface="Arial"/>
                        <a:buChar char="•"/>
                      </a:pPr>
                      <a:r>
                        <a:rPr lang="en-GB" sz="1100" b="0" i="0" u="none" strike="noStrike" noProof="0">
                          <a:solidFill>
                            <a:srgbClr val="000000"/>
                          </a:solidFill>
                        </a:rPr>
                        <a:t>deployment of the Rainbow DQN method with a safety-driven rewarding scheme improves the performance and sample efficiency of the agent.</a:t>
                      </a:r>
                      <a:endParaRPr lang="en-GB" sz="1100" b="0" i="0" u="none" strike="noStrike" noProof="0">
                        <a:solidFill>
                          <a:srgbClr val="000000"/>
                        </a:solidFill>
                        <a:latin typeface="Calibri"/>
                      </a:endParaRPr>
                    </a:p>
                  </a:txBody>
                  <a:tcPr/>
                </a:tc>
                <a:tc>
                  <a:txBody>
                    <a:bodyPr/>
                    <a:lstStyle/>
                    <a:p>
                      <a:pPr marL="0" lvl="0" indent="0" algn="l">
                        <a:lnSpc>
                          <a:spcPct val="100000"/>
                        </a:lnSpc>
                        <a:spcBef>
                          <a:spcPts val="0"/>
                        </a:spcBef>
                        <a:spcAft>
                          <a:spcPts val="0"/>
                        </a:spcAft>
                        <a:buNone/>
                      </a:pPr>
                      <a:endParaRPr lang="en-GB" sz="1100" b="0" i="0" u="none" strike="noStrike" noProof="0">
                        <a:solidFill>
                          <a:srgbClr val="000000"/>
                        </a:solidFill>
                      </a:endParaRPr>
                    </a:p>
                    <a:p>
                      <a:pPr marL="285750" lvl="0" indent="-285750" algn="l">
                        <a:lnSpc>
                          <a:spcPct val="100000"/>
                        </a:lnSpc>
                        <a:spcBef>
                          <a:spcPts val="0"/>
                        </a:spcBef>
                        <a:spcAft>
                          <a:spcPts val="0"/>
                        </a:spcAft>
                        <a:buFont typeface="Arial"/>
                        <a:buChar char="•"/>
                      </a:pPr>
                      <a:r>
                        <a:rPr lang="en-GB" sz="1100" b="0" i="0" u="none" strike="noStrike" noProof="0">
                          <a:solidFill>
                            <a:srgbClr val="000000"/>
                          </a:solidFill>
                          <a:latin typeface="Calibri"/>
                        </a:rPr>
                        <a:t>Further research is needed to optimize the performance in dynamic environments</a:t>
                      </a:r>
                      <a:endParaRPr lang="en-GB" sz="1100" b="0" i="0" u="none" strike="noStrike" noProof="0">
                        <a:solidFill>
                          <a:srgbClr val="000000"/>
                        </a:solidFill>
                      </a:endParaRPr>
                    </a:p>
                    <a:p>
                      <a:pPr lvl="0">
                        <a:buNone/>
                      </a:pPr>
                      <a:endParaRPr lang="en-GB">
                        <a:latin typeface="Times New Roman"/>
                      </a:endParaRPr>
                    </a:p>
                  </a:txBody>
                  <a:tcPr/>
                </a:tc>
                <a:extLst>
                  <a:ext uri="{0D108BD9-81ED-4DB2-BD59-A6C34878D82A}">
                    <a16:rowId xmlns:a16="http://schemas.microsoft.com/office/drawing/2014/main" val="4007457422"/>
                  </a:ext>
                </a:extLst>
              </a:tr>
            </a:tbl>
          </a:graphicData>
        </a:graphic>
      </p:graphicFrame>
    </p:spTree>
    <p:extLst>
      <p:ext uri="{BB962C8B-B14F-4D97-AF65-F5344CB8AC3E}">
        <p14:creationId xmlns:p14="http://schemas.microsoft.com/office/powerpoint/2010/main" val="3425561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0D062EB0-F0F2-2B87-1A3D-C5C4B23A25CD}"/>
              </a:ext>
            </a:extLst>
          </p:cNvPr>
          <p:cNvSpPr/>
          <p:nvPr/>
        </p:nvSpPr>
        <p:spPr>
          <a:xfrm>
            <a:off x="708338" y="1035676"/>
            <a:ext cx="11129492" cy="5334000"/>
          </a:xfrm>
          <a:prstGeom prst="roundRect">
            <a:avLst/>
          </a:prstGeom>
          <a:noFill/>
          <a:ln w="28575">
            <a:solidFill>
              <a:srgbClr val="388F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a:extLst>
              <a:ext uri="{FF2B5EF4-FFF2-40B4-BE49-F238E27FC236}">
                <a16:creationId xmlns:a16="http://schemas.microsoft.com/office/drawing/2014/main" id="{0E6DC381-8499-5A94-3EC6-1828C1805458}"/>
              </a:ext>
            </a:extLst>
          </p:cNvPr>
          <p:cNvPicPr>
            <a:picLocks noChangeAspect="1"/>
          </p:cNvPicPr>
          <p:nvPr/>
        </p:nvPicPr>
        <p:blipFill>
          <a:blip r:embed="rId2"/>
          <a:stretch>
            <a:fillRect/>
          </a:stretch>
        </p:blipFill>
        <p:spPr>
          <a:xfrm>
            <a:off x="168384" y="45929"/>
            <a:ext cx="978466" cy="1098116"/>
          </a:xfrm>
          <a:prstGeom prst="rect">
            <a:avLst/>
          </a:prstGeom>
        </p:spPr>
      </p:pic>
      <p:sp>
        <p:nvSpPr>
          <p:cNvPr id="9" name="TextBox 8">
            <a:extLst>
              <a:ext uri="{FF2B5EF4-FFF2-40B4-BE49-F238E27FC236}">
                <a16:creationId xmlns:a16="http://schemas.microsoft.com/office/drawing/2014/main" id="{0D1878FC-BE18-BBEC-13F9-1F36E6D2BAD4}"/>
              </a:ext>
            </a:extLst>
          </p:cNvPr>
          <p:cNvSpPr txBox="1"/>
          <p:nvPr/>
        </p:nvSpPr>
        <p:spPr>
          <a:xfrm>
            <a:off x="10736484" y="6427805"/>
            <a:ext cx="20079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b="1">
                <a:latin typeface="Times New Roman"/>
                <a:cs typeface="Calibri"/>
              </a:rPr>
              <a:t>Team#G029</a:t>
            </a:r>
            <a:endParaRPr lang="en-GB" b="1">
              <a:latin typeface="Times New Roman"/>
            </a:endParaRPr>
          </a:p>
        </p:txBody>
      </p:sp>
      <p:sp>
        <p:nvSpPr>
          <p:cNvPr id="11" name="TextBox 10">
            <a:extLst>
              <a:ext uri="{FF2B5EF4-FFF2-40B4-BE49-F238E27FC236}">
                <a16:creationId xmlns:a16="http://schemas.microsoft.com/office/drawing/2014/main" id="{8B4CCC6B-E47C-7BBF-EEF2-983E9BB431B1}"/>
              </a:ext>
            </a:extLst>
          </p:cNvPr>
          <p:cNvSpPr txBox="1"/>
          <p:nvPr/>
        </p:nvSpPr>
        <p:spPr>
          <a:xfrm>
            <a:off x="3986937" y="538754"/>
            <a:ext cx="515113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latin typeface="Times New Roman"/>
                <a:cs typeface="Times New Roman"/>
              </a:rPr>
              <a:t>Autonomous vehicle lane change and obstacle prediction using q-learning</a:t>
            </a:r>
            <a:endParaRPr lang="en-US" sz="1200">
              <a:latin typeface="Times New Roman"/>
              <a:cs typeface="Times New Roman"/>
            </a:endParaRPr>
          </a:p>
          <a:p>
            <a:endParaRPr lang="en-US" sz="1200" b="1">
              <a:latin typeface="Times New Roman"/>
              <a:cs typeface="Segoe UI"/>
            </a:endParaRPr>
          </a:p>
        </p:txBody>
      </p:sp>
      <p:graphicFrame>
        <p:nvGraphicFramePr>
          <p:cNvPr id="7" name="Table 6">
            <a:extLst>
              <a:ext uri="{FF2B5EF4-FFF2-40B4-BE49-F238E27FC236}">
                <a16:creationId xmlns:a16="http://schemas.microsoft.com/office/drawing/2014/main" id="{F87DC049-24F7-A494-45B8-FDB115293F50}"/>
              </a:ext>
            </a:extLst>
          </p:cNvPr>
          <p:cNvGraphicFramePr>
            <a:graphicFrameLocks noGrp="1"/>
          </p:cNvGraphicFramePr>
          <p:nvPr>
            <p:extLst>
              <p:ext uri="{D42A27DB-BD31-4B8C-83A1-F6EECF244321}">
                <p14:modId xmlns:p14="http://schemas.microsoft.com/office/powerpoint/2010/main" val="1203894688"/>
              </p:ext>
            </p:extLst>
          </p:nvPr>
        </p:nvGraphicFramePr>
        <p:xfrm>
          <a:off x="1234225" y="1159098"/>
          <a:ext cx="10119543" cy="4849168"/>
        </p:xfrm>
        <a:graphic>
          <a:graphicData uri="http://schemas.openxmlformats.org/drawingml/2006/table">
            <a:tbl>
              <a:tblPr firstRow="1" bandRow="1">
                <a:tableStyleId>{5C22544A-7EE6-4342-B048-85BDC9FD1C3A}</a:tableStyleId>
              </a:tblPr>
              <a:tblGrid>
                <a:gridCol w="785243">
                  <a:extLst>
                    <a:ext uri="{9D8B030D-6E8A-4147-A177-3AD203B41FA5}">
                      <a16:colId xmlns:a16="http://schemas.microsoft.com/office/drawing/2014/main" val="1625999836"/>
                    </a:ext>
                  </a:extLst>
                </a:gridCol>
                <a:gridCol w="1290992">
                  <a:extLst>
                    <a:ext uri="{9D8B030D-6E8A-4147-A177-3AD203B41FA5}">
                      <a16:colId xmlns:a16="http://schemas.microsoft.com/office/drawing/2014/main" val="2127476807"/>
                    </a:ext>
                  </a:extLst>
                </a:gridCol>
                <a:gridCol w="1770126">
                  <a:extLst>
                    <a:ext uri="{9D8B030D-6E8A-4147-A177-3AD203B41FA5}">
                      <a16:colId xmlns:a16="http://schemas.microsoft.com/office/drawing/2014/main" val="1296131915"/>
                    </a:ext>
                  </a:extLst>
                </a:gridCol>
                <a:gridCol w="2848568">
                  <a:extLst>
                    <a:ext uri="{9D8B030D-6E8A-4147-A177-3AD203B41FA5}">
                      <a16:colId xmlns:a16="http://schemas.microsoft.com/office/drawing/2014/main" val="2687077457"/>
                    </a:ext>
                  </a:extLst>
                </a:gridCol>
                <a:gridCol w="3424614">
                  <a:extLst>
                    <a:ext uri="{9D8B030D-6E8A-4147-A177-3AD203B41FA5}">
                      <a16:colId xmlns:a16="http://schemas.microsoft.com/office/drawing/2014/main" val="4096910227"/>
                    </a:ext>
                  </a:extLst>
                </a:gridCol>
              </a:tblGrid>
              <a:tr h="639535">
                <a:tc>
                  <a:txBody>
                    <a:bodyPr/>
                    <a:lstStyle/>
                    <a:p>
                      <a:r>
                        <a:rPr lang="en-GB" sz="1400">
                          <a:latin typeface="Times New Roman"/>
                        </a:rPr>
                        <a:t>Ref#</a:t>
                      </a:r>
                      <a:br>
                        <a:rPr lang="en-GB" sz="1400">
                          <a:latin typeface="Times New Roman"/>
                        </a:rPr>
                      </a:br>
                      <a:r>
                        <a:rPr lang="en-GB" sz="1400">
                          <a:latin typeface="Times New Roman"/>
                        </a:rPr>
                        <a:t>Year</a:t>
                      </a:r>
                    </a:p>
                  </a:txBody>
                  <a:tcPr/>
                </a:tc>
                <a:tc>
                  <a:txBody>
                    <a:bodyPr/>
                    <a:lstStyle/>
                    <a:p>
                      <a:r>
                        <a:rPr lang="en-GB" sz="1400">
                          <a:latin typeface="Times New Roman"/>
                        </a:rPr>
                        <a:t>Title</a:t>
                      </a:r>
                    </a:p>
                  </a:txBody>
                  <a:tcPr/>
                </a:tc>
                <a:tc>
                  <a:txBody>
                    <a:bodyPr/>
                    <a:lstStyle/>
                    <a:p>
                      <a:r>
                        <a:rPr lang="en-GB" sz="1400">
                          <a:latin typeface="Times New Roman"/>
                        </a:rPr>
                        <a:t>Problem Statement</a:t>
                      </a:r>
                    </a:p>
                  </a:txBody>
                  <a:tcPr/>
                </a:tc>
                <a:tc>
                  <a:txBody>
                    <a:bodyPr/>
                    <a:lstStyle/>
                    <a:p>
                      <a:pPr lvl="0">
                        <a:buNone/>
                      </a:pPr>
                      <a:r>
                        <a:rPr lang="en-GB" sz="1400" b="1" i="0" u="none" strike="noStrike" noProof="0">
                          <a:solidFill>
                            <a:srgbClr val="FFFFFF"/>
                          </a:solidFill>
                          <a:latin typeface="Times New Roman"/>
                        </a:rPr>
                        <a:t>Advantages</a:t>
                      </a:r>
                      <a:endParaRPr lang="en-US" sz="1400">
                        <a:latin typeface="Times New Roman"/>
                      </a:endParaRPr>
                    </a:p>
                  </a:txBody>
                  <a:tcPr/>
                </a:tc>
                <a:tc>
                  <a:txBody>
                    <a:bodyPr/>
                    <a:lstStyle/>
                    <a:p>
                      <a:r>
                        <a:rPr lang="en-GB" sz="1400">
                          <a:latin typeface="Times New Roman"/>
                        </a:rPr>
                        <a:t>Disa</a:t>
                      </a:r>
                      <a:r>
                        <a:rPr lang="en-GB" sz="1400" b="1" i="0" u="none" strike="noStrike" noProof="0">
                          <a:solidFill>
                            <a:srgbClr val="FFFFFF"/>
                          </a:solidFill>
                          <a:latin typeface="Times New Roman"/>
                        </a:rPr>
                        <a:t>dvantages</a:t>
                      </a:r>
                      <a:endParaRPr lang="en-GB" sz="1400">
                        <a:latin typeface="Times New Roman"/>
                      </a:endParaRPr>
                    </a:p>
                  </a:txBody>
                  <a:tcPr/>
                </a:tc>
                <a:extLst>
                  <a:ext uri="{0D108BD9-81ED-4DB2-BD59-A6C34878D82A}">
                    <a16:rowId xmlns:a16="http://schemas.microsoft.com/office/drawing/2014/main" val="3738918418"/>
                  </a:ext>
                </a:extLst>
              </a:tr>
              <a:tr h="2074088">
                <a:tc>
                  <a:txBody>
                    <a:bodyPr/>
                    <a:lstStyle/>
                    <a:p>
                      <a:r>
                        <a:rPr lang="en-GB" sz="1050">
                          <a:latin typeface="Times New Roman"/>
                        </a:rPr>
                        <a:t>[5]</a:t>
                      </a:r>
                    </a:p>
                    <a:p>
                      <a:pPr lvl="0">
                        <a:buNone/>
                      </a:pPr>
                      <a:r>
                        <a:rPr lang="en-GB" sz="1050">
                          <a:latin typeface="Times New Roman"/>
                        </a:rPr>
                        <a:t>2020</a:t>
                      </a:r>
                    </a:p>
                  </a:txBody>
                  <a:tcPr/>
                </a:tc>
                <a:tc>
                  <a:txBody>
                    <a:bodyPr/>
                    <a:lstStyle/>
                    <a:p>
                      <a:pPr lvl="0">
                        <a:buNone/>
                      </a:pPr>
                      <a:r>
                        <a:rPr lang="en-GB" sz="1100" b="0" i="0" u="none" strike="noStrike" noProof="0">
                          <a:solidFill>
                            <a:srgbClr val="333333"/>
                          </a:solidFill>
                        </a:rPr>
                        <a:t>Combining Planning and Deep Reinforcement</a:t>
                      </a:r>
                      <a:br>
                        <a:rPr lang="en-GB" sz="1100" b="0" i="0" u="none" strike="noStrike" noProof="0">
                          <a:solidFill>
                            <a:srgbClr val="333333"/>
                          </a:solidFill>
                        </a:rPr>
                      </a:br>
                      <a:r>
                        <a:rPr lang="en-GB" sz="1100" b="0" i="0" u="none" strike="noStrike" noProof="0">
                          <a:solidFill>
                            <a:srgbClr val="333333"/>
                          </a:solidFill>
                        </a:rPr>
                        <a:t>Learning in Tactical Decision Making for</a:t>
                      </a:r>
                      <a:br>
                        <a:rPr lang="en-GB" sz="1100" b="0" i="0" u="none" strike="noStrike" noProof="0">
                          <a:solidFill>
                            <a:srgbClr val="333333"/>
                          </a:solidFill>
                        </a:rPr>
                      </a:br>
                      <a:r>
                        <a:rPr lang="en-GB" sz="1100" b="0" i="0" u="none" strike="noStrike" noProof="0">
                          <a:solidFill>
                            <a:srgbClr val="333333"/>
                          </a:solidFill>
                        </a:rPr>
                        <a:t>Autonomous Driving</a:t>
                      </a:r>
                      <a:endParaRPr lang="en-US" sz="1100"/>
                    </a:p>
                  </a:txBody>
                  <a:tcPr/>
                </a:tc>
                <a:tc>
                  <a:txBody>
                    <a:bodyPr/>
                    <a:lstStyle/>
                    <a:p>
                      <a:pPr lvl="0">
                        <a:buNone/>
                      </a:pPr>
                      <a:r>
                        <a:rPr lang="en-GB" sz="1100" b="0" i="0" u="none" strike="noStrike" noProof="0">
                          <a:solidFill>
                            <a:srgbClr val="000000"/>
                          </a:solidFill>
                        </a:rPr>
                        <a:t>develop a framework that combines planning and learning techniques to improve the performance of autonomous driving systems in making tactical decisions</a:t>
                      </a:r>
                      <a:endParaRPr lang="en-US"/>
                    </a:p>
                  </a:txBody>
                  <a:tcPr/>
                </a:tc>
                <a:tc>
                  <a:txBody>
                    <a:bodyPr/>
                    <a:lstStyle/>
                    <a:p>
                      <a:pPr marL="285750" lvl="0" indent="-285750" algn="l">
                        <a:lnSpc>
                          <a:spcPct val="100000"/>
                        </a:lnSpc>
                        <a:spcBef>
                          <a:spcPts val="0"/>
                        </a:spcBef>
                        <a:spcAft>
                          <a:spcPts val="0"/>
                        </a:spcAft>
                        <a:buFont typeface="Arial"/>
                        <a:buChar char="•"/>
                      </a:pPr>
                      <a:r>
                        <a:rPr lang="en-GB" sz="1100" b="0" i="0" u="none" strike="noStrike" noProof="0">
                          <a:solidFill>
                            <a:srgbClr val="000000"/>
                          </a:solidFill>
                          <a:latin typeface="Calibri"/>
                        </a:rPr>
                        <a:t>The combination of Monte Carlo tree search (MCTS) and deep reinforcement learning in the framework allows for better performance and improved decision-making capabilities in diverse and complex driving environments</a:t>
                      </a:r>
                    </a:p>
                    <a:p>
                      <a:pPr marL="285750" lvl="0" indent="-285750" algn="l">
                        <a:lnSpc>
                          <a:spcPct val="100000"/>
                        </a:lnSpc>
                        <a:spcBef>
                          <a:spcPts val="0"/>
                        </a:spcBef>
                        <a:spcAft>
                          <a:spcPts val="0"/>
                        </a:spcAft>
                        <a:buFont typeface="Arial"/>
                        <a:buChar char="•"/>
                      </a:pPr>
                      <a:r>
                        <a:rPr lang="en-GB" sz="1100" b="0" i="0" u="none" strike="noStrike" noProof="0">
                          <a:solidFill>
                            <a:srgbClr val="000000"/>
                          </a:solidFill>
                        </a:rPr>
                        <a:t>The framework is flexible and can be easily adapted to different driving scenarios, making it versatile for various autonomous driving applications</a:t>
                      </a:r>
                      <a:endParaRPr lang="en-GB" sz="1100" b="0" i="0" u="none" strike="noStrike" noProof="0">
                        <a:solidFill>
                          <a:srgbClr val="000000"/>
                        </a:solidFill>
                        <a:latin typeface="Calibri"/>
                      </a:endParaRPr>
                    </a:p>
                  </a:txBody>
                  <a:tcPr/>
                </a:tc>
                <a:tc>
                  <a:txBody>
                    <a:bodyPr/>
                    <a:lstStyle/>
                    <a:p>
                      <a:pPr marL="171450" lvl="0" indent="-171450">
                        <a:buFont typeface="Arial"/>
                        <a:buChar char="•"/>
                      </a:pPr>
                      <a:r>
                        <a:rPr lang="en-GB" sz="1100" b="0" i="0" u="none" strike="noStrike" noProof="0">
                          <a:solidFill>
                            <a:srgbClr val="000000"/>
                          </a:solidFill>
                          <a:latin typeface="Calibri"/>
                        </a:rPr>
                        <a:t>The framework relies on a continuous state space and a not directly observable state, which may introduce challenges in certain scenarios</a:t>
                      </a:r>
                      <a:endParaRPr lang="en-US"/>
                    </a:p>
                    <a:p>
                      <a:pPr marL="171450" lvl="0" indent="-171450">
                        <a:buFont typeface="Arial"/>
                        <a:buChar char="•"/>
                      </a:pPr>
                      <a:r>
                        <a:rPr lang="en-GB" sz="1100" b="0" i="0" u="none" strike="noStrike" noProof="0">
                          <a:solidFill>
                            <a:srgbClr val="000000"/>
                          </a:solidFill>
                        </a:rPr>
                        <a:t>The framework requires training samples, although it is more sample efficient compared to a Deep Q-Network (DQN) agent applied to a similar case</a:t>
                      </a:r>
                    </a:p>
                  </a:txBody>
                  <a:tcPr/>
                </a:tc>
                <a:extLst>
                  <a:ext uri="{0D108BD9-81ED-4DB2-BD59-A6C34878D82A}">
                    <a16:rowId xmlns:a16="http://schemas.microsoft.com/office/drawing/2014/main" val="715983846"/>
                  </a:ext>
                </a:extLst>
              </a:tr>
              <a:tr h="2135545">
                <a:tc>
                  <a:txBody>
                    <a:bodyPr/>
                    <a:lstStyle/>
                    <a:p>
                      <a:pPr lvl="0">
                        <a:buNone/>
                      </a:pPr>
                      <a:r>
                        <a:rPr lang="en-GB" sz="1400">
                          <a:latin typeface="Times New Roman"/>
                        </a:rPr>
                        <a:t>[6]</a:t>
                      </a:r>
                    </a:p>
                    <a:p>
                      <a:pPr lvl="0">
                        <a:buNone/>
                      </a:pPr>
                      <a:r>
                        <a:rPr lang="en-GB" sz="1400">
                          <a:latin typeface="Times New Roman"/>
                        </a:rPr>
                        <a:t>2021</a:t>
                      </a:r>
                    </a:p>
                  </a:txBody>
                  <a:tcPr/>
                </a:tc>
                <a:tc>
                  <a:txBody>
                    <a:bodyPr/>
                    <a:lstStyle/>
                    <a:p>
                      <a:pPr lvl="0" algn="l">
                        <a:lnSpc>
                          <a:spcPct val="100000"/>
                        </a:lnSpc>
                        <a:spcBef>
                          <a:spcPts val="0"/>
                        </a:spcBef>
                        <a:spcAft>
                          <a:spcPts val="0"/>
                        </a:spcAft>
                        <a:buNone/>
                      </a:pPr>
                      <a:endParaRPr lang="en-GB" sz="1050" b="0" i="0" u="none" strike="noStrike" noProof="0">
                        <a:solidFill>
                          <a:srgbClr val="000000"/>
                        </a:solidFill>
                        <a:latin typeface="Times New Roman"/>
                      </a:endParaRPr>
                    </a:p>
                    <a:p>
                      <a:pPr lvl="0">
                        <a:buNone/>
                      </a:pPr>
                      <a:r>
                        <a:rPr lang="en-GB" sz="1100" b="0" i="0" u="none" strike="noStrike" noProof="0">
                          <a:solidFill>
                            <a:srgbClr val="333333"/>
                          </a:solidFill>
                        </a:rPr>
                        <a:t>Decision making of autonomous vehicles in lane change scenarios:</a:t>
                      </a:r>
                      <a:br>
                        <a:rPr lang="en-GB" sz="1100" b="0" i="0" u="none" strike="noStrike" noProof="0">
                          <a:solidFill>
                            <a:srgbClr val="333333"/>
                          </a:solidFill>
                        </a:rPr>
                      </a:br>
                      <a:r>
                        <a:rPr lang="en-GB" sz="1100" b="0" i="0" u="none" strike="noStrike" noProof="0">
                          <a:solidFill>
                            <a:srgbClr val="333333"/>
                          </a:solidFill>
                        </a:rPr>
                        <a:t>Deep reinforcement learning approaches with risk awareness</a:t>
                      </a:r>
                      <a:endParaRPr lang="en-GB" sz="1100"/>
                    </a:p>
                  </a:txBody>
                  <a:tcPr/>
                </a:tc>
                <a:tc>
                  <a:txBody>
                    <a:bodyPr/>
                    <a:lstStyle/>
                    <a:p>
                      <a:pPr marL="0" lvl="0" indent="0" algn="l">
                        <a:lnSpc>
                          <a:spcPct val="100000"/>
                        </a:lnSpc>
                        <a:spcBef>
                          <a:spcPts val="0"/>
                        </a:spcBef>
                        <a:spcAft>
                          <a:spcPts val="0"/>
                        </a:spcAft>
                        <a:buNone/>
                      </a:pPr>
                      <a:endParaRPr lang="en-GB" sz="1100" b="0" i="0" u="none" strike="noStrike" noProof="0">
                        <a:solidFill>
                          <a:srgbClr val="000000"/>
                        </a:solidFill>
                        <a:latin typeface="Calibri"/>
                      </a:endParaRPr>
                    </a:p>
                    <a:p>
                      <a:pPr lvl="0">
                        <a:buNone/>
                      </a:pPr>
                      <a:r>
                        <a:rPr lang="en-GB" sz="1100" b="0" i="0" u="none" strike="noStrike" noProof="0">
                          <a:solidFill>
                            <a:srgbClr val="000000"/>
                          </a:solidFill>
                        </a:rPr>
                        <a:t>to address the risk-insensitive decision-making problem in lane change scenarios for autonomous vehicles (AVs) and to develop a strategy with the minimum expected risk for safe driving.</a:t>
                      </a:r>
                      <a:endParaRPr lang="en-GB"/>
                    </a:p>
                  </a:txBody>
                  <a:tcPr/>
                </a:tc>
                <a:tc>
                  <a:txBody>
                    <a:bodyPr/>
                    <a:lstStyle/>
                    <a:p>
                      <a:pPr marL="171450" lvl="0" indent="-171450">
                        <a:buFont typeface="Arial"/>
                        <a:buChar char="•"/>
                      </a:pPr>
                      <a:r>
                        <a:rPr lang="en-GB" sz="1100" b="0" i="0" u="none" strike="noStrike" noProof="0">
                          <a:solidFill>
                            <a:srgbClr val="000000"/>
                          </a:solidFill>
                          <a:latin typeface="Calibri"/>
                        </a:rPr>
                        <a:t>The probabilistic-model based risk assessment method considers position uncertainty and distance-based safety metrics, providing a comprehensive evaluation of driving risk</a:t>
                      </a:r>
                    </a:p>
                    <a:p>
                      <a:pPr marL="171450" lvl="0" indent="-171450">
                        <a:buFont typeface="Arial"/>
                        <a:buChar char="•"/>
                      </a:pPr>
                      <a:r>
                        <a:rPr lang="en-GB" sz="1100" b="0" i="0" u="none" strike="noStrike" noProof="0">
                          <a:solidFill>
                            <a:srgbClr val="000000"/>
                          </a:solidFill>
                        </a:rPr>
                        <a:t>The risk-aware decision-making algorithm, based on deep reinforcement learning, generates robust safe driving strategies and outperforms previous methods in terms of driving performance.</a:t>
                      </a:r>
                      <a:endParaRPr lang="en-GB" sz="1100" b="0" i="0" u="none" strike="noStrike" noProof="0">
                        <a:solidFill>
                          <a:srgbClr val="000000"/>
                        </a:solidFill>
                        <a:latin typeface="Calibri"/>
                      </a:endParaRPr>
                    </a:p>
                    <a:p>
                      <a:pPr marL="171450" lvl="0" indent="-171450">
                        <a:buFont typeface="Arial"/>
                        <a:buChar char="•"/>
                      </a:pPr>
                      <a:endParaRPr lang="en-GB" sz="1100" b="0" i="0" u="none" strike="noStrike" noProof="0">
                        <a:solidFill>
                          <a:srgbClr val="000000"/>
                        </a:solidFill>
                        <a:latin typeface="Calibri"/>
                      </a:endParaRPr>
                    </a:p>
                  </a:txBody>
                  <a:tcPr/>
                </a:tc>
                <a:tc>
                  <a:txBody>
                    <a:bodyPr/>
                    <a:lstStyle/>
                    <a:p>
                      <a:pPr marL="285750" lvl="0" indent="-285750" algn="l">
                        <a:lnSpc>
                          <a:spcPct val="100000"/>
                        </a:lnSpc>
                        <a:spcBef>
                          <a:spcPts val="0"/>
                        </a:spcBef>
                        <a:spcAft>
                          <a:spcPts val="0"/>
                        </a:spcAft>
                        <a:buFont typeface="Arial"/>
                        <a:buChar char="•"/>
                      </a:pPr>
                      <a:r>
                        <a:rPr lang="en-GB" sz="1100" b="0" i="0" u="none" strike="noStrike" noProof="0">
                          <a:solidFill>
                            <a:srgbClr val="000000"/>
                          </a:solidFill>
                          <a:latin typeface="Calibri"/>
                        </a:rPr>
                        <a:t>The  framework should Improve the sampling probability function for vehicle position initialization to enhance the accuracy of risk assessment and decision-making.</a:t>
                      </a:r>
                      <a:endParaRPr lang="en-US"/>
                    </a:p>
                    <a:p>
                      <a:pPr marL="285750" lvl="0" indent="-285750" algn="l">
                        <a:lnSpc>
                          <a:spcPct val="100000"/>
                        </a:lnSpc>
                        <a:spcBef>
                          <a:spcPts val="0"/>
                        </a:spcBef>
                        <a:spcAft>
                          <a:spcPts val="0"/>
                        </a:spcAft>
                        <a:buFont typeface="Arial"/>
                        <a:buChar char="•"/>
                      </a:pPr>
                      <a:r>
                        <a:rPr lang="en-GB" sz="1100" b="0" i="0" u="none" strike="noStrike" noProof="0">
                          <a:solidFill>
                            <a:srgbClr val="000000"/>
                          </a:solidFill>
                        </a:rPr>
                        <a:t>Optimize the hyper-parameters in the proposed methods to further enhance the performance and efficiency of the decision-making framework.</a:t>
                      </a:r>
                      <a:br>
                        <a:rPr lang="en-GB" sz="1100" b="0" i="0" u="none" strike="noStrike" noProof="0">
                          <a:solidFill>
                            <a:srgbClr val="000000"/>
                          </a:solidFill>
                        </a:rPr>
                      </a:br>
                      <a:endParaRPr lang="en-GB" sz="1100" b="0" i="0" u="none" strike="noStrike" noProof="0">
                        <a:solidFill>
                          <a:srgbClr val="000000"/>
                        </a:solidFill>
                      </a:endParaRPr>
                    </a:p>
                    <a:p>
                      <a:pPr marL="0" lvl="0" indent="0" algn="l">
                        <a:lnSpc>
                          <a:spcPct val="100000"/>
                        </a:lnSpc>
                        <a:spcBef>
                          <a:spcPts val="0"/>
                        </a:spcBef>
                        <a:spcAft>
                          <a:spcPts val="0"/>
                        </a:spcAft>
                        <a:buNone/>
                      </a:pPr>
                      <a:endParaRPr lang="en-GB" sz="1100" b="0" i="0" u="none" strike="noStrike" noProof="0">
                        <a:solidFill>
                          <a:srgbClr val="000000"/>
                        </a:solidFill>
                      </a:endParaRPr>
                    </a:p>
                  </a:txBody>
                  <a:tcPr/>
                </a:tc>
                <a:extLst>
                  <a:ext uri="{0D108BD9-81ED-4DB2-BD59-A6C34878D82A}">
                    <a16:rowId xmlns:a16="http://schemas.microsoft.com/office/drawing/2014/main" val="4007457422"/>
                  </a:ext>
                </a:extLst>
              </a:tr>
            </a:tbl>
          </a:graphicData>
        </a:graphic>
      </p:graphicFrame>
    </p:spTree>
    <p:extLst>
      <p:ext uri="{BB962C8B-B14F-4D97-AF65-F5344CB8AC3E}">
        <p14:creationId xmlns:p14="http://schemas.microsoft.com/office/powerpoint/2010/main" val="1314783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0D062EB0-F0F2-2B87-1A3D-C5C4B23A25CD}"/>
              </a:ext>
            </a:extLst>
          </p:cNvPr>
          <p:cNvSpPr/>
          <p:nvPr/>
        </p:nvSpPr>
        <p:spPr>
          <a:xfrm>
            <a:off x="708338" y="1035676"/>
            <a:ext cx="11129492" cy="5334000"/>
          </a:xfrm>
          <a:prstGeom prst="roundRect">
            <a:avLst/>
          </a:prstGeom>
          <a:noFill/>
          <a:ln w="28575">
            <a:solidFill>
              <a:srgbClr val="388F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a:extLst>
              <a:ext uri="{FF2B5EF4-FFF2-40B4-BE49-F238E27FC236}">
                <a16:creationId xmlns:a16="http://schemas.microsoft.com/office/drawing/2014/main" id="{0E6DC381-8499-5A94-3EC6-1828C1805458}"/>
              </a:ext>
            </a:extLst>
          </p:cNvPr>
          <p:cNvPicPr>
            <a:picLocks noChangeAspect="1"/>
          </p:cNvPicPr>
          <p:nvPr/>
        </p:nvPicPr>
        <p:blipFill>
          <a:blip r:embed="rId2"/>
          <a:stretch>
            <a:fillRect/>
          </a:stretch>
        </p:blipFill>
        <p:spPr>
          <a:xfrm>
            <a:off x="168384" y="45929"/>
            <a:ext cx="978466" cy="1098116"/>
          </a:xfrm>
          <a:prstGeom prst="rect">
            <a:avLst/>
          </a:prstGeom>
        </p:spPr>
      </p:pic>
      <p:sp>
        <p:nvSpPr>
          <p:cNvPr id="9" name="TextBox 8">
            <a:extLst>
              <a:ext uri="{FF2B5EF4-FFF2-40B4-BE49-F238E27FC236}">
                <a16:creationId xmlns:a16="http://schemas.microsoft.com/office/drawing/2014/main" id="{0D1878FC-BE18-BBEC-13F9-1F36E6D2BAD4}"/>
              </a:ext>
            </a:extLst>
          </p:cNvPr>
          <p:cNvSpPr txBox="1"/>
          <p:nvPr/>
        </p:nvSpPr>
        <p:spPr>
          <a:xfrm>
            <a:off x="10736484" y="6427805"/>
            <a:ext cx="20079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b="1">
                <a:latin typeface="Times New Roman"/>
                <a:cs typeface="Calibri"/>
              </a:rPr>
              <a:t>Team#G029</a:t>
            </a:r>
            <a:endParaRPr lang="en-GB" b="1">
              <a:latin typeface="Times New Roman"/>
            </a:endParaRPr>
          </a:p>
        </p:txBody>
      </p:sp>
      <p:sp>
        <p:nvSpPr>
          <p:cNvPr id="11" name="TextBox 10">
            <a:extLst>
              <a:ext uri="{FF2B5EF4-FFF2-40B4-BE49-F238E27FC236}">
                <a16:creationId xmlns:a16="http://schemas.microsoft.com/office/drawing/2014/main" id="{8B4CCC6B-E47C-7BBF-EEF2-983E9BB431B1}"/>
              </a:ext>
            </a:extLst>
          </p:cNvPr>
          <p:cNvSpPr txBox="1"/>
          <p:nvPr/>
        </p:nvSpPr>
        <p:spPr>
          <a:xfrm>
            <a:off x="3986937" y="538754"/>
            <a:ext cx="399810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b="1">
                <a:latin typeface="Times New Roman"/>
                <a:cs typeface="Segoe UI"/>
              </a:rPr>
              <a:t>Autonomous Vehicle Path Planning Using Q-Learning</a:t>
            </a:r>
            <a:r>
              <a:rPr lang="en-US" sz="1200" b="1">
                <a:latin typeface="Times New Roman"/>
                <a:cs typeface="Segoe UI"/>
              </a:rPr>
              <a:t>​​</a:t>
            </a:r>
            <a:endParaRPr lang="en-US" sz="1200" b="1">
              <a:latin typeface="Times New Roman"/>
            </a:endParaRPr>
          </a:p>
        </p:txBody>
      </p:sp>
      <p:sp>
        <p:nvSpPr>
          <p:cNvPr id="2" name="TextBox 1">
            <a:extLst>
              <a:ext uri="{FF2B5EF4-FFF2-40B4-BE49-F238E27FC236}">
                <a16:creationId xmlns:a16="http://schemas.microsoft.com/office/drawing/2014/main" id="{3B1BEFCC-55CB-AB09-20D6-84FC7BE61117}"/>
              </a:ext>
            </a:extLst>
          </p:cNvPr>
          <p:cNvSpPr txBox="1"/>
          <p:nvPr/>
        </p:nvSpPr>
        <p:spPr>
          <a:xfrm>
            <a:off x="3891106" y="1205782"/>
            <a:ext cx="539325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a:cs typeface="Calibri"/>
              </a:rPr>
              <a:t>Novelty of the solution</a:t>
            </a:r>
            <a:endParaRPr lang="en-US"/>
          </a:p>
        </p:txBody>
      </p:sp>
      <p:sp>
        <p:nvSpPr>
          <p:cNvPr id="6" name="TextBox 5">
            <a:extLst>
              <a:ext uri="{FF2B5EF4-FFF2-40B4-BE49-F238E27FC236}">
                <a16:creationId xmlns:a16="http://schemas.microsoft.com/office/drawing/2014/main" id="{488F5EED-C59E-1FD2-74DD-2C7103414009}"/>
              </a:ext>
            </a:extLst>
          </p:cNvPr>
          <p:cNvSpPr txBox="1"/>
          <p:nvPr/>
        </p:nvSpPr>
        <p:spPr>
          <a:xfrm>
            <a:off x="1368879" y="2383971"/>
            <a:ext cx="787581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cs typeface="Calibri"/>
              </a:rPr>
              <a:t>Developing a more efficient reward function for the model to train</a:t>
            </a:r>
            <a:endParaRPr lang="en-US"/>
          </a:p>
          <a:p>
            <a:pPr marL="285750" indent="-285750">
              <a:buFont typeface="Arial"/>
              <a:buChar char="•"/>
            </a:pPr>
            <a:endParaRPr lang="en-US">
              <a:cs typeface="Calibri"/>
            </a:endParaRPr>
          </a:p>
          <a:p>
            <a:pPr marL="285750" indent="-285750">
              <a:buFont typeface="Arial"/>
              <a:buChar char="•"/>
            </a:pPr>
            <a:r>
              <a:rPr lang="en-US">
                <a:cs typeface="Calibri"/>
              </a:rPr>
              <a:t>Combining Q-learning models for good results</a:t>
            </a:r>
            <a:br>
              <a:rPr lang="en-US">
                <a:cs typeface="Calibri"/>
              </a:rPr>
            </a:br>
            <a:endParaRPr lang="en-US">
              <a:cs typeface="Calibri"/>
            </a:endParaRPr>
          </a:p>
          <a:p>
            <a:pPr marL="285750" indent="-285750">
              <a:buFont typeface="Arial"/>
              <a:buChar char="•"/>
            </a:pPr>
            <a:r>
              <a:rPr lang="en-US">
                <a:cs typeface="Calibri"/>
              </a:rPr>
              <a:t>Implementing smooth lane change algorithms without collisions</a:t>
            </a:r>
          </a:p>
        </p:txBody>
      </p:sp>
    </p:spTree>
    <p:extLst>
      <p:ext uri="{BB962C8B-B14F-4D97-AF65-F5344CB8AC3E}">
        <p14:creationId xmlns:p14="http://schemas.microsoft.com/office/powerpoint/2010/main" val="3100342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564" y="1040548"/>
            <a:ext cx="9144000" cy="627045"/>
          </a:xfrm>
        </p:spPr>
        <p:txBody>
          <a:bodyPr>
            <a:normAutofit/>
          </a:bodyPr>
          <a:lstStyle/>
          <a:p>
            <a:r>
              <a:rPr lang="en-GB" sz="3200">
                <a:latin typeface="Times New Roman"/>
                <a:cs typeface="Calibri Light"/>
              </a:rPr>
              <a:t>Methodology</a:t>
            </a:r>
          </a:p>
        </p:txBody>
      </p:sp>
      <p:sp>
        <p:nvSpPr>
          <p:cNvPr id="5" name="Rectangle: Rounded Corners 4">
            <a:extLst>
              <a:ext uri="{FF2B5EF4-FFF2-40B4-BE49-F238E27FC236}">
                <a16:creationId xmlns:a16="http://schemas.microsoft.com/office/drawing/2014/main" id="{0D062EB0-F0F2-2B87-1A3D-C5C4B23A25CD}"/>
              </a:ext>
            </a:extLst>
          </p:cNvPr>
          <p:cNvSpPr/>
          <p:nvPr/>
        </p:nvSpPr>
        <p:spPr>
          <a:xfrm>
            <a:off x="708338" y="1035676"/>
            <a:ext cx="11129492" cy="5334000"/>
          </a:xfrm>
          <a:prstGeom prst="roundRect">
            <a:avLst/>
          </a:prstGeom>
          <a:noFill/>
          <a:ln w="28575">
            <a:solidFill>
              <a:srgbClr val="388F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a:extLst>
              <a:ext uri="{FF2B5EF4-FFF2-40B4-BE49-F238E27FC236}">
                <a16:creationId xmlns:a16="http://schemas.microsoft.com/office/drawing/2014/main" id="{D928B007-4A9F-0C5B-29C0-D89A67BFDA1E}"/>
              </a:ext>
            </a:extLst>
          </p:cNvPr>
          <p:cNvPicPr>
            <a:picLocks noChangeAspect="1"/>
          </p:cNvPicPr>
          <p:nvPr/>
        </p:nvPicPr>
        <p:blipFill>
          <a:blip r:embed="rId2"/>
          <a:stretch>
            <a:fillRect/>
          </a:stretch>
        </p:blipFill>
        <p:spPr>
          <a:xfrm>
            <a:off x="210137" y="98121"/>
            <a:ext cx="988905" cy="1066803"/>
          </a:xfrm>
          <a:prstGeom prst="rect">
            <a:avLst/>
          </a:prstGeom>
        </p:spPr>
      </p:pic>
      <p:sp>
        <p:nvSpPr>
          <p:cNvPr id="9" name="TextBox 8">
            <a:extLst>
              <a:ext uri="{FF2B5EF4-FFF2-40B4-BE49-F238E27FC236}">
                <a16:creationId xmlns:a16="http://schemas.microsoft.com/office/drawing/2014/main" id="{01937218-6AA5-B841-1024-F57F8D0C3629}"/>
              </a:ext>
            </a:extLst>
          </p:cNvPr>
          <p:cNvSpPr txBox="1"/>
          <p:nvPr/>
        </p:nvSpPr>
        <p:spPr>
          <a:xfrm>
            <a:off x="10736484" y="6427805"/>
            <a:ext cx="20079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b="1">
                <a:latin typeface="Times New Roman"/>
                <a:cs typeface="Calibri"/>
              </a:rPr>
              <a:t>Team#G029</a:t>
            </a:r>
            <a:endParaRPr lang="en-GB" b="1">
              <a:latin typeface="Times New Roman"/>
            </a:endParaRPr>
          </a:p>
        </p:txBody>
      </p:sp>
      <p:sp>
        <p:nvSpPr>
          <p:cNvPr id="11" name="TextBox 10">
            <a:extLst>
              <a:ext uri="{FF2B5EF4-FFF2-40B4-BE49-F238E27FC236}">
                <a16:creationId xmlns:a16="http://schemas.microsoft.com/office/drawing/2014/main" id="{5E7C7686-528F-1EC7-8549-8C8658AA9F45}"/>
              </a:ext>
            </a:extLst>
          </p:cNvPr>
          <p:cNvSpPr txBox="1"/>
          <p:nvPr/>
        </p:nvSpPr>
        <p:spPr>
          <a:xfrm>
            <a:off x="3986937" y="538754"/>
            <a:ext cx="508094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latin typeface="Times New Roman"/>
                <a:cs typeface="Times New Roman"/>
              </a:rPr>
              <a:t>Autonomous vehicle lane change and obstacle prediction using q-learning</a:t>
            </a:r>
            <a:endParaRPr lang="en-US" sz="1200">
              <a:latin typeface="Times New Roman"/>
              <a:cs typeface="Times New Roman"/>
            </a:endParaRPr>
          </a:p>
          <a:p>
            <a:endParaRPr lang="en-US" sz="1200" b="1">
              <a:latin typeface="Times New Roman"/>
              <a:cs typeface="Segoe UI"/>
            </a:endParaRPr>
          </a:p>
        </p:txBody>
      </p:sp>
      <p:sp>
        <p:nvSpPr>
          <p:cNvPr id="12" name="Rectangle: Rounded Corners 11">
            <a:extLst>
              <a:ext uri="{FF2B5EF4-FFF2-40B4-BE49-F238E27FC236}">
                <a16:creationId xmlns:a16="http://schemas.microsoft.com/office/drawing/2014/main" id="{1CE616C3-EA36-EC71-CA84-2A4A7796E6ED}"/>
              </a:ext>
            </a:extLst>
          </p:cNvPr>
          <p:cNvSpPr/>
          <p:nvPr/>
        </p:nvSpPr>
        <p:spPr>
          <a:xfrm>
            <a:off x="1338647" y="1809749"/>
            <a:ext cx="3707026" cy="429397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a:latin typeface="Times New Roman"/>
              <a:cs typeface="Calibri"/>
            </a:endParaRPr>
          </a:p>
        </p:txBody>
      </p:sp>
      <p:sp>
        <p:nvSpPr>
          <p:cNvPr id="13" name="Rectangle: Rounded Corners 12">
            <a:extLst>
              <a:ext uri="{FF2B5EF4-FFF2-40B4-BE49-F238E27FC236}">
                <a16:creationId xmlns:a16="http://schemas.microsoft.com/office/drawing/2014/main" id="{E4DA7BB1-1CB3-E5DA-DAC5-F80381A87484}"/>
              </a:ext>
            </a:extLst>
          </p:cNvPr>
          <p:cNvSpPr/>
          <p:nvPr/>
        </p:nvSpPr>
        <p:spPr>
          <a:xfrm>
            <a:off x="2131540" y="2108372"/>
            <a:ext cx="2224216" cy="5663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GB"/>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a:latin typeface="Times New Roman"/>
                <a:cs typeface="Calibri"/>
              </a:rPr>
              <a:t>Input data</a:t>
            </a:r>
            <a:endParaRPr lang="en-GB">
              <a:latin typeface="Times New Roman"/>
            </a:endParaRPr>
          </a:p>
        </p:txBody>
      </p:sp>
      <p:sp>
        <p:nvSpPr>
          <p:cNvPr id="14" name="Rectangle: Rounded Corners 13">
            <a:extLst>
              <a:ext uri="{FF2B5EF4-FFF2-40B4-BE49-F238E27FC236}">
                <a16:creationId xmlns:a16="http://schemas.microsoft.com/office/drawing/2014/main" id="{93CC9ADD-3250-1392-DAC9-3836A80FF1FB}"/>
              </a:ext>
            </a:extLst>
          </p:cNvPr>
          <p:cNvSpPr/>
          <p:nvPr/>
        </p:nvSpPr>
        <p:spPr>
          <a:xfrm>
            <a:off x="2131540" y="3158696"/>
            <a:ext cx="2224216" cy="5663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GB"/>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a:latin typeface="Times New Roman"/>
                <a:cs typeface="Calibri"/>
              </a:rPr>
              <a:t>Q-learning Model</a:t>
            </a:r>
          </a:p>
        </p:txBody>
      </p:sp>
      <p:sp>
        <p:nvSpPr>
          <p:cNvPr id="15" name="Rectangle: Rounded Corners 14">
            <a:extLst>
              <a:ext uri="{FF2B5EF4-FFF2-40B4-BE49-F238E27FC236}">
                <a16:creationId xmlns:a16="http://schemas.microsoft.com/office/drawing/2014/main" id="{CDBCD004-922D-91E5-214C-B1E37DA8468F}"/>
              </a:ext>
            </a:extLst>
          </p:cNvPr>
          <p:cNvSpPr/>
          <p:nvPr/>
        </p:nvSpPr>
        <p:spPr>
          <a:xfrm>
            <a:off x="2131539" y="4270803"/>
            <a:ext cx="2224216" cy="5663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GB"/>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a:latin typeface="Times New Roman"/>
                <a:cs typeface="Calibri"/>
              </a:rPr>
              <a:t>Refine the policy</a:t>
            </a:r>
          </a:p>
        </p:txBody>
      </p:sp>
      <p:sp>
        <p:nvSpPr>
          <p:cNvPr id="17" name="Rectangle: Rounded Corners 16">
            <a:extLst>
              <a:ext uri="{FF2B5EF4-FFF2-40B4-BE49-F238E27FC236}">
                <a16:creationId xmlns:a16="http://schemas.microsoft.com/office/drawing/2014/main" id="{60BE192C-32C1-BB55-7C69-4BCE5E1CB754}"/>
              </a:ext>
            </a:extLst>
          </p:cNvPr>
          <p:cNvSpPr/>
          <p:nvPr/>
        </p:nvSpPr>
        <p:spPr>
          <a:xfrm>
            <a:off x="2130253" y="5308416"/>
            <a:ext cx="2286846" cy="64985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GB"/>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a:latin typeface="Times New Roman"/>
                <a:cs typeface="Calibri"/>
              </a:rPr>
              <a:t>Lane change/Obstacle prediction</a:t>
            </a:r>
          </a:p>
        </p:txBody>
      </p:sp>
      <p:sp>
        <p:nvSpPr>
          <p:cNvPr id="18" name="Arrow: Down 17">
            <a:extLst>
              <a:ext uri="{FF2B5EF4-FFF2-40B4-BE49-F238E27FC236}">
                <a16:creationId xmlns:a16="http://schemas.microsoft.com/office/drawing/2014/main" id="{7A99F691-19AD-1C71-43C6-9EB3E368F617}"/>
              </a:ext>
            </a:extLst>
          </p:cNvPr>
          <p:cNvSpPr/>
          <p:nvPr/>
        </p:nvSpPr>
        <p:spPr>
          <a:xfrm>
            <a:off x="3037702" y="2741655"/>
            <a:ext cx="205945" cy="30891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Arrow: Down 18">
            <a:extLst>
              <a:ext uri="{FF2B5EF4-FFF2-40B4-BE49-F238E27FC236}">
                <a16:creationId xmlns:a16="http://schemas.microsoft.com/office/drawing/2014/main" id="{D326D097-8CB6-78F6-4B6E-1878EFC09B73}"/>
              </a:ext>
            </a:extLst>
          </p:cNvPr>
          <p:cNvSpPr/>
          <p:nvPr/>
        </p:nvSpPr>
        <p:spPr>
          <a:xfrm>
            <a:off x="3037701" y="3802276"/>
            <a:ext cx="205945" cy="30891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Arrow: Down 19">
            <a:extLst>
              <a:ext uri="{FF2B5EF4-FFF2-40B4-BE49-F238E27FC236}">
                <a16:creationId xmlns:a16="http://schemas.microsoft.com/office/drawing/2014/main" id="{6CEB5A3D-EA48-ADA6-81D8-43E9B27B131E}"/>
              </a:ext>
            </a:extLst>
          </p:cNvPr>
          <p:cNvSpPr/>
          <p:nvPr/>
        </p:nvSpPr>
        <p:spPr>
          <a:xfrm>
            <a:off x="3089188" y="4945276"/>
            <a:ext cx="205945" cy="30891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1" name="Picture 20" descr="A diagram of a diagram&#10;&#10;Description automatically generated">
            <a:extLst>
              <a:ext uri="{FF2B5EF4-FFF2-40B4-BE49-F238E27FC236}">
                <a16:creationId xmlns:a16="http://schemas.microsoft.com/office/drawing/2014/main" id="{8B57465F-E1BF-7E2F-560A-8BABDA71FE02}"/>
              </a:ext>
            </a:extLst>
          </p:cNvPr>
          <p:cNvPicPr>
            <a:picLocks noChangeAspect="1"/>
          </p:cNvPicPr>
          <p:nvPr/>
        </p:nvPicPr>
        <p:blipFill>
          <a:blip r:embed="rId3"/>
          <a:stretch>
            <a:fillRect/>
          </a:stretch>
        </p:blipFill>
        <p:spPr>
          <a:xfrm>
            <a:off x="6964697" y="1590293"/>
            <a:ext cx="3362871" cy="2307452"/>
          </a:xfrm>
          <a:prstGeom prst="rect">
            <a:avLst/>
          </a:prstGeom>
        </p:spPr>
      </p:pic>
      <p:pic>
        <p:nvPicPr>
          <p:cNvPr id="3" name="Picture 2" descr="A car driving on a road&#10;&#10;Description automatically generated">
            <a:extLst>
              <a:ext uri="{FF2B5EF4-FFF2-40B4-BE49-F238E27FC236}">
                <a16:creationId xmlns:a16="http://schemas.microsoft.com/office/drawing/2014/main" id="{9FF913E1-D8B6-F617-B13C-9E3F9F976CE1}"/>
              </a:ext>
            </a:extLst>
          </p:cNvPr>
          <p:cNvPicPr>
            <a:picLocks noChangeAspect="1"/>
          </p:cNvPicPr>
          <p:nvPr/>
        </p:nvPicPr>
        <p:blipFill>
          <a:blip r:embed="rId4"/>
          <a:stretch>
            <a:fillRect/>
          </a:stretch>
        </p:blipFill>
        <p:spPr>
          <a:xfrm>
            <a:off x="5538592" y="4162023"/>
            <a:ext cx="6020843" cy="1874226"/>
          </a:xfrm>
          <a:prstGeom prst="rect">
            <a:avLst/>
          </a:prstGeom>
        </p:spPr>
      </p:pic>
    </p:spTree>
    <p:extLst>
      <p:ext uri="{BB962C8B-B14F-4D97-AF65-F5344CB8AC3E}">
        <p14:creationId xmlns:p14="http://schemas.microsoft.com/office/powerpoint/2010/main" val="3510929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0D062EB0-F0F2-2B87-1A3D-C5C4B23A25CD}"/>
              </a:ext>
            </a:extLst>
          </p:cNvPr>
          <p:cNvSpPr/>
          <p:nvPr/>
        </p:nvSpPr>
        <p:spPr>
          <a:xfrm>
            <a:off x="708338" y="1035676"/>
            <a:ext cx="11129492" cy="5334000"/>
          </a:xfrm>
          <a:prstGeom prst="roundRect">
            <a:avLst/>
          </a:prstGeom>
          <a:noFill/>
          <a:ln w="28575">
            <a:solidFill>
              <a:srgbClr val="388F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a:extLst>
              <a:ext uri="{FF2B5EF4-FFF2-40B4-BE49-F238E27FC236}">
                <a16:creationId xmlns:a16="http://schemas.microsoft.com/office/drawing/2014/main" id="{0E6DC381-8499-5A94-3EC6-1828C1805458}"/>
              </a:ext>
            </a:extLst>
          </p:cNvPr>
          <p:cNvPicPr>
            <a:picLocks noChangeAspect="1"/>
          </p:cNvPicPr>
          <p:nvPr/>
        </p:nvPicPr>
        <p:blipFill>
          <a:blip r:embed="rId2"/>
          <a:stretch>
            <a:fillRect/>
          </a:stretch>
        </p:blipFill>
        <p:spPr>
          <a:xfrm>
            <a:off x="168384" y="45929"/>
            <a:ext cx="978466" cy="1098116"/>
          </a:xfrm>
          <a:prstGeom prst="rect">
            <a:avLst/>
          </a:prstGeom>
        </p:spPr>
      </p:pic>
      <p:sp>
        <p:nvSpPr>
          <p:cNvPr id="9" name="TextBox 8">
            <a:extLst>
              <a:ext uri="{FF2B5EF4-FFF2-40B4-BE49-F238E27FC236}">
                <a16:creationId xmlns:a16="http://schemas.microsoft.com/office/drawing/2014/main" id="{0D1878FC-BE18-BBEC-13F9-1F36E6D2BAD4}"/>
              </a:ext>
            </a:extLst>
          </p:cNvPr>
          <p:cNvSpPr txBox="1"/>
          <p:nvPr/>
        </p:nvSpPr>
        <p:spPr>
          <a:xfrm>
            <a:off x="10736484" y="6427805"/>
            <a:ext cx="20079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b="1">
                <a:latin typeface="Times New Roman"/>
                <a:cs typeface="Calibri"/>
              </a:rPr>
              <a:t>Team#G029</a:t>
            </a:r>
            <a:endParaRPr lang="en-GB" b="1">
              <a:latin typeface="Times New Roman"/>
            </a:endParaRPr>
          </a:p>
        </p:txBody>
      </p:sp>
      <p:sp>
        <p:nvSpPr>
          <p:cNvPr id="11" name="TextBox 10">
            <a:extLst>
              <a:ext uri="{FF2B5EF4-FFF2-40B4-BE49-F238E27FC236}">
                <a16:creationId xmlns:a16="http://schemas.microsoft.com/office/drawing/2014/main" id="{8B4CCC6B-E47C-7BBF-EEF2-983E9BB431B1}"/>
              </a:ext>
            </a:extLst>
          </p:cNvPr>
          <p:cNvSpPr txBox="1"/>
          <p:nvPr/>
        </p:nvSpPr>
        <p:spPr>
          <a:xfrm>
            <a:off x="3986937" y="538754"/>
            <a:ext cx="519123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latin typeface="Times New Roman"/>
                <a:cs typeface="Times New Roman"/>
              </a:rPr>
              <a:t>Autonomous vehicle lane change and obstacle prediction using q-learning</a:t>
            </a:r>
            <a:endParaRPr lang="en-US" sz="1200">
              <a:latin typeface="Times New Roman"/>
              <a:cs typeface="Times New Roman"/>
            </a:endParaRPr>
          </a:p>
          <a:p>
            <a:endParaRPr lang="en-US" sz="1200" b="1">
              <a:latin typeface="Times New Roman"/>
              <a:cs typeface="Segoe UI"/>
            </a:endParaRPr>
          </a:p>
        </p:txBody>
      </p:sp>
      <p:sp>
        <p:nvSpPr>
          <p:cNvPr id="2" name="TextBox 1">
            <a:extLst>
              <a:ext uri="{FF2B5EF4-FFF2-40B4-BE49-F238E27FC236}">
                <a16:creationId xmlns:a16="http://schemas.microsoft.com/office/drawing/2014/main" id="{3B1BEFCC-55CB-AB09-20D6-84FC7BE61117}"/>
              </a:ext>
            </a:extLst>
          </p:cNvPr>
          <p:cNvSpPr txBox="1"/>
          <p:nvPr/>
        </p:nvSpPr>
        <p:spPr>
          <a:xfrm>
            <a:off x="4338620" y="1032790"/>
            <a:ext cx="755292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a:cs typeface="Calibri"/>
              </a:rPr>
              <a:t>Data Flow diagram</a:t>
            </a:r>
          </a:p>
        </p:txBody>
      </p:sp>
      <p:sp>
        <p:nvSpPr>
          <p:cNvPr id="3" name="Rectangle: Rounded Corners 2">
            <a:extLst>
              <a:ext uri="{FF2B5EF4-FFF2-40B4-BE49-F238E27FC236}">
                <a16:creationId xmlns:a16="http://schemas.microsoft.com/office/drawing/2014/main" id="{661482A4-8341-FC88-D1E8-00EFC66995B2}"/>
              </a:ext>
            </a:extLst>
          </p:cNvPr>
          <p:cNvSpPr/>
          <p:nvPr/>
        </p:nvSpPr>
        <p:spPr>
          <a:xfrm>
            <a:off x="3723128" y="4078765"/>
            <a:ext cx="1502535" cy="7834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cs typeface="Calibri"/>
              </a:rPr>
              <a:t>Reward/penalty</a:t>
            </a:r>
          </a:p>
        </p:txBody>
      </p:sp>
      <p:sp>
        <p:nvSpPr>
          <p:cNvPr id="6" name="Rectangle: Rounded Corners 5">
            <a:extLst>
              <a:ext uri="{FF2B5EF4-FFF2-40B4-BE49-F238E27FC236}">
                <a16:creationId xmlns:a16="http://schemas.microsoft.com/office/drawing/2014/main" id="{518544E9-876B-58C6-E1F3-9F5C304F84CC}"/>
              </a:ext>
            </a:extLst>
          </p:cNvPr>
          <p:cNvSpPr/>
          <p:nvPr/>
        </p:nvSpPr>
        <p:spPr>
          <a:xfrm>
            <a:off x="9474070" y="5343972"/>
            <a:ext cx="1502535" cy="7834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cs typeface="Calibri"/>
              </a:rPr>
              <a:t>Train Neural network</a:t>
            </a:r>
          </a:p>
        </p:txBody>
      </p:sp>
      <p:sp>
        <p:nvSpPr>
          <p:cNvPr id="7" name="Rectangle: Rounded Corners 6">
            <a:extLst>
              <a:ext uri="{FF2B5EF4-FFF2-40B4-BE49-F238E27FC236}">
                <a16:creationId xmlns:a16="http://schemas.microsoft.com/office/drawing/2014/main" id="{CFAEE7EE-58F3-9678-9CB8-0C9E17CC9526}"/>
              </a:ext>
            </a:extLst>
          </p:cNvPr>
          <p:cNvSpPr/>
          <p:nvPr/>
        </p:nvSpPr>
        <p:spPr>
          <a:xfrm>
            <a:off x="9474070" y="4050010"/>
            <a:ext cx="1502535" cy="7834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t>Update q-values</a:t>
            </a:r>
            <a:endParaRPr lang="en-GB">
              <a:cs typeface="Calibri"/>
            </a:endParaRPr>
          </a:p>
        </p:txBody>
      </p:sp>
      <p:sp>
        <p:nvSpPr>
          <p:cNvPr id="10" name="Rectangle: Rounded Corners 9">
            <a:extLst>
              <a:ext uri="{FF2B5EF4-FFF2-40B4-BE49-F238E27FC236}">
                <a16:creationId xmlns:a16="http://schemas.microsoft.com/office/drawing/2014/main" id="{939E1D06-3BFA-17AE-33F8-4E679CA2C637}"/>
              </a:ext>
            </a:extLst>
          </p:cNvPr>
          <p:cNvSpPr/>
          <p:nvPr/>
        </p:nvSpPr>
        <p:spPr>
          <a:xfrm>
            <a:off x="6354184" y="5343973"/>
            <a:ext cx="1502535" cy="7834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cs typeface="Calibri"/>
              </a:rPr>
              <a:t>Action space</a:t>
            </a:r>
          </a:p>
        </p:txBody>
      </p:sp>
      <p:sp>
        <p:nvSpPr>
          <p:cNvPr id="12" name="Rectangle: Rounded Corners 11">
            <a:extLst>
              <a:ext uri="{FF2B5EF4-FFF2-40B4-BE49-F238E27FC236}">
                <a16:creationId xmlns:a16="http://schemas.microsoft.com/office/drawing/2014/main" id="{AC9B80F8-5E8D-DC48-6CB3-EE68EDDBC9ED}"/>
              </a:ext>
            </a:extLst>
          </p:cNvPr>
          <p:cNvSpPr/>
          <p:nvPr/>
        </p:nvSpPr>
        <p:spPr>
          <a:xfrm>
            <a:off x="6354183" y="4050010"/>
            <a:ext cx="1502535" cy="7834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t>Q-values</a:t>
            </a:r>
            <a:endParaRPr lang="en-GB">
              <a:cs typeface="Calibri"/>
            </a:endParaRPr>
          </a:p>
        </p:txBody>
      </p:sp>
      <p:sp>
        <p:nvSpPr>
          <p:cNvPr id="13" name="Rectangle: Rounded Corners 12">
            <a:extLst>
              <a:ext uri="{FF2B5EF4-FFF2-40B4-BE49-F238E27FC236}">
                <a16:creationId xmlns:a16="http://schemas.microsoft.com/office/drawing/2014/main" id="{B841B8ED-37AA-B3F2-BE93-56E34E2F1833}"/>
              </a:ext>
            </a:extLst>
          </p:cNvPr>
          <p:cNvSpPr/>
          <p:nvPr/>
        </p:nvSpPr>
        <p:spPr>
          <a:xfrm>
            <a:off x="6354184" y="2842312"/>
            <a:ext cx="1502535" cy="7834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cs typeface="Calibri"/>
              </a:rPr>
              <a:t>Neural Network</a:t>
            </a:r>
          </a:p>
        </p:txBody>
      </p:sp>
      <p:sp>
        <p:nvSpPr>
          <p:cNvPr id="14" name="Rectangle: Rounded Corners 13">
            <a:extLst>
              <a:ext uri="{FF2B5EF4-FFF2-40B4-BE49-F238E27FC236}">
                <a16:creationId xmlns:a16="http://schemas.microsoft.com/office/drawing/2014/main" id="{BD712C30-73F7-9A3F-CD70-65F065DBCF28}"/>
              </a:ext>
            </a:extLst>
          </p:cNvPr>
          <p:cNvSpPr/>
          <p:nvPr/>
        </p:nvSpPr>
        <p:spPr>
          <a:xfrm>
            <a:off x="6354184" y="1778388"/>
            <a:ext cx="1502535" cy="7834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State</a:t>
            </a:r>
            <a:endParaRPr lang="en-US"/>
          </a:p>
        </p:txBody>
      </p:sp>
      <p:sp>
        <p:nvSpPr>
          <p:cNvPr id="15" name="Rectangle: Rounded Corners 14">
            <a:extLst>
              <a:ext uri="{FF2B5EF4-FFF2-40B4-BE49-F238E27FC236}">
                <a16:creationId xmlns:a16="http://schemas.microsoft.com/office/drawing/2014/main" id="{5E53BD2A-6DED-A289-1764-5F0014931F23}"/>
              </a:ext>
            </a:extLst>
          </p:cNvPr>
          <p:cNvSpPr/>
          <p:nvPr/>
        </p:nvSpPr>
        <p:spPr>
          <a:xfrm>
            <a:off x="1609655" y="5171445"/>
            <a:ext cx="1502535" cy="7834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cs typeface="Calibri"/>
              </a:rPr>
              <a:t>Environment</a:t>
            </a:r>
          </a:p>
        </p:txBody>
      </p:sp>
      <p:sp>
        <p:nvSpPr>
          <p:cNvPr id="16" name="Rectangle: Rounded Corners 15">
            <a:extLst>
              <a:ext uri="{FF2B5EF4-FFF2-40B4-BE49-F238E27FC236}">
                <a16:creationId xmlns:a16="http://schemas.microsoft.com/office/drawing/2014/main" id="{BF289F9E-42DE-0752-F0DF-886267560D5C}"/>
              </a:ext>
            </a:extLst>
          </p:cNvPr>
          <p:cNvSpPr/>
          <p:nvPr/>
        </p:nvSpPr>
        <p:spPr>
          <a:xfrm>
            <a:off x="1782184" y="1965294"/>
            <a:ext cx="1502535" cy="7834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cs typeface="Calibri"/>
              </a:rPr>
              <a:t>Preprocess</a:t>
            </a:r>
          </a:p>
        </p:txBody>
      </p:sp>
      <p:cxnSp>
        <p:nvCxnSpPr>
          <p:cNvPr id="19" name="Straight Arrow Connector 18">
            <a:extLst>
              <a:ext uri="{FF2B5EF4-FFF2-40B4-BE49-F238E27FC236}">
                <a16:creationId xmlns:a16="http://schemas.microsoft.com/office/drawing/2014/main" id="{FD2F162C-A730-30C6-62D0-D411C8D20C7D}"/>
              </a:ext>
            </a:extLst>
          </p:cNvPr>
          <p:cNvCxnSpPr/>
          <p:nvPr/>
        </p:nvCxnSpPr>
        <p:spPr>
          <a:xfrm flipH="1">
            <a:off x="7097742" y="2351775"/>
            <a:ext cx="5751" cy="4974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494DAF3-5965-7CAE-0E50-4E9EB15D82D0}"/>
              </a:ext>
            </a:extLst>
          </p:cNvPr>
          <p:cNvCxnSpPr>
            <a:cxnSpLocks/>
          </p:cNvCxnSpPr>
          <p:nvPr/>
        </p:nvCxnSpPr>
        <p:spPr>
          <a:xfrm flipH="1">
            <a:off x="7097741" y="3501964"/>
            <a:ext cx="5751" cy="4974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FFCFA98-3CD5-4067-1F65-9D84CDA8D749}"/>
              </a:ext>
            </a:extLst>
          </p:cNvPr>
          <p:cNvCxnSpPr>
            <a:cxnSpLocks/>
          </p:cNvCxnSpPr>
          <p:nvPr/>
        </p:nvCxnSpPr>
        <p:spPr>
          <a:xfrm flipH="1">
            <a:off x="7097742" y="4853435"/>
            <a:ext cx="5751" cy="4974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B76BE07-59D1-F12E-4019-A9E1FD57E6D6}"/>
              </a:ext>
            </a:extLst>
          </p:cNvPr>
          <p:cNvCxnSpPr>
            <a:cxnSpLocks/>
          </p:cNvCxnSpPr>
          <p:nvPr/>
        </p:nvCxnSpPr>
        <p:spPr>
          <a:xfrm flipH="1">
            <a:off x="10145741" y="4824680"/>
            <a:ext cx="5751" cy="4974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29BF0252-05A0-40B2-6E8D-159F76165185}"/>
              </a:ext>
            </a:extLst>
          </p:cNvPr>
          <p:cNvCxnSpPr/>
          <p:nvPr/>
        </p:nvCxnSpPr>
        <p:spPr>
          <a:xfrm flipH="1" flipV="1">
            <a:off x="7976699" y="3376046"/>
            <a:ext cx="1630390" cy="24499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4869849-25AD-0D82-EECC-0A7A85573B3A}"/>
              </a:ext>
            </a:extLst>
          </p:cNvPr>
          <p:cNvCxnSpPr>
            <a:cxnSpLocks/>
          </p:cNvCxnSpPr>
          <p:nvPr/>
        </p:nvCxnSpPr>
        <p:spPr>
          <a:xfrm flipH="1" flipV="1">
            <a:off x="5386835" y="4056930"/>
            <a:ext cx="925902" cy="465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88B30F1-1AB9-293A-DADB-3CF96A5B733D}"/>
              </a:ext>
            </a:extLst>
          </p:cNvPr>
          <p:cNvCxnSpPr>
            <a:cxnSpLocks/>
          </p:cNvCxnSpPr>
          <p:nvPr/>
        </p:nvCxnSpPr>
        <p:spPr>
          <a:xfrm flipH="1">
            <a:off x="3273364" y="5730453"/>
            <a:ext cx="3010619" cy="37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F4B7A7A-D2E2-6779-A687-AC5D870D14E3}"/>
              </a:ext>
            </a:extLst>
          </p:cNvPr>
          <p:cNvCxnSpPr>
            <a:cxnSpLocks/>
          </p:cNvCxnSpPr>
          <p:nvPr/>
        </p:nvCxnSpPr>
        <p:spPr>
          <a:xfrm flipV="1">
            <a:off x="2977191" y="4646400"/>
            <a:ext cx="598097" cy="552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FE4A00-5E4E-001A-0C50-A76B3771552E}"/>
              </a:ext>
            </a:extLst>
          </p:cNvPr>
          <p:cNvCxnSpPr>
            <a:cxnSpLocks/>
          </p:cNvCxnSpPr>
          <p:nvPr/>
        </p:nvCxnSpPr>
        <p:spPr>
          <a:xfrm flipV="1">
            <a:off x="2257184" y="2908440"/>
            <a:ext cx="23004" cy="2133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FC21C3F-1A08-295D-8AF1-C74632071F16}"/>
              </a:ext>
            </a:extLst>
          </p:cNvPr>
          <p:cNvCxnSpPr>
            <a:cxnSpLocks/>
          </p:cNvCxnSpPr>
          <p:nvPr/>
        </p:nvCxnSpPr>
        <p:spPr>
          <a:xfrm>
            <a:off x="3494775" y="2236756"/>
            <a:ext cx="2697192" cy="8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84EA1AEE-FD6E-5A59-82BD-8F85EF9137A7}"/>
              </a:ext>
            </a:extLst>
          </p:cNvPr>
          <p:cNvSpPr/>
          <p:nvPr/>
        </p:nvSpPr>
        <p:spPr>
          <a:xfrm>
            <a:off x="9477311" y="2594050"/>
            <a:ext cx="1502535" cy="7834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cs typeface="Calibri"/>
              </a:rPr>
              <a:t>Replay Buffer</a:t>
            </a:r>
          </a:p>
        </p:txBody>
      </p:sp>
      <p:cxnSp>
        <p:nvCxnSpPr>
          <p:cNvPr id="17" name="Connector: Elbow 16">
            <a:extLst>
              <a:ext uri="{FF2B5EF4-FFF2-40B4-BE49-F238E27FC236}">
                <a16:creationId xmlns:a16="http://schemas.microsoft.com/office/drawing/2014/main" id="{F72A07E3-5901-E799-C396-EEF341C0EED0}"/>
              </a:ext>
            </a:extLst>
          </p:cNvPr>
          <p:cNvCxnSpPr/>
          <p:nvPr/>
        </p:nvCxnSpPr>
        <p:spPr>
          <a:xfrm>
            <a:off x="7109137" y="2660561"/>
            <a:ext cx="2363274" cy="51730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498FDA7C-61FE-0499-FE5E-F023A8592504}"/>
              </a:ext>
            </a:extLst>
          </p:cNvPr>
          <p:cNvCxnSpPr>
            <a:cxnSpLocks/>
          </p:cNvCxnSpPr>
          <p:nvPr/>
        </p:nvCxnSpPr>
        <p:spPr>
          <a:xfrm flipV="1">
            <a:off x="7860404" y="2853744"/>
            <a:ext cx="1644203" cy="177943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06AB461-6D8F-9E3F-4045-FA0B227866AE}"/>
              </a:ext>
            </a:extLst>
          </p:cNvPr>
          <p:cNvCxnSpPr/>
          <p:nvPr/>
        </p:nvCxnSpPr>
        <p:spPr>
          <a:xfrm flipV="1">
            <a:off x="4329448" y="3746680"/>
            <a:ext cx="2147" cy="276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10BAD0B-9ADF-39E5-3E9F-6DD4918765EE}"/>
              </a:ext>
            </a:extLst>
          </p:cNvPr>
          <p:cNvCxnSpPr/>
          <p:nvPr/>
        </p:nvCxnSpPr>
        <p:spPr>
          <a:xfrm>
            <a:off x="4332803" y="3758617"/>
            <a:ext cx="4531214" cy="1288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7E6F048-2D3E-CFC6-6565-09FA60DBF802}"/>
              </a:ext>
            </a:extLst>
          </p:cNvPr>
          <p:cNvCxnSpPr/>
          <p:nvPr/>
        </p:nvCxnSpPr>
        <p:spPr>
          <a:xfrm flipV="1">
            <a:off x="8822297" y="3302628"/>
            <a:ext cx="624625" cy="4593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8E2709A-9A58-221D-5C99-D09560981F32}"/>
              </a:ext>
            </a:extLst>
          </p:cNvPr>
          <p:cNvCxnSpPr/>
          <p:nvPr/>
        </p:nvCxnSpPr>
        <p:spPr>
          <a:xfrm>
            <a:off x="10081340" y="3421888"/>
            <a:ext cx="2147" cy="549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22668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20</Slides>
  <Notes>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Autonomous Vehicle  lane change prediction and obstacle prediction Using Q-Learning</vt:lpstr>
      <vt:lpstr>Guide Approval</vt:lpstr>
      <vt:lpstr>Problem statement</vt:lpstr>
      <vt:lpstr>PowerPoint Presentation</vt:lpstr>
      <vt:lpstr>PowerPoint Presentation</vt:lpstr>
      <vt:lpstr>PowerPoint Presentation</vt:lpstr>
      <vt:lpstr>PowerPoint Presentation</vt:lpstr>
      <vt:lpstr>Methodology</vt:lpstr>
      <vt:lpstr>PowerPoint Presentation</vt:lpstr>
      <vt:lpstr>PowerPoint Presentation</vt:lpstr>
      <vt:lpstr>PowerPoint Presentation</vt:lpstr>
      <vt:lpstr>PowerPoint Presentation</vt:lpstr>
      <vt:lpstr>PowerPoint Presentation</vt:lpstr>
      <vt:lpstr>PowerPoint Presentation</vt:lpstr>
      <vt:lpstr>Prototype of 30% Design</vt:lpstr>
      <vt:lpstr>Prototype of 30% Design</vt:lpstr>
      <vt:lpstr>Work Plan and Publication Plan For Phase-2</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16</cp:revision>
  <dcterms:created xsi:type="dcterms:W3CDTF">2023-09-19T08:37:52Z</dcterms:created>
  <dcterms:modified xsi:type="dcterms:W3CDTF">2023-12-07T23:01:07Z</dcterms:modified>
</cp:coreProperties>
</file>