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1" r:id="rId2"/>
    <p:sldId id="300" r:id="rId3"/>
    <p:sldId id="304" r:id="rId4"/>
    <p:sldId id="30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8" r:id="rId16"/>
    <p:sldId id="272" r:id="rId17"/>
    <p:sldId id="273" r:id="rId18"/>
    <p:sldId id="285" r:id="rId19"/>
    <p:sldId id="275" r:id="rId20"/>
    <p:sldId id="276" r:id="rId21"/>
    <p:sldId id="277" r:id="rId22"/>
    <p:sldId id="278" r:id="rId23"/>
    <p:sldId id="279" r:id="rId24"/>
    <p:sldId id="280" r:id="rId25"/>
    <p:sldId id="309" r:id="rId26"/>
    <p:sldId id="282" r:id="rId27"/>
    <p:sldId id="301" r:id="rId28"/>
    <p:sldId id="30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E83AF-6816-ABF8-4722-93B887F83944}" v="24" dt="2023-06-13T06:09:51.912"/>
    <p1510:client id="{BDFA666A-B836-DA0C-FFE4-93EAE31B34FA}" v="9" dt="2023-06-13T05:32:36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DFA666A-B836-DA0C-FFE4-93EAE31B34FA}"/>
    <pc:docChg chg="modSld">
      <pc:chgData name="" userId="" providerId="" clId="Web-{BDFA666A-B836-DA0C-FFE4-93EAE31B34FA}" dt="2023-06-13T05:32:31.540" v="3"/>
      <pc:docMkLst>
        <pc:docMk/>
      </pc:docMkLst>
      <pc:sldChg chg="delSp modSp">
        <pc:chgData name="" userId="" providerId="" clId="Web-{BDFA666A-B836-DA0C-FFE4-93EAE31B34FA}" dt="2023-06-13T05:32:31.540" v="3"/>
        <pc:sldMkLst>
          <pc:docMk/>
          <pc:sldMk cId="0" sldId="271"/>
        </pc:sldMkLst>
        <pc:spChg chg="del">
          <ac:chgData name="" userId="" providerId="" clId="Web-{BDFA666A-B836-DA0C-FFE4-93EAE31B34FA}" dt="2023-06-13T05:32:24.852" v="0"/>
          <ac:spMkLst>
            <pc:docMk/>
            <pc:sldMk cId="0" sldId="271"/>
            <ac:spMk id="16" creationId="{B3D6F5A0-A93C-466E-B777-8E697F32E6E1}"/>
          </ac:spMkLst>
        </pc:spChg>
        <pc:spChg chg="mod">
          <ac:chgData name="" userId="" providerId="" clId="Web-{BDFA666A-B836-DA0C-FFE4-93EAE31B34FA}" dt="2023-06-13T05:32:29.915" v="2" actId="20577"/>
          <ac:spMkLst>
            <pc:docMk/>
            <pc:sldMk cId="0" sldId="271"/>
            <ac:spMk id="476" creationId="{00000000-0000-0000-0000-000000000000}"/>
          </ac:spMkLst>
        </pc:spChg>
        <pc:grpChg chg="del">
          <ac:chgData name="" userId="" providerId="" clId="Web-{BDFA666A-B836-DA0C-FFE4-93EAE31B34FA}" dt="2023-06-13T05:32:31.540" v="3"/>
          <ac:grpSpMkLst>
            <pc:docMk/>
            <pc:sldMk cId="0" sldId="271"/>
            <ac:grpSpMk id="465" creationId="{00000000-0000-0000-0000-000000000000}"/>
          </ac:grpSpMkLst>
        </pc:grpChg>
      </pc:sldChg>
    </pc:docChg>
  </pc:docChgLst>
  <pc:docChgLst>
    <pc:chgData name="VINOD KUMAR" userId="S::drvinodkumar2019@kluniversity.in::937d03d8-9e16-4f56-8b09-b70d6b07ca74" providerId="AD" clId="Web-{BDFA666A-B836-DA0C-FFE4-93EAE31B34FA}"/>
    <pc:docChg chg="modSld">
      <pc:chgData name="VINOD KUMAR" userId="S::drvinodkumar2019@kluniversity.in::937d03d8-9e16-4f56-8b09-b70d6b07ca74" providerId="AD" clId="Web-{BDFA666A-B836-DA0C-FFE4-93EAE31B34FA}" dt="2023-06-13T05:32:36.837" v="2"/>
      <pc:docMkLst>
        <pc:docMk/>
      </pc:docMkLst>
      <pc:sldChg chg="delSp">
        <pc:chgData name="VINOD KUMAR" userId="S::drvinodkumar2019@kluniversity.in::937d03d8-9e16-4f56-8b09-b70d6b07ca74" providerId="AD" clId="Web-{BDFA666A-B836-DA0C-FFE4-93EAE31B34FA}" dt="2023-06-13T05:32:36.837" v="2"/>
        <pc:sldMkLst>
          <pc:docMk/>
          <pc:sldMk cId="0" sldId="271"/>
        </pc:sldMkLst>
        <pc:spChg chg="del">
          <ac:chgData name="VINOD KUMAR" userId="S::drvinodkumar2019@kluniversity.in::937d03d8-9e16-4f56-8b09-b70d6b07ca74" providerId="AD" clId="Web-{BDFA666A-B836-DA0C-FFE4-93EAE31B34FA}" dt="2023-06-13T05:32:34.915" v="1"/>
          <ac:spMkLst>
            <pc:docMk/>
            <pc:sldMk cId="0" sldId="271"/>
            <ac:spMk id="2" creationId="{6398423B-5803-30F8-31C4-BF716BD7197E}"/>
          </ac:spMkLst>
        </pc:spChg>
        <pc:spChg chg="del">
          <ac:chgData name="VINOD KUMAR" userId="S::drvinodkumar2019@kluniversity.in::937d03d8-9e16-4f56-8b09-b70d6b07ca74" providerId="AD" clId="Web-{BDFA666A-B836-DA0C-FFE4-93EAE31B34FA}" dt="2023-06-13T05:32:36.837" v="2"/>
          <ac:spMkLst>
            <pc:docMk/>
            <pc:sldMk cId="0" sldId="271"/>
            <ac:spMk id="473" creationId="{00000000-0000-0000-0000-000000000000}"/>
          </ac:spMkLst>
        </pc:spChg>
        <pc:picChg chg="del">
          <ac:chgData name="VINOD KUMAR" userId="S::drvinodkumar2019@kluniversity.in::937d03d8-9e16-4f56-8b09-b70d6b07ca74" providerId="AD" clId="Web-{BDFA666A-B836-DA0C-FFE4-93EAE31B34FA}" dt="2023-06-13T05:32:34.884" v="0"/>
          <ac:picMkLst>
            <pc:docMk/>
            <pc:sldMk cId="0" sldId="271"/>
            <ac:picMk id="464" creationId="{00000000-0000-0000-0000-000000000000}"/>
          </ac:picMkLst>
        </pc:picChg>
      </pc:sldChg>
    </pc:docChg>
  </pc:docChgLst>
  <pc:docChgLst>
    <pc:chgData name="VINOD KUMAR" userId="S::drvinodkumar2019@kluniversity.in::937d03d8-9e16-4f56-8b09-b70d6b07ca74" providerId="AD" clId="Web-{0E1E83AF-6816-ABF8-4722-93B887F83944}"/>
    <pc:docChg chg="modSld">
      <pc:chgData name="VINOD KUMAR" userId="S::drvinodkumar2019@kluniversity.in::937d03d8-9e16-4f56-8b09-b70d6b07ca74" providerId="AD" clId="Web-{0E1E83AF-6816-ABF8-4722-93B887F83944}" dt="2023-06-13T06:09:50.037" v="18" actId="20577"/>
      <pc:docMkLst>
        <pc:docMk/>
      </pc:docMkLst>
      <pc:sldChg chg="modSp">
        <pc:chgData name="VINOD KUMAR" userId="S::drvinodkumar2019@kluniversity.in::937d03d8-9e16-4f56-8b09-b70d6b07ca74" providerId="AD" clId="Web-{0E1E83AF-6816-ABF8-4722-93B887F83944}" dt="2023-06-13T06:09:23.504" v="12" actId="20577"/>
        <pc:sldMkLst>
          <pc:docMk/>
          <pc:sldMk cId="0" sldId="261"/>
        </pc:sldMkLst>
        <pc:spChg chg="mod">
          <ac:chgData name="VINOD KUMAR" userId="S::drvinodkumar2019@kluniversity.in::937d03d8-9e16-4f56-8b09-b70d6b07ca74" providerId="AD" clId="Web-{0E1E83AF-6816-ABF8-4722-93B887F83944}" dt="2023-06-13T06:09:23.504" v="12" actId="20577"/>
          <ac:spMkLst>
            <pc:docMk/>
            <pc:sldMk cId="0" sldId="261"/>
            <ac:spMk id="38" creationId="{F1B2C0CD-C50D-4D12-8991-A4AD0D1CF096}"/>
          </ac:spMkLst>
        </pc:spChg>
      </pc:sldChg>
      <pc:sldChg chg="addSp delSp modSp">
        <pc:chgData name="VINOD KUMAR" userId="S::drvinodkumar2019@kluniversity.in::937d03d8-9e16-4f56-8b09-b70d6b07ca74" providerId="AD" clId="Web-{0E1E83AF-6816-ABF8-4722-93B887F83944}" dt="2023-06-13T06:09:50.037" v="18" actId="20577"/>
        <pc:sldMkLst>
          <pc:docMk/>
          <pc:sldMk cId="0" sldId="271"/>
        </pc:sldMkLst>
        <pc:spChg chg="add mod">
          <ac:chgData name="VINOD KUMAR" userId="S::drvinodkumar2019@kluniversity.in::937d03d8-9e16-4f56-8b09-b70d6b07ca74" providerId="AD" clId="Web-{0E1E83AF-6816-ABF8-4722-93B887F83944}" dt="2023-06-13T06:08:39.315" v="6" actId="14100"/>
          <ac:spMkLst>
            <pc:docMk/>
            <pc:sldMk cId="0" sldId="271"/>
            <ac:spMk id="2" creationId="{BC43EBDE-1FC2-1797-AC13-868BC8B108E9}"/>
          </ac:spMkLst>
        </pc:spChg>
        <pc:spChg chg="mod">
          <ac:chgData name="VINOD KUMAR" userId="S::drvinodkumar2019@kluniversity.in::937d03d8-9e16-4f56-8b09-b70d6b07ca74" providerId="AD" clId="Web-{0E1E83AF-6816-ABF8-4722-93B887F83944}" dt="2023-06-13T06:09:04.910" v="7" actId="1076"/>
          <ac:spMkLst>
            <pc:docMk/>
            <pc:sldMk cId="0" sldId="271"/>
            <ac:spMk id="4" creationId="{2AA4B22D-392B-DF3F-B021-65F2138EAE6E}"/>
          </ac:spMkLst>
        </pc:spChg>
        <pc:spChg chg="mod">
          <ac:chgData name="VINOD KUMAR" userId="S::drvinodkumar2019@kluniversity.in::937d03d8-9e16-4f56-8b09-b70d6b07ca74" providerId="AD" clId="Web-{0E1E83AF-6816-ABF8-4722-93B887F83944}" dt="2023-06-13T06:09:04.926" v="8" actId="1076"/>
          <ac:spMkLst>
            <pc:docMk/>
            <pc:sldMk cId="0" sldId="271"/>
            <ac:spMk id="8" creationId="{7153E61F-4441-DBE3-3DFF-6E9EF6C48D23}"/>
          </ac:spMkLst>
        </pc:spChg>
        <pc:spChg chg="del mod">
          <ac:chgData name="VINOD KUMAR" userId="S::drvinodkumar2019@kluniversity.in::937d03d8-9e16-4f56-8b09-b70d6b07ca74" providerId="AD" clId="Web-{0E1E83AF-6816-ABF8-4722-93B887F83944}" dt="2023-06-13T06:08:20.940" v="1"/>
          <ac:spMkLst>
            <pc:docMk/>
            <pc:sldMk cId="0" sldId="271"/>
            <ac:spMk id="18" creationId="{807C1E3F-2DA3-AFAE-99EA-57C7BD21ED5A}"/>
          </ac:spMkLst>
        </pc:spChg>
        <pc:spChg chg="mod">
          <ac:chgData name="VINOD KUMAR" userId="S::drvinodkumar2019@kluniversity.in::937d03d8-9e16-4f56-8b09-b70d6b07ca74" providerId="AD" clId="Web-{0E1E83AF-6816-ABF8-4722-93B887F83944}" dt="2023-06-13T06:09:50.037" v="18" actId="20577"/>
          <ac:spMkLst>
            <pc:docMk/>
            <pc:sldMk cId="0" sldId="271"/>
            <ac:spMk id="21" creationId="{EF776FF6-0FAF-72BB-39FE-44B8C9B465BE}"/>
          </ac:spMkLst>
        </pc:spChg>
        <pc:spChg chg="mod">
          <ac:chgData name="VINOD KUMAR" userId="S::drvinodkumar2019@kluniversity.in::937d03d8-9e16-4f56-8b09-b70d6b07ca74" providerId="AD" clId="Web-{0E1E83AF-6816-ABF8-4722-93B887F83944}" dt="2023-06-13T06:09:35.161" v="14"/>
          <ac:spMkLst>
            <pc:docMk/>
            <pc:sldMk cId="0" sldId="271"/>
            <ac:spMk id="47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03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=""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 txBox="1"/>
          <p:nvPr/>
        </p:nvSpPr>
        <p:spPr>
          <a:xfrm>
            <a:off x="2919400" y="761964"/>
            <a:ext cx="553512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ea typeface="BioRhyme ExtraBold"/>
              <a:cs typeface="Poppins" panose="00000500000000000000" pitchFamily="2" charset="0"/>
            </a:endParaRPr>
          </a:p>
          <a:p>
            <a:pPr algn="ctr"/>
            <a:r>
              <a:rPr lang="en-US" sz="3200" b="1" cap="all" dirty="0">
                <a:ln/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Fuzzy logic System </a:t>
            </a:r>
          </a:p>
        </p:txBody>
      </p:sp>
      <p:sp>
        <p:nvSpPr>
          <p:cNvPr id="4" name="Google Shape;502;p17">
            <a:extLst>
              <a:ext uri="{FF2B5EF4-FFF2-40B4-BE49-F238E27FC236}">
                <a16:creationId xmlns="" xmlns:a16="http://schemas.microsoft.com/office/drawing/2014/main" id="{2AA4B22D-392B-DF3F-B021-65F2138EAE6E}"/>
              </a:ext>
            </a:extLst>
          </p:cNvPr>
          <p:cNvSpPr/>
          <p:nvPr/>
        </p:nvSpPr>
        <p:spPr>
          <a:xfrm>
            <a:off x="6338568" y="3305078"/>
            <a:ext cx="2461399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Session - 2</a:t>
            </a:r>
            <a:endParaRPr sz="2400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8" name="Google Shape;502;p17">
            <a:extLst>
              <a:ext uri="{FF2B5EF4-FFF2-40B4-BE49-F238E27FC236}">
                <a16:creationId xmlns=""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3181796" y="3305078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CO - 1</a:t>
            </a:r>
            <a:endParaRPr sz="2400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43EBDE-1FC2-1797-AC13-868BC8B108E9}"/>
              </a:ext>
            </a:extLst>
          </p:cNvPr>
          <p:cNvSpPr txBox="1"/>
          <p:nvPr/>
        </p:nvSpPr>
        <p:spPr>
          <a:xfrm>
            <a:off x="4779009" y="1927859"/>
            <a:ext cx="31191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Course: Soft Computing </a:t>
            </a:r>
          </a:p>
          <a:p>
            <a:r>
              <a:rPr lang="en-US" dirty="0"/>
              <a:t>Course Code: 22AIP3202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165986" y="324158"/>
            <a:ext cx="4975124" cy="5143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9537" y="1431659"/>
            <a:ext cx="9549908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  <a:tabLst>
                <a:tab pos="261620" algn="l"/>
              </a:tabLst>
            </a:pPr>
            <a:r>
              <a:rPr sz="2800" b="1" spc="-5" dirty="0">
                <a:latin typeface="Calibri"/>
                <a:cs typeface="Calibri"/>
              </a:rPr>
              <a:t>Fuzzy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defined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follows: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Arial MT"/>
              <a:buChar char="•"/>
            </a:pPr>
            <a:endParaRPr sz="3850" dirty="0">
              <a:latin typeface="Calibri"/>
              <a:cs typeface="Calibri"/>
            </a:endParaRPr>
          </a:p>
          <a:p>
            <a:pPr marL="25400" marR="17780" algn="just">
              <a:tabLst>
                <a:tab pos="261620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b="1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universe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discourse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CF2F33"/>
                </a:solidFill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particular element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b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, then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fuzzy set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X and can </a:t>
            </a:r>
            <a:r>
              <a:rPr sz="2800" spc="-5" dirty="0">
                <a:latin typeface="Calibri"/>
                <a:cs typeface="Calibri"/>
              </a:rPr>
              <a:t>be written </a:t>
            </a:r>
            <a:r>
              <a:rPr sz="2800" dirty="0">
                <a:latin typeface="Calibri"/>
                <a:cs typeface="Calibri"/>
              </a:rPr>
              <a:t>as a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collection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F2F33"/>
                </a:solidFill>
                <a:latin typeface="Calibri"/>
                <a:cs typeface="Calibri"/>
              </a:rPr>
              <a:t>ordered pairs</a:t>
            </a:r>
            <a:endParaRPr sz="2800" b="1" dirty="0">
              <a:solidFill>
                <a:srgbClr val="CF2F33"/>
              </a:solidFill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3850" dirty="0">
              <a:latin typeface="Calibri"/>
              <a:cs typeface="Calibri"/>
            </a:endParaRPr>
          </a:p>
          <a:p>
            <a:pPr marL="5080" algn="ctr"/>
            <a:r>
              <a:rPr sz="2800" spc="300" dirty="0">
                <a:latin typeface="Calibri"/>
                <a:cs typeface="Calibri"/>
              </a:rPr>
              <a:t>A = {(x, µ</a:t>
            </a:r>
            <a:r>
              <a:rPr sz="2400" spc="300" baseline="-24305" dirty="0">
                <a:latin typeface="Calibri"/>
                <a:cs typeface="Calibri"/>
              </a:rPr>
              <a:t>Ã</a:t>
            </a:r>
            <a:r>
              <a:rPr sz="2800" spc="300" dirty="0">
                <a:latin typeface="Calibri"/>
                <a:cs typeface="Calibri"/>
              </a:rPr>
              <a:t>(x)), x є X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824748" y="314325"/>
            <a:ext cx="5122608" cy="5143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Sets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lang="en-IN" sz="3200" b="1" spc="-5" dirty="0">
                <a:solidFill>
                  <a:schemeClr val="bg1"/>
                </a:solidFill>
                <a:latin typeface="Calibri"/>
                <a:cs typeface="Calibri"/>
              </a:rPr>
              <a:t>Cont.</a:t>
            </a:r>
            <a:r>
              <a:rPr lang="en-US" sz="3200" b="1" spc="-5" dirty="0">
                <a:solidFill>
                  <a:schemeClr val="bg1"/>
                </a:solidFill>
                <a:latin typeface="Calibri"/>
                <a:cs typeface="Calibri"/>
              </a:rPr>
              <a:t>..) 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413" y="1736992"/>
            <a:ext cx="10894142" cy="31175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63500">
              <a:spcBef>
                <a:spcPts val="870"/>
              </a:spcBef>
            </a:pPr>
            <a:r>
              <a:rPr sz="2800" b="1" spc="-5" dirty="0">
                <a:latin typeface="Calibri"/>
                <a:cs typeface="Calibri"/>
              </a:rPr>
              <a:t>Example</a:t>
            </a:r>
            <a:endParaRPr sz="2800" b="1" dirty="0">
              <a:latin typeface="Calibri"/>
              <a:cs typeface="Calibri"/>
            </a:endParaRPr>
          </a:p>
          <a:p>
            <a:pPr marL="299720" indent="-236220">
              <a:spcBef>
                <a:spcPts val="770"/>
              </a:spcBef>
              <a:buFont typeface="Arial MT"/>
              <a:buChar char="•"/>
              <a:tabLst>
                <a:tab pos="299720" algn="l"/>
              </a:tabLst>
            </a:pPr>
            <a:r>
              <a:rPr sz="4200" spc="-7" baseline="1984" dirty="0">
                <a:latin typeface="Calibri"/>
                <a:cs typeface="Calibri"/>
              </a:rPr>
              <a:t>Let</a:t>
            </a:r>
            <a:r>
              <a:rPr sz="4200" spc="-15" baseline="1984" dirty="0">
                <a:latin typeface="Calibri"/>
                <a:cs typeface="Calibri"/>
              </a:rPr>
              <a:t> </a:t>
            </a:r>
            <a:r>
              <a:rPr sz="4200" baseline="1984" dirty="0">
                <a:latin typeface="Calibri"/>
                <a:cs typeface="Calibri"/>
              </a:rPr>
              <a:t>X</a:t>
            </a:r>
            <a:r>
              <a:rPr sz="4200" spc="-7" baseline="1984" dirty="0">
                <a:latin typeface="Calibri"/>
                <a:cs typeface="Calibri"/>
              </a:rPr>
              <a:t> </a:t>
            </a:r>
            <a:r>
              <a:rPr sz="4200" baseline="1984" dirty="0">
                <a:latin typeface="Calibri"/>
                <a:cs typeface="Calibri"/>
              </a:rPr>
              <a:t>=</a:t>
            </a:r>
            <a:r>
              <a:rPr sz="4200" spc="-7" baseline="1984" dirty="0">
                <a:latin typeface="Calibri"/>
                <a:cs typeface="Calibri"/>
              </a:rPr>
              <a:t> </a:t>
            </a:r>
            <a:r>
              <a:rPr sz="4200" spc="-127" baseline="1984" dirty="0">
                <a:latin typeface="Calibri"/>
                <a:cs typeface="Calibri"/>
              </a:rPr>
              <a:t>{g</a:t>
            </a:r>
            <a:r>
              <a:rPr sz="2400" spc="-127" baseline="-20833" dirty="0">
                <a:latin typeface="Calibri"/>
                <a:cs typeface="Calibri"/>
              </a:rPr>
              <a:t>1</a:t>
            </a:r>
            <a:r>
              <a:rPr sz="4200" spc="-127" baseline="1984" dirty="0">
                <a:latin typeface="Calibri"/>
                <a:cs typeface="Calibri"/>
              </a:rPr>
              <a:t>,</a:t>
            </a:r>
            <a:r>
              <a:rPr sz="4200" baseline="1984" dirty="0">
                <a:latin typeface="Calibri"/>
                <a:cs typeface="Calibri"/>
              </a:rPr>
              <a:t> </a:t>
            </a:r>
            <a:r>
              <a:rPr sz="4200" spc="-165" baseline="1984" dirty="0">
                <a:latin typeface="Calibri"/>
                <a:cs typeface="Calibri"/>
              </a:rPr>
              <a:t>g</a:t>
            </a:r>
            <a:r>
              <a:rPr sz="2400" spc="-165" baseline="-20833" dirty="0">
                <a:latin typeface="Calibri"/>
                <a:cs typeface="Calibri"/>
              </a:rPr>
              <a:t>2</a:t>
            </a:r>
            <a:r>
              <a:rPr sz="4200" spc="-165" baseline="1984" dirty="0">
                <a:latin typeface="Calibri"/>
                <a:cs typeface="Calibri"/>
              </a:rPr>
              <a:t>,</a:t>
            </a:r>
            <a:r>
              <a:rPr sz="4200" spc="-15" baseline="1984" dirty="0">
                <a:latin typeface="Calibri"/>
                <a:cs typeface="Calibri"/>
              </a:rPr>
              <a:t> </a:t>
            </a:r>
            <a:r>
              <a:rPr sz="4200" spc="-172" baseline="1984" dirty="0">
                <a:latin typeface="Calibri"/>
                <a:cs typeface="Calibri"/>
              </a:rPr>
              <a:t>g</a:t>
            </a:r>
            <a:r>
              <a:rPr sz="2400" spc="-172" baseline="-20833" dirty="0">
                <a:latin typeface="Calibri"/>
                <a:cs typeface="Calibri"/>
              </a:rPr>
              <a:t>3</a:t>
            </a:r>
            <a:r>
              <a:rPr sz="4200" spc="-172" baseline="1984" dirty="0">
                <a:latin typeface="Calibri"/>
                <a:cs typeface="Calibri"/>
              </a:rPr>
              <a:t>,</a:t>
            </a:r>
            <a:r>
              <a:rPr sz="4200" spc="-7" baseline="1984" dirty="0">
                <a:latin typeface="Calibri"/>
                <a:cs typeface="Calibri"/>
              </a:rPr>
              <a:t> </a:t>
            </a:r>
            <a:r>
              <a:rPr sz="4200" spc="-172" baseline="1984" dirty="0">
                <a:latin typeface="Calibri"/>
                <a:cs typeface="Calibri"/>
              </a:rPr>
              <a:t>g</a:t>
            </a:r>
            <a:r>
              <a:rPr sz="2400" spc="-172" baseline="-20833" dirty="0">
                <a:latin typeface="Calibri"/>
                <a:cs typeface="Calibri"/>
              </a:rPr>
              <a:t>4</a:t>
            </a:r>
            <a:r>
              <a:rPr sz="4200" spc="-172" baseline="1984" dirty="0">
                <a:latin typeface="Calibri"/>
                <a:cs typeface="Calibri"/>
              </a:rPr>
              <a:t>,</a:t>
            </a:r>
            <a:r>
              <a:rPr sz="4200" spc="-15" baseline="1984" dirty="0">
                <a:latin typeface="Calibri"/>
                <a:cs typeface="Calibri"/>
              </a:rPr>
              <a:t> </a:t>
            </a:r>
            <a:r>
              <a:rPr sz="4200" spc="-165" baseline="1984" dirty="0">
                <a:latin typeface="Calibri"/>
                <a:cs typeface="Calibri"/>
              </a:rPr>
              <a:t>g</a:t>
            </a:r>
            <a:r>
              <a:rPr sz="2400" spc="-165" baseline="-20833" dirty="0">
                <a:latin typeface="Calibri"/>
                <a:cs typeface="Calibri"/>
              </a:rPr>
              <a:t>5</a:t>
            </a:r>
            <a:r>
              <a:rPr sz="4200" spc="-165" baseline="1984" dirty="0">
                <a:latin typeface="Calibri"/>
                <a:cs typeface="Calibri"/>
              </a:rPr>
              <a:t>}</a:t>
            </a:r>
            <a:r>
              <a:rPr sz="4200" spc="-15" baseline="1984" dirty="0">
                <a:latin typeface="Calibri"/>
                <a:cs typeface="Calibri"/>
              </a:rPr>
              <a:t> </a:t>
            </a:r>
            <a:r>
              <a:rPr sz="4200" spc="-7" baseline="1984" dirty="0">
                <a:latin typeface="Calibri"/>
                <a:cs typeface="Calibri"/>
              </a:rPr>
              <a:t>be the</a:t>
            </a:r>
            <a:r>
              <a:rPr sz="4200" spc="-15" baseline="1984" dirty="0">
                <a:latin typeface="Calibri"/>
                <a:cs typeface="Calibri"/>
              </a:rPr>
              <a:t> </a:t>
            </a:r>
            <a:r>
              <a:rPr sz="4200" spc="-7" baseline="1984" dirty="0">
                <a:latin typeface="Calibri"/>
                <a:cs typeface="Calibri"/>
              </a:rPr>
              <a:t>reference</a:t>
            </a:r>
            <a:r>
              <a:rPr sz="4200" baseline="1984" dirty="0">
                <a:latin typeface="Calibri"/>
                <a:cs typeface="Calibri"/>
              </a:rPr>
              <a:t> </a:t>
            </a:r>
            <a:r>
              <a:rPr sz="4200" spc="-7" baseline="1984" dirty="0">
                <a:latin typeface="Calibri"/>
                <a:cs typeface="Calibri"/>
              </a:rPr>
              <a:t>set </a:t>
            </a:r>
            <a:r>
              <a:rPr sz="4200" baseline="1984" dirty="0">
                <a:latin typeface="Calibri"/>
                <a:cs typeface="Calibri"/>
              </a:rPr>
              <a:t>of</a:t>
            </a:r>
            <a:r>
              <a:rPr sz="4200" spc="-22" baseline="1984" dirty="0">
                <a:latin typeface="Calibri"/>
                <a:cs typeface="Calibri"/>
              </a:rPr>
              <a:t> </a:t>
            </a:r>
            <a:r>
              <a:rPr sz="4200" spc="-15" baseline="1984" dirty="0">
                <a:latin typeface="Calibri"/>
                <a:cs typeface="Calibri"/>
              </a:rPr>
              <a:t>students.</a:t>
            </a:r>
            <a:endParaRPr sz="4200" baseline="1984" dirty="0">
              <a:latin typeface="Calibri"/>
              <a:cs typeface="Calibri"/>
            </a:endParaRPr>
          </a:p>
          <a:p>
            <a:pPr marL="299720" marR="55880" indent="-236220">
              <a:lnSpc>
                <a:spcPts val="3350"/>
              </a:lnSpc>
              <a:spcBef>
                <a:spcPts val="1210"/>
              </a:spcBef>
              <a:buFont typeface="Arial MT"/>
              <a:buChar char="•"/>
              <a:tabLst>
                <a:tab pos="299720" algn="l"/>
                <a:tab pos="7575550" algn="l"/>
              </a:tabLst>
            </a:pPr>
            <a:r>
              <a:rPr sz="2800" spc="-5" dirty="0">
                <a:latin typeface="Calibri"/>
                <a:cs typeface="Calibri"/>
              </a:rPr>
              <a:t>Let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Ã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fuzzy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“smart”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students,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where	“smart”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fuzzy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term.</a:t>
            </a:r>
            <a:endParaRPr sz="2800" dirty="0">
              <a:latin typeface="Calibri"/>
              <a:cs typeface="Calibri"/>
            </a:endParaRPr>
          </a:p>
          <a:p>
            <a:pPr marL="10795" algn="ctr">
              <a:spcBef>
                <a:spcPts val="2040"/>
              </a:spcBef>
            </a:pPr>
            <a:r>
              <a:rPr sz="2800" dirty="0">
                <a:latin typeface="Calibri"/>
                <a:cs typeface="Calibri"/>
              </a:rPr>
              <a:t>Ã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{(g</a:t>
            </a:r>
            <a:r>
              <a:rPr sz="2400" spc="-67" baseline="-24305" dirty="0">
                <a:latin typeface="Calibri"/>
                <a:cs typeface="Calibri"/>
              </a:rPr>
              <a:t>1</a:t>
            </a:r>
            <a:r>
              <a:rPr sz="2800" spc="-45" dirty="0">
                <a:latin typeface="Calibri"/>
                <a:cs typeface="Calibri"/>
              </a:rPr>
              <a:t>,0.4)(g</a:t>
            </a:r>
            <a:r>
              <a:rPr sz="2400" spc="-67" baseline="-24305" dirty="0">
                <a:latin typeface="Calibri"/>
                <a:cs typeface="Calibri"/>
              </a:rPr>
              <a:t>2</a:t>
            </a:r>
            <a:r>
              <a:rPr sz="2800" spc="-45" dirty="0">
                <a:latin typeface="Calibri"/>
                <a:cs typeface="Calibri"/>
              </a:rPr>
              <a:t>,0.5)(g</a:t>
            </a:r>
            <a:r>
              <a:rPr sz="2400" spc="-67" baseline="-24305" dirty="0">
                <a:latin typeface="Calibri"/>
                <a:cs typeface="Calibri"/>
              </a:rPr>
              <a:t>3</a:t>
            </a:r>
            <a:r>
              <a:rPr sz="2800" spc="-45" dirty="0">
                <a:latin typeface="Calibri"/>
                <a:cs typeface="Calibri"/>
              </a:rPr>
              <a:t>,1)(g</a:t>
            </a:r>
            <a:r>
              <a:rPr sz="2400" spc="-67" baseline="-24305" dirty="0">
                <a:latin typeface="Calibri"/>
                <a:cs typeface="Calibri"/>
              </a:rPr>
              <a:t>4</a:t>
            </a:r>
            <a:r>
              <a:rPr sz="2800" spc="-45" dirty="0">
                <a:latin typeface="Calibri"/>
                <a:cs typeface="Calibri"/>
              </a:rPr>
              <a:t>,0.9)(g</a:t>
            </a:r>
            <a:r>
              <a:rPr sz="2400" spc="-67" baseline="-24305" dirty="0">
                <a:latin typeface="Calibri"/>
                <a:cs typeface="Calibri"/>
              </a:rPr>
              <a:t>5</a:t>
            </a:r>
            <a:r>
              <a:rPr sz="2800" spc="-45" dirty="0">
                <a:latin typeface="Calibri"/>
                <a:cs typeface="Calibri"/>
              </a:rPr>
              <a:t>,0.8)}</a:t>
            </a:r>
            <a:endParaRPr sz="2800" dirty="0">
              <a:latin typeface="Calibri"/>
              <a:cs typeface="Calibri"/>
            </a:endParaRPr>
          </a:p>
          <a:p>
            <a:pPr marL="63500">
              <a:spcBef>
                <a:spcPts val="2610"/>
              </a:spcBef>
            </a:pPr>
            <a:r>
              <a:rPr sz="2800" spc="-10" dirty="0">
                <a:latin typeface="Calibri"/>
                <a:cs typeface="Calibri"/>
              </a:rPr>
              <a:t>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Ã </a:t>
            </a:r>
            <a:r>
              <a:rPr sz="2800" spc="-5" dirty="0">
                <a:latin typeface="Calibri"/>
                <a:cs typeface="Calibri"/>
              </a:rPr>
              <a:t>indicates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 the </a:t>
            </a:r>
            <a:r>
              <a:rPr sz="2800" spc="-10" dirty="0">
                <a:latin typeface="Calibri"/>
                <a:cs typeface="Calibri"/>
              </a:rPr>
              <a:t>smartness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0" dirty="0">
                <a:latin typeface="Calibri"/>
                <a:cs typeface="Calibri"/>
              </a:rPr>
              <a:t>g</a:t>
            </a:r>
            <a:r>
              <a:rPr sz="2400" spc="-225" baseline="-24305" dirty="0">
                <a:latin typeface="Calibri"/>
                <a:cs typeface="Calibri"/>
              </a:rPr>
              <a:t>1</a:t>
            </a:r>
            <a:r>
              <a:rPr sz="2400" spc="89" baseline="-24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0.4 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dirty="0">
                <a:latin typeface="Calibri"/>
                <a:cs typeface="Calibri"/>
              </a:rPr>
              <a:t>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61419" y="402815"/>
            <a:ext cx="8367252" cy="5143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Sets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(Continue)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0089" y="1365005"/>
            <a:ext cx="10027227" cy="41279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spcBef>
                <a:spcPts val="790"/>
              </a:spcBef>
            </a:pPr>
            <a:r>
              <a:rPr sz="2400" b="1" spc="-5" dirty="0">
                <a:latin typeface="Calibri"/>
                <a:cs typeface="Calibri"/>
              </a:rPr>
              <a:t>Membership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248920" indent="-236220">
              <a:spcBef>
                <a:spcPts val="690"/>
              </a:spcBef>
              <a:buFont typeface="Arial MT"/>
              <a:buChar char="•"/>
              <a:tabLst>
                <a:tab pos="2489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membership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fully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defines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fuzzy</a:t>
            </a:r>
            <a:r>
              <a:rPr sz="2400" spc="-5" dirty="0">
                <a:latin typeface="Calibri"/>
                <a:cs typeface="Calibri"/>
              </a:rPr>
              <a:t> set</a:t>
            </a:r>
            <a:endParaRPr sz="2400" dirty="0">
              <a:latin typeface="Calibri"/>
              <a:cs typeface="Calibri"/>
            </a:endParaRPr>
          </a:p>
          <a:p>
            <a:pPr marL="248920" marR="5080" indent="-236220">
              <a:lnSpc>
                <a:spcPts val="3020"/>
              </a:lnSpc>
              <a:spcBef>
                <a:spcPts val="740"/>
              </a:spcBef>
              <a:buFont typeface="Arial MT"/>
              <a:buChar char="•"/>
              <a:tabLst>
                <a:tab pos="248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membership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provides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measure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the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degree of </a:t>
            </a:r>
            <a:r>
              <a:rPr sz="2400" i="1" spc="-62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similarity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fuzzy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320"/>
              </a:spcBef>
            </a:pPr>
            <a:r>
              <a:rPr sz="2400" b="1" spc="-5" dirty="0">
                <a:latin typeface="Calibri"/>
                <a:cs typeface="Calibri"/>
              </a:rPr>
              <a:t>Membership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endParaRPr sz="2400" dirty="0">
              <a:latin typeface="Calibri"/>
              <a:cs typeface="Calibri"/>
            </a:endParaRPr>
          </a:p>
          <a:p>
            <a:pPr marL="755650" marR="530225" lvl="1" indent="-285750">
              <a:lnSpc>
                <a:spcPct val="90000"/>
              </a:lnSpc>
              <a:spcBef>
                <a:spcPts val="69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either be chosen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user arbitrarily,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user’s </a:t>
            </a:r>
            <a:r>
              <a:rPr sz="2400" spc="-5" dirty="0">
                <a:latin typeface="Calibri"/>
                <a:cs typeface="Calibri"/>
              </a:rPr>
              <a:t>experience (MF chosen by </a:t>
            </a:r>
            <a:r>
              <a:rPr sz="2400" dirty="0">
                <a:latin typeface="Calibri"/>
                <a:cs typeface="Calibri"/>
              </a:rPr>
              <a:t>two </a:t>
            </a:r>
            <a:r>
              <a:rPr sz="2400" spc="-10" dirty="0">
                <a:latin typeface="Calibri"/>
                <a:cs typeface="Calibri"/>
              </a:rPr>
              <a:t>users </a:t>
            </a:r>
            <a:r>
              <a:rPr sz="2400" spc="-5" dirty="0">
                <a:latin typeface="Calibri"/>
                <a:cs typeface="Calibri"/>
              </a:rPr>
              <a:t>could </a:t>
            </a:r>
            <a:r>
              <a:rPr sz="2400" spc="-1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 depending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experiences,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perspectives, </a:t>
            </a:r>
            <a:r>
              <a:rPr sz="2400" spc="-5" dirty="0">
                <a:latin typeface="Calibri"/>
                <a:cs typeface="Calibri"/>
              </a:rPr>
              <a:t>etc.)</a:t>
            </a:r>
            <a:endParaRPr sz="2400" dirty="0">
              <a:latin typeface="Calibri"/>
              <a:cs typeface="Calibri"/>
            </a:endParaRPr>
          </a:p>
          <a:p>
            <a:pPr marL="755650" marR="433070" lvl="1" indent="-285750">
              <a:lnSpc>
                <a:spcPts val="3020"/>
              </a:lnSpc>
              <a:spcBef>
                <a:spcPts val="74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designed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10" dirty="0">
                <a:latin typeface="Calibri"/>
                <a:cs typeface="Calibri"/>
              </a:rPr>
              <a:t> learning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</a:t>
            </a:r>
            <a:r>
              <a:rPr sz="2400" spc="-5" dirty="0">
                <a:latin typeface="Calibri"/>
                <a:cs typeface="Calibri"/>
              </a:rPr>
              <a:t> (e.g.,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artificial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neural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networks, </a:t>
            </a:r>
            <a:r>
              <a:rPr sz="2400" spc="-10" dirty="0">
                <a:latin typeface="Calibri"/>
                <a:cs typeface="Calibri"/>
              </a:rPr>
              <a:t>genetic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etc.)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353158" y="270131"/>
            <a:ext cx="5751512" cy="512762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Sets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(Continue)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0" y="1132840"/>
            <a:ext cx="762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There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shapes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membership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functions;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0" y="1539239"/>
            <a:ext cx="150495" cy="1442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spcBef>
                <a:spcPts val="36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spcBef>
                <a:spcPts val="36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7485" y="1584960"/>
            <a:ext cx="197358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Triangular, 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Trapezoidal, 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Gaussian,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etc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16251" y="441621"/>
            <a:ext cx="5911440" cy="5143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Sets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(Continue)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717" y="1094970"/>
            <a:ext cx="11359986" cy="2043508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spcBef>
                <a:spcPts val="735"/>
              </a:spcBef>
            </a:pPr>
            <a:r>
              <a:rPr sz="2600" b="1" spc="-5" dirty="0">
                <a:latin typeface="Calibri"/>
                <a:cs typeface="Calibri"/>
              </a:rPr>
              <a:t>Triangular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membership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function</a:t>
            </a:r>
            <a:endParaRPr sz="2600" dirty="0">
              <a:latin typeface="Calibri"/>
              <a:cs typeface="Calibri"/>
            </a:endParaRPr>
          </a:p>
          <a:p>
            <a:pPr marL="152400" marR="30480">
              <a:lnSpc>
                <a:spcPts val="3190"/>
              </a:lnSpc>
              <a:spcBef>
                <a:spcPts val="190"/>
              </a:spcBef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i="1" spc="-5" dirty="0">
                <a:latin typeface="Calibri"/>
                <a:cs typeface="Calibri"/>
              </a:rPr>
              <a:t>triangular </a:t>
            </a:r>
            <a:r>
              <a:rPr sz="2200" spc="-5" dirty="0">
                <a:latin typeface="Calibri"/>
                <a:cs typeface="Calibri"/>
              </a:rPr>
              <a:t>membership function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specified by three parameters </a:t>
            </a:r>
            <a:r>
              <a:rPr sz="2200" dirty="0">
                <a:latin typeface="Calibri"/>
                <a:cs typeface="Calibri"/>
              </a:rPr>
              <a:t>{a, </a:t>
            </a:r>
            <a:r>
              <a:rPr sz="2200" spc="-5" dirty="0">
                <a:latin typeface="Calibri"/>
                <a:cs typeface="Calibri"/>
              </a:rPr>
              <a:t>b, </a:t>
            </a:r>
            <a:r>
              <a:rPr sz="2200" spc="-10" dirty="0">
                <a:latin typeface="Calibri"/>
                <a:cs typeface="Calibri"/>
              </a:rPr>
              <a:t>c}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represent</a:t>
            </a:r>
            <a:r>
              <a:rPr sz="2200" spc="-10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x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coordinates</a:t>
            </a:r>
            <a:r>
              <a:rPr sz="2200" spc="-5" dirty="0">
                <a:latin typeface="Calibri"/>
                <a:cs typeface="Calibri"/>
              </a:rPr>
              <a:t> 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vertices of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i="1" spc="-70" dirty="0">
                <a:latin typeface="Calibri"/>
                <a:cs typeface="Calibri"/>
              </a:rPr>
              <a:t>µ</a:t>
            </a:r>
            <a:r>
              <a:rPr sz="1875" i="1" spc="-104" baseline="-24444" dirty="0">
                <a:latin typeface="Calibri"/>
                <a:cs typeface="Calibri"/>
              </a:rPr>
              <a:t>A</a:t>
            </a:r>
            <a:r>
              <a:rPr sz="2200" spc="-70" dirty="0">
                <a:latin typeface="Calibri"/>
                <a:cs typeface="Calibri"/>
              </a:rPr>
              <a:t>(</a:t>
            </a:r>
            <a:r>
              <a:rPr sz="2200" i="1" spc="-70" dirty="0">
                <a:latin typeface="Calibri"/>
                <a:cs typeface="Calibri"/>
              </a:rPr>
              <a:t>x</a:t>
            </a:r>
            <a:r>
              <a:rPr sz="2200" spc="-70" dirty="0">
                <a:latin typeface="Calibri"/>
                <a:cs typeface="Calibri"/>
              </a:rPr>
              <a:t>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</a:p>
          <a:p>
            <a:pPr marL="438150" marR="167640">
              <a:lnSpc>
                <a:spcPct val="99800"/>
              </a:lnSpc>
              <a:spcBef>
                <a:spcPts val="175"/>
              </a:spcBef>
            </a:pPr>
            <a:r>
              <a:rPr sz="2200" spc="-5" dirty="0">
                <a:latin typeface="Calibri"/>
                <a:cs typeface="Calibri"/>
              </a:rPr>
              <a:t>fuzzy set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(a: lower boundary and </a:t>
            </a:r>
            <a:r>
              <a:rPr sz="2200" spc="-10" dirty="0">
                <a:latin typeface="Calibri"/>
                <a:cs typeface="Calibri"/>
              </a:rPr>
              <a:t>c: upper </a:t>
            </a:r>
            <a:r>
              <a:rPr sz="2200" spc="-5" dirty="0">
                <a:latin typeface="Calibri"/>
                <a:cs typeface="Calibri"/>
              </a:rPr>
              <a:t>boundary where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membership degree is zero, b: the </a:t>
            </a:r>
            <a:r>
              <a:rPr sz="2200" spc="-10" dirty="0">
                <a:latin typeface="Calibri"/>
                <a:cs typeface="Calibri"/>
              </a:rPr>
              <a:t>centre </a:t>
            </a:r>
            <a:r>
              <a:rPr sz="2200" spc="-5" dirty="0">
                <a:latin typeface="Calibri"/>
                <a:cs typeface="Calibri"/>
              </a:rPr>
              <a:t>where </a:t>
            </a:r>
            <a:r>
              <a:rPr sz="2200" spc="-10" dirty="0">
                <a:latin typeface="Calibri"/>
                <a:cs typeface="Calibri"/>
              </a:rPr>
              <a:t>membership </a:t>
            </a:r>
            <a:r>
              <a:rPr sz="2200" spc="-5" dirty="0">
                <a:latin typeface="Calibri"/>
                <a:cs typeface="Calibri"/>
              </a:rPr>
              <a:t>degree 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8970" y="4701999"/>
            <a:ext cx="529590" cy="0"/>
          </a:xfrm>
          <a:custGeom>
            <a:avLst/>
            <a:gdLst/>
            <a:ahLst/>
            <a:cxnLst/>
            <a:rect l="l" t="t" r="r" b="b"/>
            <a:pathLst>
              <a:path w="529589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43500" y="5557981"/>
            <a:ext cx="16510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spc="155" dirty="0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3500" y="5326841"/>
            <a:ext cx="16510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spc="155" dirty="0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3500" y="5715461"/>
            <a:ext cx="16510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spc="155" dirty="0">
                <a:latin typeface="Symbol"/>
                <a:cs typeface="Symbol"/>
              </a:rPr>
              <a:t>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3500" y="4680411"/>
            <a:ext cx="16510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spc="155" dirty="0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3500" y="4240991"/>
            <a:ext cx="16510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spc="155" dirty="0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3500" y="4862020"/>
            <a:ext cx="16510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spc="155" dirty="0">
                <a:latin typeface="Symbol"/>
                <a:cs typeface="Symbol"/>
              </a:rPr>
              <a:t>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3500" y="4008581"/>
            <a:ext cx="16510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spc="155" dirty="0">
                <a:latin typeface="Symbol"/>
                <a:cs typeface="Symbol"/>
              </a:rPr>
              <a:t>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2079" y="5159200"/>
            <a:ext cx="139192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1900" i="1" spc="45" dirty="0">
                <a:latin typeface="Times New Roman"/>
                <a:cs typeface="Times New Roman"/>
              </a:rPr>
              <a:t>i</a:t>
            </a:r>
            <a:r>
              <a:rPr sz="1900" i="1" spc="40" dirty="0">
                <a:latin typeface="Times New Roman"/>
                <a:cs typeface="Times New Roman"/>
              </a:rPr>
              <a:t>f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i="1" spc="-135" dirty="0">
                <a:latin typeface="Times New Roman"/>
                <a:cs typeface="Times New Roman"/>
              </a:rPr>
              <a:t> </a:t>
            </a:r>
            <a:r>
              <a:rPr sz="1900" i="1" spc="75" dirty="0">
                <a:latin typeface="Times New Roman"/>
                <a:cs typeface="Times New Roman"/>
              </a:rPr>
              <a:t>b</a:t>
            </a:r>
            <a:r>
              <a:rPr sz="1900" i="1" spc="-35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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x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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c</a:t>
            </a:r>
            <a:r>
              <a:rPr sz="1900" i="1" spc="-229" dirty="0">
                <a:latin typeface="Times New Roman"/>
                <a:cs typeface="Times New Roman"/>
              </a:rPr>
              <a:t> </a:t>
            </a:r>
            <a:r>
              <a:rPr sz="2850" spc="232" baseline="14619" dirty="0">
                <a:latin typeface="Symbol"/>
                <a:cs typeface="Symbol"/>
              </a:rPr>
              <a:t></a:t>
            </a:r>
            <a:endParaRPr sz="2850" baseline="14619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2079" y="4506420"/>
            <a:ext cx="139192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1900" i="1" spc="45" dirty="0">
                <a:latin typeface="Times New Roman"/>
                <a:cs typeface="Times New Roman"/>
              </a:rPr>
              <a:t>i</a:t>
            </a:r>
            <a:r>
              <a:rPr sz="1900" i="1" spc="40" dirty="0">
                <a:latin typeface="Times New Roman"/>
                <a:cs typeface="Times New Roman"/>
              </a:rPr>
              <a:t>f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i="1" spc="-75" dirty="0">
                <a:latin typeface="Times New Roman"/>
                <a:cs typeface="Times New Roman"/>
              </a:rPr>
              <a:t> </a:t>
            </a:r>
            <a:r>
              <a:rPr sz="1900" i="1" spc="75" dirty="0">
                <a:latin typeface="Times New Roman"/>
                <a:cs typeface="Times New Roman"/>
              </a:rPr>
              <a:t>a</a:t>
            </a:r>
            <a:r>
              <a:rPr sz="1900" i="1" spc="5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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x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</a:t>
            </a:r>
            <a:r>
              <a:rPr sz="1900" spc="-155" dirty="0">
                <a:latin typeface="Times New Roman"/>
                <a:cs typeface="Times New Roman"/>
              </a:rPr>
              <a:t> </a:t>
            </a:r>
            <a:r>
              <a:rPr sz="1900" i="1" spc="135" dirty="0">
                <a:latin typeface="Times New Roman"/>
                <a:cs typeface="Times New Roman"/>
              </a:rPr>
              <a:t>b</a:t>
            </a:r>
            <a:r>
              <a:rPr sz="2850" spc="232" baseline="7309" dirty="0">
                <a:latin typeface="Symbol"/>
                <a:cs typeface="Symbol"/>
              </a:rPr>
              <a:t></a:t>
            </a:r>
            <a:endParaRPr sz="2850" baseline="7309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1650" y="5715461"/>
            <a:ext cx="16510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spc="155" dirty="0">
                <a:latin typeface="Symbol"/>
                <a:cs typeface="Symbol"/>
              </a:rPr>
              <a:t>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650" y="4473400"/>
            <a:ext cx="16510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spc="155" dirty="0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6250" y="4354020"/>
            <a:ext cx="72263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850" spc="232" baseline="26315" dirty="0">
                <a:latin typeface="Symbol"/>
                <a:cs typeface="Symbol"/>
              </a:rPr>
              <a:t></a:t>
            </a:r>
            <a:r>
              <a:rPr sz="2850" spc="-427" baseline="26315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x</a:t>
            </a:r>
            <a:r>
              <a:rPr sz="1900" i="1" spc="-10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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1900" i="1" spc="7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6251" y="5006800"/>
            <a:ext cx="70421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850" spc="337" baseline="33625" dirty="0">
                <a:latin typeface="Symbol"/>
                <a:cs typeface="Symbol"/>
              </a:rPr>
              <a:t></a:t>
            </a:r>
            <a:r>
              <a:rPr sz="1900" i="1" spc="70" dirty="0">
                <a:latin typeface="Times New Roman"/>
                <a:cs typeface="Times New Roman"/>
              </a:rPr>
              <a:t>c</a:t>
            </a:r>
            <a:r>
              <a:rPr sz="1900" i="1" spc="-11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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1650" y="3990800"/>
            <a:ext cx="28194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50" spc="67" baseline="-4385" dirty="0">
                <a:latin typeface="Symbol"/>
                <a:cs typeface="Symbol"/>
              </a:rPr>
              <a:t></a:t>
            </a:r>
            <a:r>
              <a:rPr sz="1900" spc="7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7480" y="5658311"/>
            <a:ext cx="78676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i="1" spc="45" dirty="0">
                <a:latin typeface="Times New Roman"/>
                <a:cs typeface="Times New Roman"/>
              </a:rPr>
              <a:t>i</a:t>
            </a:r>
            <a:r>
              <a:rPr sz="1900" i="1" spc="40" dirty="0">
                <a:latin typeface="Times New Roman"/>
                <a:cs typeface="Times New Roman"/>
              </a:rPr>
              <a:t>f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x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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7479" y="3990800"/>
            <a:ext cx="80645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900" i="1" spc="45" dirty="0">
                <a:latin typeface="Times New Roman"/>
                <a:cs typeface="Times New Roman"/>
              </a:rPr>
              <a:t>if</a:t>
            </a:r>
            <a:r>
              <a:rPr sz="1900" i="1" spc="450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x</a:t>
            </a:r>
            <a:r>
              <a:rPr sz="1900" i="1" spc="-3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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i="1" spc="7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1881" y="4982669"/>
            <a:ext cx="11874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i="1" spc="55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6250" y="5094431"/>
            <a:ext cx="787400" cy="780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140"/>
              </a:lnSpc>
              <a:spcBef>
                <a:spcPts val="110"/>
              </a:spcBef>
              <a:tabLst>
                <a:tab pos="748665" algn="l"/>
              </a:tabLst>
            </a:pPr>
            <a:r>
              <a:rPr sz="1900" spc="95" dirty="0">
                <a:latin typeface="Symbol"/>
                <a:cs typeface="Symbol"/>
              </a:rPr>
              <a:t></a:t>
            </a:r>
            <a:r>
              <a:rPr sz="1900" u="sng" spc="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1900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900">
              <a:latin typeface="Times New Roman"/>
              <a:cs typeface="Times New Roman"/>
            </a:endParaRPr>
          </a:p>
          <a:p>
            <a:pPr marL="38100">
              <a:lnSpc>
                <a:spcPts val="1825"/>
              </a:lnSpc>
            </a:pPr>
            <a:r>
              <a:rPr sz="2850" spc="382" baseline="4385" dirty="0">
                <a:latin typeface="Symbol"/>
                <a:cs typeface="Symbol"/>
              </a:rPr>
              <a:t></a:t>
            </a:r>
            <a:r>
              <a:rPr sz="1900" i="1" spc="70" dirty="0">
                <a:latin typeface="Times New Roman"/>
                <a:cs typeface="Times New Roman"/>
              </a:rPr>
              <a:t>c</a:t>
            </a:r>
            <a:r>
              <a:rPr sz="1900" i="1" spc="-11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</a:t>
            </a:r>
            <a:r>
              <a:rPr sz="1900" spc="-275" dirty="0">
                <a:latin typeface="Times New Roman"/>
                <a:cs typeface="Times New Roman"/>
              </a:rPr>
              <a:t> </a:t>
            </a:r>
            <a:r>
              <a:rPr sz="1900" i="1" spc="75" dirty="0"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  <a:p>
            <a:pPr marL="38100">
              <a:lnSpc>
                <a:spcPts val="1964"/>
              </a:lnSpc>
            </a:pPr>
            <a:r>
              <a:rPr sz="1900" spc="60" dirty="0">
                <a:latin typeface="Symbol"/>
                <a:cs typeface="Symbol"/>
              </a:rPr>
              <a:t></a:t>
            </a:r>
            <a:r>
              <a:rPr sz="2850" spc="89" baseline="-23391" dirty="0">
                <a:latin typeface="Times New Roman"/>
                <a:cs typeface="Times New Roman"/>
              </a:rPr>
              <a:t>0</a:t>
            </a:r>
            <a:endParaRPr sz="2850" baseline="-2339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8680" y="4809884"/>
            <a:ext cx="1596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34645" algn="l"/>
              </a:tabLst>
            </a:pPr>
            <a:r>
              <a:rPr sz="2000" spc="125" dirty="0">
                <a:latin typeface="Symbol"/>
                <a:cs typeface="Symbol"/>
              </a:rPr>
              <a:t></a:t>
            </a:r>
            <a:r>
              <a:rPr sz="2000" spc="125" dirty="0">
                <a:latin typeface="Times New Roman"/>
                <a:cs typeface="Times New Roman"/>
              </a:rPr>
              <a:t>	</a:t>
            </a:r>
            <a:r>
              <a:rPr sz="1900" spc="200" dirty="0">
                <a:latin typeface="Times New Roman"/>
                <a:cs typeface="Times New Roman"/>
              </a:rPr>
              <a:t>(</a:t>
            </a:r>
            <a:r>
              <a:rPr sz="1900" i="1" spc="114" dirty="0">
                <a:latin typeface="Times New Roman"/>
                <a:cs typeface="Times New Roman"/>
              </a:rPr>
              <a:t>x</a:t>
            </a:r>
            <a:r>
              <a:rPr sz="1900" spc="50" dirty="0">
                <a:latin typeface="Times New Roman"/>
                <a:cs typeface="Times New Roman"/>
              </a:rPr>
              <a:t>)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Symbol"/>
                <a:cs typeface="Symbol"/>
              </a:rPr>
              <a:t>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2850" spc="337" baseline="32163" dirty="0">
                <a:latin typeface="Symbol"/>
                <a:cs typeface="Symbol"/>
              </a:rPr>
              <a:t></a:t>
            </a:r>
            <a:r>
              <a:rPr sz="2850" i="1" spc="112" baseline="29239" dirty="0">
                <a:latin typeface="Times New Roman"/>
                <a:cs typeface="Times New Roman"/>
              </a:rPr>
              <a:t>b</a:t>
            </a:r>
            <a:r>
              <a:rPr sz="2850" i="1" spc="-187" baseline="29239" dirty="0">
                <a:latin typeface="Times New Roman"/>
                <a:cs typeface="Times New Roman"/>
              </a:rPr>
              <a:t> </a:t>
            </a:r>
            <a:r>
              <a:rPr sz="2850" spc="262" baseline="29239" dirty="0">
                <a:latin typeface="Symbol"/>
                <a:cs typeface="Symbol"/>
              </a:rPr>
              <a:t></a:t>
            </a:r>
            <a:r>
              <a:rPr sz="2850" spc="-322" baseline="29239" dirty="0">
                <a:latin typeface="Times New Roman"/>
                <a:cs typeface="Times New Roman"/>
              </a:rPr>
              <a:t> </a:t>
            </a:r>
            <a:r>
              <a:rPr sz="2850" i="1" spc="112" baseline="29239" dirty="0">
                <a:latin typeface="Times New Roman"/>
                <a:cs typeface="Times New Roman"/>
              </a:rPr>
              <a:t>a</a:t>
            </a:r>
            <a:endParaRPr sz="2850" baseline="29239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85609" y="3691080"/>
            <a:ext cx="2904490" cy="2067560"/>
            <a:chOff x="5261609" y="4123690"/>
            <a:chExt cx="2904490" cy="2067560"/>
          </a:xfrm>
        </p:grpSpPr>
        <p:sp>
          <p:nvSpPr>
            <p:cNvPr id="26" name="object 26"/>
            <p:cNvSpPr/>
            <p:nvPr/>
          </p:nvSpPr>
          <p:spPr>
            <a:xfrm>
              <a:off x="5298439" y="4194810"/>
              <a:ext cx="0" cy="1958339"/>
            </a:xfrm>
            <a:custGeom>
              <a:avLst/>
              <a:gdLst/>
              <a:ahLst/>
              <a:cxnLst/>
              <a:rect l="l" t="t" r="r" b="b"/>
              <a:pathLst>
                <a:path h="1958339">
                  <a:moveTo>
                    <a:pt x="0" y="195833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61609" y="412369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6829" y="0"/>
                  </a:moveTo>
                  <a:lnTo>
                    <a:pt x="0" y="76200"/>
                  </a:lnTo>
                  <a:lnTo>
                    <a:pt x="74929" y="76200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8439" y="6154420"/>
              <a:ext cx="2796540" cy="0"/>
            </a:xfrm>
            <a:custGeom>
              <a:avLst/>
              <a:gdLst/>
              <a:ahLst/>
              <a:cxnLst/>
              <a:rect l="l" t="t" r="r" b="b"/>
              <a:pathLst>
                <a:path w="2796540">
                  <a:moveTo>
                    <a:pt x="0" y="0"/>
                  </a:moveTo>
                  <a:lnTo>
                    <a:pt x="279654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89899" y="611632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2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20409" y="4357370"/>
              <a:ext cx="1997710" cy="1795780"/>
            </a:xfrm>
            <a:custGeom>
              <a:avLst/>
              <a:gdLst/>
              <a:ahLst/>
              <a:cxnLst/>
              <a:rect l="l" t="t" r="r" b="b"/>
              <a:pathLst>
                <a:path w="1997709" h="1795779">
                  <a:moveTo>
                    <a:pt x="0" y="1795779"/>
                  </a:moveTo>
                  <a:lnTo>
                    <a:pt x="868680" y="0"/>
                  </a:lnTo>
                </a:path>
                <a:path w="1997709" h="1795779">
                  <a:moveTo>
                    <a:pt x="868680" y="1269"/>
                  </a:moveTo>
                  <a:lnTo>
                    <a:pt x="1997710" y="179577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89089" y="435864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5"/>
                  </a:moveTo>
                  <a:lnTo>
                    <a:pt x="4445" y="4445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84644" y="438277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49"/>
                  </a:moveTo>
                  <a:lnTo>
                    <a:pt x="8890" y="190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89089" y="441706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84644" y="4441190"/>
              <a:ext cx="8890" cy="57150"/>
            </a:xfrm>
            <a:custGeom>
              <a:avLst/>
              <a:gdLst/>
              <a:ahLst/>
              <a:cxnLst/>
              <a:rect l="l" t="t" r="r" b="b"/>
              <a:pathLst>
                <a:path w="8890" h="57150">
                  <a:moveTo>
                    <a:pt x="0" y="0"/>
                  </a:moveTo>
                  <a:lnTo>
                    <a:pt x="8890" y="0"/>
                  </a:lnTo>
                </a:path>
                <a:path w="8890" h="57150">
                  <a:moveTo>
                    <a:pt x="0" y="19050"/>
                  </a:moveTo>
                  <a:lnTo>
                    <a:pt x="8890" y="19050"/>
                  </a:lnTo>
                </a:path>
                <a:path w="8890" h="57150">
                  <a:moveTo>
                    <a:pt x="0" y="38100"/>
                  </a:moveTo>
                  <a:lnTo>
                    <a:pt x="8890" y="38100"/>
                  </a:lnTo>
                </a:path>
                <a:path w="8890" h="57150">
                  <a:moveTo>
                    <a:pt x="0" y="57150"/>
                  </a:moveTo>
                  <a:lnTo>
                    <a:pt x="8890" y="571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89089" y="451358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5"/>
                  </a:moveTo>
                  <a:lnTo>
                    <a:pt x="4445" y="4445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84644" y="453771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89089" y="457200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84644" y="459613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84644" y="4634865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84644" y="467360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9089" y="470789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5"/>
                  </a:moveTo>
                  <a:lnTo>
                    <a:pt x="4445" y="4445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84644" y="473202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49"/>
                  </a:moveTo>
                  <a:lnTo>
                    <a:pt x="8890" y="190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84644" y="4770755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84644" y="480949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84644" y="4848225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84644" y="488696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89089" y="492125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84644" y="494538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89089" y="497967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84644" y="500380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84644" y="5042535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84644" y="5081270"/>
              <a:ext cx="8890" cy="38100"/>
            </a:xfrm>
            <a:custGeom>
              <a:avLst/>
              <a:gdLst/>
              <a:ahLst/>
              <a:cxnLst/>
              <a:rect l="l" t="t" r="r" b="b"/>
              <a:pathLst>
                <a:path w="8890" h="38100">
                  <a:moveTo>
                    <a:pt x="0" y="0"/>
                  </a:moveTo>
                  <a:lnTo>
                    <a:pt x="8890" y="0"/>
                  </a:lnTo>
                </a:path>
                <a:path w="8890" h="38100">
                  <a:moveTo>
                    <a:pt x="0" y="19049"/>
                  </a:moveTo>
                  <a:lnTo>
                    <a:pt x="8890" y="19049"/>
                  </a:lnTo>
                </a:path>
                <a:path w="8890" h="38100">
                  <a:moveTo>
                    <a:pt x="0" y="38099"/>
                  </a:moveTo>
                  <a:lnTo>
                    <a:pt x="8890" y="3809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89089" y="513461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84644" y="515874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89089" y="519303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5"/>
                  </a:moveTo>
                  <a:lnTo>
                    <a:pt x="4445" y="4445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89089" y="521208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4445" y="5080"/>
                  </a:moveTo>
                  <a:lnTo>
                    <a:pt x="4445" y="508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84644" y="523621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89089" y="527050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84644" y="529463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89089" y="532892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84644" y="5353050"/>
              <a:ext cx="8890" cy="38100"/>
            </a:xfrm>
            <a:custGeom>
              <a:avLst/>
              <a:gdLst/>
              <a:ahLst/>
              <a:cxnLst/>
              <a:rect l="l" t="t" r="r" b="b"/>
              <a:pathLst>
                <a:path w="8890" h="38100">
                  <a:moveTo>
                    <a:pt x="0" y="0"/>
                  </a:moveTo>
                  <a:lnTo>
                    <a:pt x="8890" y="0"/>
                  </a:lnTo>
                </a:path>
                <a:path w="8890" h="38100">
                  <a:moveTo>
                    <a:pt x="0" y="19050"/>
                  </a:moveTo>
                  <a:lnTo>
                    <a:pt x="8890" y="19050"/>
                  </a:lnTo>
                </a:path>
                <a:path w="8890" h="38100">
                  <a:moveTo>
                    <a:pt x="0" y="38100"/>
                  </a:moveTo>
                  <a:lnTo>
                    <a:pt x="8890" y="3810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684644" y="5410835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84644" y="544957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49"/>
                  </a:moveTo>
                  <a:lnTo>
                    <a:pt x="8890" y="19049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89089" y="548386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84644" y="550799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89089" y="554228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5"/>
                  </a:moveTo>
                  <a:lnTo>
                    <a:pt x="4445" y="4445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84644" y="556641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84644" y="5605145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49"/>
                  </a:moveTo>
                  <a:lnTo>
                    <a:pt x="8890" y="1904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84644" y="564388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84644" y="5682615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84644" y="572135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89089" y="575564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5"/>
                  </a:moveTo>
                  <a:lnTo>
                    <a:pt x="4445" y="4445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84644" y="5779770"/>
              <a:ext cx="8890" cy="38100"/>
            </a:xfrm>
            <a:custGeom>
              <a:avLst/>
              <a:gdLst/>
              <a:ahLst/>
              <a:cxnLst/>
              <a:rect l="l" t="t" r="r" b="b"/>
              <a:pathLst>
                <a:path w="8890" h="38100">
                  <a:moveTo>
                    <a:pt x="0" y="0"/>
                  </a:moveTo>
                  <a:lnTo>
                    <a:pt x="8890" y="0"/>
                  </a:lnTo>
                </a:path>
                <a:path w="8890" h="38100">
                  <a:moveTo>
                    <a:pt x="0" y="19049"/>
                  </a:moveTo>
                  <a:lnTo>
                    <a:pt x="8890" y="19049"/>
                  </a:lnTo>
                </a:path>
                <a:path w="8890" h="38100">
                  <a:moveTo>
                    <a:pt x="0" y="38099"/>
                  </a:moveTo>
                  <a:lnTo>
                    <a:pt x="8890" y="38099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689089" y="583311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84644" y="585724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89089" y="589153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5"/>
                  </a:moveTo>
                  <a:lnTo>
                    <a:pt x="4445" y="4445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84644" y="591566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84644" y="5954395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49"/>
                  </a:moveTo>
                  <a:lnTo>
                    <a:pt x="8890" y="1904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84644" y="5993130"/>
              <a:ext cx="8890" cy="38100"/>
            </a:xfrm>
            <a:custGeom>
              <a:avLst/>
              <a:gdLst/>
              <a:ahLst/>
              <a:cxnLst/>
              <a:rect l="l" t="t" r="r" b="b"/>
              <a:pathLst>
                <a:path w="8890" h="38100">
                  <a:moveTo>
                    <a:pt x="0" y="0"/>
                  </a:moveTo>
                  <a:lnTo>
                    <a:pt x="8890" y="0"/>
                  </a:lnTo>
                </a:path>
                <a:path w="8890" h="38100">
                  <a:moveTo>
                    <a:pt x="0" y="19050"/>
                  </a:moveTo>
                  <a:lnTo>
                    <a:pt x="8890" y="19050"/>
                  </a:lnTo>
                </a:path>
                <a:path w="8890" h="38100">
                  <a:moveTo>
                    <a:pt x="0" y="38100"/>
                  </a:moveTo>
                  <a:lnTo>
                    <a:pt x="8890" y="3810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89089" y="604647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84644" y="607060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50"/>
                  </a:moveTo>
                  <a:lnTo>
                    <a:pt x="8890" y="1905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689089" y="610489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5"/>
                  </a:moveTo>
                  <a:lnTo>
                    <a:pt x="4445" y="4445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84644" y="6129020"/>
              <a:ext cx="8890" cy="19050"/>
            </a:xfrm>
            <a:custGeom>
              <a:avLst/>
              <a:gdLst/>
              <a:ahLst/>
              <a:cxnLst/>
              <a:rect l="l" t="t" r="r" b="b"/>
              <a:pathLst>
                <a:path w="8890" h="19050">
                  <a:moveTo>
                    <a:pt x="0" y="0"/>
                  </a:moveTo>
                  <a:lnTo>
                    <a:pt x="8890" y="0"/>
                  </a:lnTo>
                </a:path>
                <a:path w="8890" h="19050">
                  <a:moveTo>
                    <a:pt x="0" y="19049"/>
                  </a:moveTo>
                  <a:lnTo>
                    <a:pt x="8890" y="19049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246621" y="5677360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115300" y="5702760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245601" y="5677360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766301" y="5442410"/>
            <a:ext cx="183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919471" y="3272262"/>
            <a:ext cx="799465" cy="8305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spcBef>
                <a:spcPts val="595"/>
              </a:spcBef>
            </a:pPr>
            <a:r>
              <a:rPr sz="2800" i="1" spc="-5" dirty="0">
                <a:latin typeface="Times New Roman"/>
                <a:cs typeface="Times New Roman"/>
              </a:rPr>
              <a:t>µ</a:t>
            </a:r>
            <a:r>
              <a:rPr sz="2400" i="1" spc="-7" baseline="-2430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R="30480" algn="r">
              <a:spcBef>
                <a:spcPts val="320"/>
              </a:spcBef>
            </a:pPr>
            <a:r>
              <a:rPr dirty="0">
                <a:latin typeface="Calibri"/>
                <a:cs typeface="Calibri"/>
              </a:rPr>
              <a:t>1</a:t>
            </a:r>
          </a:p>
        </p:txBody>
      </p:sp>
      <p:sp>
        <p:nvSpPr>
          <p:cNvPr id="89" name="object 89"/>
          <p:cNvSpPr/>
          <p:nvPr/>
        </p:nvSpPr>
        <p:spPr>
          <a:xfrm>
            <a:off x="6824979" y="3926030"/>
            <a:ext cx="1386840" cy="0"/>
          </a:xfrm>
          <a:custGeom>
            <a:avLst/>
            <a:gdLst/>
            <a:ahLst/>
            <a:cxnLst/>
            <a:rect l="l" t="t" r="r" b="b"/>
            <a:pathLst>
              <a:path w="1386840">
                <a:moveTo>
                  <a:pt x="1386840" y="0"/>
                </a:moveTo>
                <a:lnTo>
                  <a:pt x="1377950" y="0"/>
                </a:lnTo>
              </a:path>
              <a:path w="1386840">
                <a:moveTo>
                  <a:pt x="1367790" y="0"/>
                </a:moveTo>
                <a:lnTo>
                  <a:pt x="1358900" y="0"/>
                </a:lnTo>
              </a:path>
              <a:path w="1386840">
                <a:moveTo>
                  <a:pt x="1348740" y="0"/>
                </a:moveTo>
                <a:lnTo>
                  <a:pt x="1338579" y="0"/>
                </a:lnTo>
              </a:path>
              <a:path w="1386840">
                <a:moveTo>
                  <a:pt x="1329690" y="0"/>
                </a:moveTo>
                <a:lnTo>
                  <a:pt x="1319529" y="0"/>
                </a:lnTo>
              </a:path>
              <a:path w="1386840">
                <a:moveTo>
                  <a:pt x="1309370" y="0"/>
                </a:moveTo>
                <a:lnTo>
                  <a:pt x="1300479" y="0"/>
                </a:lnTo>
              </a:path>
              <a:path w="1386840">
                <a:moveTo>
                  <a:pt x="1290320" y="0"/>
                </a:moveTo>
                <a:lnTo>
                  <a:pt x="1281429" y="0"/>
                </a:lnTo>
              </a:path>
              <a:path w="1386840">
                <a:moveTo>
                  <a:pt x="1271270" y="0"/>
                </a:moveTo>
                <a:lnTo>
                  <a:pt x="1261110" y="0"/>
                </a:lnTo>
              </a:path>
              <a:path w="1386840">
                <a:moveTo>
                  <a:pt x="1252220" y="0"/>
                </a:moveTo>
                <a:lnTo>
                  <a:pt x="1242060" y="0"/>
                </a:lnTo>
              </a:path>
              <a:path w="1386840">
                <a:moveTo>
                  <a:pt x="1231900" y="0"/>
                </a:moveTo>
                <a:lnTo>
                  <a:pt x="1223010" y="0"/>
                </a:lnTo>
              </a:path>
              <a:path w="1386840">
                <a:moveTo>
                  <a:pt x="1212850" y="0"/>
                </a:moveTo>
                <a:lnTo>
                  <a:pt x="1202690" y="0"/>
                </a:lnTo>
              </a:path>
              <a:path w="1386840">
                <a:moveTo>
                  <a:pt x="1193800" y="0"/>
                </a:moveTo>
                <a:lnTo>
                  <a:pt x="1183640" y="0"/>
                </a:lnTo>
              </a:path>
              <a:path w="1386840">
                <a:moveTo>
                  <a:pt x="1173480" y="0"/>
                </a:moveTo>
                <a:lnTo>
                  <a:pt x="1164590" y="0"/>
                </a:lnTo>
              </a:path>
              <a:path w="1386840">
                <a:moveTo>
                  <a:pt x="1154430" y="0"/>
                </a:moveTo>
                <a:lnTo>
                  <a:pt x="1144270" y="0"/>
                </a:lnTo>
              </a:path>
              <a:path w="1386840">
                <a:moveTo>
                  <a:pt x="1135380" y="0"/>
                </a:moveTo>
                <a:lnTo>
                  <a:pt x="1125220" y="0"/>
                </a:lnTo>
              </a:path>
              <a:path w="1386840">
                <a:moveTo>
                  <a:pt x="1115060" y="0"/>
                </a:moveTo>
                <a:lnTo>
                  <a:pt x="1106170" y="0"/>
                </a:lnTo>
              </a:path>
              <a:path w="1386840">
                <a:moveTo>
                  <a:pt x="1096010" y="0"/>
                </a:moveTo>
                <a:lnTo>
                  <a:pt x="1087120" y="0"/>
                </a:lnTo>
              </a:path>
              <a:path w="1386840">
                <a:moveTo>
                  <a:pt x="1076960" y="0"/>
                </a:moveTo>
                <a:lnTo>
                  <a:pt x="1066800" y="0"/>
                </a:lnTo>
              </a:path>
              <a:path w="1386840">
                <a:moveTo>
                  <a:pt x="1057910" y="0"/>
                </a:moveTo>
                <a:lnTo>
                  <a:pt x="1047750" y="0"/>
                </a:lnTo>
              </a:path>
              <a:path w="1386840">
                <a:moveTo>
                  <a:pt x="1038860" y="0"/>
                </a:moveTo>
                <a:lnTo>
                  <a:pt x="1028700" y="0"/>
                </a:lnTo>
              </a:path>
              <a:path w="1386840">
                <a:moveTo>
                  <a:pt x="1018540" y="0"/>
                </a:moveTo>
                <a:lnTo>
                  <a:pt x="1009650" y="0"/>
                </a:lnTo>
              </a:path>
              <a:path w="1386840">
                <a:moveTo>
                  <a:pt x="999490" y="0"/>
                </a:moveTo>
                <a:lnTo>
                  <a:pt x="989330" y="0"/>
                </a:lnTo>
              </a:path>
              <a:path w="1386840">
                <a:moveTo>
                  <a:pt x="980440" y="0"/>
                </a:moveTo>
                <a:lnTo>
                  <a:pt x="970280" y="0"/>
                </a:lnTo>
              </a:path>
              <a:path w="1386840">
                <a:moveTo>
                  <a:pt x="960120" y="0"/>
                </a:moveTo>
                <a:lnTo>
                  <a:pt x="951230" y="0"/>
                </a:lnTo>
              </a:path>
              <a:path w="1386840">
                <a:moveTo>
                  <a:pt x="941070" y="0"/>
                </a:moveTo>
                <a:lnTo>
                  <a:pt x="930910" y="0"/>
                </a:lnTo>
              </a:path>
              <a:path w="1386840">
                <a:moveTo>
                  <a:pt x="922020" y="0"/>
                </a:moveTo>
                <a:lnTo>
                  <a:pt x="911860" y="0"/>
                </a:lnTo>
              </a:path>
              <a:path w="1386840">
                <a:moveTo>
                  <a:pt x="902970" y="0"/>
                </a:moveTo>
                <a:lnTo>
                  <a:pt x="892810" y="0"/>
                </a:lnTo>
              </a:path>
              <a:path w="1386840">
                <a:moveTo>
                  <a:pt x="882650" y="0"/>
                </a:moveTo>
                <a:lnTo>
                  <a:pt x="873760" y="0"/>
                </a:lnTo>
              </a:path>
              <a:path w="1386840">
                <a:moveTo>
                  <a:pt x="863600" y="0"/>
                </a:moveTo>
                <a:lnTo>
                  <a:pt x="853440" y="0"/>
                </a:lnTo>
              </a:path>
              <a:path w="1386840">
                <a:moveTo>
                  <a:pt x="844550" y="0"/>
                </a:moveTo>
                <a:lnTo>
                  <a:pt x="834390" y="0"/>
                </a:lnTo>
              </a:path>
              <a:path w="1386840">
                <a:moveTo>
                  <a:pt x="824230" y="0"/>
                </a:moveTo>
                <a:lnTo>
                  <a:pt x="815340" y="0"/>
                </a:lnTo>
              </a:path>
              <a:path w="1386840">
                <a:moveTo>
                  <a:pt x="805180" y="0"/>
                </a:moveTo>
                <a:lnTo>
                  <a:pt x="795020" y="0"/>
                </a:lnTo>
              </a:path>
              <a:path w="1386840">
                <a:moveTo>
                  <a:pt x="786130" y="0"/>
                </a:moveTo>
                <a:lnTo>
                  <a:pt x="775970" y="0"/>
                </a:lnTo>
              </a:path>
              <a:path w="1386840">
                <a:moveTo>
                  <a:pt x="767080" y="0"/>
                </a:moveTo>
                <a:lnTo>
                  <a:pt x="756920" y="0"/>
                </a:lnTo>
              </a:path>
              <a:path w="1386840">
                <a:moveTo>
                  <a:pt x="746760" y="0"/>
                </a:moveTo>
                <a:lnTo>
                  <a:pt x="737870" y="0"/>
                </a:lnTo>
              </a:path>
              <a:path w="1386840">
                <a:moveTo>
                  <a:pt x="727710" y="0"/>
                </a:moveTo>
                <a:lnTo>
                  <a:pt x="717550" y="0"/>
                </a:lnTo>
              </a:path>
              <a:path w="1386840">
                <a:moveTo>
                  <a:pt x="708660" y="0"/>
                </a:moveTo>
                <a:lnTo>
                  <a:pt x="698500" y="0"/>
                </a:lnTo>
              </a:path>
              <a:path w="1386840">
                <a:moveTo>
                  <a:pt x="689610" y="0"/>
                </a:moveTo>
                <a:lnTo>
                  <a:pt x="679450" y="0"/>
                </a:lnTo>
              </a:path>
              <a:path w="1386840">
                <a:moveTo>
                  <a:pt x="669290" y="0"/>
                </a:moveTo>
                <a:lnTo>
                  <a:pt x="660400" y="0"/>
                </a:lnTo>
              </a:path>
              <a:path w="1386840">
                <a:moveTo>
                  <a:pt x="650240" y="0"/>
                </a:moveTo>
                <a:lnTo>
                  <a:pt x="640080" y="0"/>
                </a:lnTo>
              </a:path>
              <a:path w="1386840">
                <a:moveTo>
                  <a:pt x="631190" y="0"/>
                </a:moveTo>
                <a:lnTo>
                  <a:pt x="621030" y="0"/>
                </a:lnTo>
              </a:path>
              <a:path w="1386840">
                <a:moveTo>
                  <a:pt x="610870" y="0"/>
                </a:moveTo>
                <a:lnTo>
                  <a:pt x="601980" y="0"/>
                </a:lnTo>
              </a:path>
              <a:path w="1386840">
                <a:moveTo>
                  <a:pt x="591820" y="0"/>
                </a:moveTo>
                <a:lnTo>
                  <a:pt x="581660" y="0"/>
                </a:lnTo>
              </a:path>
              <a:path w="1386840">
                <a:moveTo>
                  <a:pt x="572770" y="0"/>
                </a:moveTo>
                <a:lnTo>
                  <a:pt x="562610" y="0"/>
                </a:lnTo>
              </a:path>
              <a:path w="1386840">
                <a:moveTo>
                  <a:pt x="552450" y="0"/>
                </a:moveTo>
                <a:lnTo>
                  <a:pt x="543560" y="0"/>
                </a:lnTo>
              </a:path>
              <a:path w="1386840">
                <a:moveTo>
                  <a:pt x="533400" y="0"/>
                </a:moveTo>
                <a:lnTo>
                  <a:pt x="523240" y="0"/>
                </a:lnTo>
              </a:path>
              <a:path w="1386840">
                <a:moveTo>
                  <a:pt x="514350" y="0"/>
                </a:moveTo>
                <a:lnTo>
                  <a:pt x="504190" y="0"/>
                </a:lnTo>
              </a:path>
              <a:path w="1386840">
                <a:moveTo>
                  <a:pt x="495300" y="0"/>
                </a:moveTo>
                <a:lnTo>
                  <a:pt x="485140" y="0"/>
                </a:lnTo>
              </a:path>
              <a:path w="1386840">
                <a:moveTo>
                  <a:pt x="474980" y="0"/>
                </a:moveTo>
                <a:lnTo>
                  <a:pt x="466090" y="0"/>
                </a:lnTo>
              </a:path>
              <a:path w="1386840">
                <a:moveTo>
                  <a:pt x="455930" y="0"/>
                </a:moveTo>
                <a:lnTo>
                  <a:pt x="447040" y="0"/>
                </a:lnTo>
              </a:path>
              <a:path w="1386840">
                <a:moveTo>
                  <a:pt x="436880" y="0"/>
                </a:moveTo>
                <a:lnTo>
                  <a:pt x="426720" y="0"/>
                </a:lnTo>
              </a:path>
              <a:path w="1386840">
                <a:moveTo>
                  <a:pt x="417830" y="0"/>
                </a:moveTo>
                <a:lnTo>
                  <a:pt x="407670" y="0"/>
                </a:lnTo>
              </a:path>
              <a:path w="1386840">
                <a:moveTo>
                  <a:pt x="397510" y="0"/>
                </a:moveTo>
                <a:lnTo>
                  <a:pt x="388620" y="0"/>
                </a:lnTo>
              </a:path>
              <a:path w="1386840">
                <a:moveTo>
                  <a:pt x="378460" y="0"/>
                </a:moveTo>
                <a:lnTo>
                  <a:pt x="368300" y="0"/>
                </a:lnTo>
              </a:path>
              <a:path w="1386840">
                <a:moveTo>
                  <a:pt x="359410" y="0"/>
                </a:moveTo>
                <a:lnTo>
                  <a:pt x="349250" y="0"/>
                </a:lnTo>
              </a:path>
              <a:path w="1386840">
                <a:moveTo>
                  <a:pt x="339090" y="0"/>
                </a:moveTo>
                <a:lnTo>
                  <a:pt x="330200" y="0"/>
                </a:lnTo>
              </a:path>
              <a:path w="1386840">
                <a:moveTo>
                  <a:pt x="320040" y="0"/>
                </a:moveTo>
                <a:lnTo>
                  <a:pt x="311150" y="0"/>
                </a:lnTo>
              </a:path>
              <a:path w="1386840">
                <a:moveTo>
                  <a:pt x="300990" y="0"/>
                </a:moveTo>
                <a:lnTo>
                  <a:pt x="290830" y="0"/>
                </a:lnTo>
              </a:path>
              <a:path w="1386840">
                <a:moveTo>
                  <a:pt x="281940" y="0"/>
                </a:moveTo>
                <a:lnTo>
                  <a:pt x="271780" y="0"/>
                </a:lnTo>
              </a:path>
              <a:path w="1386840">
                <a:moveTo>
                  <a:pt x="261620" y="0"/>
                </a:moveTo>
                <a:lnTo>
                  <a:pt x="252730" y="0"/>
                </a:lnTo>
              </a:path>
              <a:path w="1386840">
                <a:moveTo>
                  <a:pt x="242570" y="0"/>
                </a:moveTo>
                <a:lnTo>
                  <a:pt x="232410" y="0"/>
                </a:lnTo>
              </a:path>
              <a:path w="1386840">
                <a:moveTo>
                  <a:pt x="223520" y="0"/>
                </a:moveTo>
                <a:lnTo>
                  <a:pt x="213360" y="0"/>
                </a:lnTo>
              </a:path>
              <a:path w="1386840">
                <a:moveTo>
                  <a:pt x="203200" y="0"/>
                </a:moveTo>
                <a:lnTo>
                  <a:pt x="194310" y="0"/>
                </a:lnTo>
              </a:path>
              <a:path w="1386840">
                <a:moveTo>
                  <a:pt x="184150" y="0"/>
                </a:moveTo>
                <a:lnTo>
                  <a:pt x="173990" y="0"/>
                </a:lnTo>
              </a:path>
              <a:path w="1386840">
                <a:moveTo>
                  <a:pt x="165100" y="0"/>
                </a:moveTo>
                <a:lnTo>
                  <a:pt x="154940" y="0"/>
                </a:lnTo>
              </a:path>
              <a:path w="1386840">
                <a:moveTo>
                  <a:pt x="146050" y="0"/>
                </a:moveTo>
                <a:lnTo>
                  <a:pt x="135890" y="0"/>
                </a:lnTo>
              </a:path>
              <a:path w="1386840">
                <a:moveTo>
                  <a:pt x="127000" y="0"/>
                </a:moveTo>
                <a:lnTo>
                  <a:pt x="116840" y="0"/>
                </a:lnTo>
              </a:path>
              <a:path w="1386840">
                <a:moveTo>
                  <a:pt x="106680" y="0"/>
                </a:moveTo>
                <a:lnTo>
                  <a:pt x="97790" y="0"/>
                </a:lnTo>
              </a:path>
              <a:path w="1386840">
                <a:moveTo>
                  <a:pt x="87630" y="0"/>
                </a:moveTo>
                <a:lnTo>
                  <a:pt x="77470" y="0"/>
                </a:lnTo>
              </a:path>
              <a:path w="1386840">
                <a:moveTo>
                  <a:pt x="68580" y="0"/>
                </a:moveTo>
                <a:lnTo>
                  <a:pt x="58420" y="0"/>
                </a:lnTo>
              </a:path>
              <a:path w="1386840">
                <a:moveTo>
                  <a:pt x="48260" y="0"/>
                </a:moveTo>
                <a:lnTo>
                  <a:pt x="39370" y="0"/>
                </a:lnTo>
              </a:path>
              <a:path w="1386840">
                <a:moveTo>
                  <a:pt x="29210" y="0"/>
                </a:moveTo>
                <a:lnTo>
                  <a:pt x="19050" y="0"/>
                </a:lnTo>
              </a:path>
              <a:path w="138684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551930" y="55351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091592" y="329564"/>
            <a:ext cx="5754082" cy="5143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Sets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(Continue)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0" y="1066799"/>
            <a:ext cx="150495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spcBef>
                <a:spcPts val="8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640" y="1088390"/>
            <a:ext cx="8810850" cy="14808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spcBef>
                <a:spcPts val="790"/>
              </a:spcBef>
            </a:pPr>
            <a:r>
              <a:rPr sz="2800" b="1" spc="-5" dirty="0">
                <a:latin typeface="Calibri"/>
                <a:cs typeface="Calibri"/>
              </a:rPr>
              <a:t>Trapezoid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membership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spcBef>
                <a:spcPts val="690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trapezoidal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membership</a:t>
            </a:r>
            <a:r>
              <a:rPr sz="2800" spc="-5" dirty="0">
                <a:latin typeface="Calibri"/>
                <a:cs typeface="Calibri"/>
              </a:rPr>
              <a:t> function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specified</a:t>
            </a:r>
            <a:r>
              <a:rPr sz="2800" spc="-5" dirty="0">
                <a:latin typeface="Calibri"/>
                <a:cs typeface="Calibri"/>
              </a:rPr>
              <a:t> by four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parameters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d}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follows: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600" y="4042409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01" y="5351779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5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2991" y="5690871"/>
            <a:ext cx="35115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450" spc="-130" dirty="0">
                <a:latin typeface="Symbol"/>
                <a:cs typeface="Symbol"/>
              </a:rPr>
              <a:t></a:t>
            </a:r>
            <a:r>
              <a:rPr sz="3675" spc="-195" baseline="-26077" dirty="0">
                <a:latin typeface="Symbol"/>
                <a:cs typeface="Symbol"/>
              </a:rPr>
              <a:t></a:t>
            </a:r>
            <a:endParaRPr sz="3675" baseline="-26077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8391" y="4050030"/>
            <a:ext cx="30035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50" spc="950" dirty="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8391" y="3451860"/>
            <a:ext cx="30035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50" spc="950" dirty="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8391" y="3152140"/>
            <a:ext cx="30035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50" spc="950" dirty="0">
                <a:latin typeface="Symbol"/>
                <a:cs typeface="Symbol"/>
              </a:rPr>
              <a:t>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5271" y="5091430"/>
            <a:ext cx="30035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50" spc="950" dirty="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9870" y="4908551"/>
            <a:ext cx="114300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3675" spc="839" baseline="20408" dirty="0">
                <a:latin typeface="Symbol"/>
                <a:cs typeface="Symbol"/>
              </a:rPr>
              <a:t></a:t>
            </a:r>
            <a:r>
              <a:rPr sz="2450" i="1" spc="560" dirty="0">
                <a:latin typeface="Times New Roman"/>
                <a:cs typeface="Times New Roman"/>
              </a:rPr>
              <a:t>d</a:t>
            </a:r>
            <a:r>
              <a:rPr sz="2450" i="1" spc="185" dirty="0">
                <a:latin typeface="Times New Roman"/>
                <a:cs typeface="Times New Roman"/>
              </a:rPr>
              <a:t> </a:t>
            </a:r>
            <a:r>
              <a:rPr sz="2450" spc="765" dirty="0">
                <a:latin typeface="Symbol"/>
                <a:cs typeface="Symbol"/>
              </a:rPr>
              <a:t></a:t>
            </a:r>
            <a:r>
              <a:rPr sz="2450" i="1" spc="765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870" y="5349241"/>
            <a:ext cx="1130300" cy="742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815"/>
              </a:lnSpc>
              <a:spcBef>
                <a:spcPts val="110"/>
              </a:spcBef>
            </a:pPr>
            <a:r>
              <a:rPr sz="3675" spc="914" baseline="-7936" dirty="0">
                <a:latin typeface="Symbol"/>
                <a:cs typeface="Symbol"/>
              </a:rPr>
              <a:t></a:t>
            </a:r>
            <a:r>
              <a:rPr sz="2450" i="1" spc="610" dirty="0">
                <a:latin typeface="Times New Roman"/>
                <a:cs typeface="Times New Roman"/>
              </a:rPr>
              <a:t>d</a:t>
            </a:r>
            <a:r>
              <a:rPr sz="2450" i="1" spc="185" dirty="0">
                <a:latin typeface="Times New Roman"/>
                <a:cs typeface="Times New Roman"/>
              </a:rPr>
              <a:t> </a:t>
            </a:r>
            <a:r>
              <a:rPr sz="2450" spc="665" dirty="0">
                <a:latin typeface="Symbol"/>
                <a:cs typeface="Symbol"/>
              </a:rPr>
              <a:t></a:t>
            </a:r>
            <a:r>
              <a:rPr sz="2450" i="1" spc="665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  <a:p>
            <a:pPr marL="38100">
              <a:lnSpc>
                <a:spcPts val="2815"/>
              </a:lnSpc>
            </a:pPr>
            <a:r>
              <a:rPr sz="2450" spc="-140" dirty="0">
                <a:latin typeface="Symbol"/>
                <a:cs typeface="Symbol"/>
              </a:rPr>
              <a:t></a:t>
            </a:r>
            <a:r>
              <a:rPr sz="3675" spc="-209" baseline="-26077" dirty="0">
                <a:latin typeface="Symbol"/>
                <a:cs typeface="Symbol"/>
              </a:rPr>
              <a:t></a:t>
            </a:r>
            <a:r>
              <a:rPr sz="3675" spc="-209" baseline="-10204" dirty="0">
                <a:latin typeface="Times New Roman"/>
                <a:cs typeface="Times New Roman"/>
              </a:rPr>
              <a:t>0</a:t>
            </a:r>
            <a:endParaRPr sz="3675" baseline="-1020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5271" y="3751580"/>
            <a:ext cx="30035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50" spc="950" dirty="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5271" y="4050030"/>
            <a:ext cx="105092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50" spc="530" dirty="0">
                <a:latin typeface="Symbol"/>
                <a:cs typeface="Symbol"/>
              </a:rPr>
              <a:t></a:t>
            </a:r>
            <a:r>
              <a:rPr sz="3675" i="1" spc="794" baseline="2267" dirty="0">
                <a:latin typeface="Times New Roman"/>
                <a:cs typeface="Times New Roman"/>
              </a:rPr>
              <a:t>b</a:t>
            </a:r>
            <a:r>
              <a:rPr sz="3675" i="1" spc="-179" baseline="2267" dirty="0">
                <a:latin typeface="Times New Roman"/>
                <a:cs typeface="Times New Roman"/>
              </a:rPr>
              <a:t> </a:t>
            </a:r>
            <a:r>
              <a:rPr sz="3675" spc="1064" baseline="2267" dirty="0">
                <a:latin typeface="Symbol"/>
                <a:cs typeface="Symbol"/>
              </a:rPr>
              <a:t></a:t>
            </a:r>
            <a:r>
              <a:rPr sz="3675" i="1" spc="1064" baseline="2267" dirty="0">
                <a:latin typeface="Times New Roman"/>
                <a:cs typeface="Times New Roman"/>
              </a:rPr>
              <a:t>a</a:t>
            </a:r>
            <a:endParaRPr sz="3675" baseline="22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9871" y="3597910"/>
            <a:ext cx="110807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3675" spc="914" baseline="26077" dirty="0">
                <a:latin typeface="Symbol"/>
                <a:cs typeface="Symbol"/>
              </a:rPr>
              <a:t></a:t>
            </a:r>
            <a:r>
              <a:rPr sz="2450" i="1" spc="610" dirty="0">
                <a:latin typeface="Times New Roman"/>
                <a:cs typeface="Times New Roman"/>
              </a:rPr>
              <a:t>x</a:t>
            </a:r>
            <a:r>
              <a:rPr sz="2450" i="1" spc="-75" dirty="0">
                <a:latin typeface="Times New Roman"/>
                <a:cs typeface="Times New Roman"/>
              </a:rPr>
              <a:t> </a:t>
            </a:r>
            <a:r>
              <a:rPr sz="2450" spc="710" dirty="0">
                <a:latin typeface="Symbol"/>
                <a:cs typeface="Symbol"/>
              </a:rPr>
              <a:t></a:t>
            </a:r>
            <a:r>
              <a:rPr sz="2450" i="1" spc="710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5271" y="3129280"/>
            <a:ext cx="4362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675" spc="562" baseline="-4535" dirty="0">
                <a:latin typeface="Symbol"/>
                <a:cs typeface="Symbol"/>
              </a:rPr>
              <a:t></a:t>
            </a:r>
            <a:r>
              <a:rPr sz="2450" spc="415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3550" y="5749291"/>
            <a:ext cx="13055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22275" algn="l"/>
                <a:tab pos="761365" algn="l"/>
              </a:tabLst>
            </a:pPr>
            <a:r>
              <a:rPr sz="2450" i="1" spc="229" dirty="0">
                <a:latin typeface="Times New Roman"/>
                <a:cs typeface="Times New Roman"/>
              </a:rPr>
              <a:t>if	</a:t>
            </a:r>
            <a:r>
              <a:rPr sz="2450" i="1" spc="415" dirty="0">
                <a:latin typeface="Times New Roman"/>
                <a:cs typeface="Times New Roman"/>
              </a:rPr>
              <a:t>d	</a:t>
            </a:r>
            <a:r>
              <a:rPr sz="2450" spc="1055" dirty="0">
                <a:latin typeface="Symbol"/>
                <a:cs typeface="Symbol"/>
              </a:rPr>
              <a:t>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i="1" spc="365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3551" y="4493260"/>
            <a:ext cx="2195195" cy="1298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7539">
              <a:lnSpc>
                <a:spcPts val="2650"/>
              </a:lnSpc>
              <a:spcBef>
                <a:spcPts val="110"/>
              </a:spcBef>
            </a:pPr>
            <a:r>
              <a:rPr sz="2450" spc="950" dirty="0">
                <a:latin typeface="Symbol"/>
                <a:cs typeface="Symbol"/>
              </a:rPr>
              <a:t></a:t>
            </a:r>
            <a:endParaRPr sz="2450">
              <a:latin typeface="Symbol"/>
              <a:cs typeface="Symbol"/>
            </a:endParaRPr>
          </a:p>
          <a:p>
            <a:pPr marL="1907539">
              <a:lnSpc>
                <a:spcPts val="2410"/>
              </a:lnSpc>
            </a:pPr>
            <a:r>
              <a:rPr sz="2450" spc="950" dirty="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  <a:p>
            <a:pPr marL="12700">
              <a:lnSpc>
                <a:spcPts val="2355"/>
              </a:lnSpc>
              <a:tabLst>
                <a:tab pos="415925" algn="l"/>
              </a:tabLst>
            </a:pPr>
            <a:r>
              <a:rPr sz="2450" i="1" spc="229" dirty="0">
                <a:latin typeface="Times New Roman"/>
                <a:cs typeface="Times New Roman"/>
              </a:rPr>
              <a:t>if	</a:t>
            </a:r>
            <a:r>
              <a:rPr sz="2450" i="1" spc="365" dirty="0">
                <a:latin typeface="Times New Roman"/>
                <a:cs typeface="Times New Roman"/>
              </a:rPr>
              <a:t>c</a:t>
            </a:r>
            <a:r>
              <a:rPr sz="2450" i="1" spc="130" dirty="0">
                <a:latin typeface="Times New Roman"/>
                <a:cs typeface="Times New Roman"/>
              </a:rPr>
              <a:t> </a:t>
            </a:r>
            <a:r>
              <a:rPr sz="2450" spc="1055" dirty="0">
                <a:latin typeface="Symbol"/>
                <a:cs typeface="Symbol"/>
              </a:rPr>
              <a:t>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i="1" spc="365" dirty="0">
                <a:latin typeface="Times New Roman"/>
                <a:cs typeface="Times New Roman"/>
              </a:rPr>
              <a:t>x</a:t>
            </a:r>
            <a:r>
              <a:rPr sz="2450" i="1" spc="140" dirty="0">
                <a:latin typeface="Times New Roman"/>
                <a:cs typeface="Times New Roman"/>
              </a:rPr>
              <a:t> </a:t>
            </a:r>
            <a:r>
              <a:rPr sz="2450" spc="1210" dirty="0">
                <a:latin typeface="Symbol"/>
                <a:cs typeface="Symbol"/>
              </a:rPr>
              <a:t></a:t>
            </a:r>
            <a:r>
              <a:rPr sz="2450" i="1" spc="415" dirty="0">
                <a:latin typeface="Times New Roman"/>
                <a:cs typeface="Times New Roman"/>
              </a:rPr>
              <a:t>d</a:t>
            </a:r>
            <a:r>
              <a:rPr sz="2450" i="1" spc="-204" dirty="0">
                <a:latin typeface="Times New Roman"/>
                <a:cs typeface="Times New Roman"/>
              </a:rPr>
              <a:t> </a:t>
            </a:r>
            <a:r>
              <a:rPr sz="3675" spc="1425" baseline="2267" dirty="0">
                <a:latin typeface="Symbol"/>
                <a:cs typeface="Symbol"/>
              </a:rPr>
              <a:t></a:t>
            </a:r>
            <a:endParaRPr sz="3675" baseline="2267">
              <a:latin typeface="Symbol"/>
              <a:cs typeface="Symbol"/>
            </a:endParaRPr>
          </a:p>
          <a:p>
            <a:pPr marL="1907539">
              <a:lnSpc>
                <a:spcPts val="2595"/>
              </a:lnSpc>
            </a:pPr>
            <a:r>
              <a:rPr sz="2450" spc="950" dirty="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8151" y="4439921"/>
            <a:ext cx="224599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  <a:tabLst>
                <a:tab pos="434975" algn="l"/>
              </a:tabLst>
            </a:pPr>
            <a:r>
              <a:rPr sz="2450" i="1" spc="229" dirty="0">
                <a:latin typeface="Times New Roman"/>
                <a:cs typeface="Times New Roman"/>
              </a:rPr>
              <a:t>if	</a:t>
            </a:r>
            <a:r>
              <a:rPr sz="2450" i="1" spc="415" dirty="0">
                <a:latin typeface="Times New Roman"/>
                <a:cs typeface="Times New Roman"/>
              </a:rPr>
              <a:t>b</a:t>
            </a:r>
            <a:r>
              <a:rPr sz="2450" i="1" spc="105" dirty="0">
                <a:latin typeface="Times New Roman"/>
                <a:cs typeface="Times New Roman"/>
              </a:rPr>
              <a:t> </a:t>
            </a:r>
            <a:r>
              <a:rPr sz="2450" spc="1055" dirty="0">
                <a:latin typeface="Symbol"/>
                <a:cs typeface="Symbol"/>
              </a:rPr>
              <a:t>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i="1" spc="365" dirty="0">
                <a:latin typeface="Times New Roman"/>
                <a:cs typeface="Times New Roman"/>
              </a:rPr>
              <a:t>x</a:t>
            </a:r>
            <a:r>
              <a:rPr sz="2450" i="1" spc="130" dirty="0">
                <a:latin typeface="Times New Roman"/>
                <a:cs typeface="Times New Roman"/>
              </a:rPr>
              <a:t> </a:t>
            </a:r>
            <a:r>
              <a:rPr sz="2450" spc="1160" dirty="0">
                <a:latin typeface="Symbol"/>
                <a:cs typeface="Symbol"/>
              </a:rPr>
              <a:t></a:t>
            </a:r>
            <a:r>
              <a:rPr sz="2450" i="1" spc="365" dirty="0">
                <a:latin typeface="Times New Roman"/>
                <a:cs typeface="Times New Roman"/>
              </a:rPr>
              <a:t>c</a:t>
            </a:r>
            <a:r>
              <a:rPr sz="2450" i="1" spc="-70" dirty="0">
                <a:latin typeface="Times New Roman"/>
                <a:cs typeface="Times New Roman"/>
              </a:rPr>
              <a:t> </a:t>
            </a:r>
            <a:r>
              <a:rPr sz="3675" spc="1425" baseline="32879" dirty="0">
                <a:latin typeface="Symbol"/>
                <a:cs typeface="Symbol"/>
              </a:rPr>
              <a:t></a:t>
            </a:r>
            <a:endParaRPr sz="3675" baseline="32879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8151" y="3794760"/>
            <a:ext cx="224599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  <a:tabLst>
                <a:tab pos="447675" algn="l"/>
              </a:tabLst>
            </a:pPr>
            <a:r>
              <a:rPr sz="2450" i="1" spc="229" dirty="0">
                <a:latin typeface="Times New Roman"/>
                <a:cs typeface="Times New Roman"/>
              </a:rPr>
              <a:t>if	</a:t>
            </a:r>
            <a:r>
              <a:rPr sz="2450" i="1" spc="415" dirty="0">
                <a:latin typeface="Times New Roman"/>
                <a:cs typeface="Times New Roman"/>
              </a:rPr>
              <a:t>a</a:t>
            </a:r>
            <a:r>
              <a:rPr sz="2450" i="1" spc="155" dirty="0">
                <a:latin typeface="Times New Roman"/>
                <a:cs typeface="Times New Roman"/>
              </a:rPr>
              <a:t> </a:t>
            </a:r>
            <a:r>
              <a:rPr sz="2450" spc="1055" dirty="0">
                <a:latin typeface="Symbol"/>
                <a:cs typeface="Symbol"/>
              </a:rPr>
              <a:t>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i="1" spc="365" dirty="0">
                <a:latin typeface="Times New Roman"/>
                <a:cs typeface="Times New Roman"/>
              </a:rPr>
              <a:t>x</a:t>
            </a:r>
            <a:r>
              <a:rPr sz="2450" i="1" spc="130" dirty="0">
                <a:latin typeface="Times New Roman"/>
                <a:cs typeface="Times New Roman"/>
              </a:rPr>
              <a:t> </a:t>
            </a:r>
            <a:r>
              <a:rPr sz="2450" spc="1110" dirty="0">
                <a:latin typeface="Symbol"/>
                <a:cs typeface="Symbol"/>
              </a:rPr>
              <a:t></a:t>
            </a:r>
            <a:r>
              <a:rPr sz="2450" i="1" spc="415" dirty="0">
                <a:latin typeface="Times New Roman"/>
                <a:cs typeface="Times New Roman"/>
              </a:rPr>
              <a:t>b</a:t>
            </a:r>
            <a:r>
              <a:rPr sz="2450" i="1" spc="-355" dirty="0">
                <a:latin typeface="Times New Roman"/>
                <a:cs typeface="Times New Roman"/>
              </a:rPr>
              <a:t> </a:t>
            </a:r>
            <a:r>
              <a:rPr sz="3675" spc="1425" baseline="7936" dirty="0">
                <a:latin typeface="Symbol"/>
                <a:cs typeface="Symbol"/>
              </a:rPr>
              <a:t></a:t>
            </a:r>
            <a:endParaRPr sz="3675" baseline="7936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3551" y="3129280"/>
            <a:ext cx="126936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42595" algn="l"/>
              </a:tabLst>
            </a:pPr>
            <a:r>
              <a:rPr sz="2450" i="1" spc="229" dirty="0">
                <a:latin typeface="Times New Roman"/>
                <a:cs typeface="Times New Roman"/>
              </a:rPr>
              <a:t>if	</a:t>
            </a:r>
            <a:r>
              <a:rPr sz="2450" i="1" spc="365" dirty="0">
                <a:latin typeface="Times New Roman"/>
                <a:cs typeface="Times New Roman"/>
              </a:rPr>
              <a:t>x</a:t>
            </a:r>
            <a:r>
              <a:rPr sz="2450" i="1" spc="55" dirty="0">
                <a:latin typeface="Times New Roman"/>
                <a:cs typeface="Times New Roman"/>
              </a:rPr>
              <a:t> </a:t>
            </a:r>
            <a:r>
              <a:rPr sz="2450" spc="810" dirty="0">
                <a:latin typeface="Symbol"/>
                <a:cs typeface="Symbol"/>
              </a:rPr>
              <a:t></a:t>
            </a:r>
            <a:r>
              <a:rPr sz="2450" i="1" spc="810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0210" y="4646929"/>
            <a:ext cx="17399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50" i="1" spc="280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05251" y="4406220"/>
            <a:ext cx="18649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745"/>
              </a:lnSpc>
              <a:spcBef>
                <a:spcPts val="125"/>
              </a:spcBef>
              <a:tabLst>
                <a:tab pos="517525" algn="l"/>
              </a:tabLst>
            </a:pPr>
            <a:r>
              <a:rPr sz="2700" spc="965" dirty="0">
                <a:latin typeface="Symbol"/>
                <a:cs typeface="Symbol"/>
              </a:rPr>
              <a:t></a:t>
            </a:r>
            <a:r>
              <a:rPr sz="2700" spc="965" dirty="0">
                <a:latin typeface="Times New Roman"/>
                <a:cs typeface="Times New Roman"/>
              </a:rPr>
              <a:t>	</a:t>
            </a:r>
            <a:r>
              <a:rPr sz="2450" spc="409" dirty="0">
                <a:latin typeface="Times New Roman"/>
                <a:cs typeface="Times New Roman"/>
              </a:rPr>
              <a:t>(</a:t>
            </a:r>
            <a:r>
              <a:rPr sz="2450" i="1" spc="409" dirty="0">
                <a:latin typeface="Times New Roman"/>
                <a:cs typeface="Times New Roman"/>
              </a:rPr>
              <a:t>x</a:t>
            </a:r>
            <a:r>
              <a:rPr sz="2450" spc="409" dirty="0">
                <a:latin typeface="Times New Roman"/>
                <a:cs typeface="Times New Roman"/>
              </a:rPr>
              <a:t>)</a:t>
            </a:r>
            <a:r>
              <a:rPr sz="2450" spc="100" dirty="0">
                <a:latin typeface="Times New Roman"/>
                <a:cs typeface="Times New Roman"/>
              </a:rPr>
              <a:t> </a:t>
            </a:r>
            <a:r>
              <a:rPr sz="2450" spc="1080" dirty="0">
                <a:latin typeface="Symbol"/>
                <a:cs typeface="Symbol"/>
              </a:rPr>
              <a:t></a:t>
            </a:r>
            <a:r>
              <a:rPr sz="3675" spc="1620" baseline="32879" dirty="0">
                <a:latin typeface="Symbol"/>
                <a:cs typeface="Symbol"/>
              </a:rPr>
              <a:t></a:t>
            </a:r>
            <a:endParaRPr sz="3675" baseline="32879" dirty="0">
              <a:latin typeface="Symbol"/>
              <a:cs typeface="Symbol"/>
            </a:endParaRPr>
          </a:p>
          <a:p>
            <a:pPr marR="43180" algn="r">
              <a:lnSpc>
                <a:spcPts val="1445"/>
              </a:lnSpc>
            </a:pPr>
            <a:r>
              <a:rPr sz="3675" spc="359" baseline="-9070" dirty="0">
                <a:latin typeface="Symbol"/>
                <a:cs typeface="Symbol"/>
              </a:rPr>
              <a:t></a:t>
            </a:r>
            <a:r>
              <a:rPr sz="2450" spc="240" dirty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0DE3C8B5-67DB-44D3-BB72-351299A3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880" y="3311008"/>
            <a:ext cx="4288093" cy="27319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2210436" y="434180"/>
            <a:ext cx="9122430" cy="452437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Gaussian</a:t>
            </a:r>
            <a:r>
              <a:rPr sz="2800" b="1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membership</a:t>
            </a:r>
            <a:r>
              <a:rPr sz="2800" b="1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function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1803400"/>
            <a:ext cx="44564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i="1" dirty="0">
                <a:latin typeface="Times New Roman"/>
                <a:cs typeface="Times New Roman"/>
              </a:rPr>
              <a:t>c: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centre</a:t>
            </a:r>
          </a:p>
          <a:p>
            <a:pPr marL="298450" indent="-285750">
              <a:spcBef>
                <a:spcPts val="20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s: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width</a:t>
            </a: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spcBef>
                <a:spcPts val="20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m: </a:t>
            </a:r>
            <a:r>
              <a:rPr sz="2400" spc="-5" dirty="0">
                <a:latin typeface="Times New Roman"/>
                <a:cs typeface="Times New Roman"/>
              </a:rPr>
              <a:t>fuzzification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</a:t>
            </a:r>
            <a:r>
              <a:rPr sz="2400" dirty="0">
                <a:latin typeface="Times New Roman"/>
                <a:cs typeface="Times New Roman"/>
              </a:rPr>
              <a:t> (e.g.,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=2)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2869" y="3158490"/>
            <a:ext cx="778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µ</a:t>
            </a:r>
            <a:r>
              <a:rPr sz="2400" i="1" spc="-7" baseline="-2430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0279" y="153416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29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6179" y="1205230"/>
            <a:ext cx="594360" cy="656590"/>
          </a:xfrm>
          <a:custGeom>
            <a:avLst/>
            <a:gdLst/>
            <a:ahLst/>
            <a:cxnLst/>
            <a:rect l="l" t="t" r="r" b="b"/>
            <a:pathLst>
              <a:path w="594360" h="656589">
                <a:moveTo>
                  <a:pt x="31750" y="328930"/>
                </a:moveTo>
                <a:lnTo>
                  <a:pt x="567690" y="328930"/>
                </a:lnTo>
              </a:path>
              <a:path w="594360" h="656589">
                <a:moveTo>
                  <a:pt x="0" y="0"/>
                </a:moveTo>
                <a:lnTo>
                  <a:pt x="0" y="656590"/>
                </a:lnTo>
              </a:path>
              <a:path w="594360" h="656589">
                <a:moveTo>
                  <a:pt x="594360" y="0"/>
                </a:moveTo>
                <a:lnTo>
                  <a:pt x="594360" y="65659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21830" y="1352550"/>
            <a:ext cx="17843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00"/>
              </a:lnSpc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L="38100">
              <a:lnSpc>
                <a:spcPts val="2200"/>
              </a:lnSpc>
            </a:pPr>
            <a:r>
              <a:rPr sz="2100" spc="-405" dirty="0">
                <a:latin typeface="Symbol"/>
                <a:cs typeface="Symbol"/>
              </a:rPr>
              <a:t></a:t>
            </a:r>
            <a:r>
              <a:rPr sz="3150" spc="-607" baseline="-9259" dirty="0">
                <a:latin typeface="Symbol"/>
                <a:cs typeface="Symbol"/>
              </a:rPr>
              <a:t></a:t>
            </a:r>
            <a:endParaRPr sz="3150" baseline="-925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9760" y="1591309"/>
            <a:ext cx="1784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100" spc="-405" dirty="0">
                <a:latin typeface="Symbol"/>
                <a:cs typeface="Symbol"/>
              </a:rPr>
              <a:t></a:t>
            </a:r>
            <a:r>
              <a:rPr sz="3150" spc="-607" baseline="-9259" dirty="0">
                <a:latin typeface="Symbol"/>
                <a:cs typeface="Symbol"/>
              </a:rPr>
              <a:t></a:t>
            </a:r>
            <a:endParaRPr sz="3150" baseline="-9259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5160" y="1096009"/>
            <a:ext cx="127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3671" y="1529079"/>
            <a:ext cx="12953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i="1" spc="-5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6151" y="1153159"/>
            <a:ext cx="11741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01625" algn="l"/>
              </a:tabLst>
            </a:pPr>
            <a:r>
              <a:rPr sz="2100" spc="-5" dirty="0">
                <a:latin typeface="Times New Roman"/>
                <a:cs typeface="Times New Roman"/>
              </a:rPr>
              <a:t>1	</a:t>
            </a:r>
            <a:r>
              <a:rPr sz="2100" i="1" spc="-5" dirty="0">
                <a:latin typeface="Times New Roman"/>
                <a:cs typeface="Times New Roman"/>
              </a:rPr>
              <a:t>x</a:t>
            </a:r>
            <a:r>
              <a:rPr sz="2100" i="1" spc="-8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c</a:t>
            </a:r>
            <a:r>
              <a:rPr sz="2100" i="1" spc="140" dirty="0">
                <a:latin typeface="Times New Roman"/>
                <a:cs typeface="Times New Roman"/>
              </a:rPr>
              <a:t> </a:t>
            </a:r>
            <a:r>
              <a:rPr i="1" spc="22" baseline="57870" dirty="0">
                <a:latin typeface="Times New Roman"/>
                <a:cs typeface="Times New Roman"/>
              </a:rPr>
              <a:t>m</a:t>
            </a:r>
            <a:r>
              <a:rPr i="1" spc="82" baseline="57870" dirty="0">
                <a:latin typeface="Times New Roman"/>
                <a:cs typeface="Times New Roman"/>
              </a:rPr>
              <a:t> </a:t>
            </a:r>
            <a:r>
              <a:rPr sz="3150" spc="-7" baseline="11904" dirty="0">
                <a:latin typeface="Symbol"/>
                <a:cs typeface="Symbol"/>
              </a:rPr>
              <a:t></a:t>
            </a:r>
            <a:endParaRPr sz="3150" baseline="11904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3950" y="1311418"/>
            <a:ext cx="257556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spcBef>
                <a:spcPts val="120"/>
              </a:spcBef>
            </a:pPr>
            <a:r>
              <a:rPr sz="2150" spc="215" dirty="0">
                <a:latin typeface="Symbol"/>
                <a:cs typeface="Symbol"/>
              </a:rPr>
              <a:t></a:t>
            </a:r>
            <a:r>
              <a:rPr i="1" spc="15" baseline="-25462" dirty="0">
                <a:latin typeface="Times New Roman"/>
                <a:cs typeface="Times New Roman"/>
              </a:rPr>
              <a:t>A</a:t>
            </a:r>
            <a:r>
              <a:rPr i="1" spc="-30" baseline="-25462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(</a:t>
            </a:r>
            <a:r>
              <a:rPr sz="2100" i="1" spc="10" dirty="0">
                <a:latin typeface="Times New Roman"/>
                <a:cs typeface="Times New Roman"/>
              </a:rPr>
              <a:t>x</a:t>
            </a:r>
            <a:r>
              <a:rPr sz="2100" spc="-5" dirty="0">
                <a:latin typeface="Times New Roman"/>
                <a:cs typeface="Times New Roman"/>
              </a:rPr>
              <a:t>,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c</a:t>
            </a:r>
            <a:r>
              <a:rPr sz="2100" spc="-5" dirty="0">
                <a:latin typeface="Times New Roman"/>
                <a:cs typeface="Times New Roman"/>
              </a:rPr>
              <a:t>,</a:t>
            </a:r>
            <a:r>
              <a:rPr sz="2100" spc="-229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s</a:t>
            </a:r>
            <a:r>
              <a:rPr sz="2100" spc="-5" dirty="0">
                <a:latin typeface="Times New Roman"/>
                <a:cs typeface="Times New Roman"/>
              </a:rPr>
              <a:t>,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m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ex</a:t>
            </a:r>
            <a:r>
              <a:rPr sz="2100" spc="90" dirty="0">
                <a:latin typeface="Times New Roman"/>
                <a:cs typeface="Times New Roman"/>
              </a:rPr>
              <a:t>p</a:t>
            </a:r>
            <a:r>
              <a:rPr sz="3150" spc="60" baseline="-6613" dirty="0">
                <a:latin typeface="Symbol"/>
                <a:cs typeface="Symbol"/>
              </a:rPr>
              <a:t>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3150" spc="-7" baseline="-43650" dirty="0">
                <a:latin typeface="Times New Roman"/>
                <a:cs typeface="Times New Roman"/>
              </a:rPr>
              <a:t>2</a:t>
            </a:r>
            <a:endParaRPr sz="3150" baseline="-43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91610" y="3299628"/>
            <a:ext cx="3365500" cy="2658110"/>
            <a:chOff x="2467610" y="3456940"/>
            <a:chExt cx="3365500" cy="2658110"/>
          </a:xfrm>
        </p:grpSpPr>
        <p:sp>
          <p:nvSpPr>
            <p:cNvPr id="15" name="object 15"/>
            <p:cNvSpPr/>
            <p:nvPr/>
          </p:nvSpPr>
          <p:spPr>
            <a:xfrm>
              <a:off x="2471420" y="3460750"/>
              <a:ext cx="3357879" cy="0"/>
            </a:xfrm>
            <a:custGeom>
              <a:avLst/>
              <a:gdLst/>
              <a:ahLst/>
              <a:cxnLst/>
              <a:rect l="l" t="t" r="r" b="b"/>
              <a:pathLst>
                <a:path w="3357879">
                  <a:moveTo>
                    <a:pt x="0" y="0"/>
                  </a:moveTo>
                  <a:lnTo>
                    <a:pt x="335787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29300" y="3460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1420" y="6111240"/>
              <a:ext cx="3357879" cy="0"/>
            </a:xfrm>
            <a:custGeom>
              <a:avLst/>
              <a:gdLst/>
              <a:ahLst/>
              <a:cxnLst/>
              <a:rect l="l" t="t" r="r" b="b"/>
              <a:pathLst>
                <a:path w="3357879">
                  <a:moveTo>
                    <a:pt x="0" y="0"/>
                  </a:moveTo>
                  <a:lnTo>
                    <a:pt x="335787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9300" y="611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29300" y="3460750"/>
              <a:ext cx="0" cy="2650490"/>
            </a:xfrm>
            <a:custGeom>
              <a:avLst/>
              <a:gdLst/>
              <a:ahLst/>
              <a:cxnLst/>
              <a:rect l="l" t="t" r="r" b="b"/>
              <a:pathLst>
                <a:path h="2650490">
                  <a:moveTo>
                    <a:pt x="0" y="265049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29300" y="3460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71420" y="3460750"/>
              <a:ext cx="0" cy="2650490"/>
            </a:xfrm>
            <a:custGeom>
              <a:avLst/>
              <a:gdLst/>
              <a:ahLst/>
              <a:cxnLst/>
              <a:rect l="l" t="t" r="r" b="b"/>
              <a:pathLst>
                <a:path h="2650490">
                  <a:moveTo>
                    <a:pt x="0" y="265049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1420" y="3460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1420" y="6111240"/>
              <a:ext cx="3357879" cy="0"/>
            </a:xfrm>
            <a:custGeom>
              <a:avLst/>
              <a:gdLst/>
              <a:ahLst/>
              <a:cxnLst/>
              <a:rect l="l" t="t" r="r" b="b"/>
              <a:pathLst>
                <a:path w="3357879">
                  <a:moveTo>
                    <a:pt x="0" y="0"/>
                  </a:moveTo>
                  <a:lnTo>
                    <a:pt x="335787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29300" y="611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1420" y="3460750"/>
              <a:ext cx="0" cy="2650490"/>
            </a:xfrm>
            <a:custGeom>
              <a:avLst/>
              <a:gdLst/>
              <a:ahLst/>
              <a:cxnLst/>
              <a:rect l="l" t="t" r="r" b="b"/>
              <a:pathLst>
                <a:path h="2650490">
                  <a:moveTo>
                    <a:pt x="0" y="265049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1420" y="3460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1420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1420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1420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1420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4160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4160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04160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4160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292601" y="594376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65979" y="3299628"/>
            <a:ext cx="7620" cy="2658110"/>
            <a:chOff x="3141979" y="3456940"/>
            <a:chExt cx="7620" cy="2658110"/>
          </a:xfrm>
        </p:grpSpPr>
        <p:sp>
          <p:nvSpPr>
            <p:cNvPr id="37" name="object 37"/>
            <p:cNvSpPr/>
            <p:nvPr/>
          </p:nvSpPr>
          <p:spPr>
            <a:xfrm>
              <a:off x="3145789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5789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5789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5789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34230" y="594376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999990" y="3299628"/>
            <a:ext cx="7620" cy="2658110"/>
            <a:chOff x="3475990" y="3456940"/>
            <a:chExt cx="7620" cy="2658110"/>
          </a:xfrm>
        </p:grpSpPr>
        <p:sp>
          <p:nvSpPr>
            <p:cNvPr id="43" name="object 43"/>
            <p:cNvSpPr/>
            <p:nvPr/>
          </p:nvSpPr>
          <p:spPr>
            <a:xfrm>
              <a:off x="3479800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79800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79800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79800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66971" y="594376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332729" y="3299628"/>
            <a:ext cx="7620" cy="2658110"/>
            <a:chOff x="3808729" y="3456940"/>
            <a:chExt cx="7620" cy="2658110"/>
          </a:xfrm>
        </p:grpSpPr>
        <p:sp>
          <p:nvSpPr>
            <p:cNvPr id="49" name="object 49"/>
            <p:cNvSpPr/>
            <p:nvPr/>
          </p:nvSpPr>
          <p:spPr>
            <a:xfrm>
              <a:off x="3812539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12539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2539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2539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300980" y="594376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674359" y="3299628"/>
            <a:ext cx="7620" cy="2658110"/>
            <a:chOff x="4150359" y="3456940"/>
            <a:chExt cx="7620" cy="2658110"/>
          </a:xfrm>
        </p:grpSpPr>
        <p:sp>
          <p:nvSpPr>
            <p:cNvPr id="55" name="object 55"/>
            <p:cNvSpPr/>
            <p:nvPr/>
          </p:nvSpPr>
          <p:spPr>
            <a:xfrm>
              <a:off x="4154169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54169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54169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54169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641341" y="594376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007100" y="3299628"/>
            <a:ext cx="7620" cy="2658110"/>
            <a:chOff x="4483100" y="3456940"/>
            <a:chExt cx="7620" cy="2658110"/>
          </a:xfrm>
        </p:grpSpPr>
        <p:sp>
          <p:nvSpPr>
            <p:cNvPr id="61" name="object 61"/>
            <p:cNvSpPr/>
            <p:nvPr/>
          </p:nvSpPr>
          <p:spPr>
            <a:xfrm>
              <a:off x="4486910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86910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86910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86910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975351" y="594376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341109" y="3299628"/>
            <a:ext cx="7620" cy="2658110"/>
            <a:chOff x="4817109" y="3456940"/>
            <a:chExt cx="7620" cy="2658110"/>
          </a:xfrm>
        </p:grpSpPr>
        <p:sp>
          <p:nvSpPr>
            <p:cNvPr id="67" name="object 67"/>
            <p:cNvSpPr/>
            <p:nvPr/>
          </p:nvSpPr>
          <p:spPr>
            <a:xfrm>
              <a:off x="4820919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20919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20919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20919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309360" y="594376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75120" y="3299628"/>
            <a:ext cx="7620" cy="2658110"/>
            <a:chOff x="5151120" y="3456940"/>
            <a:chExt cx="7620" cy="2658110"/>
          </a:xfrm>
        </p:grpSpPr>
        <p:sp>
          <p:nvSpPr>
            <p:cNvPr id="73" name="object 73"/>
            <p:cNvSpPr/>
            <p:nvPr/>
          </p:nvSpPr>
          <p:spPr>
            <a:xfrm>
              <a:off x="5154930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154930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54930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54930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642101" y="594376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8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015479" y="3299628"/>
            <a:ext cx="7620" cy="2658110"/>
            <a:chOff x="5491479" y="3456940"/>
            <a:chExt cx="7620" cy="2658110"/>
          </a:xfrm>
        </p:grpSpPr>
        <p:sp>
          <p:nvSpPr>
            <p:cNvPr id="79" name="object 79"/>
            <p:cNvSpPr/>
            <p:nvPr/>
          </p:nvSpPr>
          <p:spPr>
            <a:xfrm>
              <a:off x="5495289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95289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95289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95289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983730" y="594376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9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349490" y="3299628"/>
            <a:ext cx="7620" cy="2658110"/>
            <a:chOff x="5825490" y="3456940"/>
            <a:chExt cx="7620" cy="2658110"/>
          </a:xfrm>
        </p:grpSpPr>
        <p:sp>
          <p:nvSpPr>
            <p:cNvPr id="85" name="object 85"/>
            <p:cNvSpPr/>
            <p:nvPr/>
          </p:nvSpPr>
          <p:spPr>
            <a:xfrm>
              <a:off x="5829300" y="608076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304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29300" y="6080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29300" y="346075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5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29300" y="3492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285990" y="5943768"/>
            <a:ext cx="13589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</a:t>
            </a:r>
            <a:r>
              <a:rPr sz="800" spc="-5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991610" y="5950117"/>
            <a:ext cx="3365500" cy="7620"/>
            <a:chOff x="2467610" y="6107429"/>
            <a:chExt cx="3365500" cy="7620"/>
          </a:xfrm>
        </p:grpSpPr>
        <p:sp>
          <p:nvSpPr>
            <p:cNvPr id="91" name="object 91"/>
            <p:cNvSpPr/>
            <p:nvPr/>
          </p:nvSpPr>
          <p:spPr>
            <a:xfrm>
              <a:off x="2471420" y="611123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01900" y="611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797550" y="611123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797550" y="611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897630" y="5851058"/>
            <a:ext cx="144145" cy="2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44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  <a:p>
            <a:pPr marL="74930">
              <a:lnSpc>
                <a:spcPts val="844"/>
              </a:lnSpc>
            </a:pPr>
            <a:r>
              <a:rPr sz="800" spc="-5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991610" y="5685958"/>
            <a:ext cx="3365500" cy="7620"/>
            <a:chOff x="2467610" y="5843270"/>
            <a:chExt cx="3365500" cy="7620"/>
          </a:xfrm>
        </p:grpSpPr>
        <p:sp>
          <p:nvSpPr>
            <p:cNvPr id="97" name="object 97"/>
            <p:cNvSpPr/>
            <p:nvPr/>
          </p:nvSpPr>
          <p:spPr>
            <a:xfrm>
              <a:off x="2471420" y="584708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01900" y="58470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797550" y="584708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797550" y="58470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812539" y="5585629"/>
            <a:ext cx="16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spc="30" dirty="0">
                <a:latin typeface="Arial MT"/>
                <a:cs typeface="Arial MT"/>
              </a:rPr>
              <a:t>.</a:t>
            </a:r>
            <a:r>
              <a:rPr sz="800" spc="-5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3991610" y="5157638"/>
            <a:ext cx="3365500" cy="271780"/>
            <a:chOff x="2467610" y="5314950"/>
            <a:chExt cx="3365500" cy="271780"/>
          </a:xfrm>
        </p:grpSpPr>
        <p:sp>
          <p:nvSpPr>
            <p:cNvPr id="103" name="object 103"/>
            <p:cNvSpPr/>
            <p:nvPr/>
          </p:nvSpPr>
          <p:spPr>
            <a:xfrm>
              <a:off x="2471420" y="558292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01900" y="55829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797550" y="558292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97550" y="55829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471420" y="53187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01900" y="5318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97550" y="531876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797550" y="5318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812539" y="5057308"/>
            <a:ext cx="16891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spc="30" dirty="0">
                <a:latin typeface="Arial MT"/>
                <a:cs typeface="Arial MT"/>
              </a:rPr>
              <a:t>.</a:t>
            </a:r>
            <a:r>
              <a:rPr sz="800" spc="-5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950">
              <a:latin typeface="Arial MT"/>
              <a:cs typeface="Arial MT"/>
            </a:endParaRPr>
          </a:p>
          <a:p>
            <a:pPr marL="12700"/>
            <a:r>
              <a:rPr sz="800" spc="-25" dirty="0">
                <a:latin typeface="Arial MT"/>
                <a:cs typeface="Arial MT"/>
              </a:rPr>
              <a:t>0</a:t>
            </a:r>
            <a:r>
              <a:rPr sz="800" spc="30" dirty="0">
                <a:latin typeface="Arial MT"/>
                <a:cs typeface="Arial MT"/>
              </a:rPr>
              <a:t>.</a:t>
            </a:r>
            <a:r>
              <a:rPr sz="800" spc="-5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991610" y="4893478"/>
            <a:ext cx="3365500" cy="7620"/>
            <a:chOff x="2467610" y="5050790"/>
            <a:chExt cx="3365500" cy="7620"/>
          </a:xfrm>
        </p:grpSpPr>
        <p:sp>
          <p:nvSpPr>
            <p:cNvPr id="113" name="object 113"/>
            <p:cNvSpPr/>
            <p:nvPr/>
          </p:nvSpPr>
          <p:spPr>
            <a:xfrm>
              <a:off x="2471420" y="505460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01900" y="50545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797550" y="505460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97550" y="50545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812539" y="4793148"/>
            <a:ext cx="16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spc="30" dirty="0">
                <a:latin typeface="Arial MT"/>
                <a:cs typeface="Arial MT"/>
              </a:rPr>
              <a:t>.</a:t>
            </a:r>
            <a:r>
              <a:rPr sz="800" spc="-5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3991610" y="4629317"/>
            <a:ext cx="3365500" cy="7620"/>
            <a:chOff x="2467610" y="4786629"/>
            <a:chExt cx="3365500" cy="7620"/>
          </a:xfrm>
        </p:grpSpPr>
        <p:sp>
          <p:nvSpPr>
            <p:cNvPr id="119" name="object 119"/>
            <p:cNvSpPr/>
            <p:nvPr/>
          </p:nvSpPr>
          <p:spPr>
            <a:xfrm>
              <a:off x="2471420" y="479043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501900" y="47904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797550" y="479043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797550" y="47904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3812539" y="4528989"/>
            <a:ext cx="16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spc="30" dirty="0">
                <a:latin typeface="Arial MT"/>
                <a:cs typeface="Arial MT"/>
              </a:rPr>
              <a:t>.</a:t>
            </a:r>
            <a:r>
              <a:rPr sz="800" spc="-5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3991610" y="4357538"/>
            <a:ext cx="3365500" cy="7620"/>
            <a:chOff x="2467610" y="4514850"/>
            <a:chExt cx="3365500" cy="7620"/>
          </a:xfrm>
        </p:grpSpPr>
        <p:sp>
          <p:nvSpPr>
            <p:cNvPr id="125" name="object 125"/>
            <p:cNvSpPr/>
            <p:nvPr/>
          </p:nvSpPr>
          <p:spPr>
            <a:xfrm>
              <a:off x="2471420" y="45186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501900" y="45186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797550" y="451866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97550" y="45186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3812539" y="4255939"/>
            <a:ext cx="16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spc="30" dirty="0">
                <a:latin typeface="Arial MT"/>
                <a:cs typeface="Arial MT"/>
              </a:rPr>
              <a:t>.</a:t>
            </a:r>
            <a:r>
              <a:rPr sz="800" spc="-5" dirty="0"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3991610" y="4092108"/>
            <a:ext cx="3365500" cy="7620"/>
            <a:chOff x="2467610" y="4249420"/>
            <a:chExt cx="3365500" cy="7620"/>
          </a:xfrm>
        </p:grpSpPr>
        <p:sp>
          <p:nvSpPr>
            <p:cNvPr id="131" name="object 131"/>
            <p:cNvSpPr/>
            <p:nvPr/>
          </p:nvSpPr>
          <p:spPr>
            <a:xfrm>
              <a:off x="2471420" y="425323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01900" y="42532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797550" y="425323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797550" y="42532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3812539" y="3991779"/>
            <a:ext cx="16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spc="30" dirty="0">
                <a:latin typeface="Arial MT"/>
                <a:cs typeface="Arial MT"/>
              </a:rPr>
              <a:t>.</a:t>
            </a:r>
            <a:r>
              <a:rPr sz="800" spc="-5" dirty="0"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3991610" y="3827947"/>
            <a:ext cx="3365500" cy="7620"/>
            <a:chOff x="2467610" y="3985259"/>
            <a:chExt cx="3365500" cy="7620"/>
          </a:xfrm>
        </p:grpSpPr>
        <p:sp>
          <p:nvSpPr>
            <p:cNvPr id="137" name="object 137"/>
            <p:cNvSpPr/>
            <p:nvPr/>
          </p:nvSpPr>
          <p:spPr>
            <a:xfrm>
              <a:off x="2471420" y="398906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501900" y="39890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797550" y="398906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797550" y="39890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3812539" y="3727618"/>
            <a:ext cx="16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spc="30" dirty="0">
                <a:latin typeface="Arial MT"/>
                <a:cs typeface="Arial MT"/>
              </a:rPr>
              <a:t>.</a:t>
            </a:r>
            <a:r>
              <a:rPr sz="800" spc="-5" dirty="0">
                <a:latin typeface="Arial MT"/>
                <a:cs typeface="Arial MT"/>
              </a:rPr>
              <a:t>8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3991610" y="3563788"/>
            <a:ext cx="3365500" cy="7620"/>
            <a:chOff x="2467610" y="3721100"/>
            <a:chExt cx="3365500" cy="7620"/>
          </a:xfrm>
        </p:grpSpPr>
        <p:sp>
          <p:nvSpPr>
            <p:cNvPr id="143" name="object 143"/>
            <p:cNvSpPr/>
            <p:nvPr/>
          </p:nvSpPr>
          <p:spPr>
            <a:xfrm>
              <a:off x="2471420" y="372491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501900" y="3724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797550" y="372491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797550" y="3724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3812539" y="3463459"/>
            <a:ext cx="16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spc="30" dirty="0">
                <a:latin typeface="Arial MT"/>
                <a:cs typeface="Arial MT"/>
              </a:rPr>
              <a:t>.</a:t>
            </a:r>
            <a:r>
              <a:rPr sz="800" spc="-5" dirty="0">
                <a:latin typeface="Arial MT"/>
                <a:cs typeface="Arial MT"/>
              </a:rPr>
              <a:t>9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991610" y="3299628"/>
            <a:ext cx="3365500" cy="7620"/>
            <a:chOff x="2467610" y="3456940"/>
            <a:chExt cx="3365500" cy="7620"/>
          </a:xfrm>
        </p:grpSpPr>
        <p:sp>
          <p:nvSpPr>
            <p:cNvPr id="149" name="object 149"/>
            <p:cNvSpPr/>
            <p:nvPr/>
          </p:nvSpPr>
          <p:spPr>
            <a:xfrm>
              <a:off x="2471420" y="346075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01900" y="3460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797550" y="346075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75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797550" y="3460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3897630" y="3199298"/>
            <a:ext cx="819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3949700" y="3043088"/>
            <a:ext cx="3746500" cy="2933700"/>
            <a:chOff x="2425700" y="3200400"/>
            <a:chExt cx="3746500" cy="2933700"/>
          </a:xfrm>
        </p:grpSpPr>
        <p:sp>
          <p:nvSpPr>
            <p:cNvPr id="155" name="object 155"/>
            <p:cNvSpPr/>
            <p:nvPr/>
          </p:nvSpPr>
          <p:spPr>
            <a:xfrm>
              <a:off x="2471419" y="3460750"/>
              <a:ext cx="3357879" cy="0"/>
            </a:xfrm>
            <a:custGeom>
              <a:avLst/>
              <a:gdLst/>
              <a:ahLst/>
              <a:cxnLst/>
              <a:rect l="l" t="t" r="r" b="b"/>
              <a:pathLst>
                <a:path w="3357879">
                  <a:moveTo>
                    <a:pt x="0" y="0"/>
                  </a:moveTo>
                  <a:lnTo>
                    <a:pt x="335787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829300" y="3460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471419" y="6111239"/>
              <a:ext cx="3357879" cy="0"/>
            </a:xfrm>
            <a:custGeom>
              <a:avLst/>
              <a:gdLst/>
              <a:ahLst/>
              <a:cxnLst/>
              <a:rect l="l" t="t" r="r" b="b"/>
              <a:pathLst>
                <a:path w="3357879">
                  <a:moveTo>
                    <a:pt x="0" y="0"/>
                  </a:moveTo>
                  <a:lnTo>
                    <a:pt x="335787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829300" y="611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829300" y="3460750"/>
              <a:ext cx="0" cy="2650490"/>
            </a:xfrm>
            <a:custGeom>
              <a:avLst/>
              <a:gdLst/>
              <a:ahLst/>
              <a:cxnLst/>
              <a:rect l="l" t="t" r="r" b="b"/>
              <a:pathLst>
                <a:path h="2650490">
                  <a:moveTo>
                    <a:pt x="0" y="265049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829300" y="3460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471419" y="3460750"/>
              <a:ext cx="0" cy="2650490"/>
            </a:xfrm>
            <a:custGeom>
              <a:avLst/>
              <a:gdLst/>
              <a:ahLst/>
              <a:cxnLst/>
              <a:rect l="l" t="t" r="r" b="b"/>
              <a:pathLst>
                <a:path h="2650490">
                  <a:moveTo>
                    <a:pt x="0" y="265049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471419" y="3460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471419" y="3460750"/>
              <a:ext cx="3357879" cy="2642870"/>
            </a:xfrm>
            <a:custGeom>
              <a:avLst/>
              <a:gdLst/>
              <a:ahLst/>
              <a:cxnLst/>
              <a:rect l="l" t="t" r="r" b="b"/>
              <a:pathLst>
                <a:path w="3357879" h="2642870">
                  <a:moveTo>
                    <a:pt x="0" y="2642870"/>
                  </a:moveTo>
                  <a:lnTo>
                    <a:pt x="30480" y="2642870"/>
                  </a:lnTo>
                  <a:lnTo>
                    <a:pt x="69850" y="2642870"/>
                  </a:lnTo>
                  <a:lnTo>
                    <a:pt x="100330" y="2642870"/>
                  </a:lnTo>
                  <a:lnTo>
                    <a:pt x="132080" y="2635250"/>
                  </a:lnTo>
                  <a:lnTo>
                    <a:pt x="170180" y="2635250"/>
                  </a:lnTo>
                  <a:lnTo>
                    <a:pt x="200660" y="2627630"/>
                  </a:lnTo>
                  <a:lnTo>
                    <a:pt x="232410" y="2627630"/>
                  </a:lnTo>
                  <a:lnTo>
                    <a:pt x="271780" y="2620010"/>
                  </a:lnTo>
                  <a:lnTo>
                    <a:pt x="302260" y="2612390"/>
                  </a:lnTo>
                  <a:lnTo>
                    <a:pt x="332740" y="2604770"/>
                  </a:lnTo>
                  <a:lnTo>
                    <a:pt x="372110" y="2589530"/>
                  </a:lnTo>
                  <a:lnTo>
                    <a:pt x="402590" y="2580640"/>
                  </a:lnTo>
                  <a:lnTo>
                    <a:pt x="434340" y="2565400"/>
                  </a:lnTo>
                  <a:lnTo>
                    <a:pt x="472440" y="2550160"/>
                  </a:lnTo>
                  <a:lnTo>
                    <a:pt x="504190" y="2526030"/>
                  </a:lnTo>
                  <a:lnTo>
                    <a:pt x="534669" y="2503170"/>
                  </a:lnTo>
                  <a:lnTo>
                    <a:pt x="574040" y="2480310"/>
                  </a:lnTo>
                  <a:lnTo>
                    <a:pt x="604519" y="2448560"/>
                  </a:lnTo>
                  <a:lnTo>
                    <a:pt x="636269" y="2410460"/>
                  </a:lnTo>
                  <a:lnTo>
                    <a:pt x="674369" y="2371090"/>
                  </a:lnTo>
                  <a:lnTo>
                    <a:pt x="704850" y="2324100"/>
                  </a:lnTo>
                  <a:lnTo>
                    <a:pt x="736600" y="2277110"/>
                  </a:lnTo>
                  <a:lnTo>
                    <a:pt x="775969" y="2223770"/>
                  </a:lnTo>
                  <a:lnTo>
                    <a:pt x="806450" y="2161540"/>
                  </a:lnTo>
                  <a:lnTo>
                    <a:pt x="836930" y="2099310"/>
                  </a:lnTo>
                  <a:lnTo>
                    <a:pt x="876300" y="2021839"/>
                  </a:lnTo>
                  <a:lnTo>
                    <a:pt x="906780" y="1943100"/>
                  </a:lnTo>
                  <a:lnTo>
                    <a:pt x="938530" y="1858010"/>
                  </a:lnTo>
                  <a:lnTo>
                    <a:pt x="976630" y="1772920"/>
                  </a:lnTo>
                  <a:lnTo>
                    <a:pt x="1008380" y="1678939"/>
                  </a:lnTo>
                  <a:lnTo>
                    <a:pt x="1038859" y="1578610"/>
                  </a:lnTo>
                  <a:lnTo>
                    <a:pt x="1078230" y="1469389"/>
                  </a:lnTo>
                  <a:lnTo>
                    <a:pt x="1108709" y="1360170"/>
                  </a:lnTo>
                  <a:lnTo>
                    <a:pt x="1140459" y="1250950"/>
                  </a:lnTo>
                  <a:lnTo>
                    <a:pt x="1178559" y="1143000"/>
                  </a:lnTo>
                  <a:lnTo>
                    <a:pt x="1209040" y="1026160"/>
                  </a:lnTo>
                  <a:lnTo>
                    <a:pt x="1240790" y="916939"/>
                  </a:lnTo>
                  <a:lnTo>
                    <a:pt x="1278890" y="800100"/>
                  </a:lnTo>
                  <a:lnTo>
                    <a:pt x="1310640" y="692150"/>
                  </a:lnTo>
                  <a:lnTo>
                    <a:pt x="1341120" y="582930"/>
                  </a:lnTo>
                  <a:lnTo>
                    <a:pt x="1380490" y="490219"/>
                  </a:lnTo>
                  <a:lnTo>
                    <a:pt x="1410970" y="388619"/>
                  </a:lnTo>
                  <a:lnTo>
                    <a:pt x="1442720" y="303530"/>
                  </a:lnTo>
                  <a:lnTo>
                    <a:pt x="1480820" y="224789"/>
                  </a:lnTo>
                  <a:lnTo>
                    <a:pt x="1511300" y="163830"/>
                  </a:lnTo>
                  <a:lnTo>
                    <a:pt x="1543050" y="100329"/>
                  </a:lnTo>
                  <a:lnTo>
                    <a:pt x="1582420" y="62229"/>
                  </a:lnTo>
                  <a:lnTo>
                    <a:pt x="1612900" y="22860"/>
                  </a:lnTo>
                  <a:lnTo>
                    <a:pt x="1643380" y="7620"/>
                  </a:lnTo>
                  <a:lnTo>
                    <a:pt x="1682750" y="0"/>
                  </a:lnTo>
                  <a:lnTo>
                    <a:pt x="1713230" y="7620"/>
                  </a:lnTo>
                  <a:lnTo>
                    <a:pt x="1744980" y="22860"/>
                  </a:lnTo>
                  <a:lnTo>
                    <a:pt x="1775459" y="62229"/>
                  </a:lnTo>
                  <a:lnTo>
                    <a:pt x="1814830" y="100329"/>
                  </a:lnTo>
                  <a:lnTo>
                    <a:pt x="1845309" y="163830"/>
                  </a:lnTo>
                  <a:lnTo>
                    <a:pt x="1877059" y="224789"/>
                  </a:lnTo>
                  <a:lnTo>
                    <a:pt x="1915159" y="303530"/>
                  </a:lnTo>
                  <a:lnTo>
                    <a:pt x="1946909" y="388619"/>
                  </a:lnTo>
                  <a:lnTo>
                    <a:pt x="1977390" y="490219"/>
                  </a:lnTo>
                  <a:lnTo>
                    <a:pt x="2015490" y="582930"/>
                  </a:lnTo>
                  <a:lnTo>
                    <a:pt x="2047240" y="692150"/>
                  </a:lnTo>
                  <a:lnTo>
                    <a:pt x="2077720" y="800100"/>
                  </a:lnTo>
                  <a:lnTo>
                    <a:pt x="2117090" y="916939"/>
                  </a:lnTo>
                  <a:lnTo>
                    <a:pt x="2147570" y="1026160"/>
                  </a:lnTo>
                  <a:lnTo>
                    <a:pt x="2179320" y="1143000"/>
                  </a:lnTo>
                  <a:lnTo>
                    <a:pt x="2217420" y="1250950"/>
                  </a:lnTo>
                  <a:lnTo>
                    <a:pt x="2249170" y="1360170"/>
                  </a:lnTo>
                  <a:lnTo>
                    <a:pt x="2279650" y="1469389"/>
                  </a:lnTo>
                  <a:lnTo>
                    <a:pt x="2319020" y="1578610"/>
                  </a:lnTo>
                  <a:lnTo>
                    <a:pt x="2349500" y="1678939"/>
                  </a:lnTo>
                  <a:lnTo>
                    <a:pt x="2381250" y="1772920"/>
                  </a:lnTo>
                  <a:lnTo>
                    <a:pt x="2419350" y="1858010"/>
                  </a:lnTo>
                  <a:lnTo>
                    <a:pt x="2449830" y="1943100"/>
                  </a:lnTo>
                  <a:lnTo>
                    <a:pt x="2481580" y="2021839"/>
                  </a:lnTo>
                  <a:lnTo>
                    <a:pt x="2519680" y="2099310"/>
                  </a:lnTo>
                  <a:lnTo>
                    <a:pt x="2551430" y="2161540"/>
                  </a:lnTo>
                  <a:lnTo>
                    <a:pt x="2581910" y="2223770"/>
                  </a:lnTo>
                  <a:lnTo>
                    <a:pt x="2621280" y="2277110"/>
                  </a:lnTo>
                  <a:lnTo>
                    <a:pt x="2651760" y="2324100"/>
                  </a:lnTo>
                  <a:lnTo>
                    <a:pt x="2683510" y="2371090"/>
                  </a:lnTo>
                  <a:lnTo>
                    <a:pt x="2721610" y="2410460"/>
                  </a:lnTo>
                  <a:lnTo>
                    <a:pt x="2753360" y="2448560"/>
                  </a:lnTo>
                  <a:lnTo>
                    <a:pt x="2783840" y="2480310"/>
                  </a:lnTo>
                  <a:lnTo>
                    <a:pt x="2821940" y="2503170"/>
                  </a:lnTo>
                  <a:lnTo>
                    <a:pt x="2853690" y="2526030"/>
                  </a:lnTo>
                  <a:lnTo>
                    <a:pt x="2884170" y="2550160"/>
                  </a:lnTo>
                  <a:lnTo>
                    <a:pt x="2923540" y="2565400"/>
                  </a:lnTo>
                  <a:lnTo>
                    <a:pt x="2954020" y="2580640"/>
                  </a:lnTo>
                  <a:lnTo>
                    <a:pt x="2985770" y="2589530"/>
                  </a:lnTo>
                  <a:lnTo>
                    <a:pt x="3023870" y="2604770"/>
                  </a:lnTo>
                  <a:lnTo>
                    <a:pt x="3055620" y="2612390"/>
                  </a:lnTo>
                  <a:lnTo>
                    <a:pt x="3086100" y="2620010"/>
                  </a:lnTo>
                  <a:lnTo>
                    <a:pt x="3125470" y="2627630"/>
                  </a:lnTo>
                  <a:lnTo>
                    <a:pt x="3155950" y="2627630"/>
                  </a:lnTo>
                  <a:lnTo>
                    <a:pt x="3187700" y="2635250"/>
                  </a:lnTo>
                  <a:lnTo>
                    <a:pt x="3225800" y="2635250"/>
                  </a:lnTo>
                  <a:lnTo>
                    <a:pt x="3257550" y="2642870"/>
                  </a:lnTo>
                  <a:lnTo>
                    <a:pt x="3288029" y="2642870"/>
                  </a:lnTo>
                  <a:lnTo>
                    <a:pt x="3326129" y="2642870"/>
                  </a:lnTo>
                  <a:lnTo>
                    <a:pt x="3357879" y="2642870"/>
                  </a:lnTo>
                </a:path>
              </a:pathLst>
            </a:custGeom>
            <a:ln w="762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463800" y="3270250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69215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425700" y="320040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29"/>
                  </a:lnTo>
                  <a:lnTo>
                    <a:pt x="76200" y="7492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715000" y="6096000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79">
                  <a:moveTo>
                    <a:pt x="0" y="0"/>
                  </a:moveTo>
                  <a:lnTo>
                    <a:pt x="3860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096000" y="6057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7773672" y="5662572"/>
            <a:ext cx="1174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x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154669" y="3083727"/>
            <a:ext cx="698500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100"/>
              </a:lnSpc>
              <a:spcBef>
                <a:spcPts val="100"/>
              </a:spcBef>
            </a:pPr>
            <a:r>
              <a:rPr sz="2800" i="1" spc="-10" dirty="0">
                <a:latin typeface="Times New Roman"/>
                <a:cs typeface="Times New Roman"/>
              </a:rPr>
              <a:t>c=5 </a:t>
            </a:r>
            <a:r>
              <a:rPr sz="2800" i="1" spc="-5" dirty="0">
                <a:latin typeface="Times New Roman"/>
                <a:cs typeface="Times New Roman"/>
              </a:rPr>
              <a:t> s=2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m</a:t>
            </a:r>
            <a:r>
              <a:rPr sz="2800" i="1" spc="-5" dirty="0">
                <a:latin typeface="Times New Roman"/>
                <a:cs typeface="Times New Roman"/>
              </a:rPr>
              <a:t>=2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131744" y="1054601"/>
            <a:ext cx="2130271" cy="1243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c=5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/>
            </a:r>
            <a:br>
              <a:rPr lang="en-US" sz="2800" i="1" dirty="0">
                <a:latin typeface="Times New Roman"/>
                <a:cs typeface="Times New Roman"/>
              </a:rPr>
            </a:br>
            <a:r>
              <a:rPr sz="2800" i="1" spc="5" dirty="0">
                <a:latin typeface="Times New Roman"/>
                <a:cs typeface="Times New Roman"/>
              </a:rPr>
              <a:t>s</a:t>
            </a:r>
            <a:r>
              <a:rPr sz="2800" i="1" spc="-15" dirty="0">
                <a:latin typeface="Times New Roman"/>
                <a:cs typeface="Times New Roman"/>
              </a:rPr>
              <a:t>=</a:t>
            </a:r>
            <a:r>
              <a:rPr sz="2800" i="1" dirty="0">
                <a:latin typeface="Times New Roman"/>
                <a:cs typeface="Times New Roman"/>
              </a:rPr>
              <a:t>0.5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5231" y="2348230"/>
            <a:ext cx="699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m=2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83485" y="523875"/>
            <a:ext cx="3004820" cy="2372360"/>
            <a:chOff x="959485" y="523875"/>
            <a:chExt cx="3004820" cy="2372360"/>
          </a:xfrm>
        </p:grpSpPr>
        <p:sp>
          <p:nvSpPr>
            <p:cNvPr id="5" name="object 5"/>
            <p:cNvSpPr/>
            <p:nvPr/>
          </p:nvSpPr>
          <p:spPr>
            <a:xfrm>
              <a:off x="962660" y="527050"/>
              <a:ext cx="2998470" cy="0"/>
            </a:xfrm>
            <a:custGeom>
              <a:avLst/>
              <a:gdLst/>
              <a:ahLst/>
              <a:cxnLst/>
              <a:rect l="l" t="t" r="r" b="b"/>
              <a:pathLst>
                <a:path w="2998470">
                  <a:moveTo>
                    <a:pt x="0" y="0"/>
                  </a:moveTo>
                  <a:lnTo>
                    <a:pt x="299846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1130" y="527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2660" y="2893060"/>
              <a:ext cx="2998470" cy="0"/>
            </a:xfrm>
            <a:custGeom>
              <a:avLst/>
              <a:gdLst/>
              <a:ahLst/>
              <a:cxnLst/>
              <a:rect l="l" t="t" r="r" b="b"/>
              <a:pathLst>
                <a:path w="2998470">
                  <a:moveTo>
                    <a:pt x="0" y="0"/>
                  </a:moveTo>
                  <a:lnTo>
                    <a:pt x="299846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1130" y="28930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1130" y="527050"/>
              <a:ext cx="0" cy="2366010"/>
            </a:xfrm>
            <a:custGeom>
              <a:avLst/>
              <a:gdLst/>
              <a:ahLst/>
              <a:cxnLst/>
              <a:rect l="l" t="t" r="r" b="b"/>
              <a:pathLst>
                <a:path h="2366010">
                  <a:moveTo>
                    <a:pt x="0" y="23660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1130" y="527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2660" y="527050"/>
              <a:ext cx="0" cy="2366010"/>
            </a:xfrm>
            <a:custGeom>
              <a:avLst/>
              <a:gdLst/>
              <a:ahLst/>
              <a:cxnLst/>
              <a:rect l="l" t="t" r="r" b="b"/>
              <a:pathLst>
                <a:path h="2366010">
                  <a:moveTo>
                    <a:pt x="0" y="23660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2660" y="527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2660" y="2893060"/>
              <a:ext cx="2998470" cy="0"/>
            </a:xfrm>
            <a:custGeom>
              <a:avLst/>
              <a:gdLst/>
              <a:ahLst/>
              <a:cxnLst/>
              <a:rect l="l" t="t" r="r" b="b"/>
              <a:pathLst>
                <a:path w="2998470">
                  <a:moveTo>
                    <a:pt x="0" y="0"/>
                  </a:moveTo>
                  <a:lnTo>
                    <a:pt x="299846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1130" y="28930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2660" y="527050"/>
              <a:ext cx="0" cy="2366010"/>
            </a:xfrm>
            <a:custGeom>
              <a:avLst/>
              <a:gdLst/>
              <a:ahLst/>
              <a:cxnLst/>
              <a:rect l="l" t="t" r="r" b="b"/>
              <a:pathLst>
                <a:path h="2366010">
                  <a:moveTo>
                    <a:pt x="0" y="23660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2660" y="527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2660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2660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2660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2660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53640" y="288290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81935" y="523875"/>
            <a:ext cx="6350" cy="2372360"/>
            <a:chOff x="1257935" y="523875"/>
            <a:chExt cx="6350" cy="2372360"/>
          </a:xfrm>
        </p:grpSpPr>
        <p:sp>
          <p:nvSpPr>
            <p:cNvPr id="23" name="object 23"/>
            <p:cNvSpPr/>
            <p:nvPr/>
          </p:nvSpPr>
          <p:spPr>
            <a:xfrm>
              <a:off x="1261110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61110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61110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61110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50820" y="288290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86735" y="523875"/>
            <a:ext cx="6350" cy="2372360"/>
            <a:chOff x="1562735" y="523875"/>
            <a:chExt cx="6350" cy="2372360"/>
          </a:xfrm>
        </p:grpSpPr>
        <p:sp>
          <p:nvSpPr>
            <p:cNvPr id="29" name="object 29"/>
            <p:cNvSpPr/>
            <p:nvPr/>
          </p:nvSpPr>
          <p:spPr>
            <a:xfrm>
              <a:off x="1565910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65910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5910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5910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55620" y="288290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83914" y="523875"/>
            <a:ext cx="6350" cy="2372360"/>
            <a:chOff x="1859914" y="523875"/>
            <a:chExt cx="6350" cy="2372360"/>
          </a:xfrm>
        </p:grpSpPr>
        <p:sp>
          <p:nvSpPr>
            <p:cNvPr id="35" name="object 35"/>
            <p:cNvSpPr/>
            <p:nvPr/>
          </p:nvSpPr>
          <p:spPr>
            <a:xfrm>
              <a:off x="1863089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3089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63089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63089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354071" y="288290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681095" y="523875"/>
            <a:ext cx="6350" cy="2372360"/>
            <a:chOff x="2157095" y="523875"/>
            <a:chExt cx="6350" cy="2372360"/>
          </a:xfrm>
        </p:grpSpPr>
        <p:sp>
          <p:nvSpPr>
            <p:cNvPr id="41" name="object 41"/>
            <p:cNvSpPr/>
            <p:nvPr/>
          </p:nvSpPr>
          <p:spPr>
            <a:xfrm>
              <a:off x="2160270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60270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60270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60270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651251" y="288290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4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985895" y="523875"/>
            <a:ext cx="6350" cy="2372360"/>
            <a:chOff x="2461895" y="523875"/>
            <a:chExt cx="6350" cy="2372360"/>
          </a:xfrm>
        </p:grpSpPr>
        <p:sp>
          <p:nvSpPr>
            <p:cNvPr id="47" name="object 47"/>
            <p:cNvSpPr/>
            <p:nvPr/>
          </p:nvSpPr>
          <p:spPr>
            <a:xfrm>
              <a:off x="2465070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65070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65070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65070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56051" y="288290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284345" y="523875"/>
            <a:ext cx="303530" cy="2372360"/>
            <a:chOff x="2760345" y="523875"/>
            <a:chExt cx="303530" cy="2372360"/>
          </a:xfrm>
        </p:grpSpPr>
        <p:sp>
          <p:nvSpPr>
            <p:cNvPr id="53" name="object 53"/>
            <p:cNvSpPr/>
            <p:nvPr/>
          </p:nvSpPr>
          <p:spPr>
            <a:xfrm>
              <a:off x="2763520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63520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63520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63520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60700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60700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0700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0700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253230" y="2882900"/>
            <a:ext cx="37401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310515" algn="l"/>
              </a:tabLst>
            </a:pPr>
            <a:r>
              <a:rPr sz="700" spc="5" dirty="0">
                <a:latin typeface="Arial MT"/>
                <a:cs typeface="Arial MT"/>
              </a:rPr>
              <a:t>6	7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879975" y="523875"/>
            <a:ext cx="6350" cy="2372360"/>
            <a:chOff x="3355975" y="523875"/>
            <a:chExt cx="6350" cy="2372360"/>
          </a:xfrm>
        </p:grpSpPr>
        <p:sp>
          <p:nvSpPr>
            <p:cNvPr id="63" name="object 63"/>
            <p:cNvSpPr/>
            <p:nvPr/>
          </p:nvSpPr>
          <p:spPr>
            <a:xfrm>
              <a:off x="3359150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59150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59150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59150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850130" y="288290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8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184775" y="523875"/>
            <a:ext cx="6350" cy="2372360"/>
            <a:chOff x="3660775" y="523875"/>
            <a:chExt cx="6350" cy="2372360"/>
          </a:xfrm>
        </p:grpSpPr>
        <p:sp>
          <p:nvSpPr>
            <p:cNvPr id="69" name="object 69"/>
            <p:cNvSpPr/>
            <p:nvPr/>
          </p:nvSpPr>
          <p:spPr>
            <a:xfrm>
              <a:off x="3663950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63950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663950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63950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153660" y="288290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9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481954" y="523875"/>
            <a:ext cx="6350" cy="2372360"/>
            <a:chOff x="3957954" y="523875"/>
            <a:chExt cx="6350" cy="2372360"/>
          </a:xfrm>
        </p:grpSpPr>
        <p:sp>
          <p:nvSpPr>
            <p:cNvPr id="75" name="object 75"/>
            <p:cNvSpPr/>
            <p:nvPr/>
          </p:nvSpPr>
          <p:spPr>
            <a:xfrm>
              <a:off x="3961129" y="286638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67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61129" y="28663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61129" y="52705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93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61129" y="554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424170" y="2882900"/>
            <a:ext cx="124460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1</a:t>
            </a:r>
            <a:r>
              <a:rPr sz="700" spc="5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483485" y="2889885"/>
            <a:ext cx="3004820" cy="6350"/>
            <a:chOff x="959485" y="2889885"/>
            <a:chExt cx="3004820" cy="6350"/>
          </a:xfrm>
        </p:grpSpPr>
        <p:sp>
          <p:nvSpPr>
            <p:cNvPr id="81" name="object 81"/>
            <p:cNvSpPr/>
            <p:nvPr/>
          </p:nvSpPr>
          <p:spPr>
            <a:xfrm>
              <a:off x="962660" y="289306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90600" y="28930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933189" y="289306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33189" y="28930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397761" y="280035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483485" y="523875"/>
            <a:ext cx="3004820" cy="2372360"/>
            <a:chOff x="959485" y="523875"/>
            <a:chExt cx="3004820" cy="2372360"/>
          </a:xfrm>
        </p:grpSpPr>
        <p:sp>
          <p:nvSpPr>
            <p:cNvPr id="87" name="object 87"/>
            <p:cNvSpPr/>
            <p:nvPr/>
          </p:nvSpPr>
          <p:spPr>
            <a:xfrm>
              <a:off x="962660" y="265811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90600" y="26580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933189" y="265811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33189" y="26580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62660" y="2421889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90600" y="24218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33189" y="2421889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933189" y="24218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62660" y="218567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90600" y="21856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933189" y="218567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933189" y="21856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62660" y="194945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90600" y="19494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33189" y="194945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933189" y="19494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62660" y="171323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90600" y="17132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933189" y="171323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933189" y="17132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62660" y="147066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90600" y="14706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933189" y="147066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933189" y="14706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62660" y="123444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90600" y="12344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933189" y="123444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933189" y="12344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62660" y="998219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90600" y="9982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933189" y="998219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933189" y="9982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62660" y="76327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90600" y="7632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933189" y="76327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933189" y="7632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62660" y="52705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9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90600" y="527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933189" y="52705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93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933189" y="527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62660" y="527050"/>
              <a:ext cx="2998470" cy="0"/>
            </a:xfrm>
            <a:custGeom>
              <a:avLst/>
              <a:gdLst/>
              <a:ahLst/>
              <a:cxnLst/>
              <a:rect l="l" t="t" r="r" b="b"/>
              <a:pathLst>
                <a:path w="2998470">
                  <a:moveTo>
                    <a:pt x="0" y="0"/>
                  </a:moveTo>
                  <a:lnTo>
                    <a:pt x="299846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961130" y="527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62660" y="2893060"/>
              <a:ext cx="2998470" cy="0"/>
            </a:xfrm>
            <a:custGeom>
              <a:avLst/>
              <a:gdLst/>
              <a:ahLst/>
              <a:cxnLst/>
              <a:rect l="l" t="t" r="r" b="b"/>
              <a:pathLst>
                <a:path w="2998470">
                  <a:moveTo>
                    <a:pt x="0" y="0"/>
                  </a:moveTo>
                  <a:lnTo>
                    <a:pt x="299846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961130" y="28930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961130" y="527050"/>
              <a:ext cx="0" cy="2366010"/>
            </a:xfrm>
            <a:custGeom>
              <a:avLst/>
              <a:gdLst/>
              <a:ahLst/>
              <a:cxnLst/>
              <a:rect l="l" t="t" r="r" b="b"/>
              <a:pathLst>
                <a:path h="2366010">
                  <a:moveTo>
                    <a:pt x="0" y="23660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961130" y="527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62660" y="527050"/>
              <a:ext cx="0" cy="2366010"/>
            </a:xfrm>
            <a:custGeom>
              <a:avLst/>
              <a:gdLst/>
              <a:ahLst/>
              <a:cxnLst/>
              <a:rect l="l" t="t" r="r" b="b"/>
              <a:pathLst>
                <a:path h="2366010">
                  <a:moveTo>
                    <a:pt x="0" y="23660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62660" y="527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62660" y="527050"/>
              <a:ext cx="2998470" cy="2366010"/>
            </a:xfrm>
            <a:custGeom>
              <a:avLst/>
              <a:gdLst/>
              <a:ahLst/>
              <a:cxnLst/>
              <a:rect l="l" t="t" r="r" b="b"/>
              <a:pathLst>
                <a:path w="2998470" h="2366010">
                  <a:moveTo>
                    <a:pt x="0" y="2366010"/>
                  </a:moveTo>
                  <a:lnTo>
                    <a:pt x="0" y="2366010"/>
                  </a:lnTo>
                  <a:lnTo>
                    <a:pt x="1108710" y="2366010"/>
                  </a:lnTo>
                  <a:lnTo>
                    <a:pt x="1143000" y="2359660"/>
                  </a:lnTo>
                  <a:lnTo>
                    <a:pt x="1197610" y="2325370"/>
                  </a:lnTo>
                  <a:lnTo>
                    <a:pt x="1233170" y="2275840"/>
                  </a:lnTo>
                  <a:lnTo>
                    <a:pt x="1261110" y="2185670"/>
                  </a:lnTo>
                  <a:lnTo>
                    <a:pt x="1287780" y="2033270"/>
                  </a:lnTo>
                  <a:lnTo>
                    <a:pt x="1323340" y="1804670"/>
                  </a:lnTo>
                  <a:lnTo>
                    <a:pt x="1350010" y="1498600"/>
                  </a:lnTo>
                  <a:lnTo>
                    <a:pt x="1377950" y="1117600"/>
                  </a:lnTo>
                  <a:lnTo>
                    <a:pt x="1413510" y="715010"/>
                  </a:lnTo>
                  <a:lnTo>
                    <a:pt x="1440180" y="346710"/>
                  </a:lnTo>
                  <a:lnTo>
                    <a:pt x="1468120" y="90170"/>
                  </a:lnTo>
                  <a:lnTo>
                    <a:pt x="1502410" y="0"/>
                  </a:lnTo>
                  <a:lnTo>
                    <a:pt x="1530350" y="90170"/>
                  </a:lnTo>
                  <a:lnTo>
                    <a:pt x="1558290" y="346710"/>
                  </a:lnTo>
                  <a:lnTo>
                    <a:pt x="1586230" y="715010"/>
                  </a:lnTo>
                  <a:lnTo>
                    <a:pt x="1620520" y="1117600"/>
                  </a:lnTo>
                  <a:lnTo>
                    <a:pt x="1648460" y="1498600"/>
                  </a:lnTo>
                  <a:lnTo>
                    <a:pt x="1676400" y="1804670"/>
                  </a:lnTo>
                  <a:lnTo>
                    <a:pt x="1710689" y="2033270"/>
                  </a:lnTo>
                  <a:lnTo>
                    <a:pt x="1738629" y="2185670"/>
                  </a:lnTo>
                  <a:lnTo>
                    <a:pt x="1766570" y="2275840"/>
                  </a:lnTo>
                  <a:lnTo>
                    <a:pt x="1800860" y="2325370"/>
                  </a:lnTo>
                  <a:lnTo>
                    <a:pt x="1855470" y="2359660"/>
                  </a:lnTo>
                  <a:lnTo>
                    <a:pt x="1891029" y="2366010"/>
                  </a:lnTo>
                  <a:lnTo>
                    <a:pt x="1918970" y="2366010"/>
                  </a:lnTo>
                  <a:lnTo>
                    <a:pt x="1945639" y="2366010"/>
                  </a:lnTo>
                  <a:lnTo>
                    <a:pt x="2970529" y="2366010"/>
                  </a:lnTo>
                  <a:lnTo>
                    <a:pt x="2998469" y="2366010"/>
                  </a:lnTo>
                </a:path>
              </a:pathLst>
            </a:custGeom>
            <a:ln w="63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2321560" y="2564129"/>
            <a:ext cx="1517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0</a:t>
            </a:r>
            <a:r>
              <a:rPr sz="700" spc="20" dirty="0">
                <a:latin typeface="Arial MT"/>
                <a:cs typeface="Arial MT"/>
              </a:rPr>
              <a:t>.</a:t>
            </a:r>
            <a:r>
              <a:rPr sz="700" spc="5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321560" y="2327909"/>
            <a:ext cx="1517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0</a:t>
            </a:r>
            <a:r>
              <a:rPr sz="700" spc="20" dirty="0">
                <a:latin typeface="Arial MT"/>
                <a:cs typeface="Arial MT"/>
              </a:rPr>
              <a:t>.</a:t>
            </a:r>
            <a:r>
              <a:rPr sz="700" spc="5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321560" y="2091689"/>
            <a:ext cx="1517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0</a:t>
            </a:r>
            <a:r>
              <a:rPr sz="700" spc="20" dirty="0">
                <a:latin typeface="Arial MT"/>
                <a:cs typeface="Arial MT"/>
              </a:rPr>
              <a:t>.</a:t>
            </a:r>
            <a:r>
              <a:rPr sz="700" spc="5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321560" y="1855470"/>
            <a:ext cx="1517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0</a:t>
            </a:r>
            <a:r>
              <a:rPr sz="700" spc="20" dirty="0">
                <a:latin typeface="Arial MT"/>
                <a:cs typeface="Arial MT"/>
              </a:rPr>
              <a:t>.</a:t>
            </a:r>
            <a:r>
              <a:rPr sz="700" spc="5" dirty="0">
                <a:latin typeface="Arial MT"/>
                <a:cs typeface="Arial MT"/>
              </a:rPr>
              <a:t>4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321560" y="1620520"/>
            <a:ext cx="1517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0</a:t>
            </a:r>
            <a:r>
              <a:rPr sz="700" spc="20" dirty="0">
                <a:latin typeface="Arial MT"/>
                <a:cs typeface="Arial MT"/>
              </a:rPr>
              <a:t>.</a:t>
            </a:r>
            <a:r>
              <a:rPr sz="700" spc="5" dirty="0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321560" y="1376680"/>
            <a:ext cx="1517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0</a:t>
            </a:r>
            <a:r>
              <a:rPr sz="700" spc="20" dirty="0">
                <a:latin typeface="Arial MT"/>
                <a:cs typeface="Arial MT"/>
              </a:rPr>
              <a:t>.</a:t>
            </a:r>
            <a:r>
              <a:rPr sz="700" spc="5" dirty="0">
                <a:latin typeface="Arial MT"/>
                <a:cs typeface="Arial MT"/>
              </a:rPr>
              <a:t>6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321560" y="1140459"/>
            <a:ext cx="1517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0</a:t>
            </a:r>
            <a:r>
              <a:rPr sz="700" spc="20" dirty="0">
                <a:latin typeface="Arial MT"/>
                <a:cs typeface="Arial MT"/>
              </a:rPr>
              <a:t>.</a:t>
            </a:r>
            <a:r>
              <a:rPr sz="700" spc="5" dirty="0">
                <a:latin typeface="Arial MT"/>
                <a:cs typeface="Arial MT"/>
              </a:rPr>
              <a:t>7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2321560" y="905509"/>
            <a:ext cx="1517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0</a:t>
            </a:r>
            <a:r>
              <a:rPr sz="700" spc="20" dirty="0">
                <a:latin typeface="Arial MT"/>
                <a:cs typeface="Arial MT"/>
              </a:rPr>
              <a:t>.</a:t>
            </a:r>
            <a:r>
              <a:rPr sz="700" spc="5" dirty="0">
                <a:latin typeface="Arial MT"/>
                <a:cs typeface="Arial MT"/>
              </a:rPr>
              <a:t>8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321560" y="669289"/>
            <a:ext cx="1517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0</a:t>
            </a:r>
            <a:r>
              <a:rPr sz="700" spc="20" dirty="0">
                <a:latin typeface="Arial MT"/>
                <a:cs typeface="Arial MT"/>
              </a:rPr>
              <a:t>.</a:t>
            </a:r>
            <a:r>
              <a:rPr sz="700" spc="5" dirty="0">
                <a:latin typeface="Arial MT"/>
                <a:cs typeface="Arial MT"/>
              </a:rPr>
              <a:t>9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397761" y="433070"/>
            <a:ext cx="75565" cy="1218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700" spc="5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2550794" y="3568065"/>
            <a:ext cx="2951480" cy="2330450"/>
            <a:chOff x="1026794" y="3568065"/>
            <a:chExt cx="2951480" cy="2330450"/>
          </a:xfrm>
        </p:grpSpPr>
        <p:sp>
          <p:nvSpPr>
            <p:cNvPr id="147" name="object 147"/>
            <p:cNvSpPr/>
            <p:nvPr/>
          </p:nvSpPr>
          <p:spPr>
            <a:xfrm>
              <a:off x="1029969" y="3571240"/>
              <a:ext cx="2945130" cy="0"/>
            </a:xfrm>
            <a:custGeom>
              <a:avLst/>
              <a:gdLst/>
              <a:ahLst/>
              <a:cxnLst/>
              <a:rect l="l" t="t" r="r" b="b"/>
              <a:pathLst>
                <a:path w="2945129">
                  <a:moveTo>
                    <a:pt x="0" y="0"/>
                  </a:moveTo>
                  <a:lnTo>
                    <a:pt x="294513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975099" y="357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29969" y="5895340"/>
              <a:ext cx="2945130" cy="0"/>
            </a:xfrm>
            <a:custGeom>
              <a:avLst/>
              <a:gdLst/>
              <a:ahLst/>
              <a:cxnLst/>
              <a:rect l="l" t="t" r="r" b="b"/>
              <a:pathLst>
                <a:path w="2945129">
                  <a:moveTo>
                    <a:pt x="0" y="0"/>
                  </a:moveTo>
                  <a:lnTo>
                    <a:pt x="294513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975099" y="5895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975099" y="3571240"/>
              <a:ext cx="0" cy="2324100"/>
            </a:xfrm>
            <a:custGeom>
              <a:avLst/>
              <a:gdLst/>
              <a:ahLst/>
              <a:cxnLst/>
              <a:rect l="l" t="t" r="r" b="b"/>
              <a:pathLst>
                <a:path h="2324100">
                  <a:moveTo>
                    <a:pt x="0" y="232410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975099" y="357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29969" y="3571240"/>
              <a:ext cx="0" cy="2324100"/>
            </a:xfrm>
            <a:custGeom>
              <a:avLst/>
              <a:gdLst/>
              <a:ahLst/>
              <a:cxnLst/>
              <a:rect l="l" t="t" r="r" b="b"/>
              <a:pathLst>
                <a:path h="2324100">
                  <a:moveTo>
                    <a:pt x="0" y="232410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29969" y="357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29969" y="5895340"/>
              <a:ext cx="2945130" cy="0"/>
            </a:xfrm>
            <a:custGeom>
              <a:avLst/>
              <a:gdLst/>
              <a:ahLst/>
              <a:cxnLst/>
              <a:rect l="l" t="t" r="r" b="b"/>
              <a:pathLst>
                <a:path w="2945129">
                  <a:moveTo>
                    <a:pt x="0" y="0"/>
                  </a:moveTo>
                  <a:lnTo>
                    <a:pt x="294513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975099" y="5895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29969" y="3571240"/>
              <a:ext cx="0" cy="2324100"/>
            </a:xfrm>
            <a:custGeom>
              <a:avLst/>
              <a:gdLst/>
              <a:ahLst/>
              <a:cxnLst/>
              <a:rect l="l" t="t" r="r" b="b"/>
              <a:pathLst>
                <a:path h="2324100">
                  <a:moveTo>
                    <a:pt x="0" y="232410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29969" y="357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29969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29969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29969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29969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322069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322069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322069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322069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2520950" y="5883909"/>
            <a:ext cx="3670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4165" algn="l"/>
              </a:tabLst>
            </a:pPr>
            <a:r>
              <a:rPr sz="700" spc="-5" dirty="0">
                <a:latin typeface="Arial MT"/>
                <a:cs typeface="Arial MT"/>
              </a:rPr>
              <a:t>0	1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3142614" y="3568065"/>
            <a:ext cx="6350" cy="2330450"/>
            <a:chOff x="1618614" y="3568065"/>
            <a:chExt cx="6350" cy="2330450"/>
          </a:xfrm>
        </p:grpSpPr>
        <p:sp>
          <p:nvSpPr>
            <p:cNvPr id="169" name="object 169"/>
            <p:cNvSpPr/>
            <p:nvPr/>
          </p:nvSpPr>
          <p:spPr>
            <a:xfrm>
              <a:off x="1621789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621789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621789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621789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3112769" y="5883909"/>
            <a:ext cx="749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3434714" y="3568065"/>
            <a:ext cx="6350" cy="2330450"/>
            <a:chOff x="1910714" y="3568065"/>
            <a:chExt cx="6350" cy="2330450"/>
          </a:xfrm>
        </p:grpSpPr>
        <p:sp>
          <p:nvSpPr>
            <p:cNvPr id="175" name="object 175"/>
            <p:cNvSpPr/>
            <p:nvPr/>
          </p:nvSpPr>
          <p:spPr>
            <a:xfrm>
              <a:off x="1913889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913889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13889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913889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3404870" y="5883909"/>
            <a:ext cx="749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3728085" y="3568065"/>
            <a:ext cx="6350" cy="2330450"/>
            <a:chOff x="2204085" y="3568065"/>
            <a:chExt cx="6350" cy="2330450"/>
          </a:xfrm>
        </p:grpSpPr>
        <p:sp>
          <p:nvSpPr>
            <p:cNvPr id="181" name="object 181"/>
            <p:cNvSpPr/>
            <p:nvPr/>
          </p:nvSpPr>
          <p:spPr>
            <a:xfrm>
              <a:off x="2207260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207260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207260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207260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3698239" y="5883909"/>
            <a:ext cx="749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 MT"/>
                <a:cs typeface="Arial MT"/>
              </a:rPr>
              <a:t>4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4026535" y="3568065"/>
            <a:ext cx="6350" cy="2330450"/>
            <a:chOff x="2502535" y="3568065"/>
            <a:chExt cx="6350" cy="2330450"/>
          </a:xfrm>
        </p:grpSpPr>
        <p:sp>
          <p:nvSpPr>
            <p:cNvPr id="187" name="object 187"/>
            <p:cNvSpPr/>
            <p:nvPr/>
          </p:nvSpPr>
          <p:spPr>
            <a:xfrm>
              <a:off x="2505710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505710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505710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05710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 txBox="1"/>
          <p:nvPr/>
        </p:nvSpPr>
        <p:spPr>
          <a:xfrm>
            <a:off x="3996689" y="5883909"/>
            <a:ext cx="749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4319904" y="3568065"/>
            <a:ext cx="6350" cy="2330450"/>
            <a:chOff x="2795904" y="3568065"/>
            <a:chExt cx="6350" cy="2330450"/>
          </a:xfrm>
        </p:grpSpPr>
        <p:sp>
          <p:nvSpPr>
            <p:cNvPr id="193" name="object 193"/>
            <p:cNvSpPr/>
            <p:nvPr/>
          </p:nvSpPr>
          <p:spPr>
            <a:xfrm>
              <a:off x="2799079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799079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799079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799079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7" name="object 197"/>
          <p:cNvSpPr txBox="1"/>
          <p:nvPr/>
        </p:nvSpPr>
        <p:spPr>
          <a:xfrm>
            <a:off x="4290060" y="5883909"/>
            <a:ext cx="749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 MT"/>
                <a:cs typeface="Arial MT"/>
              </a:rPr>
              <a:t>6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4612004" y="3568065"/>
            <a:ext cx="6350" cy="2330450"/>
            <a:chOff x="3088004" y="3568065"/>
            <a:chExt cx="6350" cy="2330450"/>
          </a:xfrm>
        </p:grpSpPr>
        <p:sp>
          <p:nvSpPr>
            <p:cNvPr id="199" name="object 199"/>
            <p:cNvSpPr/>
            <p:nvPr/>
          </p:nvSpPr>
          <p:spPr>
            <a:xfrm>
              <a:off x="3091179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091179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091179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91179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03"/>
          <p:cNvSpPr txBox="1"/>
          <p:nvPr/>
        </p:nvSpPr>
        <p:spPr>
          <a:xfrm>
            <a:off x="4582160" y="5883909"/>
            <a:ext cx="749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 MT"/>
                <a:cs typeface="Arial MT"/>
              </a:rPr>
              <a:t>7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04" name="object 204"/>
          <p:cNvGrpSpPr/>
          <p:nvPr/>
        </p:nvGrpSpPr>
        <p:grpSpPr>
          <a:xfrm>
            <a:off x="4904104" y="3568065"/>
            <a:ext cx="6350" cy="2330450"/>
            <a:chOff x="3380104" y="3568065"/>
            <a:chExt cx="6350" cy="2330450"/>
          </a:xfrm>
        </p:grpSpPr>
        <p:sp>
          <p:nvSpPr>
            <p:cNvPr id="205" name="object 205"/>
            <p:cNvSpPr/>
            <p:nvPr/>
          </p:nvSpPr>
          <p:spPr>
            <a:xfrm>
              <a:off x="3383279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383279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383279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383279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4874259" y="5883909"/>
            <a:ext cx="749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 MT"/>
                <a:cs typeface="Arial MT"/>
              </a:rPr>
              <a:t>8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5203825" y="3568065"/>
            <a:ext cx="6350" cy="2330450"/>
            <a:chOff x="3679825" y="3568065"/>
            <a:chExt cx="6350" cy="2330450"/>
          </a:xfrm>
        </p:grpSpPr>
        <p:sp>
          <p:nvSpPr>
            <p:cNvPr id="211" name="object 211"/>
            <p:cNvSpPr/>
            <p:nvPr/>
          </p:nvSpPr>
          <p:spPr>
            <a:xfrm>
              <a:off x="3683000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683000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683000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683000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/>
          <p:nvPr/>
        </p:nvSpPr>
        <p:spPr>
          <a:xfrm>
            <a:off x="5173979" y="5883909"/>
            <a:ext cx="749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 MT"/>
                <a:cs typeface="Arial MT"/>
              </a:rPr>
              <a:t>9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16" name="object 216"/>
          <p:cNvGrpSpPr/>
          <p:nvPr/>
        </p:nvGrpSpPr>
        <p:grpSpPr>
          <a:xfrm>
            <a:off x="5495925" y="3568065"/>
            <a:ext cx="6350" cy="2330450"/>
            <a:chOff x="3971925" y="3568065"/>
            <a:chExt cx="6350" cy="2330450"/>
          </a:xfrm>
        </p:grpSpPr>
        <p:sp>
          <p:nvSpPr>
            <p:cNvPr id="217" name="object 217"/>
            <p:cNvSpPr/>
            <p:nvPr/>
          </p:nvSpPr>
          <p:spPr>
            <a:xfrm>
              <a:off x="3975100" y="58674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94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975100" y="5867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975100" y="357124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6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975100" y="359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1" name="object 221"/>
          <p:cNvSpPr txBox="1"/>
          <p:nvPr/>
        </p:nvSpPr>
        <p:spPr>
          <a:xfrm>
            <a:off x="5439409" y="5883909"/>
            <a:ext cx="1219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25" dirty="0">
                <a:latin typeface="Arial MT"/>
                <a:cs typeface="Arial MT"/>
              </a:rPr>
              <a:t>1</a:t>
            </a:r>
            <a:r>
              <a:rPr sz="700" spc="-5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2550794" y="5659754"/>
            <a:ext cx="2951480" cy="238760"/>
            <a:chOff x="1026794" y="5659754"/>
            <a:chExt cx="2951480" cy="238760"/>
          </a:xfrm>
        </p:grpSpPr>
        <p:sp>
          <p:nvSpPr>
            <p:cNvPr id="223" name="object 223"/>
            <p:cNvSpPr/>
            <p:nvPr/>
          </p:nvSpPr>
          <p:spPr>
            <a:xfrm>
              <a:off x="1029969" y="5895339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056639" y="5895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948430" y="5895339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948430" y="5895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29969" y="5662929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56639" y="5662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948430" y="5662929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948430" y="5662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2391410" y="5570220"/>
            <a:ext cx="149860" cy="36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700" spc="-15" dirty="0">
                <a:latin typeface="Arial MT"/>
                <a:cs typeface="Arial MT"/>
              </a:rPr>
              <a:t>0</a:t>
            </a:r>
            <a:r>
              <a:rPr sz="700" spc="5" dirty="0">
                <a:latin typeface="Arial MT"/>
                <a:cs typeface="Arial MT"/>
              </a:rPr>
              <a:t>.</a:t>
            </a:r>
            <a:r>
              <a:rPr sz="700" spc="-5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sz="850">
              <a:latin typeface="Arial MT"/>
              <a:cs typeface="Arial MT"/>
            </a:endParaRPr>
          </a:p>
          <a:p>
            <a:pPr marR="5080" algn="r"/>
            <a:r>
              <a:rPr sz="700" spc="-5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2550794" y="3568065"/>
            <a:ext cx="2951480" cy="2330450"/>
            <a:chOff x="1026794" y="3568065"/>
            <a:chExt cx="2951480" cy="2330450"/>
          </a:xfrm>
        </p:grpSpPr>
        <p:sp>
          <p:nvSpPr>
            <p:cNvPr id="233" name="object 233"/>
            <p:cNvSpPr/>
            <p:nvPr/>
          </p:nvSpPr>
          <p:spPr>
            <a:xfrm>
              <a:off x="1029969" y="543179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056639" y="5431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948430" y="543179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948430" y="5431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029969" y="519938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056639" y="51993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948430" y="519938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948430" y="51993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029969" y="496824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056639" y="4968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948430" y="496824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48430" y="4968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029969" y="473583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056639" y="4735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948430" y="473583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948430" y="4735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029969" y="449834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056639" y="4498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948430" y="449834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948430" y="4498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029969" y="426593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056639" y="4265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948430" y="426593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948430" y="4265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029969" y="403479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056639" y="4034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948430" y="403479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948430" y="4034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029969" y="380238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056639" y="38023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948430" y="380238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948430" y="38023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029969" y="357124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6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056639" y="357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948430" y="357124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67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948430" y="357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029969" y="3571240"/>
              <a:ext cx="2945130" cy="0"/>
            </a:xfrm>
            <a:custGeom>
              <a:avLst/>
              <a:gdLst/>
              <a:ahLst/>
              <a:cxnLst/>
              <a:rect l="l" t="t" r="r" b="b"/>
              <a:pathLst>
                <a:path w="2945129">
                  <a:moveTo>
                    <a:pt x="0" y="0"/>
                  </a:moveTo>
                  <a:lnTo>
                    <a:pt x="294513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975099" y="357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029969" y="5895340"/>
              <a:ext cx="2945130" cy="0"/>
            </a:xfrm>
            <a:custGeom>
              <a:avLst/>
              <a:gdLst/>
              <a:ahLst/>
              <a:cxnLst/>
              <a:rect l="l" t="t" r="r" b="b"/>
              <a:pathLst>
                <a:path w="2945129">
                  <a:moveTo>
                    <a:pt x="0" y="0"/>
                  </a:moveTo>
                  <a:lnTo>
                    <a:pt x="294513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975099" y="5895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975099" y="3571240"/>
              <a:ext cx="0" cy="2324100"/>
            </a:xfrm>
            <a:custGeom>
              <a:avLst/>
              <a:gdLst/>
              <a:ahLst/>
              <a:cxnLst/>
              <a:rect l="l" t="t" r="r" b="b"/>
              <a:pathLst>
                <a:path h="2324100">
                  <a:moveTo>
                    <a:pt x="0" y="232410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975099" y="357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029969" y="3571240"/>
              <a:ext cx="0" cy="2324100"/>
            </a:xfrm>
            <a:custGeom>
              <a:avLst/>
              <a:gdLst/>
              <a:ahLst/>
              <a:cxnLst/>
              <a:rect l="l" t="t" r="r" b="b"/>
              <a:pathLst>
                <a:path h="2324100">
                  <a:moveTo>
                    <a:pt x="0" y="232410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029969" y="35712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029969" y="3571240"/>
              <a:ext cx="2945130" cy="1471930"/>
            </a:xfrm>
            <a:custGeom>
              <a:avLst/>
              <a:gdLst/>
              <a:ahLst/>
              <a:cxnLst/>
              <a:rect l="l" t="t" r="r" b="b"/>
              <a:pathLst>
                <a:path w="2945129" h="1471929">
                  <a:moveTo>
                    <a:pt x="0" y="1471930"/>
                  </a:moveTo>
                  <a:lnTo>
                    <a:pt x="26670" y="1431290"/>
                  </a:lnTo>
                  <a:lnTo>
                    <a:pt x="60960" y="1397000"/>
                  </a:lnTo>
                  <a:lnTo>
                    <a:pt x="88900" y="1362710"/>
                  </a:lnTo>
                  <a:lnTo>
                    <a:pt x="115570" y="1328420"/>
                  </a:lnTo>
                  <a:lnTo>
                    <a:pt x="149860" y="1287780"/>
                  </a:lnTo>
                  <a:lnTo>
                    <a:pt x="176530" y="1253490"/>
                  </a:lnTo>
                  <a:lnTo>
                    <a:pt x="204470" y="1212850"/>
                  </a:lnTo>
                  <a:lnTo>
                    <a:pt x="237490" y="1178560"/>
                  </a:lnTo>
                  <a:lnTo>
                    <a:pt x="265430" y="1137920"/>
                  </a:lnTo>
                  <a:lnTo>
                    <a:pt x="292100" y="1097280"/>
                  </a:lnTo>
                  <a:lnTo>
                    <a:pt x="326390" y="1056640"/>
                  </a:lnTo>
                  <a:lnTo>
                    <a:pt x="354330" y="1022350"/>
                  </a:lnTo>
                  <a:lnTo>
                    <a:pt x="381000" y="981710"/>
                  </a:lnTo>
                  <a:lnTo>
                    <a:pt x="415290" y="939800"/>
                  </a:lnTo>
                  <a:lnTo>
                    <a:pt x="441960" y="899160"/>
                  </a:lnTo>
                  <a:lnTo>
                    <a:pt x="469900" y="858520"/>
                  </a:lnTo>
                  <a:lnTo>
                    <a:pt x="502920" y="817880"/>
                  </a:lnTo>
                  <a:lnTo>
                    <a:pt x="530860" y="783590"/>
                  </a:lnTo>
                  <a:lnTo>
                    <a:pt x="557530" y="742950"/>
                  </a:lnTo>
                  <a:lnTo>
                    <a:pt x="591820" y="701040"/>
                  </a:lnTo>
                  <a:lnTo>
                    <a:pt x="618490" y="660400"/>
                  </a:lnTo>
                  <a:lnTo>
                    <a:pt x="646430" y="627380"/>
                  </a:lnTo>
                  <a:lnTo>
                    <a:pt x="680719" y="585470"/>
                  </a:lnTo>
                  <a:lnTo>
                    <a:pt x="707390" y="551180"/>
                  </a:lnTo>
                  <a:lnTo>
                    <a:pt x="734060" y="510540"/>
                  </a:lnTo>
                  <a:lnTo>
                    <a:pt x="768350" y="476250"/>
                  </a:lnTo>
                  <a:lnTo>
                    <a:pt x="796290" y="443230"/>
                  </a:lnTo>
                  <a:lnTo>
                    <a:pt x="822960" y="408940"/>
                  </a:lnTo>
                  <a:lnTo>
                    <a:pt x="857250" y="374650"/>
                  </a:lnTo>
                  <a:lnTo>
                    <a:pt x="883919" y="340360"/>
                  </a:lnTo>
                  <a:lnTo>
                    <a:pt x="911860" y="313690"/>
                  </a:lnTo>
                  <a:lnTo>
                    <a:pt x="946150" y="279400"/>
                  </a:lnTo>
                  <a:lnTo>
                    <a:pt x="972819" y="251460"/>
                  </a:lnTo>
                  <a:lnTo>
                    <a:pt x="999490" y="224790"/>
                  </a:lnTo>
                  <a:lnTo>
                    <a:pt x="1033780" y="196850"/>
                  </a:lnTo>
                  <a:lnTo>
                    <a:pt x="1061720" y="176530"/>
                  </a:lnTo>
                  <a:lnTo>
                    <a:pt x="1088390" y="149860"/>
                  </a:lnTo>
                  <a:lnTo>
                    <a:pt x="1122680" y="129540"/>
                  </a:lnTo>
                  <a:lnTo>
                    <a:pt x="1149350" y="109220"/>
                  </a:lnTo>
                  <a:lnTo>
                    <a:pt x="1177290" y="87630"/>
                  </a:lnTo>
                  <a:lnTo>
                    <a:pt x="1210310" y="74930"/>
                  </a:lnTo>
                  <a:lnTo>
                    <a:pt x="1238250" y="60960"/>
                  </a:lnTo>
                  <a:lnTo>
                    <a:pt x="1264920" y="46990"/>
                  </a:lnTo>
                  <a:lnTo>
                    <a:pt x="1299210" y="33020"/>
                  </a:lnTo>
                  <a:lnTo>
                    <a:pt x="1325880" y="20320"/>
                  </a:lnTo>
                  <a:lnTo>
                    <a:pt x="1353820" y="12700"/>
                  </a:lnTo>
                  <a:lnTo>
                    <a:pt x="1388110" y="6350"/>
                  </a:lnTo>
                  <a:lnTo>
                    <a:pt x="1414780" y="6350"/>
                  </a:lnTo>
                  <a:lnTo>
                    <a:pt x="1442720" y="0"/>
                  </a:lnTo>
                  <a:lnTo>
                    <a:pt x="1475740" y="0"/>
                  </a:lnTo>
                  <a:lnTo>
                    <a:pt x="1503680" y="0"/>
                  </a:lnTo>
                  <a:lnTo>
                    <a:pt x="1530350" y="6350"/>
                  </a:lnTo>
                  <a:lnTo>
                    <a:pt x="1558290" y="6350"/>
                  </a:lnTo>
                  <a:lnTo>
                    <a:pt x="1591310" y="12700"/>
                  </a:lnTo>
                  <a:lnTo>
                    <a:pt x="1619250" y="20320"/>
                  </a:lnTo>
                  <a:lnTo>
                    <a:pt x="1645920" y="33020"/>
                  </a:lnTo>
                  <a:lnTo>
                    <a:pt x="1680210" y="46990"/>
                  </a:lnTo>
                  <a:lnTo>
                    <a:pt x="1706880" y="60960"/>
                  </a:lnTo>
                  <a:lnTo>
                    <a:pt x="1734820" y="74930"/>
                  </a:lnTo>
                  <a:lnTo>
                    <a:pt x="1769110" y="87630"/>
                  </a:lnTo>
                  <a:lnTo>
                    <a:pt x="1795780" y="109220"/>
                  </a:lnTo>
                  <a:lnTo>
                    <a:pt x="1822450" y="129540"/>
                  </a:lnTo>
                  <a:lnTo>
                    <a:pt x="1856740" y="149860"/>
                  </a:lnTo>
                  <a:lnTo>
                    <a:pt x="1884680" y="176530"/>
                  </a:lnTo>
                  <a:lnTo>
                    <a:pt x="1911350" y="196850"/>
                  </a:lnTo>
                  <a:lnTo>
                    <a:pt x="1945640" y="224790"/>
                  </a:lnTo>
                  <a:lnTo>
                    <a:pt x="1972310" y="251460"/>
                  </a:lnTo>
                  <a:lnTo>
                    <a:pt x="2000250" y="279400"/>
                  </a:lnTo>
                  <a:lnTo>
                    <a:pt x="2034540" y="313690"/>
                  </a:lnTo>
                  <a:lnTo>
                    <a:pt x="2061210" y="340360"/>
                  </a:lnTo>
                  <a:lnTo>
                    <a:pt x="2087880" y="374650"/>
                  </a:lnTo>
                  <a:lnTo>
                    <a:pt x="2122170" y="408940"/>
                  </a:lnTo>
                  <a:lnTo>
                    <a:pt x="2150110" y="443230"/>
                  </a:lnTo>
                  <a:lnTo>
                    <a:pt x="2176780" y="476250"/>
                  </a:lnTo>
                  <a:lnTo>
                    <a:pt x="2211070" y="510540"/>
                  </a:lnTo>
                  <a:lnTo>
                    <a:pt x="2237740" y="551180"/>
                  </a:lnTo>
                  <a:lnTo>
                    <a:pt x="2265680" y="585470"/>
                  </a:lnTo>
                  <a:lnTo>
                    <a:pt x="2298700" y="627380"/>
                  </a:lnTo>
                  <a:lnTo>
                    <a:pt x="2326640" y="660400"/>
                  </a:lnTo>
                  <a:lnTo>
                    <a:pt x="2353310" y="701040"/>
                  </a:lnTo>
                  <a:lnTo>
                    <a:pt x="2387600" y="742950"/>
                  </a:lnTo>
                  <a:lnTo>
                    <a:pt x="2414270" y="783590"/>
                  </a:lnTo>
                  <a:lnTo>
                    <a:pt x="2442210" y="817880"/>
                  </a:lnTo>
                  <a:lnTo>
                    <a:pt x="2476500" y="858520"/>
                  </a:lnTo>
                  <a:lnTo>
                    <a:pt x="2503170" y="899160"/>
                  </a:lnTo>
                  <a:lnTo>
                    <a:pt x="2529840" y="939800"/>
                  </a:lnTo>
                  <a:lnTo>
                    <a:pt x="2564130" y="981710"/>
                  </a:lnTo>
                  <a:lnTo>
                    <a:pt x="2592070" y="1022350"/>
                  </a:lnTo>
                  <a:lnTo>
                    <a:pt x="2618740" y="1056640"/>
                  </a:lnTo>
                  <a:lnTo>
                    <a:pt x="2653030" y="1097280"/>
                  </a:lnTo>
                  <a:lnTo>
                    <a:pt x="2679700" y="1137920"/>
                  </a:lnTo>
                  <a:lnTo>
                    <a:pt x="2707640" y="1178560"/>
                  </a:lnTo>
                  <a:lnTo>
                    <a:pt x="2741930" y="1212850"/>
                  </a:lnTo>
                  <a:lnTo>
                    <a:pt x="2768600" y="1253490"/>
                  </a:lnTo>
                  <a:lnTo>
                    <a:pt x="2796540" y="1287780"/>
                  </a:lnTo>
                  <a:lnTo>
                    <a:pt x="2829560" y="1328420"/>
                  </a:lnTo>
                  <a:lnTo>
                    <a:pt x="2857500" y="1362710"/>
                  </a:lnTo>
                  <a:lnTo>
                    <a:pt x="2884170" y="1397000"/>
                  </a:lnTo>
                  <a:lnTo>
                    <a:pt x="2918460" y="1431290"/>
                  </a:lnTo>
                  <a:lnTo>
                    <a:pt x="2945130" y="1471930"/>
                  </a:lnTo>
                </a:path>
              </a:pathLst>
            </a:custGeom>
            <a:ln w="63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8" name="object 278"/>
          <p:cNvSpPr txBox="1"/>
          <p:nvPr/>
        </p:nvSpPr>
        <p:spPr>
          <a:xfrm>
            <a:off x="2391411" y="5339079"/>
            <a:ext cx="1492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15" dirty="0">
                <a:latin typeface="Arial MT"/>
                <a:cs typeface="Arial MT"/>
              </a:rPr>
              <a:t>0</a:t>
            </a:r>
            <a:r>
              <a:rPr sz="700" spc="5" dirty="0">
                <a:latin typeface="Arial MT"/>
                <a:cs typeface="Arial MT"/>
              </a:rPr>
              <a:t>.</a:t>
            </a:r>
            <a:r>
              <a:rPr sz="700" spc="-5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2391411" y="5107940"/>
            <a:ext cx="1492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15" dirty="0">
                <a:latin typeface="Arial MT"/>
                <a:cs typeface="Arial MT"/>
              </a:rPr>
              <a:t>0</a:t>
            </a:r>
            <a:r>
              <a:rPr sz="700" spc="5" dirty="0">
                <a:latin typeface="Arial MT"/>
                <a:cs typeface="Arial MT"/>
              </a:rPr>
              <a:t>.</a:t>
            </a:r>
            <a:r>
              <a:rPr sz="700" spc="-5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2391411" y="4875529"/>
            <a:ext cx="1492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15" dirty="0">
                <a:latin typeface="Arial MT"/>
                <a:cs typeface="Arial MT"/>
              </a:rPr>
              <a:t>0</a:t>
            </a:r>
            <a:r>
              <a:rPr sz="700" spc="5" dirty="0">
                <a:latin typeface="Arial MT"/>
                <a:cs typeface="Arial MT"/>
              </a:rPr>
              <a:t>.</a:t>
            </a:r>
            <a:r>
              <a:rPr sz="700" spc="-5" dirty="0">
                <a:latin typeface="Arial MT"/>
                <a:cs typeface="Arial MT"/>
              </a:rPr>
              <a:t>4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2391411" y="4643120"/>
            <a:ext cx="1492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15" dirty="0">
                <a:latin typeface="Arial MT"/>
                <a:cs typeface="Arial MT"/>
              </a:rPr>
              <a:t>0</a:t>
            </a:r>
            <a:r>
              <a:rPr sz="700" spc="5" dirty="0">
                <a:latin typeface="Arial MT"/>
                <a:cs typeface="Arial MT"/>
              </a:rPr>
              <a:t>.</a:t>
            </a:r>
            <a:r>
              <a:rPr sz="700" spc="-5" dirty="0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2391411" y="4405629"/>
            <a:ext cx="1492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15" dirty="0">
                <a:latin typeface="Arial MT"/>
                <a:cs typeface="Arial MT"/>
              </a:rPr>
              <a:t>0</a:t>
            </a:r>
            <a:r>
              <a:rPr sz="700" spc="5" dirty="0">
                <a:latin typeface="Arial MT"/>
                <a:cs typeface="Arial MT"/>
              </a:rPr>
              <a:t>.</a:t>
            </a:r>
            <a:r>
              <a:rPr sz="700" spc="-5" dirty="0">
                <a:latin typeface="Arial MT"/>
                <a:cs typeface="Arial MT"/>
              </a:rPr>
              <a:t>6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2391411" y="4173220"/>
            <a:ext cx="1492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15" dirty="0">
                <a:latin typeface="Arial MT"/>
                <a:cs typeface="Arial MT"/>
              </a:rPr>
              <a:t>0</a:t>
            </a:r>
            <a:r>
              <a:rPr sz="700" spc="5" dirty="0">
                <a:latin typeface="Arial MT"/>
                <a:cs typeface="Arial MT"/>
              </a:rPr>
              <a:t>.</a:t>
            </a:r>
            <a:r>
              <a:rPr sz="700" spc="-5" dirty="0">
                <a:latin typeface="Arial MT"/>
                <a:cs typeface="Arial MT"/>
              </a:rPr>
              <a:t>7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2391411" y="3942079"/>
            <a:ext cx="1492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15" dirty="0">
                <a:latin typeface="Arial MT"/>
                <a:cs typeface="Arial MT"/>
              </a:rPr>
              <a:t>0</a:t>
            </a:r>
            <a:r>
              <a:rPr sz="700" spc="5" dirty="0">
                <a:latin typeface="Arial MT"/>
                <a:cs typeface="Arial MT"/>
              </a:rPr>
              <a:t>.</a:t>
            </a:r>
            <a:r>
              <a:rPr sz="700" spc="-5" dirty="0">
                <a:latin typeface="Arial MT"/>
                <a:cs typeface="Arial MT"/>
              </a:rPr>
              <a:t>8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2391411" y="3709670"/>
            <a:ext cx="1492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15" dirty="0">
                <a:latin typeface="Arial MT"/>
                <a:cs typeface="Arial MT"/>
              </a:rPr>
              <a:t>0</a:t>
            </a:r>
            <a:r>
              <a:rPr sz="700" spc="5" dirty="0">
                <a:latin typeface="Arial MT"/>
                <a:cs typeface="Arial MT"/>
              </a:rPr>
              <a:t>.</a:t>
            </a:r>
            <a:r>
              <a:rPr sz="700" spc="-5" dirty="0">
                <a:latin typeface="Arial MT"/>
                <a:cs typeface="Arial MT"/>
              </a:rPr>
              <a:t>9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2466339" y="3478529"/>
            <a:ext cx="749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6324601" y="3648710"/>
            <a:ext cx="699135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1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c=5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s=5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m=2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54D31061-350D-4864-BF25-E3C3C4699CDC}"/>
              </a:ext>
            </a:extLst>
          </p:cNvPr>
          <p:cNvSpPr/>
          <p:nvPr/>
        </p:nvSpPr>
        <p:spPr>
          <a:xfrm>
            <a:off x="3288163" y="293102"/>
            <a:ext cx="6704932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Summary</a:t>
            </a: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FFEBFD0-922D-6712-1CF5-8A644CB3B56E}"/>
              </a:ext>
            </a:extLst>
          </p:cNvPr>
          <p:cNvSpPr txBox="1"/>
          <p:nvPr/>
        </p:nvSpPr>
        <p:spPr>
          <a:xfrm>
            <a:off x="2331230" y="1397288"/>
            <a:ext cx="6834050" cy="6352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5160">
              <a:lnSpc>
                <a:spcPct val="95825"/>
              </a:lnSpc>
              <a:spcBef>
                <a:spcPts val="741"/>
              </a:spcBef>
            </a:pPr>
            <a:r>
              <a:rPr lang="en-US" sz="1800" spc="-67" dirty="0">
                <a:latin typeface="Times New Roman"/>
                <a:cs typeface="Times New Roman"/>
              </a:rPr>
              <a:t>F</a:t>
            </a:r>
            <a:r>
              <a:rPr lang="en-US" sz="1800" dirty="0">
                <a:latin typeface="Times New Roman"/>
                <a:cs typeface="Times New Roman"/>
              </a:rPr>
              <a:t>oll</a:t>
            </a:r>
            <a:r>
              <a:rPr lang="en-US" sz="1800" spc="-28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wing</a:t>
            </a:r>
            <a:r>
              <a:rPr lang="en-US" sz="1800" spc="208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figures</a:t>
            </a:r>
            <a:r>
              <a:rPr lang="en-US" sz="1800" spc="481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sh</a:t>
            </a:r>
            <a:r>
              <a:rPr lang="en-US" sz="1800" spc="-32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ws</a:t>
            </a:r>
            <a:r>
              <a:rPr lang="en-US" sz="1800" spc="14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289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typical</a:t>
            </a:r>
            <a:r>
              <a:rPr lang="en-US" sz="1800" spc="236" dirty="0">
                <a:latin typeface="Times New Roman"/>
                <a:cs typeface="Times New Roman"/>
              </a:rPr>
              <a:t> </a:t>
            </a:r>
            <a:r>
              <a:rPr lang="en-US" sz="1800" spc="-75" dirty="0">
                <a:latin typeface="Times New Roman"/>
                <a:cs typeface="Times New Roman"/>
              </a:rPr>
              <a:t>e</a:t>
            </a:r>
            <a:r>
              <a:rPr lang="en-US" sz="1800" dirty="0">
                <a:latin typeface="Times New Roman"/>
                <a:cs typeface="Times New Roman"/>
              </a:rPr>
              <a:t>xamples</a:t>
            </a:r>
            <a:r>
              <a:rPr lang="en-US" sz="1800" spc="59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membership</a:t>
            </a:r>
            <a:r>
              <a:rPr lang="en-US" sz="1800" spc="4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function</a:t>
            </a:r>
            <a:r>
              <a:rPr lang="en-US" sz="1800" spc="-28" dirty="0">
                <a:latin typeface="Times New Roman"/>
                <a:cs typeface="Times New Roman"/>
              </a:rPr>
              <a:t>s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</a:p>
          <a:p>
            <a:endParaRPr lang="en-US" dirty="0"/>
          </a:p>
        </p:txBody>
      </p:sp>
      <p:sp>
        <p:nvSpPr>
          <p:cNvPr id="113" name="object 116">
            <a:extLst>
              <a:ext uri="{FF2B5EF4-FFF2-40B4-BE49-F238E27FC236}">
                <a16:creationId xmlns="" xmlns:a16="http://schemas.microsoft.com/office/drawing/2014/main" id="{B9828507-1C29-CBFD-E11E-98B3070943E1}"/>
              </a:ext>
            </a:extLst>
          </p:cNvPr>
          <p:cNvSpPr/>
          <p:nvPr/>
        </p:nvSpPr>
        <p:spPr>
          <a:xfrm>
            <a:off x="7733731" y="6543759"/>
            <a:ext cx="85327" cy="60065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5">
            <a:extLst>
              <a:ext uri="{FF2B5EF4-FFF2-40B4-BE49-F238E27FC236}">
                <a16:creationId xmlns="" xmlns:a16="http://schemas.microsoft.com/office/drawing/2014/main" id="{7E29DFC6-75BC-2F1B-E19E-42328990C4A7}"/>
              </a:ext>
            </a:extLst>
          </p:cNvPr>
          <p:cNvSpPr/>
          <p:nvPr/>
        </p:nvSpPr>
        <p:spPr>
          <a:xfrm>
            <a:off x="7575812" y="6535922"/>
            <a:ext cx="50380" cy="75363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4">
            <a:extLst>
              <a:ext uri="{FF2B5EF4-FFF2-40B4-BE49-F238E27FC236}">
                <a16:creationId xmlns="" xmlns:a16="http://schemas.microsoft.com/office/drawing/2014/main" id="{BCF610FD-1AC4-BC21-AC23-7DF51FA7E363}"/>
              </a:ext>
            </a:extLst>
          </p:cNvPr>
          <p:cNvSpPr/>
          <p:nvPr/>
        </p:nvSpPr>
        <p:spPr>
          <a:xfrm>
            <a:off x="7928477" y="6535922"/>
            <a:ext cx="50380" cy="75363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0">
            <a:extLst>
              <a:ext uri="{FF2B5EF4-FFF2-40B4-BE49-F238E27FC236}">
                <a16:creationId xmlns="" xmlns:a16="http://schemas.microsoft.com/office/drawing/2014/main" id="{E3AC3E6F-03FA-5B43-951C-FCC95BD1C704}"/>
              </a:ext>
            </a:extLst>
          </p:cNvPr>
          <p:cNvSpPr/>
          <p:nvPr/>
        </p:nvSpPr>
        <p:spPr>
          <a:xfrm>
            <a:off x="8230929" y="6563780"/>
            <a:ext cx="85327" cy="60065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1">
            <a:extLst>
              <a:ext uri="{FF2B5EF4-FFF2-40B4-BE49-F238E27FC236}">
                <a16:creationId xmlns="" xmlns:a16="http://schemas.microsoft.com/office/drawing/2014/main" id="{BC951466-A21D-FEC4-2B4D-E80F73FA0B19}"/>
              </a:ext>
            </a:extLst>
          </p:cNvPr>
          <p:cNvSpPr/>
          <p:nvPr/>
        </p:nvSpPr>
        <p:spPr>
          <a:xfrm>
            <a:off x="8251739" y="6543458"/>
            <a:ext cx="85646" cy="6029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2">
            <a:extLst>
              <a:ext uri="{FF2B5EF4-FFF2-40B4-BE49-F238E27FC236}">
                <a16:creationId xmlns="" xmlns:a16="http://schemas.microsoft.com/office/drawing/2014/main" id="{32BB40B0-2178-6FDF-8CC7-74E4EDF8097C}"/>
              </a:ext>
            </a:extLst>
          </p:cNvPr>
          <p:cNvSpPr/>
          <p:nvPr/>
        </p:nvSpPr>
        <p:spPr>
          <a:xfrm>
            <a:off x="8271891" y="6523362"/>
            <a:ext cx="85646" cy="6029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3">
            <a:extLst>
              <a:ext uri="{FF2B5EF4-FFF2-40B4-BE49-F238E27FC236}">
                <a16:creationId xmlns="" xmlns:a16="http://schemas.microsoft.com/office/drawing/2014/main" id="{49D730AE-3B71-380E-682A-4EA7C7A457AA}"/>
              </a:ext>
            </a:extLst>
          </p:cNvPr>
          <p:cNvSpPr/>
          <p:nvPr/>
        </p:nvSpPr>
        <p:spPr>
          <a:xfrm>
            <a:off x="8105635" y="6535922"/>
            <a:ext cx="403045" cy="75363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04">
            <a:extLst>
              <a:ext uri="{FF2B5EF4-FFF2-40B4-BE49-F238E27FC236}">
                <a16:creationId xmlns="" xmlns:a16="http://schemas.microsoft.com/office/drawing/2014/main" id="{2C71D118-675F-84A1-E866-7832407636C1}"/>
              </a:ext>
            </a:extLst>
          </p:cNvPr>
          <p:cNvSpPr/>
          <p:nvPr/>
        </p:nvSpPr>
        <p:spPr>
          <a:xfrm>
            <a:off x="8811790" y="6548483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05">
            <a:extLst>
              <a:ext uri="{FF2B5EF4-FFF2-40B4-BE49-F238E27FC236}">
                <a16:creationId xmlns="" xmlns:a16="http://schemas.microsoft.com/office/drawing/2014/main" id="{A6EF8AED-150D-ED06-BB9D-14037830AA8B}"/>
              </a:ext>
            </a:extLst>
          </p:cNvPr>
          <p:cNvSpPr/>
          <p:nvPr/>
        </p:nvSpPr>
        <p:spPr>
          <a:xfrm>
            <a:off x="8635457" y="6535922"/>
            <a:ext cx="403045" cy="75363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06">
            <a:extLst>
              <a:ext uri="{FF2B5EF4-FFF2-40B4-BE49-F238E27FC236}">
                <a16:creationId xmlns="" xmlns:a16="http://schemas.microsoft.com/office/drawing/2014/main" id="{EFABCF86-8A98-DA51-C210-DBF298A9E710}"/>
              </a:ext>
            </a:extLst>
          </p:cNvPr>
          <p:cNvSpPr/>
          <p:nvPr/>
        </p:nvSpPr>
        <p:spPr>
          <a:xfrm>
            <a:off x="8786600" y="6523362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07">
            <a:extLst>
              <a:ext uri="{FF2B5EF4-FFF2-40B4-BE49-F238E27FC236}">
                <a16:creationId xmlns="" xmlns:a16="http://schemas.microsoft.com/office/drawing/2014/main" id="{DED484DE-0407-55CB-46F2-4AA24BC99A7D}"/>
              </a:ext>
            </a:extLst>
          </p:cNvPr>
          <p:cNvSpPr/>
          <p:nvPr/>
        </p:nvSpPr>
        <p:spPr>
          <a:xfrm>
            <a:off x="8811790" y="6573605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08">
            <a:extLst>
              <a:ext uri="{FF2B5EF4-FFF2-40B4-BE49-F238E27FC236}">
                <a16:creationId xmlns="" xmlns:a16="http://schemas.microsoft.com/office/drawing/2014/main" id="{C0CBAFBA-3E32-688A-A240-D104879F6D3F}"/>
              </a:ext>
            </a:extLst>
          </p:cNvPr>
          <p:cNvSpPr/>
          <p:nvPr/>
        </p:nvSpPr>
        <p:spPr>
          <a:xfrm>
            <a:off x="8786600" y="6598726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09">
            <a:extLst>
              <a:ext uri="{FF2B5EF4-FFF2-40B4-BE49-F238E27FC236}">
                <a16:creationId xmlns="" xmlns:a16="http://schemas.microsoft.com/office/drawing/2014/main" id="{70E1B759-9FE6-B5FA-2B9C-E79D27D81BE1}"/>
              </a:ext>
            </a:extLst>
          </p:cNvPr>
          <p:cNvSpPr/>
          <p:nvPr/>
        </p:nvSpPr>
        <p:spPr>
          <a:xfrm>
            <a:off x="8811790" y="6623847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98">
            <a:extLst>
              <a:ext uri="{FF2B5EF4-FFF2-40B4-BE49-F238E27FC236}">
                <a16:creationId xmlns="" xmlns:a16="http://schemas.microsoft.com/office/drawing/2014/main" id="{2227BFB0-62AF-F6AB-9C8D-4788A642CB46}"/>
              </a:ext>
            </a:extLst>
          </p:cNvPr>
          <p:cNvSpPr/>
          <p:nvPr/>
        </p:nvSpPr>
        <p:spPr>
          <a:xfrm>
            <a:off x="9316423" y="6523362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99">
            <a:extLst>
              <a:ext uri="{FF2B5EF4-FFF2-40B4-BE49-F238E27FC236}">
                <a16:creationId xmlns="" xmlns:a16="http://schemas.microsoft.com/office/drawing/2014/main" id="{D607218B-442A-319F-489B-77B517537F5D}"/>
              </a:ext>
            </a:extLst>
          </p:cNvPr>
          <p:cNvSpPr/>
          <p:nvPr/>
        </p:nvSpPr>
        <p:spPr>
          <a:xfrm>
            <a:off x="9341613" y="6548483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00">
            <a:extLst>
              <a:ext uri="{FF2B5EF4-FFF2-40B4-BE49-F238E27FC236}">
                <a16:creationId xmlns="" xmlns:a16="http://schemas.microsoft.com/office/drawing/2014/main" id="{AF8DE99F-1856-8187-3F15-50F37E5F1969}"/>
              </a:ext>
            </a:extLst>
          </p:cNvPr>
          <p:cNvSpPr/>
          <p:nvPr/>
        </p:nvSpPr>
        <p:spPr>
          <a:xfrm>
            <a:off x="9341613" y="6573605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01">
            <a:extLst>
              <a:ext uri="{FF2B5EF4-FFF2-40B4-BE49-F238E27FC236}">
                <a16:creationId xmlns="" xmlns:a16="http://schemas.microsoft.com/office/drawing/2014/main" id="{982F5EE1-D11F-0A29-A79B-6D7C00710D50}"/>
              </a:ext>
            </a:extLst>
          </p:cNvPr>
          <p:cNvSpPr/>
          <p:nvPr/>
        </p:nvSpPr>
        <p:spPr>
          <a:xfrm>
            <a:off x="9165280" y="6535922"/>
            <a:ext cx="403045" cy="75363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02">
            <a:extLst>
              <a:ext uri="{FF2B5EF4-FFF2-40B4-BE49-F238E27FC236}">
                <a16:creationId xmlns="" xmlns:a16="http://schemas.microsoft.com/office/drawing/2014/main" id="{40CC6D0F-5408-08E7-1F2A-44C7DA3B8C63}"/>
              </a:ext>
            </a:extLst>
          </p:cNvPr>
          <p:cNvSpPr/>
          <p:nvPr/>
        </p:nvSpPr>
        <p:spPr>
          <a:xfrm>
            <a:off x="9316423" y="6598726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03">
            <a:extLst>
              <a:ext uri="{FF2B5EF4-FFF2-40B4-BE49-F238E27FC236}">
                <a16:creationId xmlns="" xmlns:a16="http://schemas.microsoft.com/office/drawing/2014/main" id="{FE16E17C-B9E9-EBD3-D64C-562ADE2850CA}"/>
              </a:ext>
            </a:extLst>
          </p:cNvPr>
          <p:cNvSpPr/>
          <p:nvPr/>
        </p:nvSpPr>
        <p:spPr>
          <a:xfrm>
            <a:off x="9341613" y="6623847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93">
            <a:extLst>
              <a:ext uri="{FF2B5EF4-FFF2-40B4-BE49-F238E27FC236}">
                <a16:creationId xmlns="" xmlns:a16="http://schemas.microsoft.com/office/drawing/2014/main" id="{9272C74B-DA68-6CE0-8440-D9932D42BF4F}"/>
              </a:ext>
            </a:extLst>
          </p:cNvPr>
          <p:cNvSpPr/>
          <p:nvPr/>
        </p:nvSpPr>
        <p:spPr>
          <a:xfrm>
            <a:off x="9846271" y="6523362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94">
            <a:extLst>
              <a:ext uri="{FF2B5EF4-FFF2-40B4-BE49-F238E27FC236}">
                <a16:creationId xmlns="" xmlns:a16="http://schemas.microsoft.com/office/drawing/2014/main" id="{F858BD01-20BB-C5B3-7280-72C04F317061}"/>
              </a:ext>
            </a:extLst>
          </p:cNvPr>
          <p:cNvSpPr/>
          <p:nvPr/>
        </p:nvSpPr>
        <p:spPr>
          <a:xfrm>
            <a:off x="9871461" y="6548483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95">
            <a:extLst>
              <a:ext uri="{FF2B5EF4-FFF2-40B4-BE49-F238E27FC236}">
                <a16:creationId xmlns="" xmlns:a16="http://schemas.microsoft.com/office/drawing/2014/main" id="{69891FED-6262-D68D-EEFB-BB7E32331BD8}"/>
              </a:ext>
            </a:extLst>
          </p:cNvPr>
          <p:cNvSpPr/>
          <p:nvPr/>
        </p:nvSpPr>
        <p:spPr>
          <a:xfrm>
            <a:off x="9871461" y="6573605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96">
            <a:extLst>
              <a:ext uri="{FF2B5EF4-FFF2-40B4-BE49-F238E27FC236}">
                <a16:creationId xmlns="" xmlns:a16="http://schemas.microsoft.com/office/drawing/2014/main" id="{221DD88B-7E5B-ADF8-A455-86E5A5F7A5BC}"/>
              </a:ext>
            </a:extLst>
          </p:cNvPr>
          <p:cNvSpPr/>
          <p:nvPr/>
        </p:nvSpPr>
        <p:spPr>
          <a:xfrm>
            <a:off x="9846271" y="6598726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97">
            <a:extLst>
              <a:ext uri="{FF2B5EF4-FFF2-40B4-BE49-F238E27FC236}">
                <a16:creationId xmlns="" xmlns:a16="http://schemas.microsoft.com/office/drawing/2014/main" id="{3B5EB3B3-6789-E836-504B-023CC025C74F}"/>
              </a:ext>
            </a:extLst>
          </p:cNvPr>
          <p:cNvSpPr/>
          <p:nvPr/>
        </p:nvSpPr>
        <p:spPr>
          <a:xfrm>
            <a:off x="9871461" y="6623847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87">
            <a:extLst>
              <a:ext uri="{FF2B5EF4-FFF2-40B4-BE49-F238E27FC236}">
                <a16:creationId xmlns="" xmlns:a16="http://schemas.microsoft.com/office/drawing/2014/main" id="{733D2C69-7E6F-18A8-0F7A-853E94BD3285}"/>
              </a:ext>
            </a:extLst>
          </p:cNvPr>
          <p:cNvSpPr/>
          <p:nvPr/>
        </p:nvSpPr>
        <p:spPr>
          <a:xfrm>
            <a:off x="10436550" y="6583654"/>
            <a:ext cx="40304" cy="4019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88">
            <a:extLst>
              <a:ext uri="{FF2B5EF4-FFF2-40B4-BE49-F238E27FC236}">
                <a16:creationId xmlns="" xmlns:a16="http://schemas.microsoft.com/office/drawing/2014/main" id="{A4C326F5-9C0D-AF07-C1A6-905D2A3665E1}"/>
              </a:ext>
            </a:extLst>
          </p:cNvPr>
          <p:cNvSpPr/>
          <p:nvPr/>
        </p:nvSpPr>
        <p:spPr>
          <a:xfrm>
            <a:off x="10382870" y="6531246"/>
            <a:ext cx="60230" cy="60065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89">
            <a:extLst>
              <a:ext uri="{FF2B5EF4-FFF2-40B4-BE49-F238E27FC236}">
                <a16:creationId xmlns="" xmlns:a16="http://schemas.microsoft.com/office/drawing/2014/main" id="{8ED2C933-B826-B523-5071-5FB7F7829C2B}"/>
              </a:ext>
            </a:extLst>
          </p:cNvPr>
          <p:cNvSpPr/>
          <p:nvPr/>
        </p:nvSpPr>
        <p:spPr>
          <a:xfrm>
            <a:off x="10224952" y="6523361"/>
            <a:ext cx="100760" cy="100484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90">
            <a:extLst>
              <a:ext uri="{FF2B5EF4-FFF2-40B4-BE49-F238E27FC236}">
                <a16:creationId xmlns="" xmlns:a16="http://schemas.microsoft.com/office/drawing/2014/main" id="{9E9BFF3F-CF83-BDD7-C3C0-B4D0B0AE07BB}"/>
              </a:ext>
            </a:extLst>
          </p:cNvPr>
          <p:cNvSpPr/>
          <p:nvPr/>
        </p:nvSpPr>
        <p:spPr>
          <a:xfrm>
            <a:off x="10194724" y="6558534"/>
            <a:ext cx="60456" cy="25119"/>
          </a:xfrm>
          <a:custGeom>
            <a:avLst/>
            <a:gdLst/>
            <a:ahLst/>
            <a:cxnLst/>
            <a:rect l="l" t="t" r="r" b="b"/>
            <a:pathLst>
              <a:path w="30480" h="12699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81">
            <a:extLst>
              <a:ext uri="{FF2B5EF4-FFF2-40B4-BE49-F238E27FC236}">
                <a16:creationId xmlns="" xmlns:a16="http://schemas.microsoft.com/office/drawing/2014/main" id="{B61AC503-3D11-AAD7-9028-09CE90A77933}"/>
              </a:ext>
            </a:extLst>
          </p:cNvPr>
          <p:cNvSpPr/>
          <p:nvPr/>
        </p:nvSpPr>
        <p:spPr>
          <a:xfrm>
            <a:off x="3923028" y="4908717"/>
            <a:ext cx="1731931" cy="1069202"/>
          </a:xfrm>
          <a:custGeom>
            <a:avLst/>
            <a:gdLst/>
            <a:ahLst/>
            <a:cxnLst/>
            <a:rect l="l" t="t" r="r" b="b"/>
            <a:pathLst>
              <a:path w="873182" h="540541">
                <a:moveTo>
                  <a:pt x="0" y="0"/>
                </a:moveTo>
                <a:lnTo>
                  <a:pt x="0" y="540541"/>
                </a:lnTo>
                <a:lnTo>
                  <a:pt x="873182" y="540541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82">
            <a:extLst>
              <a:ext uri="{FF2B5EF4-FFF2-40B4-BE49-F238E27FC236}">
                <a16:creationId xmlns="" xmlns:a16="http://schemas.microsoft.com/office/drawing/2014/main" id="{7C147489-1071-E7BF-FD42-4C798127CA55}"/>
              </a:ext>
            </a:extLst>
          </p:cNvPr>
          <p:cNvSpPr/>
          <p:nvPr/>
        </p:nvSpPr>
        <p:spPr>
          <a:xfrm>
            <a:off x="3882192" y="4798524"/>
            <a:ext cx="80870" cy="120574"/>
          </a:xfrm>
          <a:custGeom>
            <a:avLst/>
            <a:gdLst/>
            <a:ahLst/>
            <a:cxnLst/>
            <a:rect l="l" t="t" r="r" b="b"/>
            <a:pathLst>
              <a:path w="40772" h="60957">
                <a:moveTo>
                  <a:pt x="0" y="60957"/>
                </a:moveTo>
                <a:lnTo>
                  <a:pt x="40772" y="60957"/>
                </a:lnTo>
                <a:lnTo>
                  <a:pt x="20588" y="0"/>
                </a:lnTo>
                <a:lnTo>
                  <a:pt x="0" y="60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83">
            <a:extLst>
              <a:ext uri="{FF2B5EF4-FFF2-40B4-BE49-F238E27FC236}">
                <a16:creationId xmlns="" xmlns:a16="http://schemas.microsoft.com/office/drawing/2014/main" id="{014F292B-8FB6-642B-E301-32C1F56E68AA}"/>
              </a:ext>
            </a:extLst>
          </p:cNvPr>
          <p:cNvSpPr/>
          <p:nvPr/>
        </p:nvSpPr>
        <p:spPr>
          <a:xfrm>
            <a:off x="5644551" y="5937197"/>
            <a:ext cx="120906" cy="80648"/>
          </a:xfrm>
          <a:custGeom>
            <a:avLst/>
            <a:gdLst/>
            <a:ahLst/>
            <a:cxnLst/>
            <a:rect l="l" t="t" r="r" b="b"/>
            <a:pathLst>
              <a:path w="60957" h="40772">
                <a:moveTo>
                  <a:pt x="0" y="0"/>
                </a:moveTo>
                <a:lnTo>
                  <a:pt x="0" y="40772"/>
                </a:lnTo>
                <a:lnTo>
                  <a:pt x="60957" y="205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84">
            <a:extLst>
              <a:ext uri="{FF2B5EF4-FFF2-40B4-BE49-F238E27FC236}">
                <a16:creationId xmlns="" xmlns:a16="http://schemas.microsoft.com/office/drawing/2014/main" id="{521812E4-FE11-24ED-1F9B-7F6CC0098806}"/>
              </a:ext>
            </a:extLst>
          </p:cNvPr>
          <p:cNvSpPr/>
          <p:nvPr/>
        </p:nvSpPr>
        <p:spPr>
          <a:xfrm>
            <a:off x="3923028" y="5410979"/>
            <a:ext cx="1550170" cy="566941"/>
          </a:xfrm>
          <a:custGeom>
            <a:avLst/>
            <a:gdLst/>
            <a:ahLst/>
            <a:cxnLst/>
            <a:rect l="l" t="t" r="r" b="b"/>
            <a:pathLst>
              <a:path w="781544" h="286620">
                <a:moveTo>
                  <a:pt x="0" y="154613"/>
                </a:moveTo>
                <a:lnTo>
                  <a:pt x="193367" y="154613"/>
                </a:lnTo>
                <a:lnTo>
                  <a:pt x="286216" y="0"/>
                </a:lnTo>
                <a:lnTo>
                  <a:pt x="518338" y="0"/>
                </a:lnTo>
                <a:lnTo>
                  <a:pt x="595846" y="201441"/>
                </a:lnTo>
                <a:lnTo>
                  <a:pt x="735120" y="201441"/>
                </a:lnTo>
                <a:lnTo>
                  <a:pt x="781544" y="286620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85">
            <a:extLst>
              <a:ext uri="{FF2B5EF4-FFF2-40B4-BE49-F238E27FC236}">
                <a16:creationId xmlns="" xmlns:a16="http://schemas.microsoft.com/office/drawing/2014/main" id="{3A042B3A-CD7E-0BBC-E91B-1066E42A41D4}"/>
              </a:ext>
            </a:extLst>
          </p:cNvPr>
          <p:cNvSpPr/>
          <p:nvPr/>
        </p:nvSpPr>
        <p:spPr>
          <a:xfrm>
            <a:off x="3923027" y="5410979"/>
            <a:ext cx="1642251" cy="0"/>
          </a:xfrm>
          <a:custGeom>
            <a:avLst/>
            <a:gdLst/>
            <a:ahLst/>
            <a:cxnLst/>
            <a:rect l="l" t="t" r="r" b="b"/>
            <a:pathLst>
              <a:path w="827968">
                <a:moveTo>
                  <a:pt x="0" y="0"/>
                </a:moveTo>
                <a:lnTo>
                  <a:pt x="827968" y="0"/>
                </a:lnTo>
              </a:path>
            </a:pathLst>
          </a:custGeom>
          <a:ln w="131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79">
            <a:extLst>
              <a:ext uri="{FF2B5EF4-FFF2-40B4-BE49-F238E27FC236}">
                <a16:creationId xmlns="" xmlns:a16="http://schemas.microsoft.com/office/drawing/2014/main" id="{02C48C20-5275-D337-372C-07D95BB9070B}"/>
              </a:ext>
            </a:extLst>
          </p:cNvPr>
          <p:cNvSpPr/>
          <p:nvPr/>
        </p:nvSpPr>
        <p:spPr>
          <a:xfrm>
            <a:off x="3523473" y="5232114"/>
            <a:ext cx="0" cy="155708"/>
          </a:xfrm>
          <a:custGeom>
            <a:avLst/>
            <a:gdLst/>
            <a:ahLst/>
            <a:cxnLst/>
            <a:rect l="l" t="t" r="r" b="b"/>
            <a:pathLst>
              <a:path h="78719">
                <a:moveTo>
                  <a:pt x="0" y="78719"/>
                </a:moveTo>
                <a:lnTo>
                  <a:pt x="0" y="0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80">
            <a:extLst>
              <a:ext uri="{FF2B5EF4-FFF2-40B4-BE49-F238E27FC236}">
                <a16:creationId xmlns="" xmlns:a16="http://schemas.microsoft.com/office/drawing/2014/main" id="{625AAECD-B1A5-5972-0D72-461901D7A82C}"/>
              </a:ext>
            </a:extLst>
          </p:cNvPr>
          <p:cNvSpPr/>
          <p:nvPr/>
        </p:nvSpPr>
        <p:spPr>
          <a:xfrm>
            <a:off x="3493849" y="5150665"/>
            <a:ext cx="59252" cy="89432"/>
          </a:xfrm>
          <a:custGeom>
            <a:avLst/>
            <a:gdLst/>
            <a:ahLst/>
            <a:cxnLst/>
            <a:rect l="l" t="t" r="r" b="b"/>
            <a:pathLst>
              <a:path w="29873" h="45213">
                <a:moveTo>
                  <a:pt x="0" y="45213"/>
                </a:moveTo>
                <a:lnTo>
                  <a:pt x="29873" y="45213"/>
                </a:lnTo>
                <a:lnTo>
                  <a:pt x="14936" y="0"/>
                </a:lnTo>
                <a:lnTo>
                  <a:pt x="0" y="45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75">
            <a:extLst>
              <a:ext uri="{FF2B5EF4-FFF2-40B4-BE49-F238E27FC236}">
                <a16:creationId xmlns="" xmlns:a16="http://schemas.microsoft.com/office/drawing/2014/main" id="{276B91B2-FEAE-C7A2-4073-F79F5FDE4541}"/>
              </a:ext>
            </a:extLst>
          </p:cNvPr>
          <p:cNvSpPr/>
          <p:nvPr/>
        </p:nvSpPr>
        <p:spPr>
          <a:xfrm>
            <a:off x="7876925" y="2728790"/>
            <a:ext cx="1732731" cy="1068403"/>
          </a:xfrm>
          <a:custGeom>
            <a:avLst/>
            <a:gdLst/>
            <a:ahLst/>
            <a:cxnLst/>
            <a:rect l="l" t="t" r="r" b="b"/>
            <a:pathLst>
              <a:path w="873585" h="540137">
                <a:moveTo>
                  <a:pt x="0" y="0"/>
                </a:moveTo>
                <a:lnTo>
                  <a:pt x="0" y="540137"/>
                </a:lnTo>
                <a:lnTo>
                  <a:pt x="873585" y="540137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76">
            <a:extLst>
              <a:ext uri="{FF2B5EF4-FFF2-40B4-BE49-F238E27FC236}">
                <a16:creationId xmlns="" xmlns:a16="http://schemas.microsoft.com/office/drawing/2014/main" id="{E7EFC4A8-C70A-A2B9-578D-6BDDB0C31F2F}"/>
              </a:ext>
            </a:extLst>
          </p:cNvPr>
          <p:cNvSpPr/>
          <p:nvPr/>
        </p:nvSpPr>
        <p:spPr>
          <a:xfrm>
            <a:off x="7836888" y="2618595"/>
            <a:ext cx="80870" cy="120574"/>
          </a:xfrm>
          <a:custGeom>
            <a:avLst/>
            <a:gdLst/>
            <a:ahLst/>
            <a:cxnLst/>
            <a:rect l="l" t="t" r="r" b="b"/>
            <a:pathLst>
              <a:path w="40772" h="60957">
                <a:moveTo>
                  <a:pt x="0" y="60957"/>
                </a:moveTo>
                <a:lnTo>
                  <a:pt x="40772" y="60957"/>
                </a:lnTo>
                <a:lnTo>
                  <a:pt x="20184" y="0"/>
                </a:lnTo>
                <a:lnTo>
                  <a:pt x="0" y="60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77">
            <a:extLst>
              <a:ext uri="{FF2B5EF4-FFF2-40B4-BE49-F238E27FC236}">
                <a16:creationId xmlns="" xmlns:a16="http://schemas.microsoft.com/office/drawing/2014/main" id="{E2596554-1112-A1BE-77C5-752CB7BA4434}"/>
              </a:ext>
            </a:extLst>
          </p:cNvPr>
          <p:cNvSpPr/>
          <p:nvPr/>
        </p:nvSpPr>
        <p:spPr>
          <a:xfrm>
            <a:off x="9599249" y="3757268"/>
            <a:ext cx="120906" cy="80648"/>
          </a:xfrm>
          <a:custGeom>
            <a:avLst/>
            <a:gdLst/>
            <a:ahLst/>
            <a:cxnLst/>
            <a:rect l="l" t="t" r="r" b="b"/>
            <a:pathLst>
              <a:path w="60957" h="40772">
                <a:moveTo>
                  <a:pt x="0" y="0"/>
                </a:moveTo>
                <a:lnTo>
                  <a:pt x="0" y="40772"/>
                </a:lnTo>
                <a:lnTo>
                  <a:pt x="60957" y="201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78">
            <a:extLst>
              <a:ext uri="{FF2B5EF4-FFF2-40B4-BE49-F238E27FC236}">
                <a16:creationId xmlns="" xmlns:a16="http://schemas.microsoft.com/office/drawing/2014/main" id="{2A5C4367-C234-3536-260F-1E0555397555}"/>
              </a:ext>
            </a:extLst>
          </p:cNvPr>
          <p:cNvSpPr/>
          <p:nvPr/>
        </p:nvSpPr>
        <p:spPr>
          <a:xfrm>
            <a:off x="7907351" y="3040136"/>
            <a:ext cx="1582199" cy="758611"/>
          </a:xfrm>
          <a:custGeom>
            <a:avLst/>
            <a:gdLst/>
            <a:ahLst/>
            <a:cxnLst/>
            <a:rect l="l" t="t" r="r" b="b"/>
            <a:pathLst>
              <a:path w="797692" h="383520">
                <a:moveTo>
                  <a:pt x="0" y="382734"/>
                </a:moveTo>
                <a:lnTo>
                  <a:pt x="15598" y="383520"/>
                </a:lnTo>
                <a:lnTo>
                  <a:pt x="30505" y="383289"/>
                </a:lnTo>
                <a:lnTo>
                  <a:pt x="44746" y="382096"/>
                </a:lnTo>
                <a:lnTo>
                  <a:pt x="58347" y="379994"/>
                </a:lnTo>
                <a:lnTo>
                  <a:pt x="71335" y="377035"/>
                </a:lnTo>
                <a:lnTo>
                  <a:pt x="83736" y="373273"/>
                </a:lnTo>
                <a:lnTo>
                  <a:pt x="95577" y="368761"/>
                </a:lnTo>
                <a:lnTo>
                  <a:pt x="106883" y="363553"/>
                </a:lnTo>
                <a:lnTo>
                  <a:pt x="117682" y="357702"/>
                </a:lnTo>
                <a:lnTo>
                  <a:pt x="127999" y="351260"/>
                </a:lnTo>
                <a:lnTo>
                  <a:pt x="137861" y="344282"/>
                </a:lnTo>
                <a:lnTo>
                  <a:pt x="147295" y="336821"/>
                </a:lnTo>
                <a:lnTo>
                  <a:pt x="156326" y="328929"/>
                </a:lnTo>
                <a:lnTo>
                  <a:pt x="164981" y="320660"/>
                </a:lnTo>
                <a:lnTo>
                  <a:pt x="173286" y="312067"/>
                </a:lnTo>
                <a:lnTo>
                  <a:pt x="181269" y="303204"/>
                </a:lnTo>
                <a:lnTo>
                  <a:pt x="193918" y="287954"/>
                </a:lnTo>
                <a:lnTo>
                  <a:pt x="201442" y="278146"/>
                </a:lnTo>
                <a:lnTo>
                  <a:pt x="208679" y="268127"/>
                </a:lnTo>
                <a:lnTo>
                  <a:pt x="215636" y="257894"/>
                </a:lnTo>
                <a:lnTo>
                  <a:pt x="222319" y="247442"/>
                </a:lnTo>
                <a:lnTo>
                  <a:pt x="228736" y="236768"/>
                </a:lnTo>
                <a:lnTo>
                  <a:pt x="234893" y="225869"/>
                </a:lnTo>
                <a:lnTo>
                  <a:pt x="240796" y="214740"/>
                </a:lnTo>
                <a:lnTo>
                  <a:pt x="246453" y="203379"/>
                </a:lnTo>
                <a:lnTo>
                  <a:pt x="251871" y="191781"/>
                </a:lnTo>
                <a:lnTo>
                  <a:pt x="257055" y="179942"/>
                </a:lnTo>
                <a:lnTo>
                  <a:pt x="262013" y="167860"/>
                </a:lnTo>
                <a:lnTo>
                  <a:pt x="266752" y="155530"/>
                </a:lnTo>
                <a:lnTo>
                  <a:pt x="271278" y="142949"/>
                </a:lnTo>
                <a:lnTo>
                  <a:pt x="275597" y="130113"/>
                </a:lnTo>
                <a:lnTo>
                  <a:pt x="278950" y="119528"/>
                </a:lnTo>
                <a:lnTo>
                  <a:pt x="282871" y="106386"/>
                </a:lnTo>
                <a:lnTo>
                  <a:pt x="286771" y="93186"/>
                </a:lnTo>
                <a:lnTo>
                  <a:pt x="290833" y="80134"/>
                </a:lnTo>
                <a:lnTo>
                  <a:pt x="295240" y="67437"/>
                </a:lnTo>
                <a:lnTo>
                  <a:pt x="300175" y="55300"/>
                </a:lnTo>
                <a:lnTo>
                  <a:pt x="305822" y="43928"/>
                </a:lnTo>
                <a:lnTo>
                  <a:pt x="312365" y="33528"/>
                </a:lnTo>
                <a:lnTo>
                  <a:pt x="319985" y="24306"/>
                </a:lnTo>
                <a:lnTo>
                  <a:pt x="328868" y="16467"/>
                </a:lnTo>
                <a:lnTo>
                  <a:pt x="339998" y="9848"/>
                </a:lnTo>
                <a:lnTo>
                  <a:pt x="351276" y="5359"/>
                </a:lnTo>
                <a:lnTo>
                  <a:pt x="363385" y="2258"/>
                </a:lnTo>
                <a:lnTo>
                  <a:pt x="376064" y="490"/>
                </a:lnTo>
                <a:lnTo>
                  <a:pt x="389048" y="0"/>
                </a:lnTo>
                <a:lnTo>
                  <a:pt x="402077" y="732"/>
                </a:lnTo>
                <a:lnTo>
                  <a:pt x="414887" y="2633"/>
                </a:lnTo>
                <a:lnTo>
                  <a:pt x="427215" y="5647"/>
                </a:lnTo>
                <a:lnTo>
                  <a:pt x="438801" y="9720"/>
                </a:lnTo>
                <a:lnTo>
                  <a:pt x="452788" y="16922"/>
                </a:lnTo>
                <a:lnTo>
                  <a:pt x="462719" y="24029"/>
                </a:lnTo>
                <a:lnTo>
                  <a:pt x="471537" y="32171"/>
                </a:lnTo>
                <a:lnTo>
                  <a:pt x="479346" y="41262"/>
                </a:lnTo>
                <a:lnTo>
                  <a:pt x="486252" y="51216"/>
                </a:lnTo>
                <a:lnTo>
                  <a:pt x="492361" y="61945"/>
                </a:lnTo>
                <a:lnTo>
                  <a:pt x="497779" y="73365"/>
                </a:lnTo>
                <a:lnTo>
                  <a:pt x="502611" y="85388"/>
                </a:lnTo>
                <a:lnTo>
                  <a:pt x="506962" y="97929"/>
                </a:lnTo>
                <a:lnTo>
                  <a:pt x="510939" y="110901"/>
                </a:lnTo>
                <a:lnTo>
                  <a:pt x="514646" y="124218"/>
                </a:lnTo>
                <a:lnTo>
                  <a:pt x="518190" y="137794"/>
                </a:lnTo>
                <a:lnTo>
                  <a:pt x="521677" y="151543"/>
                </a:lnTo>
                <a:lnTo>
                  <a:pt x="525211" y="165377"/>
                </a:lnTo>
                <a:lnTo>
                  <a:pt x="528898" y="179212"/>
                </a:lnTo>
                <a:lnTo>
                  <a:pt x="531660" y="188963"/>
                </a:lnTo>
                <a:lnTo>
                  <a:pt x="535612" y="202016"/>
                </a:lnTo>
                <a:lnTo>
                  <a:pt x="539906" y="214890"/>
                </a:lnTo>
                <a:lnTo>
                  <a:pt x="544570" y="227528"/>
                </a:lnTo>
                <a:lnTo>
                  <a:pt x="549632" y="239877"/>
                </a:lnTo>
                <a:lnTo>
                  <a:pt x="555121" y="251879"/>
                </a:lnTo>
                <a:lnTo>
                  <a:pt x="561067" y="263481"/>
                </a:lnTo>
                <a:lnTo>
                  <a:pt x="567499" y="274628"/>
                </a:lnTo>
                <a:lnTo>
                  <a:pt x="574444" y="285263"/>
                </a:lnTo>
                <a:lnTo>
                  <a:pt x="581932" y="295333"/>
                </a:lnTo>
                <a:lnTo>
                  <a:pt x="589991" y="304781"/>
                </a:lnTo>
                <a:lnTo>
                  <a:pt x="598651" y="313553"/>
                </a:lnTo>
                <a:lnTo>
                  <a:pt x="607940" y="321594"/>
                </a:lnTo>
                <a:lnTo>
                  <a:pt x="621796" y="331484"/>
                </a:lnTo>
                <a:lnTo>
                  <a:pt x="631738" y="337325"/>
                </a:lnTo>
                <a:lnTo>
                  <a:pt x="642188" y="342588"/>
                </a:lnTo>
                <a:lnTo>
                  <a:pt x="653108" y="347332"/>
                </a:lnTo>
                <a:lnTo>
                  <a:pt x="664463" y="351613"/>
                </a:lnTo>
                <a:lnTo>
                  <a:pt x="676215" y="355492"/>
                </a:lnTo>
                <a:lnTo>
                  <a:pt x="688329" y="359026"/>
                </a:lnTo>
                <a:lnTo>
                  <a:pt x="700766" y="362274"/>
                </a:lnTo>
                <a:lnTo>
                  <a:pt x="713491" y="365294"/>
                </a:lnTo>
                <a:lnTo>
                  <a:pt x="726467" y="368144"/>
                </a:lnTo>
                <a:lnTo>
                  <a:pt x="739658" y="370883"/>
                </a:lnTo>
                <a:lnTo>
                  <a:pt x="753026" y="373569"/>
                </a:lnTo>
                <a:lnTo>
                  <a:pt x="766535" y="376260"/>
                </a:lnTo>
                <a:lnTo>
                  <a:pt x="780149" y="379016"/>
                </a:lnTo>
                <a:lnTo>
                  <a:pt x="793830" y="381893"/>
                </a:lnTo>
                <a:lnTo>
                  <a:pt x="797692" y="382734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73">
            <a:extLst>
              <a:ext uri="{FF2B5EF4-FFF2-40B4-BE49-F238E27FC236}">
                <a16:creationId xmlns="" xmlns:a16="http://schemas.microsoft.com/office/drawing/2014/main" id="{DD6A6C59-FC6D-EF57-CFB3-EF1222F552FF}"/>
              </a:ext>
            </a:extLst>
          </p:cNvPr>
          <p:cNvSpPr/>
          <p:nvPr/>
        </p:nvSpPr>
        <p:spPr>
          <a:xfrm>
            <a:off x="7478171" y="3052185"/>
            <a:ext cx="0" cy="155708"/>
          </a:xfrm>
          <a:custGeom>
            <a:avLst/>
            <a:gdLst/>
            <a:ahLst/>
            <a:cxnLst/>
            <a:rect l="l" t="t" r="r" b="b"/>
            <a:pathLst>
              <a:path h="78719">
                <a:moveTo>
                  <a:pt x="0" y="78719"/>
                </a:moveTo>
                <a:lnTo>
                  <a:pt x="0" y="0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74">
            <a:extLst>
              <a:ext uri="{FF2B5EF4-FFF2-40B4-BE49-F238E27FC236}">
                <a16:creationId xmlns="" xmlns:a16="http://schemas.microsoft.com/office/drawing/2014/main" id="{EFC14C82-680C-0832-666E-BA849B9E8D7D}"/>
              </a:ext>
            </a:extLst>
          </p:cNvPr>
          <p:cNvSpPr/>
          <p:nvPr/>
        </p:nvSpPr>
        <p:spPr>
          <a:xfrm>
            <a:off x="7447745" y="2970738"/>
            <a:ext cx="60052" cy="89432"/>
          </a:xfrm>
          <a:custGeom>
            <a:avLst/>
            <a:gdLst/>
            <a:ahLst/>
            <a:cxnLst/>
            <a:rect l="l" t="t" r="r" b="b"/>
            <a:pathLst>
              <a:path w="30276" h="45213">
                <a:moveTo>
                  <a:pt x="0" y="45213"/>
                </a:moveTo>
                <a:lnTo>
                  <a:pt x="30276" y="45213"/>
                </a:lnTo>
                <a:lnTo>
                  <a:pt x="15340" y="0"/>
                </a:lnTo>
                <a:lnTo>
                  <a:pt x="0" y="45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68">
            <a:extLst>
              <a:ext uri="{FF2B5EF4-FFF2-40B4-BE49-F238E27FC236}">
                <a16:creationId xmlns="" xmlns:a16="http://schemas.microsoft.com/office/drawing/2014/main" id="{1E3AF3A1-4849-EC8A-E12C-C1A64B11496B}"/>
              </a:ext>
            </a:extLst>
          </p:cNvPr>
          <p:cNvSpPr/>
          <p:nvPr/>
        </p:nvSpPr>
        <p:spPr>
          <a:xfrm>
            <a:off x="2923744" y="2696050"/>
            <a:ext cx="1732731" cy="1068403"/>
          </a:xfrm>
          <a:custGeom>
            <a:avLst/>
            <a:gdLst/>
            <a:ahLst/>
            <a:cxnLst/>
            <a:rect l="l" t="t" r="r" b="b"/>
            <a:pathLst>
              <a:path w="873585" h="540137">
                <a:moveTo>
                  <a:pt x="0" y="0"/>
                </a:moveTo>
                <a:lnTo>
                  <a:pt x="0" y="540137"/>
                </a:lnTo>
                <a:lnTo>
                  <a:pt x="873585" y="540137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69">
            <a:extLst>
              <a:ext uri="{FF2B5EF4-FFF2-40B4-BE49-F238E27FC236}">
                <a16:creationId xmlns="" xmlns:a16="http://schemas.microsoft.com/office/drawing/2014/main" id="{9B7BDB63-A92B-5AD1-20DD-BA8E3F0C6912}"/>
              </a:ext>
            </a:extLst>
          </p:cNvPr>
          <p:cNvSpPr/>
          <p:nvPr/>
        </p:nvSpPr>
        <p:spPr>
          <a:xfrm>
            <a:off x="2883709" y="2585857"/>
            <a:ext cx="80870" cy="120574"/>
          </a:xfrm>
          <a:custGeom>
            <a:avLst/>
            <a:gdLst/>
            <a:ahLst/>
            <a:cxnLst/>
            <a:rect l="l" t="t" r="r" b="b"/>
            <a:pathLst>
              <a:path w="40772" h="60957">
                <a:moveTo>
                  <a:pt x="0" y="60957"/>
                </a:moveTo>
                <a:lnTo>
                  <a:pt x="40772" y="60957"/>
                </a:lnTo>
                <a:lnTo>
                  <a:pt x="20184" y="0"/>
                </a:lnTo>
                <a:lnTo>
                  <a:pt x="0" y="60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70">
            <a:extLst>
              <a:ext uri="{FF2B5EF4-FFF2-40B4-BE49-F238E27FC236}">
                <a16:creationId xmlns="" xmlns:a16="http://schemas.microsoft.com/office/drawing/2014/main" id="{6CE53C45-84A6-E134-6410-386C845E1CA8}"/>
              </a:ext>
            </a:extLst>
          </p:cNvPr>
          <p:cNvSpPr/>
          <p:nvPr/>
        </p:nvSpPr>
        <p:spPr>
          <a:xfrm>
            <a:off x="4646067" y="3724528"/>
            <a:ext cx="120906" cy="80648"/>
          </a:xfrm>
          <a:custGeom>
            <a:avLst/>
            <a:gdLst/>
            <a:ahLst/>
            <a:cxnLst/>
            <a:rect l="l" t="t" r="r" b="b"/>
            <a:pathLst>
              <a:path w="60957" h="40772">
                <a:moveTo>
                  <a:pt x="0" y="0"/>
                </a:moveTo>
                <a:lnTo>
                  <a:pt x="0" y="40772"/>
                </a:lnTo>
                <a:lnTo>
                  <a:pt x="60957" y="201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71">
            <a:extLst>
              <a:ext uri="{FF2B5EF4-FFF2-40B4-BE49-F238E27FC236}">
                <a16:creationId xmlns="" xmlns:a16="http://schemas.microsoft.com/office/drawing/2014/main" id="{0AAAE2E4-089D-13BE-7DCB-84E4D83D195D}"/>
              </a:ext>
            </a:extLst>
          </p:cNvPr>
          <p:cNvSpPr/>
          <p:nvPr/>
        </p:nvSpPr>
        <p:spPr>
          <a:xfrm>
            <a:off x="2923744" y="3092908"/>
            <a:ext cx="798305" cy="658768"/>
          </a:xfrm>
          <a:custGeom>
            <a:avLst/>
            <a:gdLst/>
            <a:ahLst/>
            <a:cxnLst/>
            <a:rect l="l" t="t" r="r" b="b"/>
            <a:pathLst>
              <a:path w="402479" h="333044">
                <a:moveTo>
                  <a:pt x="0" y="333044"/>
                </a:moveTo>
                <a:lnTo>
                  <a:pt x="402479" y="0"/>
                </a:lnTo>
              </a:path>
            </a:pathLst>
          </a:custGeom>
          <a:ln w="39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72">
            <a:extLst>
              <a:ext uri="{FF2B5EF4-FFF2-40B4-BE49-F238E27FC236}">
                <a16:creationId xmlns="" xmlns:a16="http://schemas.microsoft.com/office/drawing/2014/main" id="{90BB2329-EBCF-311D-5480-EAC4D85DFA6C}"/>
              </a:ext>
            </a:extLst>
          </p:cNvPr>
          <p:cNvSpPr/>
          <p:nvPr/>
        </p:nvSpPr>
        <p:spPr>
          <a:xfrm>
            <a:off x="3722050" y="3092909"/>
            <a:ext cx="691010" cy="671544"/>
          </a:xfrm>
          <a:custGeom>
            <a:avLst/>
            <a:gdLst/>
            <a:ahLst/>
            <a:cxnLst/>
            <a:rect l="l" t="t" r="r" b="b"/>
            <a:pathLst>
              <a:path w="348384" h="339503">
                <a:moveTo>
                  <a:pt x="0" y="0"/>
                </a:moveTo>
                <a:lnTo>
                  <a:pt x="348384" y="339503"/>
                </a:lnTo>
              </a:path>
            </a:pathLst>
          </a:custGeom>
          <a:ln w="39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66">
            <a:extLst>
              <a:ext uri="{FF2B5EF4-FFF2-40B4-BE49-F238E27FC236}">
                <a16:creationId xmlns="" xmlns:a16="http://schemas.microsoft.com/office/drawing/2014/main" id="{FDFF4D5E-B103-6173-7958-0BE98BAC01A6}"/>
              </a:ext>
            </a:extLst>
          </p:cNvPr>
          <p:cNvSpPr/>
          <p:nvPr/>
        </p:nvSpPr>
        <p:spPr>
          <a:xfrm>
            <a:off x="2524992" y="3019447"/>
            <a:ext cx="0" cy="155708"/>
          </a:xfrm>
          <a:custGeom>
            <a:avLst/>
            <a:gdLst/>
            <a:ahLst/>
            <a:cxnLst/>
            <a:rect l="l" t="t" r="r" b="b"/>
            <a:pathLst>
              <a:path h="78719">
                <a:moveTo>
                  <a:pt x="0" y="78719"/>
                </a:moveTo>
                <a:lnTo>
                  <a:pt x="0" y="0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67">
            <a:extLst>
              <a:ext uri="{FF2B5EF4-FFF2-40B4-BE49-F238E27FC236}">
                <a16:creationId xmlns="" xmlns:a16="http://schemas.microsoft.com/office/drawing/2014/main" id="{A6270FE1-0EAA-1316-3A7A-94389341D3E6}"/>
              </a:ext>
            </a:extLst>
          </p:cNvPr>
          <p:cNvSpPr/>
          <p:nvPr/>
        </p:nvSpPr>
        <p:spPr>
          <a:xfrm>
            <a:off x="2494563" y="2937998"/>
            <a:ext cx="60052" cy="89432"/>
          </a:xfrm>
          <a:custGeom>
            <a:avLst/>
            <a:gdLst/>
            <a:ahLst/>
            <a:cxnLst/>
            <a:rect l="l" t="t" r="r" b="b"/>
            <a:pathLst>
              <a:path w="30276" h="45213">
                <a:moveTo>
                  <a:pt x="0" y="45213"/>
                </a:moveTo>
                <a:lnTo>
                  <a:pt x="30276" y="45213"/>
                </a:lnTo>
                <a:lnTo>
                  <a:pt x="15340" y="0"/>
                </a:lnTo>
                <a:lnTo>
                  <a:pt x="0" y="45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64">
            <a:extLst>
              <a:ext uri="{FF2B5EF4-FFF2-40B4-BE49-F238E27FC236}">
                <a16:creationId xmlns="" xmlns:a16="http://schemas.microsoft.com/office/drawing/2014/main" id="{4BCAF54D-FEE8-6DE5-F7CD-B11BC9AADEC3}"/>
              </a:ext>
            </a:extLst>
          </p:cNvPr>
          <p:cNvSpPr/>
          <p:nvPr/>
        </p:nvSpPr>
        <p:spPr>
          <a:xfrm>
            <a:off x="3798918" y="3935335"/>
            <a:ext cx="251421" cy="0"/>
          </a:xfrm>
          <a:custGeom>
            <a:avLst/>
            <a:gdLst/>
            <a:ahLst/>
            <a:cxnLst/>
            <a:rect l="l" t="t" r="r" b="b"/>
            <a:pathLst>
              <a:path w="126758">
                <a:moveTo>
                  <a:pt x="0" y="0"/>
                </a:moveTo>
                <a:lnTo>
                  <a:pt x="126758" y="0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65">
            <a:extLst>
              <a:ext uri="{FF2B5EF4-FFF2-40B4-BE49-F238E27FC236}">
                <a16:creationId xmlns="" xmlns:a16="http://schemas.microsoft.com/office/drawing/2014/main" id="{A49DF4CA-6747-3C53-E3A2-627E773EF886}"/>
              </a:ext>
            </a:extLst>
          </p:cNvPr>
          <p:cNvSpPr/>
          <p:nvPr/>
        </p:nvSpPr>
        <p:spPr>
          <a:xfrm>
            <a:off x="4043134" y="3905791"/>
            <a:ext cx="89679" cy="59089"/>
          </a:xfrm>
          <a:custGeom>
            <a:avLst/>
            <a:gdLst/>
            <a:ahLst/>
            <a:cxnLst/>
            <a:rect l="l" t="t" r="r" b="b"/>
            <a:pathLst>
              <a:path w="45213" h="29873">
                <a:moveTo>
                  <a:pt x="0" y="0"/>
                </a:moveTo>
                <a:lnTo>
                  <a:pt x="0" y="29873"/>
                </a:lnTo>
                <a:lnTo>
                  <a:pt x="45213" y="149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58">
            <a:extLst>
              <a:ext uri="{FF2B5EF4-FFF2-40B4-BE49-F238E27FC236}">
                <a16:creationId xmlns="" xmlns:a16="http://schemas.microsoft.com/office/drawing/2014/main" id="{A06FFCD3-46CF-CAB0-4CF2-250C2FEBD948}"/>
              </a:ext>
            </a:extLst>
          </p:cNvPr>
          <p:cNvSpPr/>
          <p:nvPr/>
        </p:nvSpPr>
        <p:spPr>
          <a:xfrm>
            <a:off x="5412345" y="2739171"/>
            <a:ext cx="1731931" cy="1068403"/>
          </a:xfrm>
          <a:custGeom>
            <a:avLst/>
            <a:gdLst/>
            <a:ahLst/>
            <a:cxnLst/>
            <a:rect l="l" t="t" r="r" b="b"/>
            <a:pathLst>
              <a:path w="873182" h="540137">
                <a:moveTo>
                  <a:pt x="0" y="0"/>
                </a:moveTo>
                <a:lnTo>
                  <a:pt x="0" y="540137"/>
                </a:lnTo>
                <a:lnTo>
                  <a:pt x="873182" y="540137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59">
            <a:extLst>
              <a:ext uri="{FF2B5EF4-FFF2-40B4-BE49-F238E27FC236}">
                <a16:creationId xmlns="" xmlns:a16="http://schemas.microsoft.com/office/drawing/2014/main" id="{23328E0A-9AF2-05CB-E02A-96D9DEEF0BB7}"/>
              </a:ext>
            </a:extLst>
          </p:cNvPr>
          <p:cNvSpPr/>
          <p:nvPr/>
        </p:nvSpPr>
        <p:spPr>
          <a:xfrm>
            <a:off x="5371509" y="2628179"/>
            <a:ext cx="80870" cy="120574"/>
          </a:xfrm>
          <a:custGeom>
            <a:avLst/>
            <a:gdLst/>
            <a:ahLst/>
            <a:cxnLst/>
            <a:rect l="l" t="t" r="r" b="b"/>
            <a:pathLst>
              <a:path w="40772" h="60957">
                <a:moveTo>
                  <a:pt x="0" y="60957"/>
                </a:moveTo>
                <a:lnTo>
                  <a:pt x="40772" y="60957"/>
                </a:lnTo>
                <a:lnTo>
                  <a:pt x="20588" y="0"/>
                </a:lnTo>
                <a:lnTo>
                  <a:pt x="0" y="60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60">
            <a:extLst>
              <a:ext uri="{FF2B5EF4-FFF2-40B4-BE49-F238E27FC236}">
                <a16:creationId xmlns="" xmlns:a16="http://schemas.microsoft.com/office/drawing/2014/main" id="{A7D355DE-8C63-D02D-2EF6-6058A3F03CA8}"/>
              </a:ext>
            </a:extLst>
          </p:cNvPr>
          <p:cNvSpPr/>
          <p:nvPr/>
        </p:nvSpPr>
        <p:spPr>
          <a:xfrm>
            <a:off x="7133868" y="3767649"/>
            <a:ext cx="120906" cy="80648"/>
          </a:xfrm>
          <a:custGeom>
            <a:avLst/>
            <a:gdLst/>
            <a:ahLst/>
            <a:cxnLst/>
            <a:rect l="l" t="t" r="r" b="b"/>
            <a:pathLst>
              <a:path w="60957" h="40772">
                <a:moveTo>
                  <a:pt x="0" y="0"/>
                </a:moveTo>
                <a:lnTo>
                  <a:pt x="0" y="40772"/>
                </a:lnTo>
                <a:lnTo>
                  <a:pt x="60957" y="201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61">
            <a:extLst>
              <a:ext uri="{FF2B5EF4-FFF2-40B4-BE49-F238E27FC236}">
                <a16:creationId xmlns="" xmlns:a16="http://schemas.microsoft.com/office/drawing/2014/main" id="{7E066A75-7869-5B21-247F-C4496BB1C26D}"/>
              </a:ext>
            </a:extLst>
          </p:cNvPr>
          <p:cNvSpPr/>
          <p:nvPr/>
        </p:nvSpPr>
        <p:spPr>
          <a:xfrm>
            <a:off x="5412346" y="3169566"/>
            <a:ext cx="460405" cy="638007"/>
          </a:xfrm>
          <a:custGeom>
            <a:avLst/>
            <a:gdLst/>
            <a:ahLst/>
            <a:cxnLst/>
            <a:rect l="l" t="t" r="r" b="b"/>
            <a:pathLst>
              <a:path w="232121" h="322548">
                <a:moveTo>
                  <a:pt x="0" y="322548"/>
                </a:moveTo>
                <a:lnTo>
                  <a:pt x="232121" y="0"/>
                </a:lnTo>
              </a:path>
            </a:pathLst>
          </a:custGeom>
          <a:ln w="39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62">
            <a:extLst>
              <a:ext uri="{FF2B5EF4-FFF2-40B4-BE49-F238E27FC236}">
                <a16:creationId xmlns="" xmlns:a16="http://schemas.microsoft.com/office/drawing/2014/main" id="{5B710F4D-43C6-4685-0182-0B9214A461B1}"/>
              </a:ext>
            </a:extLst>
          </p:cNvPr>
          <p:cNvSpPr/>
          <p:nvPr/>
        </p:nvSpPr>
        <p:spPr>
          <a:xfrm>
            <a:off x="5871951" y="3171162"/>
            <a:ext cx="768678" cy="0"/>
          </a:xfrm>
          <a:custGeom>
            <a:avLst/>
            <a:gdLst/>
            <a:ahLst/>
            <a:cxnLst/>
            <a:rect l="l" t="t" r="r" b="b"/>
            <a:pathLst>
              <a:path w="387542">
                <a:moveTo>
                  <a:pt x="0" y="0"/>
                </a:moveTo>
                <a:lnTo>
                  <a:pt x="387542" y="0"/>
                </a:lnTo>
              </a:path>
            </a:pathLst>
          </a:custGeom>
          <a:ln w="39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63">
            <a:extLst>
              <a:ext uri="{FF2B5EF4-FFF2-40B4-BE49-F238E27FC236}">
                <a16:creationId xmlns="" xmlns:a16="http://schemas.microsoft.com/office/drawing/2014/main" id="{188806DF-2D57-EFF6-73D1-9C2CF64FA159}"/>
              </a:ext>
            </a:extLst>
          </p:cNvPr>
          <p:cNvSpPr/>
          <p:nvPr/>
        </p:nvSpPr>
        <p:spPr>
          <a:xfrm>
            <a:off x="6640632" y="3171163"/>
            <a:ext cx="461207" cy="636411"/>
          </a:xfrm>
          <a:custGeom>
            <a:avLst/>
            <a:gdLst/>
            <a:ahLst/>
            <a:cxnLst/>
            <a:rect l="l" t="t" r="r" b="b"/>
            <a:pathLst>
              <a:path w="232525" h="321741">
                <a:moveTo>
                  <a:pt x="0" y="0"/>
                </a:moveTo>
                <a:lnTo>
                  <a:pt x="232525" y="321741"/>
                </a:lnTo>
              </a:path>
            </a:pathLst>
          </a:custGeom>
          <a:ln w="39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56">
            <a:extLst>
              <a:ext uri="{FF2B5EF4-FFF2-40B4-BE49-F238E27FC236}">
                <a16:creationId xmlns="" xmlns:a16="http://schemas.microsoft.com/office/drawing/2014/main" id="{17BF3D50-C81C-D9C3-AEF3-8C965AA11696}"/>
              </a:ext>
            </a:extLst>
          </p:cNvPr>
          <p:cNvSpPr/>
          <p:nvPr/>
        </p:nvSpPr>
        <p:spPr>
          <a:xfrm>
            <a:off x="5012792" y="3062566"/>
            <a:ext cx="0" cy="155708"/>
          </a:xfrm>
          <a:custGeom>
            <a:avLst/>
            <a:gdLst/>
            <a:ahLst/>
            <a:cxnLst/>
            <a:rect l="l" t="t" r="r" b="b"/>
            <a:pathLst>
              <a:path h="78719">
                <a:moveTo>
                  <a:pt x="0" y="78719"/>
                </a:moveTo>
                <a:lnTo>
                  <a:pt x="0" y="0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57">
            <a:extLst>
              <a:ext uri="{FF2B5EF4-FFF2-40B4-BE49-F238E27FC236}">
                <a16:creationId xmlns="" xmlns:a16="http://schemas.microsoft.com/office/drawing/2014/main" id="{DFD4E58A-C907-04BA-3AD2-798B250C4139}"/>
              </a:ext>
            </a:extLst>
          </p:cNvPr>
          <p:cNvSpPr/>
          <p:nvPr/>
        </p:nvSpPr>
        <p:spPr>
          <a:xfrm>
            <a:off x="4983166" y="2981119"/>
            <a:ext cx="59252" cy="89432"/>
          </a:xfrm>
          <a:custGeom>
            <a:avLst/>
            <a:gdLst/>
            <a:ahLst/>
            <a:cxnLst/>
            <a:rect l="l" t="t" r="r" b="b"/>
            <a:pathLst>
              <a:path w="29873" h="45213">
                <a:moveTo>
                  <a:pt x="0" y="45213"/>
                </a:moveTo>
                <a:lnTo>
                  <a:pt x="29873" y="45213"/>
                </a:lnTo>
                <a:lnTo>
                  <a:pt x="14936" y="0"/>
                </a:lnTo>
                <a:lnTo>
                  <a:pt x="0" y="45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54">
            <a:extLst>
              <a:ext uri="{FF2B5EF4-FFF2-40B4-BE49-F238E27FC236}">
                <a16:creationId xmlns="" xmlns:a16="http://schemas.microsoft.com/office/drawing/2014/main" id="{74937825-C723-E3CE-B656-442E5BB2F79B}"/>
              </a:ext>
            </a:extLst>
          </p:cNvPr>
          <p:cNvSpPr/>
          <p:nvPr/>
        </p:nvSpPr>
        <p:spPr>
          <a:xfrm>
            <a:off x="6286718" y="3978454"/>
            <a:ext cx="237810" cy="0"/>
          </a:xfrm>
          <a:custGeom>
            <a:avLst/>
            <a:gdLst/>
            <a:ahLst/>
            <a:cxnLst/>
            <a:rect l="l" t="t" r="r" b="b"/>
            <a:pathLst>
              <a:path w="119896">
                <a:moveTo>
                  <a:pt x="0" y="0"/>
                </a:moveTo>
                <a:lnTo>
                  <a:pt x="119896" y="0"/>
                </a:lnTo>
              </a:path>
            </a:pathLst>
          </a:custGeom>
          <a:ln w="39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55">
            <a:extLst>
              <a:ext uri="{FF2B5EF4-FFF2-40B4-BE49-F238E27FC236}">
                <a16:creationId xmlns="" xmlns:a16="http://schemas.microsoft.com/office/drawing/2014/main" id="{3FF76BBC-57A7-FE0F-E43D-6CAF6DD3ECFA}"/>
              </a:ext>
            </a:extLst>
          </p:cNvPr>
          <p:cNvSpPr/>
          <p:nvPr/>
        </p:nvSpPr>
        <p:spPr>
          <a:xfrm>
            <a:off x="6515721" y="3943321"/>
            <a:ext cx="104892" cy="70267"/>
          </a:xfrm>
          <a:custGeom>
            <a:avLst/>
            <a:gdLst/>
            <a:ahLst/>
            <a:cxnLst/>
            <a:rect l="l" t="t" r="r" b="b"/>
            <a:pathLst>
              <a:path w="52883" h="35524">
                <a:moveTo>
                  <a:pt x="0" y="0"/>
                </a:moveTo>
                <a:lnTo>
                  <a:pt x="0" y="35524"/>
                </a:lnTo>
                <a:lnTo>
                  <a:pt x="52883" y="17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52">
            <a:extLst>
              <a:ext uri="{FF2B5EF4-FFF2-40B4-BE49-F238E27FC236}">
                <a16:creationId xmlns="" xmlns:a16="http://schemas.microsoft.com/office/drawing/2014/main" id="{F775F5F3-6392-0761-167A-D72563D1AC6F}"/>
              </a:ext>
            </a:extLst>
          </p:cNvPr>
          <p:cNvSpPr/>
          <p:nvPr/>
        </p:nvSpPr>
        <p:spPr>
          <a:xfrm>
            <a:off x="8657615" y="3996820"/>
            <a:ext cx="237810" cy="0"/>
          </a:xfrm>
          <a:custGeom>
            <a:avLst/>
            <a:gdLst/>
            <a:ahLst/>
            <a:cxnLst/>
            <a:rect l="l" t="t" r="r" b="b"/>
            <a:pathLst>
              <a:path w="119896">
                <a:moveTo>
                  <a:pt x="0" y="0"/>
                </a:moveTo>
                <a:lnTo>
                  <a:pt x="119896" y="0"/>
                </a:lnTo>
              </a:path>
            </a:pathLst>
          </a:custGeom>
          <a:ln w="39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53">
            <a:extLst>
              <a:ext uri="{FF2B5EF4-FFF2-40B4-BE49-F238E27FC236}">
                <a16:creationId xmlns="" xmlns:a16="http://schemas.microsoft.com/office/drawing/2014/main" id="{2856E40F-85E1-B703-470D-9BC68824E9CD}"/>
              </a:ext>
            </a:extLst>
          </p:cNvPr>
          <p:cNvSpPr/>
          <p:nvPr/>
        </p:nvSpPr>
        <p:spPr>
          <a:xfrm>
            <a:off x="8886617" y="3961687"/>
            <a:ext cx="104892" cy="70267"/>
          </a:xfrm>
          <a:custGeom>
            <a:avLst/>
            <a:gdLst/>
            <a:ahLst/>
            <a:cxnLst/>
            <a:rect l="l" t="t" r="r" b="b"/>
            <a:pathLst>
              <a:path w="52883" h="35524">
                <a:moveTo>
                  <a:pt x="0" y="0"/>
                </a:moveTo>
                <a:lnTo>
                  <a:pt x="0" y="35524"/>
                </a:lnTo>
                <a:lnTo>
                  <a:pt x="52883" y="17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50">
            <a:extLst>
              <a:ext uri="{FF2B5EF4-FFF2-40B4-BE49-F238E27FC236}">
                <a16:creationId xmlns="" xmlns:a16="http://schemas.microsoft.com/office/drawing/2014/main" id="{2180ACFA-5676-3A25-319D-2AD704F05AE1}"/>
              </a:ext>
            </a:extLst>
          </p:cNvPr>
          <p:cNvSpPr/>
          <p:nvPr/>
        </p:nvSpPr>
        <p:spPr>
          <a:xfrm>
            <a:off x="4766173" y="6222263"/>
            <a:ext cx="252222" cy="0"/>
          </a:xfrm>
          <a:custGeom>
            <a:avLst/>
            <a:gdLst/>
            <a:ahLst/>
            <a:cxnLst/>
            <a:rect l="l" t="t" r="r" b="b"/>
            <a:pathLst>
              <a:path w="127162">
                <a:moveTo>
                  <a:pt x="0" y="0"/>
                </a:moveTo>
                <a:lnTo>
                  <a:pt x="127162" y="0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51">
            <a:extLst>
              <a:ext uri="{FF2B5EF4-FFF2-40B4-BE49-F238E27FC236}">
                <a16:creationId xmlns="" xmlns:a16="http://schemas.microsoft.com/office/drawing/2014/main" id="{EE9AA80D-8FE9-D464-809C-6A5C35BF668A}"/>
              </a:ext>
            </a:extLst>
          </p:cNvPr>
          <p:cNvSpPr/>
          <p:nvPr/>
        </p:nvSpPr>
        <p:spPr>
          <a:xfrm>
            <a:off x="5011190" y="6191920"/>
            <a:ext cx="89679" cy="59887"/>
          </a:xfrm>
          <a:custGeom>
            <a:avLst/>
            <a:gdLst/>
            <a:ahLst/>
            <a:cxnLst/>
            <a:rect l="l" t="t" r="r" b="b"/>
            <a:pathLst>
              <a:path w="45213" h="30276">
                <a:moveTo>
                  <a:pt x="0" y="0"/>
                </a:moveTo>
                <a:lnTo>
                  <a:pt x="0" y="30276"/>
                </a:lnTo>
                <a:lnTo>
                  <a:pt x="45213" y="15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44">
            <a:extLst>
              <a:ext uri="{FF2B5EF4-FFF2-40B4-BE49-F238E27FC236}">
                <a16:creationId xmlns="" xmlns:a16="http://schemas.microsoft.com/office/drawing/2014/main" id="{65C10243-CCD7-1A9D-C651-1A56BEF25D64}"/>
              </a:ext>
            </a:extLst>
          </p:cNvPr>
          <p:cNvSpPr/>
          <p:nvPr/>
        </p:nvSpPr>
        <p:spPr>
          <a:xfrm>
            <a:off x="6956110" y="4919897"/>
            <a:ext cx="1731931" cy="1069202"/>
          </a:xfrm>
          <a:custGeom>
            <a:avLst/>
            <a:gdLst/>
            <a:ahLst/>
            <a:cxnLst/>
            <a:rect l="l" t="t" r="r" b="b"/>
            <a:pathLst>
              <a:path w="873182" h="540541">
                <a:moveTo>
                  <a:pt x="0" y="0"/>
                </a:moveTo>
                <a:lnTo>
                  <a:pt x="0" y="540541"/>
                </a:lnTo>
                <a:lnTo>
                  <a:pt x="873182" y="540541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45">
            <a:extLst>
              <a:ext uri="{FF2B5EF4-FFF2-40B4-BE49-F238E27FC236}">
                <a16:creationId xmlns="" xmlns:a16="http://schemas.microsoft.com/office/drawing/2014/main" id="{95E99296-CA8A-D129-DDC7-BC0335F573D5}"/>
              </a:ext>
            </a:extLst>
          </p:cNvPr>
          <p:cNvSpPr/>
          <p:nvPr/>
        </p:nvSpPr>
        <p:spPr>
          <a:xfrm>
            <a:off x="6915274" y="4809703"/>
            <a:ext cx="80870" cy="120574"/>
          </a:xfrm>
          <a:custGeom>
            <a:avLst/>
            <a:gdLst/>
            <a:ahLst/>
            <a:cxnLst/>
            <a:rect l="l" t="t" r="r" b="b"/>
            <a:pathLst>
              <a:path w="40772" h="60957">
                <a:moveTo>
                  <a:pt x="0" y="60957"/>
                </a:moveTo>
                <a:lnTo>
                  <a:pt x="40772" y="60957"/>
                </a:lnTo>
                <a:lnTo>
                  <a:pt x="20588" y="0"/>
                </a:lnTo>
                <a:lnTo>
                  <a:pt x="0" y="60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46">
            <a:extLst>
              <a:ext uri="{FF2B5EF4-FFF2-40B4-BE49-F238E27FC236}">
                <a16:creationId xmlns="" xmlns:a16="http://schemas.microsoft.com/office/drawing/2014/main" id="{EB81D3FD-D83D-C462-630B-92C6D73B0F53}"/>
              </a:ext>
            </a:extLst>
          </p:cNvPr>
          <p:cNvSpPr/>
          <p:nvPr/>
        </p:nvSpPr>
        <p:spPr>
          <a:xfrm>
            <a:off x="8677633" y="5948374"/>
            <a:ext cx="120906" cy="80648"/>
          </a:xfrm>
          <a:custGeom>
            <a:avLst/>
            <a:gdLst/>
            <a:ahLst/>
            <a:cxnLst/>
            <a:rect l="l" t="t" r="r" b="b"/>
            <a:pathLst>
              <a:path w="60957" h="40772">
                <a:moveTo>
                  <a:pt x="0" y="0"/>
                </a:moveTo>
                <a:lnTo>
                  <a:pt x="0" y="40772"/>
                </a:lnTo>
                <a:lnTo>
                  <a:pt x="60957" y="205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47">
            <a:extLst>
              <a:ext uri="{FF2B5EF4-FFF2-40B4-BE49-F238E27FC236}">
                <a16:creationId xmlns="" xmlns:a16="http://schemas.microsoft.com/office/drawing/2014/main" id="{E8C34B90-200D-9405-DED4-34298135806B}"/>
              </a:ext>
            </a:extLst>
          </p:cNvPr>
          <p:cNvSpPr/>
          <p:nvPr/>
        </p:nvSpPr>
        <p:spPr>
          <a:xfrm>
            <a:off x="6956110" y="5131501"/>
            <a:ext cx="1642251" cy="0"/>
          </a:xfrm>
          <a:custGeom>
            <a:avLst/>
            <a:gdLst/>
            <a:ahLst/>
            <a:cxnLst/>
            <a:rect l="l" t="t" r="r" b="b"/>
            <a:pathLst>
              <a:path w="827968">
                <a:moveTo>
                  <a:pt x="0" y="0"/>
                </a:moveTo>
                <a:lnTo>
                  <a:pt x="827968" y="0"/>
                </a:lnTo>
              </a:path>
            </a:pathLst>
          </a:custGeom>
          <a:ln w="6553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48">
            <a:extLst>
              <a:ext uri="{FF2B5EF4-FFF2-40B4-BE49-F238E27FC236}">
                <a16:creationId xmlns="" xmlns:a16="http://schemas.microsoft.com/office/drawing/2014/main" id="{9AB240ED-FB9A-4467-21DE-B89024C91244}"/>
              </a:ext>
            </a:extLst>
          </p:cNvPr>
          <p:cNvSpPr/>
          <p:nvPr/>
        </p:nvSpPr>
        <p:spPr>
          <a:xfrm>
            <a:off x="6978530" y="5131502"/>
            <a:ext cx="1458889" cy="841627"/>
          </a:xfrm>
          <a:custGeom>
            <a:avLst/>
            <a:gdLst/>
            <a:ahLst/>
            <a:cxnLst/>
            <a:rect l="l" t="t" r="r" b="b"/>
            <a:pathLst>
              <a:path w="735523" h="425489">
                <a:moveTo>
                  <a:pt x="0" y="0"/>
                </a:moveTo>
                <a:lnTo>
                  <a:pt x="20617" y="11581"/>
                </a:lnTo>
                <a:lnTo>
                  <a:pt x="40699" y="23221"/>
                </a:lnTo>
                <a:lnTo>
                  <a:pt x="60258" y="34958"/>
                </a:lnTo>
                <a:lnTo>
                  <a:pt x="79310" y="46834"/>
                </a:lnTo>
                <a:lnTo>
                  <a:pt x="97869" y="58888"/>
                </a:lnTo>
                <a:lnTo>
                  <a:pt x="115950" y="71160"/>
                </a:lnTo>
                <a:lnTo>
                  <a:pt x="133567" y="83689"/>
                </a:lnTo>
                <a:lnTo>
                  <a:pt x="150734" y="96517"/>
                </a:lnTo>
                <a:lnTo>
                  <a:pt x="167467" y="109683"/>
                </a:lnTo>
                <a:lnTo>
                  <a:pt x="183780" y="123226"/>
                </a:lnTo>
                <a:lnTo>
                  <a:pt x="199686" y="137187"/>
                </a:lnTo>
                <a:lnTo>
                  <a:pt x="215202" y="151606"/>
                </a:lnTo>
                <a:lnTo>
                  <a:pt x="230341" y="166523"/>
                </a:lnTo>
                <a:lnTo>
                  <a:pt x="245118" y="181977"/>
                </a:lnTo>
                <a:lnTo>
                  <a:pt x="259547" y="198010"/>
                </a:lnTo>
                <a:lnTo>
                  <a:pt x="273643" y="214659"/>
                </a:lnTo>
                <a:lnTo>
                  <a:pt x="287421" y="231967"/>
                </a:lnTo>
                <a:lnTo>
                  <a:pt x="300895" y="249972"/>
                </a:lnTo>
                <a:lnTo>
                  <a:pt x="314079" y="268714"/>
                </a:lnTo>
                <a:lnTo>
                  <a:pt x="326989" y="288234"/>
                </a:lnTo>
                <a:lnTo>
                  <a:pt x="340685" y="310463"/>
                </a:lnTo>
                <a:lnTo>
                  <a:pt x="353482" y="333088"/>
                </a:lnTo>
                <a:lnTo>
                  <a:pt x="364817" y="355673"/>
                </a:lnTo>
                <a:lnTo>
                  <a:pt x="372606" y="373817"/>
                </a:lnTo>
                <a:lnTo>
                  <a:pt x="378717" y="390737"/>
                </a:lnTo>
                <a:lnTo>
                  <a:pt x="383785" y="405688"/>
                </a:lnTo>
                <a:lnTo>
                  <a:pt x="388363" y="417314"/>
                </a:lnTo>
                <a:lnTo>
                  <a:pt x="393003" y="424262"/>
                </a:lnTo>
                <a:lnTo>
                  <a:pt x="395212" y="425489"/>
                </a:lnTo>
                <a:lnTo>
                  <a:pt x="398453" y="425022"/>
                </a:lnTo>
                <a:lnTo>
                  <a:pt x="401993" y="422398"/>
                </a:lnTo>
                <a:lnTo>
                  <a:pt x="405822" y="417776"/>
                </a:lnTo>
                <a:lnTo>
                  <a:pt x="409929" y="411318"/>
                </a:lnTo>
                <a:lnTo>
                  <a:pt x="414306" y="403185"/>
                </a:lnTo>
                <a:lnTo>
                  <a:pt x="418941" y="393539"/>
                </a:lnTo>
                <a:lnTo>
                  <a:pt x="423825" y="382539"/>
                </a:lnTo>
                <a:lnTo>
                  <a:pt x="428948" y="370348"/>
                </a:lnTo>
                <a:lnTo>
                  <a:pt x="434300" y="357127"/>
                </a:lnTo>
                <a:lnTo>
                  <a:pt x="439871" y="343035"/>
                </a:lnTo>
                <a:lnTo>
                  <a:pt x="445650" y="328236"/>
                </a:lnTo>
                <a:lnTo>
                  <a:pt x="451629" y="312889"/>
                </a:lnTo>
                <a:lnTo>
                  <a:pt x="457796" y="297155"/>
                </a:lnTo>
                <a:lnTo>
                  <a:pt x="464143" y="281196"/>
                </a:lnTo>
                <a:lnTo>
                  <a:pt x="470658" y="265174"/>
                </a:lnTo>
                <a:lnTo>
                  <a:pt x="477333" y="249248"/>
                </a:lnTo>
                <a:lnTo>
                  <a:pt x="484156" y="233580"/>
                </a:lnTo>
                <a:lnTo>
                  <a:pt x="491118" y="218331"/>
                </a:lnTo>
                <a:lnTo>
                  <a:pt x="498210" y="203662"/>
                </a:lnTo>
                <a:lnTo>
                  <a:pt x="505420" y="189734"/>
                </a:lnTo>
                <a:lnTo>
                  <a:pt x="515881" y="171311"/>
                </a:lnTo>
                <a:lnTo>
                  <a:pt x="526545" y="154589"/>
                </a:lnTo>
                <a:lnTo>
                  <a:pt x="537395" y="139443"/>
                </a:lnTo>
                <a:lnTo>
                  <a:pt x="548418" y="125744"/>
                </a:lnTo>
                <a:lnTo>
                  <a:pt x="559596" y="113367"/>
                </a:lnTo>
                <a:lnTo>
                  <a:pt x="570916" y="102184"/>
                </a:lnTo>
                <a:lnTo>
                  <a:pt x="582361" y="92069"/>
                </a:lnTo>
                <a:lnTo>
                  <a:pt x="593915" y="82895"/>
                </a:lnTo>
                <a:lnTo>
                  <a:pt x="605564" y="74534"/>
                </a:lnTo>
                <a:lnTo>
                  <a:pt x="617293" y="66861"/>
                </a:lnTo>
                <a:lnTo>
                  <a:pt x="629084" y="59747"/>
                </a:lnTo>
                <a:lnTo>
                  <a:pt x="640924" y="53067"/>
                </a:lnTo>
                <a:lnTo>
                  <a:pt x="652797" y="46693"/>
                </a:lnTo>
                <a:lnTo>
                  <a:pt x="664687" y="40499"/>
                </a:lnTo>
                <a:lnTo>
                  <a:pt x="676578" y="34357"/>
                </a:lnTo>
                <a:lnTo>
                  <a:pt x="688456" y="28142"/>
                </a:lnTo>
                <a:lnTo>
                  <a:pt x="700305" y="21725"/>
                </a:lnTo>
                <a:lnTo>
                  <a:pt x="712110" y="14980"/>
                </a:lnTo>
                <a:lnTo>
                  <a:pt x="723854" y="7781"/>
                </a:lnTo>
                <a:lnTo>
                  <a:pt x="735523" y="0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49">
            <a:extLst>
              <a:ext uri="{FF2B5EF4-FFF2-40B4-BE49-F238E27FC236}">
                <a16:creationId xmlns="" xmlns:a16="http://schemas.microsoft.com/office/drawing/2014/main" id="{E3DBC622-8CF5-D68C-A860-72EFB2034B52}"/>
              </a:ext>
            </a:extLst>
          </p:cNvPr>
          <p:cNvSpPr/>
          <p:nvPr/>
        </p:nvSpPr>
        <p:spPr>
          <a:xfrm>
            <a:off x="7331644" y="5124306"/>
            <a:ext cx="875974" cy="864793"/>
          </a:xfrm>
          <a:custGeom>
            <a:avLst/>
            <a:gdLst/>
            <a:ahLst/>
            <a:cxnLst/>
            <a:rect l="l" t="t" r="r" b="b"/>
            <a:pathLst>
              <a:path w="441637" h="437201">
                <a:moveTo>
                  <a:pt x="0" y="437201"/>
                </a:moveTo>
                <a:lnTo>
                  <a:pt x="1880" y="416382"/>
                </a:lnTo>
                <a:lnTo>
                  <a:pt x="4582" y="396386"/>
                </a:lnTo>
                <a:lnTo>
                  <a:pt x="8053" y="377137"/>
                </a:lnTo>
                <a:lnTo>
                  <a:pt x="12243" y="358562"/>
                </a:lnTo>
                <a:lnTo>
                  <a:pt x="17100" y="340586"/>
                </a:lnTo>
                <a:lnTo>
                  <a:pt x="22573" y="323136"/>
                </a:lnTo>
                <a:lnTo>
                  <a:pt x="28611" y="306137"/>
                </a:lnTo>
                <a:lnTo>
                  <a:pt x="35163" y="289515"/>
                </a:lnTo>
                <a:lnTo>
                  <a:pt x="42177" y="273195"/>
                </a:lnTo>
                <a:lnTo>
                  <a:pt x="49603" y="257105"/>
                </a:lnTo>
                <a:lnTo>
                  <a:pt x="57389" y="241168"/>
                </a:lnTo>
                <a:lnTo>
                  <a:pt x="65485" y="225312"/>
                </a:lnTo>
                <a:lnTo>
                  <a:pt x="73838" y="209462"/>
                </a:lnTo>
                <a:lnTo>
                  <a:pt x="82398" y="193544"/>
                </a:lnTo>
                <a:lnTo>
                  <a:pt x="91114" y="177483"/>
                </a:lnTo>
                <a:lnTo>
                  <a:pt x="99934" y="161206"/>
                </a:lnTo>
                <a:lnTo>
                  <a:pt x="108807" y="144638"/>
                </a:lnTo>
                <a:lnTo>
                  <a:pt x="117683" y="127706"/>
                </a:lnTo>
                <a:lnTo>
                  <a:pt x="126509" y="110334"/>
                </a:lnTo>
                <a:lnTo>
                  <a:pt x="135236" y="92449"/>
                </a:lnTo>
                <a:lnTo>
                  <a:pt x="141306" y="79398"/>
                </a:lnTo>
                <a:lnTo>
                  <a:pt x="147381" y="66359"/>
                </a:lnTo>
                <a:lnTo>
                  <a:pt x="153543" y="53649"/>
                </a:lnTo>
                <a:lnTo>
                  <a:pt x="159875" y="41588"/>
                </a:lnTo>
                <a:lnTo>
                  <a:pt x="166458" y="30493"/>
                </a:lnTo>
                <a:lnTo>
                  <a:pt x="173375" y="20683"/>
                </a:lnTo>
                <a:lnTo>
                  <a:pt x="180706" y="12477"/>
                </a:lnTo>
                <a:lnTo>
                  <a:pt x="188119" y="6463"/>
                </a:lnTo>
                <a:lnTo>
                  <a:pt x="197593" y="1911"/>
                </a:lnTo>
                <a:lnTo>
                  <a:pt x="207628" y="0"/>
                </a:lnTo>
                <a:lnTo>
                  <a:pt x="218058" y="491"/>
                </a:lnTo>
                <a:lnTo>
                  <a:pt x="228717" y="3147"/>
                </a:lnTo>
                <a:lnTo>
                  <a:pt x="239438" y="7727"/>
                </a:lnTo>
                <a:lnTo>
                  <a:pt x="250055" y="13994"/>
                </a:lnTo>
                <a:lnTo>
                  <a:pt x="260401" y="21708"/>
                </a:lnTo>
                <a:lnTo>
                  <a:pt x="270310" y="30632"/>
                </a:lnTo>
                <a:lnTo>
                  <a:pt x="277335" y="37951"/>
                </a:lnTo>
                <a:lnTo>
                  <a:pt x="289836" y="53202"/>
                </a:lnTo>
                <a:lnTo>
                  <a:pt x="301031" y="69905"/>
                </a:lnTo>
                <a:lnTo>
                  <a:pt x="311065" y="87900"/>
                </a:lnTo>
                <a:lnTo>
                  <a:pt x="320078" y="107027"/>
                </a:lnTo>
                <a:lnTo>
                  <a:pt x="328212" y="127129"/>
                </a:lnTo>
                <a:lnTo>
                  <a:pt x="335612" y="148045"/>
                </a:lnTo>
                <a:lnTo>
                  <a:pt x="342417" y="169616"/>
                </a:lnTo>
                <a:lnTo>
                  <a:pt x="348772" y="191683"/>
                </a:lnTo>
                <a:lnTo>
                  <a:pt x="354818" y="214087"/>
                </a:lnTo>
                <a:lnTo>
                  <a:pt x="360697" y="236668"/>
                </a:lnTo>
                <a:lnTo>
                  <a:pt x="366552" y="259267"/>
                </a:lnTo>
                <a:lnTo>
                  <a:pt x="372525" y="281725"/>
                </a:lnTo>
                <a:lnTo>
                  <a:pt x="378758" y="303883"/>
                </a:lnTo>
                <a:lnTo>
                  <a:pt x="385395" y="325581"/>
                </a:lnTo>
                <a:lnTo>
                  <a:pt x="392576" y="346661"/>
                </a:lnTo>
                <a:lnTo>
                  <a:pt x="400444" y="366962"/>
                </a:lnTo>
                <a:lnTo>
                  <a:pt x="409142" y="386326"/>
                </a:lnTo>
                <a:lnTo>
                  <a:pt x="418812" y="404593"/>
                </a:lnTo>
                <a:lnTo>
                  <a:pt x="429596" y="421605"/>
                </a:lnTo>
                <a:lnTo>
                  <a:pt x="441637" y="437201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42">
            <a:extLst>
              <a:ext uri="{FF2B5EF4-FFF2-40B4-BE49-F238E27FC236}">
                <a16:creationId xmlns="" xmlns:a16="http://schemas.microsoft.com/office/drawing/2014/main" id="{7977656E-8D83-B54D-E98E-3C7799860E9C}"/>
              </a:ext>
            </a:extLst>
          </p:cNvPr>
          <p:cNvSpPr/>
          <p:nvPr/>
        </p:nvSpPr>
        <p:spPr>
          <a:xfrm>
            <a:off x="6556557" y="5244091"/>
            <a:ext cx="0" cy="154909"/>
          </a:xfrm>
          <a:custGeom>
            <a:avLst/>
            <a:gdLst/>
            <a:ahLst/>
            <a:cxnLst/>
            <a:rect l="l" t="t" r="r" b="b"/>
            <a:pathLst>
              <a:path h="78315">
                <a:moveTo>
                  <a:pt x="0" y="78315"/>
                </a:moveTo>
                <a:lnTo>
                  <a:pt x="0" y="0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43">
            <a:extLst>
              <a:ext uri="{FF2B5EF4-FFF2-40B4-BE49-F238E27FC236}">
                <a16:creationId xmlns="" xmlns:a16="http://schemas.microsoft.com/office/drawing/2014/main" id="{64573640-202F-208E-6C13-72589259DE00}"/>
              </a:ext>
            </a:extLst>
          </p:cNvPr>
          <p:cNvSpPr/>
          <p:nvPr/>
        </p:nvSpPr>
        <p:spPr>
          <a:xfrm>
            <a:off x="6526931" y="5161845"/>
            <a:ext cx="59252" cy="89432"/>
          </a:xfrm>
          <a:custGeom>
            <a:avLst/>
            <a:gdLst/>
            <a:ahLst/>
            <a:cxnLst/>
            <a:rect l="l" t="t" r="r" b="b"/>
            <a:pathLst>
              <a:path w="29873" h="45213">
                <a:moveTo>
                  <a:pt x="0" y="45213"/>
                </a:moveTo>
                <a:lnTo>
                  <a:pt x="29873" y="45213"/>
                </a:lnTo>
                <a:lnTo>
                  <a:pt x="14936" y="0"/>
                </a:lnTo>
                <a:lnTo>
                  <a:pt x="0" y="45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40">
            <a:extLst>
              <a:ext uri="{FF2B5EF4-FFF2-40B4-BE49-F238E27FC236}">
                <a16:creationId xmlns="" xmlns:a16="http://schemas.microsoft.com/office/drawing/2014/main" id="{BF89A268-9287-83C4-9C26-1C3AF0BB141E}"/>
              </a:ext>
            </a:extLst>
          </p:cNvPr>
          <p:cNvSpPr/>
          <p:nvPr/>
        </p:nvSpPr>
        <p:spPr>
          <a:xfrm>
            <a:off x="7799256" y="6233443"/>
            <a:ext cx="252222" cy="0"/>
          </a:xfrm>
          <a:custGeom>
            <a:avLst/>
            <a:gdLst/>
            <a:ahLst/>
            <a:cxnLst/>
            <a:rect l="l" t="t" r="r" b="b"/>
            <a:pathLst>
              <a:path w="127162">
                <a:moveTo>
                  <a:pt x="0" y="0"/>
                </a:moveTo>
                <a:lnTo>
                  <a:pt x="127162" y="0"/>
                </a:lnTo>
              </a:path>
            </a:pathLst>
          </a:custGeom>
          <a:ln w="13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41">
            <a:extLst>
              <a:ext uri="{FF2B5EF4-FFF2-40B4-BE49-F238E27FC236}">
                <a16:creationId xmlns="" xmlns:a16="http://schemas.microsoft.com/office/drawing/2014/main" id="{9223BD3F-731B-B838-4FAF-D771C9B43492}"/>
              </a:ext>
            </a:extLst>
          </p:cNvPr>
          <p:cNvSpPr/>
          <p:nvPr/>
        </p:nvSpPr>
        <p:spPr>
          <a:xfrm>
            <a:off x="8043473" y="6203898"/>
            <a:ext cx="89679" cy="59089"/>
          </a:xfrm>
          <a:custGeom>
            <a:avLst/>
            <a:gdLst/>
            <a:ahLst/>
            <a:cxnLst/>
            <a:rect l="l" t="t" r="r" b="b"/>
            <a:pathLst>
              <a:path w="45213" h="29873">
                <a:moveTo>
                  <a:pt x="0" y="0"/>
                </a:moveTo>
                <a:lnTo>
                  <a:pt x="0" y="29873"/>
                </a:lnTo>
                <a:lnTo>
                  <a:pt x="45213" y="149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34">
            <a:extLst>
              <a:ext uri="{FF2B5EF4-FFF2-40B4-BE49-F238E27FC236}">
                <a16:creationId xmlns="" xmlns:a16="http://schemas.microsoft.com/office/drawing/2014/main" id="{1D39A306-5F32-D424-13D9-571C606FC80D}"/>
              </a:ext>
            </a:extLst>
          </p:cNvPr>
          <p:cNvSpPr txBox="1"/>
          <p:nvPr/>
        </p:nvSpPr>
        <p:spPr>
          <a:xfrm>
            <a:off x="3633603" y="3845250"/>
            <a:ext cx="115236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8" name="object 33">
            <a:extLst>
              <a:ext uri="{FF2B5EF4-FFF2-40B4-BE49-F238E27FC236}">
                <a16:creationId xmlns="" xmlns:a16="http://schemas.microsoft.com/office/drawing/2014/main" id="{8914C9C0-8A67-E77F-3A9C-3D33F6BE754C}"/>
              </a:ext>
            </a:extLst>
          </p:cNvPr>
          <p:cNvSpPr txBox="1"/>
          <p:nvPr/>
        </p:nvSpPr>
        <p:spPr>
          <a:xfrm>
            <a:off x="6122205" y="3888371"/>
            <a:ext cx="115236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9" name="object 32">
            <a:extLst>
              <a:ext uri="{FF2B5EF4-FFF2-40B4-BE49-F238E27FC236}">
                <a16:creationId xmlns="" xmlns:a16="http://schemas.microsoft.com/office/drawing/2014/main" id="{E209EC4E-33D4-7657-BB22-9DD05A08FC19}"/>
              </a:ext>
            </a:extLst>
          </p:cNvPr>
          <p:cNvSpPr txBox="1"/>
          <p:nvPr/>
        </p:nvSpPr>
        <p:spPr>
          <a:xfrm>
            <a:off x="8493101" y="3906734"/>
            <a:ext cx="115236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0" name="object 31">
            <a:extLst>
              <a:ext uri="{FF2B5EF4-FFF2-40B4-BE49-F238E27FC236}">
                <a16:creationId xmlns="" xmlns:a16="http://schemas.microsoft.com/office/drawing/2014/main" id="{E82AA7CF-8E94-BC6D-F5F7-EA8C8D0655CC}"/>
              </a:ext>
            </a:extLst>
          </p:cNvPr>
          <p:cNvSpPr txBox="1"/>
          <p:nvPr/>
        </p:nvSpPr>
        <p:spPr>
          <a:xfrm>
            <a:off x="8370568" y="4204605"/>
            <a:ext cx="550506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&lt;</a:t>
            </a:r>
            <a:r>
              <a:rPr sz="1000" spc="26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</a:t>
            </a:r>
            <a:r>
              <a:rPr sz="1000" spc="8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rve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&gt;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1" name="object 30">
            <a:extLst>
              <a:ext uri="{FF2B5EF4-FFF2-40B4-BE49-F238E27FC236}">
                <a16:creationId xmlns="" xmlns:a16="http://schemas.microsoft.com/office/drawing/2014/main" id="{8D7B6CBA-5F2C-3956-E04C-5746173CA842}"/>
              </a:ext>
            </a:extLst>
          </p:cNvPr>
          <p:cNvSpPr txBox="1"/>
          <p:nvPr/>
        </p:nvSpPr>
        <p:spPr>
          <a:xfrm>
            <a:off x="3385385" y="4251692"/>
            <a:ext cx="767466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&lt;</a:t>
            </a:r>
            <a:r>
              <a:rPr sz="1000" spc="26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trian</a:t>
            </a:r>
            <a:r>
              <a:rPr sz="1000" spc="8" dirty="0">
                <a:latin typeface="Times New Roman"/>
                <a:cs typeface="Times New Roman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ular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&gt;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2" name="object 29">
            <a:extLst>
              <a:ext uri="{FF2B5EF4-FFF2-40B4-BE49-F238E27FC236}">
                <a16:creationId xmlns="" xmlns:a16="http://schemas.microsoft.com/office/drawing/2014/main" id="{C2F2A442-917C-9E3F-89E2-1EA233815E3F}"/>
              </a:ext>
            </a:extLst>
          </p:cNvPr>
          <p:cNvSpPr txBox="1"/>
          <p:nvPr/>
        </p:nvSpPr>
        <p:spPr>
          <a:xfrm>
            <a:off x="5759417" y="4251692"/>
            <a:ext cx="839459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&lt;</a:t>
            </a:r>
            <a:r>
              <a:rPr sz="1000" spc="26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trapezoi</a:t>
            </a:r>
            <a:r>
              <a:rPr sz="1000" spc="8" dirty="0">
                <a:latin typeface="Times New Roman"/>
                <a:cs typeface="Times New Roman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al</a:t>
            </a:r>
            <a:r>
              <a:rPr sz="1000" spc="13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&gt;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3" name="object 28">
            <a:extLst>
              <a:ext uri="{FF2B5EF4-FFF2-40B4-BE49-F238E27FC236}">
                <a16:creationId xmlns="" xmlns:a16="http://schemas.microsoft.com/office/drawing/2014/main" id="{64BCA5A5-6BD9-6DF5-8189-8ECF2ABAE214}"/>
              </a:ext>
            </a:extLst>
          </p:cNvPr>
          <p:cNvSpPr txBox="1"/>
          <p:nvPr/>
        </p:nvSpPr>
        <p:spPr>
          <a:xfrm>
            <a:off x="4601660" y="6132179"/>
            <a:ext cx="115236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4" name="object 27">
            <a:extLst>
              <a:ext uri="{FF2B5EF4-FFF2-40B4-BE49-F238E27FC236}">
                <a16:creationId xmlns="" xmlns:a16="http://schemas.microsoft.com/office/drawing/2014/main" id="{C3041A28-9C74-5E9F-4586-9B83465BB691}"/>
              </a:ext>
            </a:extLst>
          </p:cNvPr>
          <p:cNvSpPr txBox="1"/>
          <p:nvPr/>
        </p:nvSpPr>
        <p:spPr>
          <a:xfrm>
            <a:off x="7634742" y="6143359"/>
            <a:ext cx="115236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5" name="object 26">
            <a:extLst>
              <a:ext uri="{FF2B5EF4-FFF2-40B4-BE49-F238E27FC236}">
                <a16:creationId xmlns="" xmlns:a16="http://schemas.microsoft.com/office/drawing/2014/main" id="{F4F0F1A4-143E-4724-06CC-4432A2E3F3CC}"/>
              </a:ext>
            </a:extLst>
          </p:cNvPr>
          <p:cNvSpPr txBox="1"/>
          <p:nvPr/>
        </p:nvSpPr>
        <p:spPr>
          <a:xfrm>
            <a:off x="4276572" y="6436411"/>
            <a:ext cx="919932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&lt;</a:t>
            </a:r>
            <a:r>
              <a:rPr sz="1000" spc="26" dirty="0">
                <a:latin typeface="Times New Roman"/>
                <a:cs typeface="Times New Roman"/>
              </a:rPr>
              <a:t> </a:t>
            </a:r>
            <a:r>
              <a:rPr sz="1000" spc="8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on-un</a:t>
            </a:r>
            <a:r>
              <a:rPr sz="1000" spc="8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form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&gt;</a:t>
            </a:r>
          </a:p>
        </p:txBody>
      </p:sp>
      <p:sp>
        <p:nvSpPr>
          <p:cNvPr id="196" name="object 25">
            <a:extLst>
              <a:ext uri="{FF2B5EF4-FFF2-40B4-BE49-F238E27FC236}">
                <a16:creationId xmlns="" xmlns:a16="http://schemas.microsoft.com/office/drawing/2014/main" id="{F3624124-3CCF-EE60-F477-1586166DEA31}"/>
              </a:ext>
            </a:extLst>
          </p:cNvPr>
          <p:cNvSpPr txBox="1"/>
          <p:nvPr/>
        </p:nvSpPr>
        <p:spPr>
          <a:xfrm>
            <a:off x="7309657" y="6447589"/>
            <a:ext cx="919932" cy="179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&lt;</a:t>
            </a:r>
            <a:r>
              <a:rPr sz="1000" spc="26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8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n-uni</a:t>
            </a:r>
            <a:r>
              <a:rPr sz="1000" spc="8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orm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&gt;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7" name="object 20">
            <a:extLst>
              <a:ext uri="{FF2B5EF4-FFF2-40B4-BE49-F238E27FC236}">
                <a16:creationId xmlns="" xmlns:a16="http://schemas.microsoft.com/office/drawing/2014/main" id="{C0312328-9706-CC1A-D1A2-24257734468D}"/>
              </a:ext>
            </a:extLst>
          </p:cNvPr>
          <p:cNvSpPr txBox="1"/>
          <p:nvPr/>
        </p:nvSpPr>
        <p:spPr>
          <a:xfrm rot="16200000">
            <a:off x="2384139" y="3303297"/>
            <a:ext cx="218674" cy="12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µ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8" name="object 19">
            <a:extLst>
              <a:ext uri="{FF2B5EF4-FFF2-40B4-BE49-F238E27FC236}">
                <a16:creationId xmlns="" xmlns:a16="http://schemas.microsoft.com/office/drawing/2014/main" id="{9DDD8916-5013-0D6A-1263-1D3B2FF78386}"/>
              </a:ext>
            </a:extLst>
          </p:cNvPr>
          <p:cNvSpPr txBox="1"/>
          <p:nvPr/>
        </p:nvSpPr>
        <p:spPr>
          <a:xfrm rot="16200000">
            <a:off x="3405899" y="5484791"/>
            <a:ext cx="218674" cy="12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µ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9" name="object 18">
            <a:extLst>
              <a:ext uri="{FF2B5EF4-FFF2-40B4-BE49-F238E27FC236}">
                <a16:creationId xmlns="" xmlns:a16="http://schemas.microsoft.com/office/drawing/2014/main" id="{9C9B1A34-58F9-4001-566C-6F251E918515}"/>
              </a:ext>
            </a:extLst>
          </p:cNvPr>
          <p:cNvSpPr txBox="1"/>
          <p:nvPr/>
        </p:nvSpPr>
        <p:spPr>
          <a:xfrm rot="16200000">
            <a:off x="4903193" y="3303297"/>
            <a:ext cx="218674" cy="12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µ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0" name="object 17">
            <a:extLst>
              <a:ext uri="{FF2B5EF4-FFF2-40B4-BE49-F238E27FC236}">
                <a16:creationId xmlns="" xmlns:a16="http://schemas.microsoft.com/office/drawing/2014/main" id="{4E11C8AA-93CD-4E83-0571-A261B8CD9139}"/>
              </a:ext>
            </a:extLst>
          </p:cNvPr>
          <p:cNvSpPr txBox="1"/>
          <p:nvPr/>
        </p:nvSpPr>
        <p:spPr>
          <a:xfrm rot="16200000">
            <a:off x="6430968" y="5484791"/>
            <a:ext cx="218674" cy="12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µ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1" name="object 16">
            <a:extLst>
              <a:ext uri="{FF2B5EF4-FFF2-40B4-BE49-F238E27FC236}">
                <a16:creationId xmlns="" xmlns:a16="http://schemas.microsoft.com/office/drawing/2014/main" id="{8182352A-B7FF-2AFA-C62B-699D6715BA4D}"/>
              </a:ext>
            </a:extLst>
          </p:cNvPr>
          <p:cNvSpPr txBox="1"/>
          <p:nvPr/>
        </p:nvSpPr>
        <p:spPr>
          <a:xfrm rot="16200000">
            <a:off x="7360541" y="3292917"/>
            <a:ext cx="218674" cy="12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>
              <a:lnSpc>
                <a:spcPct val="95825"/>
              </a:lnSpc>
              <a:spcBef>
                <a:spcPts val="89"/>
              </a:spcBef>
            </a:pPr>
            <a:r>
              <a:rPr sz="1000" dirty="0">
                <a:latin typeface="Times New Roman"/>
                <a:cs typeface="Times New Roman"/>
              </a:rPr>
              <a:t>µ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2" name="object 15">
            <a:extLst>
              <a:ext uri="{FF2B5EF4-FFF2-40B4-BE49-F238E27FC236}">
                <a16:creationId xmlns="" xmlns:a16="http://schemas.microsoft.com/office/drawing/2014/main" id="{57C2C8DF-4B78-7D7D-346C-F8700C98C051}"/>
              </a:ext>
            </a:extLst>
          </p:cNvPr>
          <p:cNvSpPr txBox="1"/>
          <p:nvPr/>
        </p:nvSpPr>
        <p:spPr>
          <a:xfrm>
            <a:off x="8251411" y="6543572"/>
            <a:ext cx="85486" cy="80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14">
            <a:extLst>
              <a:ext uri="{FF2B5EF4-FFF2-40B4-BE49-F238E27FC236}">
                <a16:creationId xmlns="" xmlns:a16="http://schemas.microsoft.com/office/drawing/2014/main" id="{530243EB-4D21-BB15-707E-A79E5B5DCAC5}"/>
              </a:ext>
            </a:extLst>
          </p:cNvPr>
          <p:cNvSpPr txBox="1"/>
          <p:nvPr/>
        </p:nvSpPr>
        <p:spPr>
          <a:xfrm>
            <a:off x="7733731" y="6573794"/>
            <a:ext cx="85327" cy="30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13">
            <a:extLst>
              <a:ext uri="{FF2B5EF4-FFF2-40B4-BE49-F238E27FC236}">
                <a16:creationId xmlns="" xmlns:a16="http://schemas.microsoft.com/office/drawing/2014/main" id="{C330C5DC-722D-D1A4-980B-D39E1BA0E2F7}"/>
              </a:ext>
            </a:extLst>
          </p:cNvPr>
          <p:cNvSpPr txBox="1"/>
          <p:nvPr/>
        </p:nvSpPr>
        <p:spPr>
          <a:xfrm>
            <a:off x="3923027" y="4908717"/>
            <a:ext cx="1642251" cy="502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05" name="object 12">
            <a:extLst>
              <a:ext uri="{FF2B5EF4-FFF2-40B4-BE49-F238E27FC236}">
                <a16:creationId xmlns="" xmlns:a16="http://schemas.microsoft.com/office/drawing/2014/main" id="{D0A33C4A-EA04-AD11-882B-42110F3C8C7C}"/>
              </a:ext>
            </a:extLst>
          </p:cNvPr>
          <p:cNvSpPr txBox="1"/>
          <p:nvPr/>
        </p:nvSpPr>
        <p:spPr>
          <a:xfrm>
            <a:off x="5565281" y="4908717"/>
            <a:ext cx="89679" cy="1069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06" name="object 11">
            <a:extLst>
              <a:ext uri="{FF2B5EF4-FFF2-40B4-BE49-F238E27FC236}">
                <a16:creationId xmlns="" xmlns:a16="http://schemas.microsoft.com/office/drawing/2014/main" id="{A6DB332E-62C5-7D53-FBD6-A71BCFDB035A}"/>
              </a:ext>
            </a:extLst>
          </p:cNvPr>
          <p:cNvSpPr txBox="1"/>
          <p:nvPr/>
        </p:nvSpPr>
        <p:spPr>
          <a:xfrm>
            <a:off x="3923027" y="5410979"/>
            <a:ext cx="1642251" cy="566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07" name="object 10">
            <a:extLst>
              <a:ext uri="{FF2B5EF4-FFF2-40B4-BE49-F238E27FC236}">
                <a16:creationId xmlns="" xmlns:a16="http://schemas.microsoft.com/office/drawing/2014/main" id="{142617B2-8272-6CF8-3709-86AAE3B47EA0}"/>
              </a:ext>
            </a:extLst>
          </p:cNvPr>
          <p:cNvSpPr txBox="1"/>
          <p:nvPr/>
        </p:nvSpPr>
        <p:spPr>
          <a:xfrm>
            <a:off x="6956110" y="4919897"/>
            <a:ext cx="1642251" cy="211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585"/>
              </a:lnSpc>
              <a:spcBef>
                <a:spcPts val="83"/>
              </a:spcBef>
            </a:pPr>
            <a:endParaRPr sz="1600"/>
          </a:p>
        </p:txBody>
      </p:sp>
      <p:sp>
        <p:nvSpPr>
          <p:cNvPr id="208" name="object 9">
            <a:extLst>
              <a:ext uri="{FF2B5EF4-FFF2-40B4-BE49-F238E27FC236}">
                <a16:creationId xmlns="" xmlns:a16="http://schemas.microsoft.com/office/drawing/2014/main" id="{75D7FB77-376E-7F16-0B8D-CB921555B3E5}"/>
              </a:ext>
            </a:extLst>
          </p:cNvPr>
          <p:cNvSpPr txBox="1"/>
          <p:nvPr/>
        </p:nvSpPr>
        <p:spPr>
          <a:xfrm>
            <a:off x="8598363" y="4919897"/>
            <a:ext cx="89679" cy="1069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09" name="object 8">
            <a:extLst>
              <a:ext uri="{FF2B5EF4-FFF2-40B4-BE49-F238E27FC236}">
                <a16:creationId xmlns="" xmlns:a16="http://schemas.microsoft.com/office/drawing/2014/main" id="{FBA77187-8E39-0114-1F5A-9412F88D63B5}"/>
              </a:ext>
            </a:extLst>
          </p:cNvPr>
          <p:cNvSpPr txBox="1"/>
          <p:nvPr/>
        </p:nvSpPr>
        <p:spPr>
          <a:xfrm>
            <a:off x="6956110" y="5131502"/>
            <a:ext cx="1642251" cy="857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10" name="object 7">
            <a:extLst>
              <a:ext uri="{FF2B5EF4-FFF2-40B4-BE49-F238E27FC236}">
                <a16:creationId xmlns="" xmlns:a16="http://schemas.microsoft.com/office/drawing/2014/main" id="{7582D454-7FC1-43B9-AE6D-2192104A4D91}"/>
              </a:ext>
            </a:extLst>
          </p:cNvPr>
          <p:cNvSpPr txBox="1"/>
          <p:nvPr/>
        </p:nvSpPr>
        <p:spPr>
          <a:xfrm>
            <a:off x="7876925" y="2728790"/>
            <a:ext cx="1732731" cy="106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11" name="object 6">
            <a:extLst>
              <a:ext uri="{FF2B5EF4-FFF2-40B4-BE49-F238E27FC236}">
                <a16:creationId xmlns="" xmlns:a16="http://schemas.microsoft.com/office/drawing/2014/main" id="{800A2DE5-D5A6-5554-CB4D-B2CB1A0A5A2D}"/>
              </a:ext>
            </a:extLst>
          </p:cNvPr>
          <p:cNvSpPr txBox="1"/>
          <p:nvPr/>
        </p:nvSpPr>
        <p:spPr>
          <a:xfrm>
            <a:off x="5412345" y="2739171"/>
            <a:ext cx="1731931" cy="106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12" name="object 5">
            <a:extLst>
              <a:ext uri="{FF2B5EF4-FFF2-40B4-BE49-F238E27FC236}">
                <a16:creationId xmlns="" xmlns:a16="http://schemas.microsoft.com/office/drawing/2014/main" id="{7C0A3E95-8AF6-3E83-D826-788815692F67}"/>
              </a:ext>
            </a:extLst>
          </p:cNvPr>
          <p:cNvSpPr txBox="1"/>
          <p:nvPr/>
        </p:nvSpPr>
        <p:spPr>
          <a:xfrm>
            <a:off x="2923744" y="2696050"/>
            <a:ext cx="1732731" cy="106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13" name="object 4">
            <a:extLst>
              <a:ext uri="{FF2B5EF4-FFF2-40B4-BE49-F238E27FC236}">
                <a16:creationId xmlns="" xmlns:a16="http://schemas.microsoft.com/office/drawing/2014/main" id="{59637020-E586-4330-501A-79276F79FA45}"/>
              </a:ext>
            </a:extLst>
          </p:cNvPr>
          <p:cNvSpPr txBox="1"/>
          <p:nvPr/>
        </p:nvSpPr>
        <p:spPr>
          <a:xfrm>
            <a:off x="3798918" y="3659006"/>
            <a:ext cx="251421" cy="301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14" name="object 3">
            <a:extLst>
              <a:ext uri="{FF2B5EF4-FFF2-40B4-BE49-F238E27FC236}">
                <a16:creationId xmlns="" xmlns:a16="http://schemas.microsoft.com/office/drawing/2014/main" id="{E39FAA5C-B0AD-15A9-EECF-6342F748E8D7}"/>
              </a:ext>
            </a:extLst>
          </p:cNvPr>
          <p:cNvSpPr txBox="1"/>
          <p:nvPr/>
        </p:nvSpPr>
        <p:spPr>
          <a:xfrm>
            <a:off x="4766173" y="5945933"/>
            <a:ext cx="252222" cy="301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  <p:sp>
        <p:nvSpPr>
          <p:cNvPr id="215" name="object 2">
            <a:extLst>
              <a:ext uri="{FF2B5EF4-FFF2-40B4-BE49-F238E27FC236}">
                <a16:creationId xmlns="" xmlns:a16="http://schemas.microsoft.com/office/drawing/2014/main" id="{13885DA5-ACF4-5F7E-1298-A9B9D290F463}"/>
              </a:ext>
            </a:extLst>
          </p:cNvPr>
          <p:cNvSpPr txBox="1"/>
          <p:nvPr/>
        </p:nvSpPr>
        <p:spPr>
          <a:xfrm>
            <a:off x="7799256" y="5957113"/>
            <a:ext cx="252222" cy="301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0">
              <a:lnSpc>
                <a:spcPts val="1981"/>
              </a:lnSpc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2696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88480" y="431647"/>
            <a:ext cx="7865806" cy="512762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</a:t>
            </a:r>
            <a:r>
              <a:rPr sz="3200" b="1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Operation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3366" y="1210435"/>
            <a:ext cx="9400375" cy="4621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542290" algn="l"/>
                <a:tab pos="1419225" algn="l"/>
                <a:tab pos="2134870" algn="l"/>
                <a:tab pos="2916555" algn="l"/>
                <a:tab pos="3695700" algn="l"/>
                <a:tab pos="4381500" algn="l"/>
                <a:tab pos="5152390" algn="l"/>
                <a:tab pos="5765800" algn="l"/>
                <a:tab pos="6592570" algn="l"/>
              </a:tabLst>
            </a:pPr>
            <a:r>
              <a:rPr sz="2800" spc="-5" dirty="0">
                <a:latin typeface="Calibri"/>
                <a:cs typeface="Calibri"/>
              </a:rPr>
              <a:t>Given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universe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discourse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Ã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155" dirty="0">
                <a:latin typeface="Cambria"/>
                <a:cs typeface="Cambria"/>
              </a:rPr>
              <a:t>Ḃ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0" dirty="0">
                <a:latin typeface="Calibri"/>
                <a:cs typeface="Calibri"/>
              </a:rPr>
              <a:t>z</a:t>
            </a:r>
            <a:r>
              <a:rPr sz="2800" spc="-5" dirty="0">
                <a:latin typeface="Calibri"/>
                <a:cs typeface="Calibri"/>
              </a:rPr>
              <a:t>z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	</a:t>
            </a:r>
            <a:r>
              <a:rPr sz="2800" spc="20" dirty="0">
                <a:latin typeface="Calibri"/>
                <a:cs typeface="Calibri"/>
              </a:rPr>
              <a:t>µ</a:t>
            </a:r>
            <a:r>
              <a:rPr sz="2400" spc="-585" baseline="-2430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(x</a:t>
            </a:r>
            <a:r>
              <a:rPr sz="2800" dirty="0">
                <a:latin typeface="Calibri"/>
                <a:cs typeface="Calibri"/>
              </a:rPr>
              <a:t>)	and	</a:t>
            </a:r>
            <a:r>
              <a:rPr sz="2800" spc="-5" dirty="0">
                <a:latin typeface="Calibri"/>
                <a:cs typeface="Calibri"/>
              </a:rPr>
              <a:t>µ</a:t>
            </a:r>
            <a:r>
              <a:rPr sz="2400" spc="-562" baseline="-24305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)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r	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pe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iv</a:t>
            </a:r>
            <a:r>
              <a:rPr sz="2800" dirty="0">
                <a:latin typeface="Calibri"/>
                <a:cs typeface="Calibri"/>
              </a:rPr>
              <a:t>e</a:t>
            </a:r>
          </a:p>
          <a:p>
            <a:pPr marL="38100" marR="33020">
              <a:spcBef>
                <a:spcPts val="459"/>
              </a:spcBef>
              <a:tabLst>
                <a:tab pos="1992630" algn="l"/>
                <a:tab pos="3419475" algn="l"/>
                <a:tab pos="4036060" algn="l"/>
                <a:tab pos="4903470" algn="l"/>
                <a:tab pos="5473065" algn="l"/>
                <a:tab pos="7162165" algn="l"/>
                <a:tab pos="7768590" algn="l"/>
              </a:tabLst>
            </a:pP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hi</a:t>
            </a:r>
            <a:r>
              <a:rPr sz="2800" dirty="0">
                <a:latin typeface="Calibri"/>
                <a:cs typeface="Calibri"/>
              </a:rPr>
              <a:t>p	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,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z</a:t>
            </a:r>
            <a:r>
              <a:rPr sz="2800" spc="-10" dirty="0">
                <a:latin typeface="Calibri"/>
                <a:cs typeface="Calibri"/>
              </a:rPr>
              <a:t>z</a:t>
            </a:r>
            <a:r>
              <a:rPr sz="2800" dirty="0">
                <a:latin typeface="Calibri"/>
                <a:cs typeface="Calibri"/>
              </a:rPr>
              <a:t>y	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	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pe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as  </a:t>
            </a:r>
            <a:r>
              <a:rPr sz="2800" spc="-5" dirty="0">
                <a:latin typeface="Calibri"/>
                <a:cs typeface="Calibri"/>
              </a:rPr>
              <a:t>follows:</a:t>
            </a:r>
            <a:endParaRPr sz="2800" dirty="0">
              <a:latin typeface="Calibri"/>
              <a:cs typeface="Calibri"/>
            </a:endParaRPr>
          </a:p>
          <a:p>
            <a:pPr marL="38100">
              <a:spcBef>
                <a:spcPts val="700"/>
              </a:spcBef>
            </a:pP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Union:</a:t>
            </a:r>
            <a:endParaRPr sz="2800" dirty="0">
              <a:latin typeface="Calibri"/>
              <a:cs typeface="Calibri"/>
            </a:endParaRPr>
          </a:p>
          <a:p>
            <a:pPr marL="2308860">
              <a:spcBef>
                <a:spcPts val="700"/>
              </a:spcBef>
            </a:pPr>
            <a:r>
              <a:rPr sz="2800" dirty="0">
                <a:latin typeface="Calibri"/>
                <a:cs typeface="Calibri"/>
              </a:rPr>
              <a:t>µ</a:t>
            </a:r>
            <a:r>
              <a:rPr sz="2400" spc="-577" baseline="-24305" dirty="0">
                <a:latin typeface="Calibri"/>
                <a:cs typeface="Calibri"/>
              </a:rPr>
              <a:t>A</a:t>
            </a:r>
            <a:r>
              <a:rPr sz="2400" spc="-232" baseline="-24305" dirty="0">
                <a:latin typeface="Calibri"/>
                <a:cs typeface="Calibri"/>
              </a:rPr>
              <a:t> </a:t>
            </a:r>
            <a:r>
              <a:rPr sz="2400" spc="-637" baseline="-24305" dirty="0">
                <a:latin typeface="Calibri"/>
                <a:cs typeface="Calibri"/>
              </a:rPr>
              <a:t>U</a:t>
            </a:r>
            <a:r>
              <a:rPr sz="2400" spc="-225" baseline="-24305" dirty="0">
                <a:latin typeface="Calibri"/>
                <a:cs typeface="Calibri"/>
              </a:rPr>
              <a:t> </a:t>
            </a:r>
            <a:r>
              <a:rPr sz="2400" spc="-562" baseline="-24305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x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5" dirty="0">
                <a:latin typeface="Calibri"/>
                <a:cs typeface="Calibri"/>
              </a:rPr>
              <a:t>µ</a:t>
            </a:r>
            <a:r>
              <a:rPr sz="2400" spc="-585" baseline="-2430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x)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µ</a:t>
            </a:r>
            <a:r>
              <a:rPr sz="2400" spc="-562" baseline="-24305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x))</a:t>
            </a:r>
            <a:endParaRPr sz="2800" dirty="0">
              <a:latin typeface="Calibri"/>
              <a:cs typeface="Calibri"/>
            </a:endParaRPr>
          </a:p>
          <a:p>
            <a:pPr marL="38100">
              <a:spcBef>
                <a:spcPts val="1160"/>
              </a:spcBef>
            </a:pP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Intersection:</a:t>
            </a:r>
            <a:endParaRPr sz="2800" dirty="0">
              <a:latin typeface="Calibri"/>
              <a:cs typeface="Calibri"/>
            </a:endParaRPr>
          </a:p>
          <a:p>
            <a:pPr marL="2330450">
              <a:spcBef>
                <a:spcPts val="690"/>
              </a:spcBef>
            </a:pPr>
            <a:r>
              <a:rPr sz="2800" spc="-10" dirty="0">
                <a:latin typeface="Calibri"/>
                <a:cs typeface="Calibri"/>
              </a:rPr>
              <a:t>µ</a:t>
            </a:r>
            <a:r>
              <a:rPr sz="2400" spc="-577" baseline="-24305" dirty="0">
                <a:latin typeface="Calibri"/>
                <a:cs typeface="Calibri"/>
              </a:rPr>
              <a:t>A</a:t>
            </a:r>
            <a:r>
              <a:rPr sz="2400" spc="-225" baseline="-24305" dirty="0">
                <a:latin typeface="Calibri"/>
                <a:cs typeface="Calibri"/>
              </a:rPr>
              <a:t> </a:t>
            </a:r>
            <a:r>
              <a:rPr sz="2400" spc="-765" baseline="-24305" dirty="0">
                <a:latin typeface="Symbol"/>
                <a:cs typeface="Symbol"/>
              </a:rPr>
              <a:t></a:t>
            </a:r>
            <a:r>
              <a:rPr sz="2400" spc="-277" baseline="-24305" dirty="0">
                <a:latin typeface="Times New Roman"/>
                <a:cs typeface="Times New Roman"/>
              </a:rPr>
              <a:t> </a:t>
            </a:r>
            <a:r>
              <a:rPr sz="2400" spc="-562" baseline="-2430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10" dirty="0">
                <a:latin typeface="Calibri"/>
                <a:cs typeface="Calibri"/>
              </a:rPr>
              <a:t>µ</a:t>
            </a:r>
            <a:r>
              <a:rPr sz="2400" spc="-585" baseline="-2430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(x</a:t>
            </a:r>
            <a:r>
              <a:rPr sz="2800" spc="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µ</a:t>
            </a:r>
            <a:r>
              <a:rPr sz="2400" spc="-547" baseline="-2430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(x))</a:t>
            </a:r>
            <a:endParaRPr sz="2800" dirty="0">
              <a:latin typeface="Calibri"/>
              <a:cs typeface="Calibri"/>
            </a:endParaRPr>
          </a:p>
          <a:p>
            <a:pPr marL="38100">
              <a:spcBef>
                <a:spcPts val="1160"/>
              </a:spcBef>
            </a:pPr>
            <a:r>
              <a:rPr sz="2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Complement:</a:t>
            </a:r>
            <a:endParaRPr sz="2800" dirty="0">
              <a:latin typeface="Calibri"/>
              <a:cs typeface="Calibri"/>
            </a:endParaRPr>
          </a:p>
          <a:p>
            <a:pPr marL="3100070">
              <a:spcBef>
                <a:spcPts val="700"/>
              </a:spcBef>
            </a:pPr>
            <a:r>
              <a:rPr sz="2800" dirty="0">
                <a:latin typeface="Calibri"/>
                <a:cs typeface="Calibri"/>
              </a:rPr>
              <a:t>µ</a:t>
            </a:r>
            <a:r>
              <a:rPr sz="2400" spc="-577" baseline="-24305" dirty="0">
                <a:latin typeface="Calibri"/>
                <a:cs typeface="Calibri"/>
              </a:rPr>
              <a:t>A</a:t>
            </a:r>
            <a:r>
              <a:rPr sz="2400" spc="-225" baseline="-24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</a:t>
            </a:r>
            <a:r>
              <a:rPr sz="2800" dirty="0">
                <a:latin typeface="Calibri"/>
                <a:cs typeface="Calibri"/>
              </a:rPr>
              <a:t>) </a:t>
            </a:r>
            <a:r>
              <a:rPr sz="2800" spc="-1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µ</a:t>
            </a:r>
            <a:r>
              <a:rPr sz="2400" spc="-585" baseline="-2430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1" y="84408"/>
            <a:ext cx="356004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1333039" y="781438"/>
            <a:ext cx="10117394" cy="7927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Poppins"/>
                <a:cs typeface="Poppins"/>
              </a:rPr>
              <a:t>To familiarize students with the concepts of fuzzy logic. 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Poppins"/>
                <a:cs typeface="Poppins"/>
              </a:rPr>
              <a:t>To  make students understand the fuzzy set.</a:t>
            </a: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=""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4462308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00209" y="2412412"/>
            <a:ext cx="8957959" cy="132343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unit is designed to: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fuzzy logic and control system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difference between classical and fuzzy set theory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out the different membership functions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=""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367" y="71559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=""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=""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160584" y="3994816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=""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438141"/>
            <a:ext cx="8791575" cy="156966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At the end of this unit, you should be able to: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Define the functions of set theory, membership function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Summarize the techniques used for building the membership function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Describe ways to build the soft systems</a:t>
            </a:r>
          </a:p>
          <a:p>
            <a:pPr marL="342900" indent="-342900">
              <a:buAutoNum type="arabicPeriod"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13621" y="539800"/>
            <a:ext cx="7030064" cy="512762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 Operation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(Continue)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3621" y="1445853"/>
            <a:ext cx="9014818" cy="4398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">
              <a:spcBef>
                <a:spcPts val="800"/>
              </a:spcBef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38100">
              <a:spcBef>
                <a:spcPts val="700"/>
              </a:spcBef>
              <a:tabLst>
                <a:tab pos="37795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{(x</a:t>
            </a:r>
            <a:r>
              <a:rPr sz="2000" spc="-67" baseline="-24305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,0.5),(x</a:t>
            </a:r>
            <a:r>
              <a:rPr sz="2000" spc="-67" baseline="-24305" dirty="0">
                <a:latin typeface="Calibri"/>
                <a:cs typeface="Calibri"/>
              </a:rPr>
              <a:t>2</a:t>
            </a:r>
            <a:r>
              <a:rPr sz="2400" spc="-45" dirty="0">
                <a:latin typeface="Calibri"/>
                <a:cs typeface="Calibri"/>
              </a:rPr>
              <a:t>,0.7),(x</a:t>
            </a:r>
            <a:r>
              <a:rPr sz="2000" spc="-67" baseline="-24305" dirty="0">
                <a:latin typeface="Calibri"/>
                <a:cs typeface="Calibri"/>
              </a:rPr>
              <a:t>3</a:t>
            </a:r>
            <a:r>
              <a:rPr sz="2400" spc="-45" dirty="0">
                <a:latin typeface="Calibri"/>
                <a:cs typeface="Calibri"/>
              </a:rPr>
              <a:t>,0)}	</a:t>
            </a:r>
            <a:r>
              <a:rPr sz="2400" dirty="0">
                <a:latin typeface="Calibri"/>
                <a:cs typeface="Calibri"/>
              </a:rPr>
              <a:t>B 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{(x</a:t>
            </a:r>
            <a:r>
              <a:rPr sz="2000" spc="-67" baseline="-24305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,0.8),(x</a:t>
            </a:r>
            <a:r>
              <a:rPr sz="2000" spc="-67" baseline="-24305" dirty="0">
                <a:latin typeface="Calibri"/>
                <a:cs typeface="Calibri"/>
              </a:rPr>
              <a:t>2</a:t>
            </a:r>
            <a:r>
              <a:rPr sz="2400" spc="-45" dirty="0">
                <a:latin typeface="Calibri"/>
                <a:cs typeface="Calibri"/>
              </a:rPr>
              <a:t>,0.2),(x</a:t>
            </a:r>
            <a:r>
              <a:rPr sz="2000" spc="-67" baseline="-24305" dirty="0">
                <a:latin typeface="Calibri"/>
                <a:cs typeface="Calibri"/>
              </a:rPr>
              <a:t>3</a:t>
            </a:r>
            <a:r>
              <a:rPr sz="2400" spc="-45" dirty="0">
                <a:latin typeface="Calibri"/>
                <a:cs typeface="Calibri"/>
              </a:rPr>
              <a:t>,1)}</a:t>
            </a:r>
            <a:endParaRPr sz="2400" dirty="0">
              <a:latin typeface="Calibri"/>
              <a:cs typeface="Calibri"/>
            </a:endParaRPr>
          </a:p>
          <a:p>
            <a:pPr marL="38100">
              <a:spcBef>
                <a:spcPts val="1160"/>
              </a:spcBef>
            </a:pP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Union:</a:t>
            </a:r>
            <a:endParaRPr sz="2400" dirty="0">
              <a:latin typeface="Calibri"/>
              <a:cs typeface="Calibri"/>
            </a:endParaRPr>
          </a:p>
          <a:p>
            <a:pPr marL="1978660">
              <a:spcBef>
                <a:spcPts val="69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{(x</a:t>
            </a:r>
            <a:r>
              <a:rPr sz="2000" spc="-67" baseline="-24305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,0.8),(x</a:t>
            </a:r>
            <a:r>
              <a:rPr sz="2000" spc="-67" baseline="-24305" dirty="0">
                <a:latin typeface="Calibri"/>
                <a:cs typeface="Calibri"/>
              </a:rPr>
              <a:t>2</a:t>
            </a:r>
            <a:r>
              <a:rPr sz="2400" spc="-45" dirty="0">
                <a:latin typeface="Calibri"/>
                <a:cs typeface="Calibri"/>
              </a:rPr>
              <a:t>,0.7),(x</a:t>
            </a:r>
            <a:r>
              <a:rPr sz="2000" spc="-67" baseline="-24305" dirty="0">
                <a:latin typeface="Calibri"/>
                <a:cs typeface="Calibri"/>
              </a:rPr>
              <a:t>3</a:t>
            </a:r>
            <a:r>
              <a:rPr sz="2400" spc="-45" dirty="0">
                <a:latin typeface="Calibri"/>
                <a:cs typeface="Calibri"/>
              </a:rPr>
              <a:t>,1)}</a:t>
            </a:r>
            <a:endParaRPr sz="2400" dirty="0">
              <a:latin typeface="Calibri"/>
              <a:cs typeface="Calibri"/>
            </a:endParaRPr>
          </a:p>
          <a:p>
            <a:pPr marL="38100">
              <a:spcBef>
                <a:spcPts val="1170"/>
              </a:spcBef>
            </a:pPr>
            <a:r>
              <a:rPr sz="2400" spc="-5" dirty="0">
                <a:latin typeface="Calibri"/>
                <a:cs typeface="Calibri"/>
              </a:rPr>
              <a:t>Because</a:t>
            </a:r>
            <a:endParaRPr sz="2400" dirty="0">
              <a:latin typeface="Calibri"/>
              <a:cs typeface="Calibri"/>
            </a:endParaRPr>
          </a:p>
          <a:p>
            <a:pPr marL="2217420">
              <a:spcBef>
                <a:spcPts val="690"/>
              </a:spcBef>
            </a:pPr>
            <a:r>
              <a:rPr sz="2400" dirty="0">
                <a:latin typeface="Calibri"/>
                <a:cs typeface="Calibri"/>
              </a:rPr>
              <a:t>µ</a:t>
            </a:r>
            <a:r>
              <a:rPr sz="2000" spc="-577" baseline="-24305" dirty="0">
                <a:latin typeface="Calibri"/>
                <a:cs typeface="Calibri"/>
              </a:rPr>
              <a:t>A</a:t>
            </a:r>
            <a:r>
              <a:rPr sz="2000" spc="-225" baseline="-24305" dirty="0">
                <a:latin typeface="Calibri"/>
                <a:cs typeface="Calibri"/>
              </a:rPr>
              <a:t> </a:t>
            </a:r>
            <a:r>
              <a:rPr sz="2000" spc="-637" baseline="-24305" dirty="0">
                <a:latin typeface="Calibri"/>
                <a:cs typeface="Calibri"/>
              </a:rPr>
              <a:t>U</a:t>
            </a:r>
            <a:r>
              <a:rPr sz="2000" spc="-240" baseline="-24305" dirty="0">
                <a:latin typeface="Calibri"/>
                <a:cs typeface="Calibri"/>
              </a:rPr>
              <a:t> </a:t>
            </a:r>
            <a:r>
              <a:rPr sz="2000" spc="-540" baseline="-2430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) 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10" dirty="0">
                <a:latin typeface="Calibri"/>
                <a:cs typeface="Calibri"/>
              </a:rPr>
              <a:t>µ</a:t>
            </a:r>
            <a:r>
              <a:rPr sz="2000" spc="-585" baseline="-2430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µ</a:t>
            </a:r>
            <a:r>
              <a:rPr sz="2000" spc="-562" baseline="-24305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000" spc="-502" baseline="-2430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))</a:t>
            </a:r>
            <a:endParaRPr sz="2400" dirty="0">
              <a:latin typeface="Calibri"/>
              <a:cs typeface="Calibri"/>
            </a:endParaRPr>
          </a:p>
          <a:p>
            <a:pPr marL="3346450">
              <a:spcBef>
                <a:spcPts val="116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max(0.5,0.8)</a:t>
            </a:r>
            <a:endParaRPr sz="2400" dirty="0">
              <a:latin typeface="Calibri"/>
              <a:cs typeface="Calibri"/>
            </a:endParaRPr>
          </a:p>
          <a:p>
            <a:pPr marL="3346450">
              <a:spcBef>
                <a:spcPts val="7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0.8</a:t>
            </a:r>
            <a:endParaRPr sz="2400" dirty="0">
              <a:latin typeface="Calibri"/>
              <a:cs typeface="Calibri"/>
            </a:endParaRPr>
          </a:p>
          <a:p>
            <a:pPr marL="1976120">
              <a:spcBef>
                <a:spcPts val="700"/>
              </a:spcBef>
              <a:tabLst>
                <a:tab pos="3814445" algn="l"/>
              </a:tabLst>
            </a:pPr>
            <a:r>
              <a:rPr sz="2400" dirty="0">
                <a:latin typeface="Calibri"/>
                <a:cs typeface="Calibri"/>
              </a:rPr>
              <a:t>µ</a:t>
            </a:r>
            <a:r>
              <a:rPr sz="2000" spc="-577" baseline="-24305" dirty="0">
                <a:latin typeface="Calibri"/>
                <a:cs typeface="Calibri"/>
              </a:rPr>
              <a:t>A</a:t>
            </a:r>
            <a:r>
              <a:rPr sz="2000" spc="-225" baseline="-24305" dirty="0">
                <a:latin typeface="Calibri"/>
                <a:cs typeface="Calibri"/>
              </a:rPr>
              <a:t> </a:t>
            </a:r>
            <a:r>
              <a:rPr sz="2000" spc="-637" baseline="-24305" dirty="0">
                <a:latin typeface="Calibri"/>
                <a:cs typeface="Calibri"/>
              </a:rPr>
              <a:t>U</a:t>
            </a:r>
            <a:r>
              <a:rPr sz="2000" spc="-240" baseline="-24305" dirty="0">
                <a:latin typeface="Calibri"/>
                <a:cs typeface="Calibri"/>
              </a:rPr>
              <a:t> </a:t>
            </a:r>
            <a:r>
              <a:rPr sz="2000" spc="-540" baseline="-2430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) 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.7	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µ</a:t>
            </a:r>
            <a:r>
              <a:rPr sz="2000" spc="-577" baseline="-24305" dirty="0">
                <a:latin typeface="Calibri"/>
                <a:cs typeface="Calibri"/>
              </a:rPr>
              <a:t>A</a:t>
            </a:r>
            <a:r>
              <a:rPr sz="2000" spc="-225" baseline="-24305" dirty="0">
                <a:latin typeface="Calibri"/>
                <a:cs typeface="Calibri"/>
              </a:rPr>
              <a:t> </a:t>
            </a:r>
            <a:r>
              <a:rPr sz="2000" spc="-637" baseline="-24305" dirty="0">
                <a:latin typeface="Calibri"/>
                <a:cs typeface="Calibri"/>
              </a:rPr>
              <a:t>U</a:t>
            </a:r>
            <a:r>
              <a:rPr sz="2000" spc="-232" baseline="-24305" dirty="0">
                <a:latin typeface="Calibri"/>
                <a:cs typeface="Calibri"/>
              </a:rPr>
              <a:t> </a:t>
            </a:r>
            <a:r>
              <a:rPr sz="2000" spc="-562" baseline="-24305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000" spc="-502" baseline="-2430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 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034541" y="657789"/>
            <a:ext cx="8406581" cy="512762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 Operation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(Continue)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1" y="1309128"/>
            <a:ext cx="9066078" cy="4398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">
              <a:spcBef>
                <a:spcPts val="800"/>
              </a:spcBef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38100">
              <a:spcBef>
                <a:spcPts val="700"/>
              </a:spcBef>
              <a:tabLst>
                <a:tab pos="37795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{(x</a:t>
            </a:r>
            <a:r>
              <a:rPr sz="2000" spc="-67" baseline="-24305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,0.5),(x</a:t>
            </a:r>
            <a:r>
              <a:rPr sz="2000" spc="-67" baseline="-24305" dirty="0">
                <a:latin typeface="Calibri"/>
                <a:cs typeface="Calibri"/>
              </a:rPr>
              <a:t>2</a:t>
            </a:r>
            <a:r>
              <a:rPr sz="2400" spc="-45" dirty="0">
                <a:latin typeface="Calibri"/>
                <a:cs typeface="Calibri"/>
              </a:rPr>
              <a:t>,0.7),(x</a:t>
            </a:r>
            <a:r>
              <a:rPr sz="2000" spc="-67" baseline="-24305" dirty="0">
                <a:latin typeface="Calibri"/>
                <a:cs typeface="Calibri"/>
              </a:rPr>
              <a:t>3</a:t>
            </a:r>
            <a:r>
              <a:rPr sz="2400" spc="-45" dirty="0">
                <a:latin typeface="Calibri"/>
                <a:cs typeface="Calibri"/>
              </a:rPr>
              <a:t>,0)}	</a:t>
            </a:r>
            <a:r>
              <a:rPr sz="2400" dirty="0">
                <a:latin typeface="Calibri"/>
                <a:cs typeface="Calibri"/>
              </a:rPr>
              <a:t>B 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{(x</a:t>
            </a:r>
            <a:r>
              <a:rPr sz="2000" spc="-67" baseline="-24305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,0.8),(x</a:t>
            </a:r>
            <a:r>
              <a:rPr sz="2000" spc="-67" baseline="-24305" dirty="0">
                <a:latin typeface="Calibri"/>
                <a:cs typeface="Calibri"/>
              </a:rPr>
              <a:t>2</a:t>
            </a:r>
            <a:r>
              <a:rPr sz="2400" spc="-45" dirty="0">
                <a:latin typeface="Calibri"/>
                <a:cs typeface="Calibri"/>
              </a:rPr>
              <a:t>,0.2),(x</a:t>
            </a:r>
            <a:r>
              <a:rPr sz="2000" spc="-67" baseline="-24305" dirty="0">
                <a:latin typeface="Calibri"/>
                <a:cs typeface="Calibri"/>
              </a:rPr>
              <a:t>3</a:t>
            </a:r>
            <a:r>
              <a:rPr sz="2400" spc="-45" dirty="0">
                <a:latin typeface="Calibri"/>
                <a:cs typeface="Calibri"/>
              </a:rPr>
              <a:t>,1)}</a:t>
            </a:r>
            <a:endParaRPr sz="2400" dirty="0">
              <a:latin typeface="Calibri"/>
              <a:cs typeface="Calibri"/>
            </a:endParaRPr>
          </a:p>
          <a:p>
            <a:pPr marL="38100">
              <a:spcBef>
                <a:spcPts val="1160"/>
              </a:spcBef>
            </a:pP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Intersection:</a:t>
            </a:r>
            <a:endParaRPr sz="2400" dirty="0">
              <a:latin typeface="Calibri"/>
              <a:cs typeface="Calibri"/>
            </a:endParaRPr>
          </a:p>
          <a:p>
            <a:pPr marL="1957070">
              <a:spcBef>
                <a:spcPts val="69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 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{(x</a:t>
            </a:r>
            <a:r>
              <a:rPr sz="2000" spc="-67" baseline="-24305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,0.5),(x</a:t>
            </a:r>
            <a:r>
              <a:rPr sz="2000" spc="-67" baseline="-24305" dirty="0">
                <a:latin typeface="Calibri"/>
                <a:cs typeface="Calibri"/>
              </a:rPr>
              <a:t>2</a:t>
            </a:r>
            <a:r>
              <a:rPr sz="2400" spc="-45" dirty="0">
                <a:latin typeface="Calibri"/>
                <a:cs typeface="Calibri"/>
              </a:rPr>
              <a:t>,0.2),(x</a:t>
            </a:r>
            <a:r>
              <a:rPr sz="2000" spc="-67" baseline="-24305" dirty="0">
                <a:latin typeface="Calibri"/>
                <a:cs typeface="Calibri"/>
              </a:rPr>
              <a:t>3</a:t>
            </a:r>
            <a:r>
              <a:rPr sz="2400" spc="-45" dirty="0">
                <a:latin typeface="Calibri"/>
                <a:cs typeface="Calibri"/>
              </a:rPr>
              <a:t>,0)}</a:t>
            </a:r>
            <a:endParaRPr sz="2400" dirty="0">
              <a:latin typeface="Calibri"/>
              <a:cs typeface="Calibri"/>
            </a:endParaRPr>
          </a:p>
          <a:p>
            <a:pPr marL="38100">
              <a:spcBef>
                <a:spcPts val="1170"/>
              </a:spcBef>
            </a:pPr>
            <a:r>
              <a:rPr sz="2400" spc="-5" dirty="0">
                <a:latin typeface="Calibri"/>
                <a:cs typeface="Calibri"/>
              </a:rPr>
              <a:t>Because</a:t>
            </a:r>
            <a:endParaRPr sz="2400" dirty="0">
              <a:latin typeface="Calibri"/>
              <a:cs typeface="Calibri"/>
            </a:endParaRPr>
          </a:p>
          <a:p>
            <a:pPr marL="2239010">
              <a:spcBef>
                <a:spcPts val="690"/>
              </a:spcBef>
            </a:pPr>
            <a:r>
              <a:rPr sz="2400" dirty="0">
                <a:latin typeface="Calibri"/>
                <a:cs typeface="Calibri"/>
              </a:rPr>
              <a:t>µ</a:t>
            </a:r>
            <a:r>
              <a:rPr sz="2000" spc="-577" baseline="-24305" dirty="0">
                <a:latin typeface="Calibri"/>
                <a:cs typeface="Calibri"/>
              </a:rPr>
              <a:t>A</a:t>
            </a:r>
            <a:r>
              <a:rPr sz="2000" spc="-240" baseline="-24305" dirty="0">
                <a:latin typeface="Calibri"/>
                <a:cs typeface="Calibri"/>
              </a:rPr>
              <a:t> </a:t>
            </a:r>
            <a:r>
              <a:rPr sz="2000" spc="-765" baseline="-24305" dirty="0">
                <a:latin typeface="Symbol"/>
                <a:cs typeface="Symbol"/>
              </a:rPr>
              <a:t></a:t>
            </a:r>
            <a:r>
              <a:rPr sz="2000" spc="-277" baseline="-24305" dirty="0">
                <a:latin typeface="Times New Roman"/>
                <a:cs typeface="Times New Roman"/>
              </a:rPr>
              <a:t> </a:t>
            </a:r>
            <a:r>
              <a:rPr sz="2000" spc="-562" baseline="-24305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000" spc="-502" baseline="-2430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) 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10" dirty="0">
                <a:latin typeface="Calibri"/>
                <a:cs typeface="Calibri"/>
              </a:rPr>
              <a:t>µ</a:t>
            </a:r>
            <a:r>
              <a:rPr sz="2000" spc="-585" baseline="-2430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1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µ</a:t>
            </a:r>
            <a:r>
              <a:rPr sz="2000" spc="-547" baseline="-2430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))</a:t>
            </a:r>
            <a:endParaRPr sz="2400" dirty="0">
              <a:latin typeface="Calibri"/>
              <a:cs typeface="Calibri"/>
            </a:endParaRPr>
          </a:p>
          <a:p>
            <a:pPr marL="3346450">
              <a:spcBef>
                <a:spcPts val="116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lang="en-US" sz="2400" spc="-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(0.5,0.8)</a:t>
            </a:r>
            <a:endParaRPr sz="2400" dirty="0">
              <a:latin typeface="Calibri"/>
              <a:cs typeface="Calibri"/>
            </a:endParaRPr>
          </a:p>
          <a:p>
            <a:pPr marL="3346450">
              <a:spcBef>
                <a:spcPts val="7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0.5</a:t>
            </a:r>
            <a:endParaRPr sz="2400" dirty="0">
              <a:latin typeface="Calibri"/>
              <a:cs typeface="Calibri"/>
            </a:endParaRPr>
          </a:p>
          <a:p>
            <a:pPr marL="1976120">
              <a:spcBef>
                <a:spcPts val="700"/>
              </a:spcBef>
              <a:tabLst>
                <a:tab pos="3829685" algn="l"/>
              </a:tabLst>
            </a:pPr>
            <a:r>
              <a:rPr sz="2400" dirty="0">
                <a:latin typeface="Calibri"/>
                <a:cs typeface="Calibri"/>
              </a:rPr>
              <a:t>µ</a:t>
            </a:r>
            <a:r>
              <a:rPr sz="2000" spc="-577" baseline="-24305" dirty="0">
                <a:latin typeface="Calibri"/>
                <a:cs typeface="Calibri"/>
              </a:rPr>
              <a:t>A</a:t>
            </a:r>
            <a:r>
              <a:rPr sz="2000" spc="-225" baseline="-24305" dirty="0">
                <a:latin typeface="Calibri"/>
                <a:cs typeface="Calibri"/>
              </a:rPr>
              <a:t> </a:t>
            </a:r>
            <a:r>
              <a:rPr sz="2000" spc="-765" baseline="-24305" dirty="0">
                <a:latin typeface="Symbol"/>
                <a:cs typeface="Symbol"/>
              </a:rPr>
              <a:t></a:t>
            </a:r>
            <a:r>
              <a:rPr sz="2000" spc="-292" baseline="-24305" dirty="0">
                <a:latin typeface="Times New Roman"/>
                <a:cs typeface="Times New Roman"/>
              </a:rPr>
              <a:t> </a:t>
            </a:r>
            <a:r>
              <a:rPr sz="2000" spc="-547" baseline="-2430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)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.2	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µ</a:t>
            </a:r>
            <a:r>
              <a:rPr sz="2000" spc="-577" baseline="-24305" dirty="0">
                <a:latin typeface="Calibri"/>
                <a:cs typeface="Calibri"/>
              </a:rPr>
              <a:t>A</a:t>
            </a:r>
            <a:r>
              <a:rPr sz="2000" spc="-225" baseline="-24305" dirty="0">
                <a:latin typeface="Calibri"/>
                <a:cs typeface="Calibri"/>
              </a:rPr>
              <a:t> </a:t>
            </a:r>
            <a:r>
              <a:rPr sz="2000" spc="-765" baseline="-24305" dirty="0">
                <a:latin typeface="Symbol"/>
                <a:cs typeface="Symbol"/>
              </a:rPr>
              <a:t></a:t>
            </a:r>
            <a:r>
              <a:rPr sz="2000" spc="-292" baseline="-24305" dirty="0">
                <a:latin typeface="Times New Roman"/>
                <a:cs typeface="Times New Roman"/>
              </a:rPr>
              <a:t> </a:t>
            </a:r>
            <a:r>
              <a:rPr sz="2000" spc="-547" baseline="-2430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123030" y="468314"/>
            <a:ext cx="8062821" cy="512762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 Operation</a:t>
            </a:r>
            <a:r>
              <a:rPr sz="32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(Continue)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3030" y="1131222"/>
            <a:ext cx="8692454" cy="445250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">
              <a:spcBef>
                <a:spcPts val="800"/>
              </a:spcBef>
            </a:pPr>
            <a:r>
              <a:rPr sz="2400" b="1" spc="-5" dirty="0">
                <a:latin typeface="Calibri"/>
                <a:cs typeface="Calibri"/>
              </a:rPr>
              <a:t>Example:</a:t>
            </a:r>
            <a:endParaRPr sz="2400" b="1" dirty="0">
              <a:latin typeface="Calibri"/>
              <a:cs typeface="Calibri"/>
            </a:endParaRPr>
          </a:p>
          <a:p>
            <a:pPr marL="38100">
              <a:spcBef>
                <a:spcPts val="7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{(x</a:t>
            </a:r>
            <a:r>
              <a:rPr sz="2000" spc="-67" baseline="-24305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,0.5),(x</a:t>
            </a:r>
            <a:r>
              <a:rPr sz="2000" spc="-67" baseline="-24305" dirty="0">
                <a:latin typeface="Calibri"/>
                <a:cs typeface="Calibri"/>
              </a:rPr>
              <a:t>2</a:t>
            </a:r>
            <a:r>
              <a:rPr sz="2400" spc="-45" dirty="0">
                <a:latin typeface="Calibri"/>
                <a:cs typeface="Calibri"/>
              </a:rPr>
              <a:t>,0.7),(x</a:t>
            </a:r>
            <a:r>
              <a:rPr sz="2000" spc="-67" baseline="-24305" dirty="0">
                <a:latin typeface="Calibri"/>
                <a:cs typeface="Calibri"/>
              </a:rPr>
              <a:t>3</a:t>
            </a:r>
            <a:r>
              <a:rPr sz="2400" spc="-45" dirty="0">
                <a:latin typeface="Calibri"/>
                <a:cs typeface="Calibri"/>
              </a:rPr>
              <a:t>,0)}</a:t>
            </a:r>
            <a:endParaRPr sz="2400" dirty="0">
              <a:latin typeface="Calibri"/>
              <a:cs typeface="Calibri"/>
            </a:endParaRPr>
          </a:p>
          <a:p>
            <a:pPr marL="38100">
              <a:spcBef>
                <a:spcPts val="1160"/>
              </a:spcBef>
            </a:pP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Complement:</a:t>
            </a:r>
            <a:endParaRPr sz="2400" dirty="0">
              <a:latin typeface="Calibri"/>
              <a:cs typeface="Calibri"/>
            </a:endParaRPr>
          </a:p>
          <a:p>
            <a:pPr marL="2245360">
              <a:lnSpc>
                <a:spcPts val="2630"/>
              </a:lnSpc>
              <a:spcBef>
                <a:spcPts val="690"/>
              </a:spcBef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000" spc="-419" baseline="34722" dirty="0">
                <a:latin typeface="Calibri"/>
                <a:cs typeface="Calibri"/>
              </a:rPr>
              <a:t>c</a:t>
            </a:r>
            <a:r>
              <a:rPr sz="2000" baseline="34722" dirty="0">
                <a:latin typeface="Calibri"/>
                <a:cs typeface="Calibri"/>
              </a:rPr>
              <a:t> </a:t>
            </a:r>
            <a:r>
              <a:rPr sz="2000" spc="-127" baseline="3472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{(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,0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5),(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3)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)}</a:t>
            </a:r>
            <a:endParaRPr sz="2400" dirty="0">
              <a:latin typeface="Calibri"/>
              <a:cs typeface="Calibri"/>
            </a:endParaRPr>
          </a:p>
          <a:p>
            <a:pPr marL="3213100">
              <a:lnSpc>
                <a:spcPts val="1190"/>
              </a:lnSpc>
              <a:tabLst>
                <a:tab pos="4270375" algn="l"/>
                <a:tab pos="5328285" algn="l"/>
              </a:tabLst>
            </a:pPr>
            <a:r>
              <a:rPr sz="1400" spc="-335" dirty="0">
                <a:latin typeface="Calibri"/>
                <a:cs typeface="Calibri"/>
              </a:rPr>
              <a:t>1	2	3</a:t>
            </a:r>
            <a:endParaRPr sz="1400" dirty="0">
              <a:latin typeface="Calibri"/>
              <a:cs typeface="Calibri"/>
            </a:endParaRPr>
          </a:p>
          <a:p>
            <a:pPr marL="38100">
              <a:spcBef>
                <a:spcPts val="710"/>
              </a:spcBef>
            </a:pPr>
            <a:r>
              <a:rPr sz="2400" spc="-5" dirty="0">
                <a:latin typeface="Calibri"/>
                <a:cs typeface="Calibri"/>
              </a:rPr>
              <a:t>Because</a:t>
            </a:r>
            <a:endParaRPr sz="2400" dirty="0">
              <a:latin typeface="Calibri"/>
              <a:cs typeface="Calibri"/>
            </a:endParaRPr>
          </a:p>
          <a:p>
            <a:pPr marL="3040380">
              <a:spcBef>
                <a:spcPts val="690"/>
              </a:spcBef>
            </a:pPr>
            <a:r>
              <a:rPr sz="2400" spc="-10" dirty="0">
                <a:latin typeface="Calibri"/>
                <a:cs typeface="Calibri"/>
              </a:rPr>
              <a:t>µ</a:t>
            </a:r>
            <a:r>
              <a:rPr sz="2000" spc="-577" baseline="-24305" dirty="0">
                <a:latin typeface="Calibri"/>
                <a:cs typeface="Calibri"/>
              </a:rPr>
              <a:t>A</a:t>
            </a:r>
            <a:r>
              <a:rPr sz="2000" spc="-225" baseline="-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1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µ</a:t>
            </a:r>
            <a:r>
              <a:rPr sz="2000" spc="-585" baseline="-2430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000" spc="-517" baseline="-2430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3346450">
              <a:spcBef>
                <a:spcPts val="116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0.5</a:t>
            </a:r>
            <a:endParaRPr sz="2400" dirty="0">
              <a:latin typeface="Calibri"/>
              <a:cs typeface="Calibri"/>
            </a:endParaRPr>
          </a:p>
          <a:p>
            <a:pPr marL="3346450">
              <a:spcBef>
                <a:spcPts val="7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0.5</a:t>
            </a:r>
            <a:endParaRPr sz="2400" dirty="0">
              <a:latin typeface="Calibri"/>
              <a:cs typeface="Calibri"/>
            </a:endParaRPr>
          </a:p>
          <a:p>
            <a:pPr marL="1976120">
              <a:spcBef>
                <a:spcPts val="700"/>
              </a:spcBef>
              <a:tabLst>
                <a:tab pos="3646804" algn="l"/>
              </a:tabLst>
            </a:pPr>
            <a:r>
              <a:rPr sz="2400" dirty="0">
                <a:latin typeface="Calibri"/>
                <a:cs typeface="Calibri"/>
              </a:rPr>
              <a:t>µ</a:t>
            </a:r>
            <a:r>
              <a:rPr sz="2000" spc="-577" baseline="-24305" dirty="0">
                <a:latin typeface="Calibri"/>
                <a:cs typeface="Calibri"/>
              </a:rPr>
              <a:t>A</a:t>
            </a:r>
            <a:r>
              <a:rPr sz="2000" spc="-225" baseline="-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)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.3	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µ</a:t>
            </a:r>
            <a:r>
              <a:rPr sz="2000" spc="-577" baseline="-24305" dirty="0">
                <a:latin typeface="Calibri"/>
                <a:cs typeface="Calibri"/>
              </a:rPr>
              <a:t>A</a:t>
            </a:r>
            <a:r>
              <a:rPr sz="2000" spc="-225" baseline="-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(x</a:t>
            </a:r>
            <a:r>
              <a:rPr sz="2000" spc="-502" baseline="-2430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531620"/>
            <a:ext cx="8064500" cy="35128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Support(A)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set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points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endParaRPr sz="3200" dirty="0">
              <a:latin typeface="Calibri"/>
              <a:cs typeface="Calibri"/>
            </a:endParaRPr>
          </a:p>
          <a:p>
            <a:pPr marL="2940050">
              <a:lnSpc>
                <a:spcPts val="3075"/>
              </a:lnSpc>
              <a:spcBef>
                <a:spcPts val="800"/>
              </a:spcBef>
            </a:pPr>
            <a:r>
              <a:rPr sz="3200" spc="-30" dirty="0">
                <a:latin typeface="Calibri"/>
                <a:cs typeface="Calibri"/>
              </a:rPr>
              <a:t>{(x</a:t>
            </a:r>
            <a:r>
              <a:rPr sz="3200" spc="-30" dirty="0">
                <a:latin typeface="Cambria"/>
                <a:cs typeface="Cambria"/>
              </a:rPr>
              <a:t>∣</a:t>
            </a:r>
            <a:r>
              <a:rPr sz="3200" spc="165" dirty="0">
                <a:latin typeface="Cambria"/>
                <a:cs typeface="Cambria"/>
              </a:rPr>
              <a:t> </a:t>
            </a:r>
            <a:r>
              <a:rPr sz="3200" dirty="0">
                <a:latin typeface="Calibri"/>
                <a:cs typeface="Calibri"/>
              </a:rPr>
              <a:t>µ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(x)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95" dirty="0">
                <a:latin typeface="Cambria"/>
                <a:cs typeface="Cambria"/>
              </a:rPr>
              <a:t>&gt;</a:t>
            </a:r>
            <a:r>
              <a:rPr sz="3200" spc="165" dirty="0">
                <a:latin typeface="Cambria"/>
                <a:cs typeface="Cambria"/>
              </a:rPr>
              <a:t> </a:t>
            </a:r>
            <a:r>
              <a:rPr sz="3200" u="sng" spc="5" dirty="0">
                <a:latin typeface="Cambria"/>
                <a:cs typeface="Cambria"/>
              </a:rPr>
              <a:t>0</a:t>
            </a:r>
            <a:r>
              <a:rPr sz="3200" u="sng" spc="25" dirty="0">
                <a:latin typeface="Cambria"/>
                <a:cs typeface="Cambria"/>
              </a:rPr>
              <a:t> </a:t>
            </a:r>
            <a:r>
              <a:rPr sz="3200" dirty="0">
                <a:latin typeface="Calibri"/>
                <a:cs typeface="Calibri"/>
              </a:rPr>
              <a:t>}</a:t>
            </a:r>
          </a:p>
          <a:p>
            <a:pPr marL="3810000">
              <a:lnSpc>
                <a:spcPts val="1455"/>
              </a:lnSpc>
            </a:pPr>
            <a:r>
              <a:rPr sz="1850" spc="-450" dirty="0">
                <a:latin typeface="Calibri"/>
                <a:cs typeface="Calibri"/>
              </a:rPr>
              <a:t>A</a:t>
            </a:r>
            <a:endParaRPr sz="185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core(A)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set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</a:t>
            </a:r>
            <a:r>
              <a:rPr sz="3200" spc="-10" dirty="0">
                <a:latin typeface="Calibri"/>
                <a:cs typeface="Calibri"/>
              </a:rPr>
              <a:t> points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endParaRPr sz="3200" dirty="0">
              <a:latin typeface="Calibri"/>
              <a:cs typeface="Calibri"/>
            </a:endParaRPr>
          </a:p>
          <a:p>
            <a:pPr marL="2997200">
              <a:lnSpc>
                <a:spcPts val="3075"/>
              </a:lnSpc>
              <a:spcBef>
                <a:spcPts val="800"/>
              </a:spcBef>
            </a:pPr>
            <a:r>
              <a:rPr sz="3200" spc="-30" dirty="0">
                <a:latin typeface="Calibri"/>
                <a:cs typeface="Calibri"/>
              </a:rPr>
              <a:t>{(x</a:t>
            </a:r>
            <a:r>
              <a:rPr sz="3200" spc="-30" dirty="0">
                <a:latin typeface="Cambria"/>
                <a:cs typeface="Cambria"/>
              </a:rPr>
              <a:t>∣</a:t>
            </a:r>
            <a:r>
              <a:rPr sz="3200" spc="155" dirty="0">
                <a:latin typeface="Cambria"/>
                <a:cs typeface="Cambria"/>
              </a:rPr>
              <a:t> </a:t>
            </a:r>
            <a:r>
              <a:rPr sz="3200" dirty="0">
                <a:latin typeface="Calibri"/>
                <a:cs typeface="Calibri"/>
              </a:rPr>
              <a:t>µ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(x)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50" dirty="0">
                <a:latin typeface="Cambria"/>
                <a:cs typeface="Cambria"/>
              </a:rPr>
              <a:t>=</a:t>
            </a:r>
            <a:r>
              <a:rPr sz="3200" u="sng" spc="50" dirty="0">
                <a:latin typeface="Cambria"/>
                <a:cs typeface="Cambria"/>
              </a:rPr>
              <a:t>1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dirty="0">
                <a:latin typeface="Calibri"/>
                <a:cs typeface="Calibri"/>
              </a:rPr>
              <a:t>}</a:t>
            </a:r>
          </a:p>
          <a:p>
            <a:pPr marL="3867150">
              <a:lnSpc>
                <a:spcPts val="1455"/>
              </a:lnSpc>
            </a:pPr>
            <a:r>
              <a:rPr sz="1850" spc="-450" dirty="0">
                <a:latin typeface="Calibri"/>
                <a:cs typeface="Calibri"/>
              </a:rPr>
              <a:t>A</a:t>
            </a:r>
            <a:endParaRPr sz="185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Fuzzy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whose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support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point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1861" y="5311141"/>
            <a:ext cx="10477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50" dirty="0">
                <a:latin typeface="Calibri"/>
                <a:cs typeface="Calibri"/>
              </a:rPr>
              <a:t>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39" y="5019040"/>
            <a:ext cx="6094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µ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(x)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spc="50" dirty="0">
                <a:latin typeface="Cambria"/>
                <a:cs typeface="Cambria"/>
              </a:rPr>
              <a:t>=1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u="sng" spc="-5" dirty="0">
                <a:latin typeface="Calibri"/>
                <a:cs typeface="Calibri"/>
              </a:rPr>
              <a:t>fuzzy</a:t>
            </a:r>
            <a:r>
              <a:rPr sz="3200" u="sng" spc="-15" dirty="0">
                <a:latin typeface="Calibri"/>
                <a:cs typeface="Calibri"/>
              </a:rPr>
              <a:t> </a:t>
            </a:r>
            <a:r>
              <a:rPr sz="3200" u="sng" spc="-5" dirty="0">
                <a:latin typeface="Calibri"/>
                <a:cs typeface="Calibri"/>
              </a:rPr>
              <a:t>singleton</a:t>
            </a:r>
            <a:endParaRPr sz="3200" u="sng" dirty="0">
              <a:latin typeface="Calibri"/>
              <a:cs typeface="Calibri"/>
            </a:endParaRPr>
          </a:p>
        </p:txBody>
      </p:sp>
      <p:sp>
        <p:nvSpPr>
          <p:cNvPr id="5" name="Title 26">
            <a:extLst>
              <a:ext uri="{FF2B5EF4-FFF2-40B4-BE49-F238E27FC236}">
                <a16:creationId xmlns="" xmlns:a16="http://schemas.microsoft.com/office/drawing/2014/main" id="{726EE8A3-2233-47B2-9DA6-0B2F44B00AD8}"/>
              </a:ext>
            </a:extLst>
          </p:cNvPr>
          <p:cNvSpPr txBox="1">
            <a:spLocks/>
          </p:cNvSpPr>
          <p:nvPr/>
        </p:nvSpPr>
        <p:spPr>
          <a:xfrm>
            <a:off x="2953616" y="601818"/>
            <a:ext cx="6439766" cy="528493"/>
          </a:xfrm>
          <a:prstGeom prst="rect">
            <a:avLst/>
          </a:prstGeom>
          <a:solidFill>
            <a:srgbClr val="A81E24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spc="-5" dirty="0">
                <a:solidFill>
                  <a:schemeClr val="bg1"/>
                </a:solidFill>
                <a:latin typeface="Calibri"/>
                <a:cs typeface="Calibri"/>
              </a:rPr>
              <a:t>Support(A) and Core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B3FCD6A-E694-4E6B-A2A4-D63E02FE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58" y="1690804"/>
            <a:ext cx="5850082" cy="3702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26">
            <a:extLst>
              <a:ext uri="{FF2B5EF4-FFF2-40B4-BE49-F238E27FC236}">
                <a16:creationId xmlns="" xmlns:a16="http://schemas.microsoft.com/office/drawing/2014/main" id="{E44F64D2-3883-48C9-8A68-00732B425FC4}"/>
              </a:ext>
            </a:extLst>
          </p:cNvPr>
          <p:cNvSpPr txBox="1">
            <a:spLocks/>
          </p:cNvSpPr>
          <p:nvPr/>
        </p:nvSpPr>
        <p:spPr>
          <a:xfrm>
            <a:off x="3106016" y="754218"/>
            <a:ext cx="6439766" cy="528493"/>
          </a:xfrm>
          <a:prstGeom prst="rect">
            <a:avLst/>
          </a:prstGeom>
          <a:solidFill>
            <a:srgbClr val="A81E24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spc="-5" dirty="0">
                <a:solidFill>
                  <a:schemeClr val="bg1"/>
                </a:solidFill>
                <a:latin typeface="Calibri"/>
                <a:cs typeface="Calibri"/>
              </a:rPr>
              <a:t>Support(A) and Core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99024" y="509024"/>
            <a:ext cx="8393315" cy="443711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-5" dirty="0">
                <a:solidFill>
                  <a:schemeClr val="bg1"/>
                </a:solidFill>
                <a:latin typeface="+mn-lt"/>
              </a:rPr>
              <a:t>Linguistic</a:t>
            </a:r>
            <a:r>
              <a:rPr lang="en-IN" sz="2800" b="1" spc="-25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2800" b="1" spc="-10" dirty="0">
                <a:solidFill>
                  <a:schemeClr val="bg1"/>
                </a:solidFill>
                <a:latin typeface="+mn-lt"/>
              </a:rPr>
              <a:t>variable,</a:t>
            </a:r>
            <a:r>
              <a:rPr lang="en-IN" sz="2800" b="1" spc="-15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2800" b="1" spc="-10" dirty="0">
                <a:solidFill>
                  <a:schemeClr val="bg1"/>
                </a:solidFill>
                <a:latin typeface="+mn-lt"/>
              </a:rPr>
              <a:t>linguistic</a:t>
            </a:r>
            <a:r>
              <a:rPr lang="en-IN" sz="2800" b="1" spc="-2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2800" b="1" spc="-5" dirty="0">
                <a:solidFill>
                  <a:schemeClr val="bg1"/>
                </a:solidFill>
                <a:latin typeface="+mn-lt"/>
              </a:rPr>
              <a:t>term</a:t>
            </a:r>
            <a:endParaRPr lang="en-I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583690"/>
            <a:ext cx="80714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096135" algn="l"/>
                <a:tab pos="3735704" algn="l"/>
                <a:tab pos="4156075" algn="l"/>
                <a:tab pos="5781675" algn="l"/>
                <a:tab pos="7446009" algn="l"/>
                <a:tab pos="7863205" algn="l"/>
              </a:tabLst>
            </a:pPr>
            <a:r>
              <a:rPr sz="2400" b="1" spc="-5" dirty="0">
                <a:latin typeface="Calibri"/>
                <a:cs typeface="Calibri"/>
              </a:rPr>
              <a:t>L</a:t>
            </a:r>
            <a:r>
              <a:rPr sz="2400" b="1" spc="10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spc="5" dirty="0">
                <a:latin typeface="Calibri"/>
                <a:cs typeface="Calibri"/>
              </a:rPr>
              <a:t>g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spc="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c	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bl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:	A	</a:t>
            </a:r>
            <a:r>
              <a:rPr sz="2400" i="1" spc="-5" dirty="0">
                <a:latin typeface="Calibri"/>
                <a:cs typeface="Calibri"/>
              </a:rPr>
              <a:t>li</a:t>
            </a:r>
            <a:r>
              <a:rPr sz="2400" i="1" spc="-10" dirty="0">
                <a:latin typeface="Calibri"/>
                <a:cs typeface="Calibri"/>
              </a:rPr>
              <a:t>n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10" dirty="0">
                <a:latin typeface="Calibri"/>
                <a:cs typeface="Calibri"/>
              </a:rPr>
              <a:t>u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10" dirty="0">
                <a:latin typeface="Calibri"/>
                <a:cs typeface="Calibri"/>
              </a:rPr>
              <a:t>s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c	v</a:t>
            </a:r>
            <a:r>
              <a:rPr sz="2400" i="1" spc="-10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10" dirty="0">
                <a:latin typeface="Calibri"/>
                <a:cs typeface="Calibri"/>
              </a:rPr>
              <a:t>b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0" y="2023109"/>
            <a:ext cx="7723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88770" algn="l"/>
                <a:tab pos="2927350" algn="l"/>
                <a:tab pos="4232275" algn="l"/>
                <a:tab pos="5030470" algn="l"/>
                <a:tab pos="6949440" algn="l"/>
                <a:tab pos="7515225" algn="l"/>
              </a:tabLst>
            </a:pPr>
            <a:r>
              <a:rPr sz="2400" dirty="0">
                <a:latin typeface="Calibri"/>
                <a:cs typeface="Calibri"/>
              </a:rPr>
              <a:t>va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bl</a:t>
            </a:r>
            <a:r>
              <a:rPr sz="2400" dirty="0">
                <a:latin typeface="Calibri"/>
                <a:cs typeface="Calibri"/>
              </a:rPr>
              <a:t>e	w</a:t>
            </a:r>
            <a:r>
              <a:rPr sz="2400" spc="-5" dirty="0">
                <a:latin typeface="Calibri"/>
                <a:cs typeface="Calibri"/>
              </a:rPr>
              <a:t>hos</a:t>
            </a:r>
            <a:r>
              <a:rPr sz="2400" dirty="0">
                <a:latin typeface="Calibri"/>
                <a:cs typeface="Calibri"/>
              </a:rPr>
              <a:t>e	va</a:t>
            </a:r>
            <a:r>
              <a:rPr sz="2400" spc="-5" dirty="0">
                <a:latin typeface="Calibri"/>
                <a:cs typeface="Calibri"/>
              </a:rPr>
              <a:t>lue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re	</a:t>
            </a:r>
            <a:r>
              <a:rPr sz="2400" spc="-5" dirty="0">
                <a:latin typeface="Calibri"/>
                <a:cs typeface="Calibri"/>
              </a:rPr>
              <a:t>sent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9939" y="2240280"/>
            <a:ext cx="8393315" cy="2459134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355600">
              <a:spcBef>
                <a:spcPts val="1839"/>
              </a:spcBef>
            </a:pPr>
            <a:r>
              <a:rPr sz="2400" u="sng" spc="-5" dirty="0">
                <a:latin typeface="Calibri"/>
                <a:cs typeface="Calibri"/>
              </a:rPr>
              <a:t>natural</a:t>
            </a:r>
            <a:r>
              <a:rPr sz="2400" u="sng" spc="-20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or</a:t>
            </a:r>
            <a:r>
              <a:rPr sz="2400" u="sng" spc="-20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artificial</a:t>
            </a:r>
            <a:r>
              <a:rPr sz="2400" u="sng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900"/>
              </a:lnSpc>
              <a:spcBef>
                <a:spcPts val="21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For example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values of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fuzzy variable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height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could be </a:t>
            </a:r>
            <a:r>
              <a:rPr sz="2400" i="1" spc="-5" dirty="0">
                <a:latin typeface="Calibri"/>
                <a:cs typeface="Calibri"/>
              </a:rPr>
              <a:t>tall, </a:t>
            </a:r>
            <a:r>
              <a:rPr sz="2400" i="1" dirty="0">
                <a:latin typeface="Calibri"/>
                <a:cs typeface="Calibri"/>
              </a:rPr>
              <a:t>very </a:t>
            </a:r>
            <a:r>
              <a:rPr sz="2400" i="1" spc="-5" dirty="0">
                <a:latin typeface="Calibri"/>
                <a:cs typeface="Calibri"/>
              </a:rPr>
              <a:t>tall, very </a:t>
            </a:r>
            <a:r>
              <a:rPr sz="2400" i="1" dirty="0">
                <a:latin typeface="Calibri"/>
                <a:cs typeface="Calibri"/>
              </a:rPr>
              <a:t>very </a:t>
            </a:r>
            <a:r>
              <a:rPr sz="2400" i="1" spc="-5" dirty="0">
                <a:latin typeface="Calibri"/>
                <a:cs typeface="Calibri"/>
              </a:rPr>
              <a:t>tall, 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somewhat tall, not very tall, tall but not </a:t>
            </a:r>
            <a:r>
              <a:rPr sz="2400" i="1" dirty="0">
                <a:latin typeface="Calibri"/>
                <a:cs typeface="Calibri"/>
              </a:rPr>
              <a:t>very 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tall, quite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tall,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more </a:t>
            </a:r>
            <a:r>
              <a:rPr sz="2400" i="1" spc="-5" dirty="0">
                <a:latin typeface="Calibri"/>
                <a:cs typeface="Calibri"/>
              </a:rPr>
              <a:t>or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less tall.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spcBef>
                <a:spcPts val="173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i="1" spc="-5" dirty="0">
                <a:latin typeface="Calibri"/>
                <a:cs typeface="Calibri"/>
              </a:rPr>
              <a:t>Tall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is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linguistic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459" y="1662456"/>
            <a:ext cx="9731142" cy="260071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age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u="sng" spc="-5" dirty="0">
                <a:latin typeface="Calibri"/>
                <a:cs typeface="Calibri"/>
              </a:rPr>
              <a:t>linguistic variable </a:t>
            </a:r>
            <a:r>
              <a:rPr sz="2800" spc="-10" dirty="0">
                <a:latin typeface="Calibri"/>
                <a:cs typeface="Calibri"/>
              </a:rPr>
              <a:t>then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term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endParaRPr sz="2800" dirty="0">
              <a:latin typeface="Calibri"/>
              <a:cs typeface="Calibri"/>
            </a:endParaRPr>
          </a:p>
          <a:p>
            <a:pPr marL="355600" marR="134620" indent="-342900"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Calibri"/>
                <a:cs typeface="Calibri"/>
              </a:rPr>
              <a:t>T(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age</a:t>
            </a:r>
            <a:r>
              <a:rPr sz="2800" i="1" spc="-5" dirty="0">
                <a:latin typeface="Calibri"/>
                <a:cs typeface="Calibri"/>
              </a:rPr>
              <a:t>) </a:t>
            </a:r>
            <a:r>
              <a:rPr sz="2800" i="1" dirty="0">
                <a:latin typeface="Calibri"/>
                <a:cs typeface="Calibri"/>
              </a:rPr>
              <a:t>= { </a:t>
            </a:r>
            <a:r>
              <a:rPr sz="2800" i="1" spc="-5" dirty="0">
                <a:latin typeface="Calibri"/>
                <a:cs typeface="Calibri"/>
              </a:rPr>
              <a:t>young, not young, </a:t>
            </a:r>
            <a:r>
              <a:rPr sz="2800" i="1" dirty="0">
                <a:latin typeface="Calibri"/>
                <a:cs typeface="Calibri"/>
              </a:rPr>
              <a:t>very </a:t>
            </a:r>
            <a:r>
              <a:rPr sz="2800" i="1" spc="-5" dirty="0">
                <a:latin typeface="Calibri"/>
                <a:cs typeface="Calibri"/>
              </a:rPr>
              <a:t>young, not </a:t>
            </a:r>
            <a:r>
              <a:rPr sz="2800" i="1" dirty="0">
                <a:latin typeface="Calibri"/>
                <a:cs typeface="Calibri"/>
              </a:rPr>
              <a:t> very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young,……</a:t>
            </a:r>
            <a:r>
              <a:rPr sz="2800" i="1" spc="-15" dirty="0">
                <a:latin typeface="Calibri"/>
                <a:cs typeface="Calibri"/>
              </a:rPr>
              <a:t> </a:t>
            </a:r>
            <a:endParaRPr lang="en-US" sz="2800" i="1" spc="-15" dirty="0">
              <a:latin typeface="Calibri"/>
              <a:cs typeface="Calibri"/>
            </a:endParaRPr>
          </a:p>
          <a:p>
            <a:pPr marL="12700" marR="134620"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lang="en-IN" sz="2800" i="1" spc="-15" dirty="0">
                <a:latin typeface="Calibri"/>
                <a:cs typeface="Calibri"/>
              </a:rPr>
              <a:t>			</a:t>
            </a:r>
            <a:r>
              <a:rPr sz="2800" i="1" spc="-5" dirty="0">
                <a:latin typeface="Calibri"/>
                <a:cs typeface="Calibri"/>
              </a:rPr>
              <a:t>middle aged,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not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middle aged,</a:t>
            </a:r>
            <a:endParaRPr sz="2800" dirty="0">
              <a:latin typeface="Calibri"/>
              <a:cs typeface="Calibri"/>
            </a:endParaRPr>
          </a:p>
          <a:p>
            <a:pPr marL="355600" marR="200025">
              <a:lnSpc>
                <a:spcPts val="3840"/>
              </a:lnSpc>
              <a:spcBef>
                <a:spcPts val="90"/>
              </a:spcBef>
            </a:pPr>
            <a:r>
              <a:rPr lang="en-US" sz="2800" i="1" dirty="0">
                <a:latin typeface="Calibri"/>
                <a:cs typeface="Calibri"/>
              </a:rPr>
              <a:t>	</a:t>
            </a:r>
            <a:r>
              <a:rPr sz="2800" i="1" dirty="0">
                <a:latin typeface="Calibri"/>
                <a:cs typeface="Calibri"/>
              </a:rPr>
              <a:t>… </a:t>
            </a:r>
            <a:r>
              <a:rPr sz="2800" i="1" spc="-5" dirty="0">
                <a:latin typeface="Calibri"/>
                <a:cs typeface="Calibri"/>
              </a:rPr>
              <a:t>old, not old, </a:t>
            </a:r>
            <a:r>
              <a:rPr sz="2800" i="1" dirty="0">
                <a:latin typeface="Calibri"/>
                <a:cs typeface="Calibri"/>
              </a:rPr>
              <a:t>very </a:t>
            </a:r>
            <a:r>
              <a:rPr sz="2800" i="1" spc="-5" dirty="0">
                <a:latin typeface="Calibri"/>
                <a:cs typeface="Calibri"/>
              </a:rPr>
              <a:t>old, </a:t>
            </a:r>
            <a:r>
              <a:rPr sz="2800" i="1" dirty="0">
                <a:latin typeface="Calibri"/>
                <a:cs typeface="Calibri"/>
              </a:rPr>
              <a:t>more </a:t>
            </a:r>
            <a:r>
              <a:rPr sz="2800" i="1" spc="-5" dirty="0">
                <a:latin typeface="Calibri"/>
                <a:cs typeface="Calibri"/>
              </a:rPr>
              <a:t>or less old, not </a:t>
            </a:r>
            <a:r>
              <a:rPr sz="2800" i="1" dirty="0">
                <a:latin typeface="Calibri"/>
                <a:cs typeface="Calibri"/>
              </a:rPr>
              <a:t> very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old,…not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lang="en-US" sz="2800" i="1" spc="-25" dirty="0">
                <a:latin typeface="Calibri"/>
                <a:cs typeface="Calibri"/>
              </a:rPr>
              <a:t>	</a:t>
            </a:r>
            <a:r>
              <a:rPr sz="2800" i="1" dirty="0">
                <a:latin typeface="Calibri"/>
                <a:cs typeface="Calibri"/>
              </a:rPr>
              <a:t>very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young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and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not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very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old,…}.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E74662BF-4D8B-4B26-80D0-0CAE6839EA00}"/>
              </a:ext>
            </a:extLst>
          </p:cNvPr>
          <p:cNvSpPr txBox="1">
            <a:spLocks/>
          </p:cNvSpPr>
          <p:nvPr/>
        </p:nvSpPr>
        <p:spPr>
          <a:xfrm>
            <a:off x="1899024" y="509024"/>
            <a:ext cx="8393315" cy="443711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-5" dirty="0">
                <a:solidFill>
                  <a:schemeClr val="bg1"/>
                </a:solidFill>
                <a:latin typeface="+mn-lt"/>
              </a:rPr>
              <a:t>Linguistic</a:t>
            </a:r>
            <a:r>
              <a:rPr lang="en-IN" sz="2800" b="1" spc="-25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2800" b="1" spc="-10" dirty="0">
                <a:solidFill>
                  <a:schemeClr val="bg1"/>
                </a:solidFill>
                <a:latin typeface="+mn-lt"/>
              </a:rPr>
              <a:t>variable,</a:t>
            </a:r>
            <a:r>
              <a:rPr lang="en-IN" sz="2800" b="1" spc="-15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2800" b="1" spc="-10" dirty="0">
                <a:solidFill>
                  <a:schemeClr val="bg1"/>
                </a:solidFill>
                <a:latin typeface="+mn-lt"/>
              </a:rPr>
              <a:t>linguistic</a:t>
            </a:r>
            <a:r>
              <a:rPr lang="en-IN" sz="2800" b="1" spc="-2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2800" b="1" spc="-5" dirty="0">
                <a:solidFill>
                  <a:schemeClr val="bg1"/>
                </a:solidFill>
                <a:latin typeface="+mn-lt"/>
              </a:rPr>
              <a:t>term…</a:t>
            </a:r>
            <a:endParaRPr lang="en-IN" sz="28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Self-Assessment Questions</a:t>
            </a:r>
            <a:endParaRPr lang="en-US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Google Shape;502;p17">
            <a:extLst>
              <a:ext uri="{FF2B5EF4-FFF2-40B4-BE49-F238E27FC236}">
                <a16:creationId xmlns=""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Fuzzy operation used for union is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=""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026828" y="1977905"/>
            <a:ext cx="3545172" cy="145109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/>
              <a:t>Max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/>
              <a:t>Invert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/>
              <a:t>min</a:t>
            </a:r>
          </a:p>
        </p:txBody>
      </p:sp>
      <p:sp>
        <p:nvSpPr>
          <p:cNvPr id="13" name="Google Shape;502;p17">
            <a:extLst>
              <a:ext uri="{FF2B5EF4-FFF2-40B4-BE49-F238E27FC236}">
                <a16:creationId xmlns=""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009895" y="3676273"/>
            <a:ext cx="10172210" cy="85431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The linguistic hedge A={very far , far, near , very near} is an acceptable fuzzy set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="" xmlns:a16="http://schemas.microsoft.com/office/drawing/2014/main" id="{7E00138C-2256-5D01-E821-A57ADA3BBCB0}"/>
              </a:ext>
            </a:extLst>
          </p:cNvPr>
          <p:cNvSpPr/>
          <p:nvPr/>
        </p:nvSpPr>
        <p:spPr>
          <a:xfrm>
            <a:off x="1009895" y="4727197"/>
            <a:ext cx="2901705" cy="11131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dirty="0"/>
              <a:t>True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dirty="0"/>
              <a:t>False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F45A60B-A6D5-C935-7352-E98B1819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A ∩ B = B ∩ A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8EE736C-2155-45EA-5A3E-A46BEB89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A ∩ B = B ∩ A </a:t>
            </a:r>
          </a:p>
        </p:txBody>
      </p:sp>
    </p:spTree>
    <p:extLst>
      <p:ext uri="{BB962C8B-B14F-4D97-AF65-F5344CB8AC3E}">
        <p14:creationId xmlns:p14="http://schemas.microsoft.com/office/powerpoint/2010/main" val="419276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3547952" y="1351211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8958" y="2036631"/>
            <a:ext cx="101740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Describe membership function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List out various terminologies of membership function</a:t>
            </a:r>
          </a:p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Analyze the set </a:t>
            </a:r>
          </a:p>
          <a:p>
            <a:pPr lvl="1"/>
            <a:r>
              <a:rPr lang="en-US" dirty="0"/>
              <a:t>A={0.1/0 + 0.2/1  + 0.4 / 2 + 0.6/3 +1/0.66}</a:t>
            </a:r>
          </a:p>
          <a:p>
            <a:pPr lvl="1"/>
            <a:r>
              <a:rPr lang="en-US" dirty="0"/>
              <a:t>B={1/0 + 0.5/1 + 0.7/2 + 0.3 / 3 + 0/4 }</a:t>
            </a:r>
          </a:p>
          <a:p>
            <a:pPr lvl="1"/>
            <a:r>
              <a:rPr lang="en-US" dirty="0"/>
              <a:t>And Find A U B`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Summarize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open and close membership functions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4952454" y="2828792"/>
            <a:ext cx="2903520" cy="12220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oppins" pitchFamily="2" charset="77"/>
                <a:cs typeface="Poppins" pitchFamily="2" charset="77"/>
              </a:rPr>
              <a:t>THANK YOU</a:t>
            </a: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17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=""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916234" y="377767"/>
            <a:ext cx="745172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Fuzzy Set Theory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235E68F-8B7F-40B5-98E6-2730EACB7DA7}"/>
              </a:ext>
            </a:extLst>
          </p:cNvPr>
          <p:cNvSpPr/>
          <p:nvPr/>
        </p:nvSpPr>
        <p:spPr>
          <a:xfrm>
            <a:off x="150947" y="1297343"/>
            <a:ext cx="9325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word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“fuzzy”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means “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vagueness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(ambiguity)”.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Fuzziness occurs when the boundary of a piece of information is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not clear-cut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Fuzzy sets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1965 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Lotfi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Zadeh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defines 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extension of classical notation set.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Classical set theory allows the membership of the elements in the set in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binary terms.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Fuzzy set theory permits membership function valued in the interval [0,1].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tfi Zadeh and the Birth of Fuzzy Logic - IEEE Spectrum">
            <a:extLst>
              <a:ext uri="{FF2B5EF4-FFF2-40B4-BE49-F238E27FC236}">
                <a16:creationId xmlns="" xmlns:a16="http://schemas.microsoft.com/office/drawing/2014/main" id="{FF3DF9D5-BAE8-4BFB-A87D-70BAA217E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1" t="10475" r="8556" b="46633"/>
          <a:stretch/>
        </p:blipFill>
        <p:spPr bwMode="auto">
          <a:xfrm>
            <a:off x="9462004" y="1297343"/>
            <a:ext cx="2715057" cy="237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8D26C4-0D58-4D73-A3EB-DE5E4E6DED39}"/>
              </a:ext>
            </a:extLst>
          </p:cNvPr>
          <p:cNvSpPr/>
          <p:nvPr/>
        </p:nvSpPr>
        <p:spPr>
          <a:xfrm>
            <a:off x="9982628" y="3839078"/>
            <a:ext cx="2058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Lotfi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A. Zadeh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2266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B58103C-63E8-4748-97C7-6F71B349C9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8572" y="1621600"/>
            <a:ext cx="9354067" cy="43671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ounded Rectangle 17">
            <a:extLst>
              <a:ext uri="{FF2B5EF4-FFF2-40B4-BE49-F238E27FC236}">
                <a16:creationId xmlns="" xmlns:a16="http://schemas.microsoft.com/office/drawing/2014/main" id="{9D59E133-EB36-4041-A7CE-16B0075991B1}"/>
              </a:ext>
            </a:extLst>
          </p:cNvPr>
          <p:cNvSpPr/>
          <p:nvPr/>
        </p:nvSpPr>
        <p:spPr>
          <a:xfrm>
            <a:off x="2736161" y="567930"/>
            <a:ext cx="745172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Classical set v/s Fuzzy Set Theory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003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EAEB19FE-3DFA-43D8-9B0C-70841429CB43}"/>
              </a:ext>
            </a:extLst>
          </p:cNvPr>
          <p:cNvGrpSpPr/>
          <p:nvPr/>
        </p:nvGrpSpPr>
        <p:grpSpPr>
          <a:xfrm>
            <a:off x="2256503" y="1240258"/>
            <a:ext cx="8163790" cy="4681874"/>
            <a:chOff x="2256503" y="1240258"/>
            <a:chExt cx="8163790" cy="4681874"/>
          </a:xfrm>
        </p:grpSpPr>
        <p:sp>
          <p:nvSpPr>
            <p:cNvPr id="25" name="object 25"/>
            <p:cNvSpPr/>
            <p:nvPr/>
          </p:nvSpPr>
          <p:spPr>
            <a:xfrm>
              <a:off x="7296093" y="5236332"/>
              <a:ext cx="3124200" cy="685800"/>
            </a:xfrm>
            <a:custGeom>
              <a:avLst/>
              <a:gdLst/>
              <a:ahLst/>
              <a:cxnLst/>
              <a:rect l="l" t="t" r="r" b="b"/>
              <a:pathLst>
                <a:path w="3124200" h="685800">
                  <a:moveTo>
                    <a:pt x="1562100" y="0"/>
                  </a:moveTo>
                  <a:lnTo>
                    <a:pt x="1637452" y="358"/>
                  </a:lnTo>
                  <a:lnTo>
                    <a:pt x="1711719" y="1424"/>
                  </a:lnTo>
                  <a:lnTo>
                    <a:pt x="1784834" y="3183"/>
                  </a:lnTo>
                  <a:lnTo>
                    <a:pt x="1856733" y="5622"/>
                  </a:lnTo>
                  <a:lnTo>
                    <a:pt x="1927349" y="8727"/>
                  </a:lnTo>
                  <a:lnTo>
                    <a:pt x="1996617" y="12482"/>
                  </a:lnTo>
                  <a:lnTo>
                    <a:pt x="2064471" y="16875"/>
                  </a:lnTo>
                  <a:lnTo>
                    <a:pt x="2130846" y="21892"/>
                  </a:lnTo>
                  <a:lnTo>
                    <a:pt x="2195676" y="27517"/>
                  </a:lnTo>
                  <a:lnTo>
                    <a:pt x="2258896" y="33738"/>
                  </a:lnTo>
                  <a:lnTo>
                    <a:pt x="2320440" y="40540"/>
                  </a:lnTo>
                  <a:lnTo>
                    <a:pt x="2380243" y="47909"/>
                  </a:lnTo>
                  <a:lnTo>
                    <a:pt x="2438238" y="55831"/>
                  </a:lnTo>
                  <a:lnTo>
                    <a:pt x="2494361" y="64292"/>
                  </a:lnTo>
                  <a:lnTo>
                    <a:pt x="2548545" y="73278"/>
                  </a:lnTo>
                  <a:lnTo>
                    <a:pt x="2600726" y="82775"/>
                  </a:lnTo>
                  <a:lnTo>
                    <a:pt x="2650837" y="92769"/>
                  </a:lnTo>
                  <a:lnTo>
                    <a:pt x="2698813" y="103246"/>
                  </a:lnTo>
                  <a:lnTo>
                    <a:pt x="2744588" y="114192"/>
                  </a:lnTo>
                  <a:lnTo>
                    <a:pt x="2788098" y="125593"/>
                  </a:lnTo>
                  <a:lnTo>
                    <a:pt x="2829275" y="137434"/>
                  </a:lnTo>
                  <a:lnTo>
                    <a:pt x="2868055" y="149702"/>
                  </a:lnTo>
                  <a:lnTo>
                    <a:pt x="2904372" y="162383"/>
                  </a:lnTo>
                  <a:lnTo>
                    <a:pt x="2969356" y="188926"/>
                  </a:lnTo>
                  <a:lnTo>
                    <a:pt x="3023700" y="216951"/>
                  </a:lnTo>
                  <a:lnTo>
                    <a:pt x="3066882" y="246347"/>
                  </a:lnTo>
                  <a:lnTo>
                    <a:pt x="3098375" y="277000"/>
                  </a:lnTo>
                  <a:lnTo>
                    <a:pt x="3122553" y="325092"/>
                  </a:lnTo>
                  <a:lnTo>
                    <a:pt x="3124200" y="341630"/>
                  </a:lnTo>
                  <a:lnTo>
                    <a:pt x="3122553" y="358276"/>
                  </a:lnTo>
                  <a:lnTo>
                    <a:pt x="3098375" y="406693"/>
                  </a:lnTo>
                  <a:lnTo>
                    <a:pt x="3066882" y="437559"/>
                  </a:lnTo>
                  <a:lnTo>
                    <a:pt x="3023700" y="467163"/>
                  </a:lnTo>
                  <a:lnTo>
                    <a:pt x="2969356" y="495392"/>
                  </a:lnTo>
                  <a:lnTo>
                    <a:pt x="2904372" y="522132"/>
                  </a:lnTo>
                  <a:lnTo>
                    <a:pt x="2868055" y="534907"/>
                  </a:lnTo>
                  <a:lnTo>
                    <a:pt x="2829275" y="547268"/>
                  </a:lnTo>
                  <a:lnTo>
                    <a:pt x="2788098" y="559199"/>
                  </a:lnTo>
                  <a:lnTo>
                    <a:pt x="2744588" y="570687"/>
                  </a:lnTo>
                  <a:lnTo>
                    <a:pt x="2698813" y="581718"/>
                  </a:lnTo>
                  <a:lnTo>
                    <a:pt x="2650837" y="592276"/>
                  </a:lnTo>
                  <a:lnTo>
                    <a:pt x="2600726" y="602349"/>
                  </a:lnTo>
                  <a:lnTo>
                    <a:pt x="2548545" y="611921"/>
                  </a:lnTo>
                  <a:lnTo>
                    <a:pt x="2494361" y="620979"/>
                  </a:lnTo>
                  <a:lnTo>
                    <a:pt x="2438238" y="629508"/>
                  </a:lnTo>
                  <a:lnTo>
                    <a:pt x="2380243" y="637494"/>
                  </a:lnTo>
                  <a:lnTo>
                    <a:pt x="2320440" y="644922"/>
                  </a:lnTo>
                  <a:lnTo>
                    <a:pt x="2258896" y="651780"/>
                  </a:lnTo>
                  <a:lnTo>
                    <a:pt x="2195676" y="658052"/>
                  </a:lnTo>
                  <a:lnTo>
                    <a:pt x="2130846" y="663724"/>
                  </a:lnTo>
                  <a:lnTo>
                    <a:pt x="2064471" y="668781"/>
                  </a:lnTo>
                  <a:lnTo>
                    <a:pt x="1996617" y="673211"/>
                  </a:lnTo>
                  <a:lnTo>
                    <a:pt x="1927349" y="676998"/>
                  </a:lnTo>
                  <a:lnTo>
                    <a:pt x="1856733" y="680129"/>
                  </a:lnTo>
                  <a:lnTo>
                    <a:pt x="1784834" y="682588"/>
                  </a:lnTo>
                  <a:lnTo>
                    <a:pt x="1711719" y="684363"/>
                  </a:lnTo>
                  <a:lnTo>
                    <a:pt x="1637452" y="685438"/>
                  </a:lnTo>
                  <a:lnTo>
                    <a:pt x="1562100" y="685800"/>
                  </a:lnTo>
                  <a:lnTo>
                    <a:pt x="1486747" y="685438"/>
                  </a:lnTo>
                  <a:lnTo>
                    <a:pt x="1412480" y="684363"/>
                  </a:lnTo>
                  <a:lnTo>
                    <a:pt x="1339365" y="682588"/>
                  </a:lnTo>
                  <a:lnTo>
                    <a:pt x="1267466" y="680129"/>
                  </a:lnTo>
                  <a:lnTo>
                    <a:pt x="1196850" y="676998"/>
                  </a:lnTo>
                  <a:lnTo>
                    <a:pt x="1127582" y="673211"/>
                  </a:lnTo>
                  <a:lnTo>
                    <a:pt x="1059728" y="668781"/>
                  </a:lnTo>
                  <a:lnTo>
                    <a:pt x="993353" y="663724"/>
                  </a:lnTo>
                  <a:lnTo>
                    <a:pt x="928523" y="658052"/>
                  </a:lnTo>
                  <a:lnTo>
                    <a:pt x="865303" y="651780"/>
                  </a:lnTo>
                  <a:lnTo>
                    <a:pt x="803759" y="644922"/>
                  </a:lnTo>
                  <a:lnTo>
                    <a:pt x="743956" y="637494"/>
                  </a:lnTo>
                  <a:lnTo>
                    <a:pt x="685961" y="629508"/>
                  </a:lnTo>
                  <a:lnTo>
                    <a:pt x="629838" y="620979"/>
                  </a:lnTo>
                  <a:lnTo>
                    <a:pt x="575654" y="611921"/>
                  </a:lnTo>
                  <a:lnTo>
                    <a:pt x="523473" y="602349"/>
                  </a:lnTo>
                  <a:lnTo>
                    <a:pt x="473362" y="592276"/>
                  </a:lnTo>
                  <a:lnTo>
                    <a:pt x="425386" y="581718"/>
                  </a:lnTo>
                  <a:lnTo>
                    <a:pt x="379611" y="570687"/>
                  </a:lnTo>
                  <a:lnTo>
                    <a:pt x="336101" y="559199"/>
                  </a:lnTo>
                  <a:lnTo>
                    <a:pt x="294924" y="547268"/>
                  </a:lnTo>
                  <a:lnTo>
                    <a:pt x="256144" y="534907"/>
                  </a:lnTo>
                  <a:lnTo>
                    <a:pt x="219827" y="522132"/>
                  </a:lnTo>
                  <a:lnTo>
                    <a:pt x="154843" y="495392"/>
                  </a:lnTo>
                  <a:lnTo>
                    <a:pt x="100499" y="467163"/>
                  </a:lnTo>
                  <a:lnTo>
                    <a:pt x="57317" y="437559"/>
                  </a:lnTo>
                  <a:lnTo>
                    <a:pt x="25824" y="406693"/>
                  </a:lnTo>
                  <a:lnTo>
                    <a:pt x="1646" y="358276"/>
                  </a:lnTo>
                  <a:lnTo>
                    <a:pt x="0" y="341630"/>
                  </a:lnTo>
                  <a:lnTo>
                    <a:pt x="1646" y="325092"/>
                  </a:lnTo>
                  <a:lnTo>
                    <a:pt x="25824" y="277000"/>
                  </a:lnTo>
                  <a:lnTo>
                    <a:pt x="57317" y="246347"/>
                  </a:lnTo>
                  <a:lnTo>
                    <a:pt x="100499" y="216951"/>
                  </a:lnTo>
                  <a:lnTo>
                    <a:pt x="154843" y="188926"/>
                  </a:lnTo>
                  <a:lnTo>
                    <a:pt x="219827" y="162383"/>
                  </a:lnTo>
                  <a:lnTo>
                    <a:pt x="256144" y="149702"/>
                  </a:lnTo>
                  <a:lnTo>
                    <a:pt x="294924" y="137434"/>
                  </a:lnTo>
                  <a:lnTo>
                    <a:pt x="336101" y="125593"/>
                  </a:lnTo>
                  <a:lnTo>
                    <a:pt x="379611" y="114192"/>
                  </a:lnTo>
                  <a:lnTo>
                    <a:pt x="425386" y="103246"/>
                  </a:lnTo>
                  <a:lnTo>
                    <a:pt x="473362" y="92769"/>
                  </a:lnTo>
                  <a:lnTo>
                    <a:pt x="523473" y="82775"/>
                  </a:lnTo>
                  <a:lnTo>
                    <a:pt x="575654" y="73278"/>
                  </a:lnTo>
                  <a:lnTo>
                    <a:pt x="629838" y="64292"/>
                  </a:lnTo>
                  <a:lnTo>
                    <a:pt x="685961" y="55831"/>
                  </a:lnTo>
                  <a:lnTo>
                    <a:pt x="743956" y="47909"/>
                  </a:lnTo>
                  <a:lnTo>
                    <a:pt x="803759" y="40540"/>
                  </a:lnTo>
                  <a:lnTo>
                    <a:pt x="865303" y="33738"/>
                  </a:lnTo>
                  <a:lnTo>
                    <a:pt x="928523" y="27517"/>
                  </a:lnTo>
                  <a:lnTo>
                    <a:pt x="993353" y="21892"/>
                  </a:lnTo>
                  <a:lnTo>
                    <a:pt x="1059728" y="16875"/>
                  </a:lnTo>
                  <a:lnTo>
                    <a:pt x="1127582" y="12482"/>
                  </a:lnTo>
                  <a:lnTo>
                    <a:pt x="1196850" y="8727"/>
                  </a:lnTo>
                  <a:lnTo>
                    <a:pt x="1267466" y="5622"/>
                  </a:lnTo>
                  <a:lnTo>
                    <a:pt x="1339365" y="3183"/>
                  </a:lnTo>
                  <a:lnTo>
                    <a:pt x="1412480" y="1424"/>
                  </a:lnTo>
                  <a:lnTo>
                    <a:pt x="1486747" y="358"/>
                  </a:lnTo>
                  <a:lnTo>
                    <a:pt x="1562100" y="0"/>
                  </a:lnTo>
                  <a:close/>
                </a:path>
                <a:path w="3124200" h="685800">
                  <a:moveTo>
                    <a:pt x="0" y="0"/>
                  </a:moveTo>
                  <a:lnTo>
                    <a:pt x="0" y="0"/>
                  </a:lnTo>
                </a:path>
                <a:path w="3124200" h="685800">
                  <a:moveTo>
                    <a:pt x="3124200" y="685800"/>
                  </a:moveTo>
                  <a:lnTo>
                    <a:pt x="3124200" y="6858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83EDAFAD-F45D-4D9B-BF8D-106DD330AE45}"/>
                </a:ext>
              </a:extLst>
            </p:cNvPr>
            <p:cNvGrpSpPr/>
            <p:nvPr/>
          </p:nvGrpSpPr>
          <p:grpSpPr>
            <a:xfrm>
              <a:off x="2256503" y="1240258"/>
              <a:ext cx="8163790" cy="4605674"/>
              <a:chOff x="1981200" y="1663045"/>
              <a:chExt cx="8163790" cy="4605674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1981200" y="2209800"/>
                <a:ext cx="26670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685800">
                    <a:moveTo>
                      <a:pt x="1333500" y="0"/>
                    </a:moveTo>
                    <a:lnTo>
                      <a:pt x="1408457" y="487"/>
                    </a:lnTo>
                    <a:lnTo>
                      <a:pt x="1482140" y="1934"/>
                    </a:lnTo>
                    <a:lnTo>
                      <a:pt x="1554460" y="4319"/>
                    </a:lnTo>
                    <a:lnTo>
                      <a:pt x="1625329" y="7619"/>
                    </a:lnTo>
                    <a:lnTo>
                      <a:pt x="1694656" y="11812"/>
                    </a:lnTo>
                    <a:lnTo>
                      <a:pt x="1762353" y="16875"/>
                    </a:lnTo>
                    <a:lnTo>
                      <a:pt x="1828332" y="22787"/>
                    </a:lnTo>
                    <a:lnTo>
                      <a:pt x="1892503" y="29525"/>
                    </a:lnTo>
                    <a:lnTo>
                      <a:pt x="1954777" y="37067"/>
                    </a:lnTo>
                    <a:lnTo>
                      <a:pt x="2015066" y="45390"/>
                    </a:lnTo>
                    <a:lnTo>
                      <a:pt x="2073281" y="54473"/>
                    </a:lnTo>
                    <a:lnTo>
                      <a:pt x="2129332" y="64292"/>
                    </a:lnTo>
                    <a:lnTo>
                      <a:pt x="2183132" y="74826"/>
                    </a:lnTo>
                    <a:lnTo>
                      <a:pt x="2234590" y="86052"/>
                    </a:lnTo>
                    <a:lnTo>
                      <a:pt x="2283618" y="97948"/>
                    </a:lnTo>
                    <a:lnTo>
                      <a:pt x="2330128" y="110492"/>
                    </a:lnTo>
                    <a:lnTo>
                      <a:pt x="2374030" y="123661"/>
                    </a:lnTo>
                    <a:lnTo>
                      <a:pt x="2415235" y="137434"/>
                    </a:lnTo>
                    <a:lnTo>
                      <a:pt x="2453654" y="151787"/>
                    </a:lnTo>
                    <a:lnTo>
                      <a:pt x="2489199" y="166699"/>
                    </a:lnTo>
                    <a:lnTo>
                      <a:pt x="2551311" y="198109"/>
                    </a:lnTo>
                    <a:lnTo>
                      <a:pt x="2600858" y="231485"/>
                    </a:lnTo>
                    <a:lnTo>
                      <a:pt x="2637129" y="266649"/>
                    </a:lnTo>
                    <a:lnTo>
                      <a:pt x="2659413" y="303424"/>
                    </a:lnTo>
                    <a:lnTo>
                      <a:pt x="2667000" y="341629"/>
                    </a:lnTo>
                    <a:lnTo>
                      <a:pt x="2665088" y="361027"/>
                    </a:lnTo>
                    <a:lnTo>
                      <a:pt x="2650064" y="398792"/>
                    </a:lnTo>
                    <a:lnTo>
                      <a:pt x="2620697" y="435033"/>
                    </a:lnTo>
                    <a:lnTo>
                      <a:pt x="2577699" y="469570"/>
                    </a:lnTo>
                    <a:lnTo>
                      <a:pt x="2521781" y="502221"/>
                    </a:lnTo>
                    <a:lnTo>
                      <a:pt x="2453654" y="532806"/>
                    </a:lnTo>
                    <a:lnTo>
                      <a:pt x="2415235" y="547268"/>
                    </a:lnTo>
                    <a:lnTo>
                      <a:pt x="2374030" y="561145"/>
                    </a:lnTo>
                    <a:lnTo>
                      <a:pt x="2330128" y="574416"/>
                    </a:lnTo>
                    <a:lnTo>
                      <a:pt x="2283618" y="587057"/>
                    </a:lnTo>
                    <a:lnTo>
                      <a:pt x="2234590" y="599046"/>
                    </a:lnTo>
                    <a:lnTo>
                      <a:pt x="2183132" y="610361"/>
                    </a:lnTo>
                    <a:lnTo>
                      <a:pt x="2129332" y="620979"/>
                    </a:lnTo>
                    <a:lnTo>
                      <a:pt x="2073281" y="630877"/>
                    </a:lnTo>
                    <a:lnTo>
                      <a:pt x="2015066" y="640032"/>
                    </a:lnTo>
                    <a:lnTo>
                      <a:pt x="1954777" y="648423"/>
                    </a:lnTo>
                    <a:lnTo>
                      <a:pt x="1892503" y="656027"/>
                    </a:lnTo>
                    <a:lnTo>
                      <a:pt x="1828332" y="662820"/>
                    </a:lnTo>
                    <a:lnTo>
                      <a:pt x="1762353" y="668782"/>
                    </a:lnTo>
                    <a:lnTo>
                      <a:pt x="1694656" y="673887"/>
                    </a:lnTo>
                    <a:lnTo>
                      <a:pt x="1625329" y="678116"/>
                    </a:lnTo>
                    <a:lnTo>
                      <a:pt x="1554460" y="681443"/>
                    </a:lnTo>
                    <a:lnTo>
                      <a:pt x="1482140" y="683848"/>
                    </a:lnTo>
                    <a:lnTo>
                      <a:pt x="1408457" y="685308"/>
                    </a:lnTo>
                    <a:lnTo>
                      <a:pt x="1333500" y="685800"/>
                    </a:lnTo>
                    <a:lnTo>
                      <a:pt x="1258423" y="685308"/>
                    </a:lnTo>
                    <a:lnTo>
                      <a:pt x="1184637" y="683848"/>
                    </a:lnTo>
                    <a:lnTo>
                      <a:pt x="1112230" y="681443"/>
                    </a:lnTo>
                    <a:lnTo>
                      <a:pt x="1041289" y="678116"/>
                    </a:lnTo>
                    <a:lnTo>
                      <a:pt x="971902" y="673887"/>
                    </a:lnTo>
                    <a:lnTo>
                      <a:pt x="904158" y="668781"/>
                    </a:lnTo>
                    <a:lnTo>
                      <a:pt x="838145" y="662820"/>
                    </a:lnTo>
                    <a:lnTo>
                      <a:pt x="773950" y="656027"/>
                    </a:lnTo>
                    <a:lnTo>
                      <a:pt x="711662" y="648423"/>
                    </a:lnTo>
                    <a:lnTo>
                      <a:pt x="651368" y="640032"/>
                    </a:lnTo>
                    <a:lnTo>
                      <a:pt x="593158" y="630877"/>
                    </a:lnTo>
                    <a:lnTo>
                      <a:pt x="537118" y="620979"/>
                    </a:lnTo>
                    <a:lnTo>
                      <a:pt x="483337" y="610361"/>
                    </a:lnTo>
                    <a:lnTo>
                      <a:pt x="431903" y="599046"/>
                    </a:lnTo>
                    <a:lnTo>
                      <a:pt x="382904" y="587057"/>
                    </a:lnTo>
                    <a:lnTo>
                      <a:pt x="336429" y="574416"/>
                    </a:lnTo>
                    <a:lnTo>
                      <a:pt x="292564" y="561145"/>
                    </a:lnTo>
                    <a:lnTo>
                      <a:pt x="251399" y="547268"/>
                    </a:lnTo>
                    <a:lnTo>
                      <a:pt x="213020" y="532806"/>
                    </a:lnTo>
                    <a:lnTo>
                      <a:pt x="177517" y="517783"/>
                    </a:lnTo>
                    <a:lnTo>
                      <a:pt x="115489" y="486142"/>
                    </a:lnTo>
                    <a:lnTo>
                      <a:pt x="66019" y="452526"/>
                    </a:lnTo>
                    <a:lnTo>
                      <a:pt x="29811" y="417115"/>
                    </a:lnTo>
                    <a:lnTo>
                      <a:pt x="7570" y="380089"/>
                    </a:lnTo>
                    <a:lnTo>
                      <a:pt x="0" y="341629"/>
                    </a:lnTo>
                    <a:lnTo>
                      <a:pt x="1907" y="322359"/>
                    </a:lnTo>
                    <a:lnTo>
                      <a:pt x="16901" y="284847"/>
                    </a:lnTo>
                    <a:lnTo>
                      <a:pt x="46213" y="248855"/>
                    </a:lnTo>
                    <a:lnTo>
                      <a:pt x="89141" y="214562"/>
                    </a:lnTo>
                    <a:lnTo>
                      <a:pt x="144978" y="182147"/>
                    </a:lnTo>
                    <a:lnTo>
                      <a:pt x="213020" y="151787"/>
                    </a:lnTo>
                    <a:lnTo>
                      <a:pt x="251399" y="137434"/>
                    </a:lnTo>
                    <a:lnTo>
                      <a:pt x="292564" y="123661"/>
                    </a:lnTo>
                    <a:lnTo>
                      <a:pt x="336429" y="110492"/>
                    </a:lnTo>
                    <a:lnTo>
                      <a:pt x="382905" y="97948"/>
                    </a:lnTo>
                    <a:lnTo>
                      <a:pt x="431903" y="86052"/>
                    </a:lnTo>
                    <a:lnTo>
                      <a:pt x="483337" y="74826"/>
                    </a:lnTo>
                    <a:lnTo>
                      <a:pt x="537118" y="64292"/>
                    </a:lnTo>
                    <a:lnTo>
                      <a:pt x="593158" y="54473"/>
                    </a:lnTo>
                    <a:lnTo>
                      <a:pt x="651368" y="45390"/>
                    </a:lnTo>
                    <a:lnTo>
                      <a:pt x="711662" y="37067"/>
                    </a:lnTo>
                    <a:lnTo>
                      <a:pt x="773950" y="29525"/>
                    </a:lnTo>
                    <a:lnTo>
                      <a:pt x="838145" y="22787"/>
                    </a:lnTo>
                    <a:lnTo>
                      <a:pt x="904158" y="16875"/>
                    </a:lnTo>
                    <a:lnTo>
                      <a:pt x="971902" y="11812"/>
                    </a:lnTo>
                    <a:lnTo>
                      <a:pt x="1041289" y="7619"/>
                    </a:lnTo>
                    <a:lnTo>
                      <a:pt x="1112230" y="4319"/>
                    </a:lnTo>
                    <a:lnTo>
                      <a:pt x="1184637" y="1934"/>
                    </a:lnTo>
                    <a:lnTo>
                      <a:pt x="1258423" y="487"/>
                    </a:lnTo>
                    <a:lnTo>
                      <a:pt x="1333500" y="0"/>
                    </a:lnTo>
                    <a:close/>
                  </a:path>
                  <a:path w="2667000" h="685800">
                    <a:moveTo>
                      <a:pt x="0" y="0"/>
                    </a:moveTo>
                    <a:lnTo>
                      <a:pt x="0" y="0"/>
                    </a:lnTo>
                  </a:path>
                  <a:path w="2667000" h="685800">
                    <a:moveTo>
                      <a:pt x="2667000" y="685800"/>
                    </a:moveTo>
                    <a:lnTo>
                      <a:pt x="2667000" y="685800"/>
                    </a:lnTo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2842260" y="2265679"/>
                <a:ext cx="944880" cy="5740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88900">
                  <a:spcBef>
                    <a:spcPts val="100"/>
                  </a:spcBef>
                </a:pPr>
                <a:r>
                  <a:rPr spc="-5" dirty="0">
                    <a:latin typeface="Calibri"/>
                    <a:cs typeface="Calibri"/>
                  </a:rPr>
                  <a:t>Is water </a:t>
                </a:r>
                <a:r>
                  <a:rPr dirty="0">
                    <a:latin typeface="Calibri"/>
                    <a:cs typeface="Calibri"/>
                  </a:rPr>
                  <a:t> </a:t>
                </a:r>
                <a:r>
                  <a:rPr spc="-15" dirty="0">
                    <a:latin typeface="Calibri"/>
                    <a:cs typeface="Calibri"/>
                  </a:rPr>
                  <a:t>c</a:t>
                </a:r>
                <a:r>
                  <a:rPr spc="-5" dirty="0">
                    <a:latin typeface="Calibri"/>
                    <a:cs typeface="Calibri"/>
                  </a:rPr>
                  <a:t>olo</a:t>
                </a:r>
                <a:r>
                  <a:rPr spc="-10" dirty="0">
                    <a:latin typeface="Calibri"/>
                    <a:cs typeface="Calibri"/>
                  </a:rPr>
                  <a:t>r</a:t>
                </a:r>
                <a:r>
                  <a:rPr spc="-5" dirty="0">
                    <a:latin typeface="Calibri"/>
                    <a:cs typeface="Calibri"/>
                  </a:rPr>
                  <a:t>l</a:t>
                </a:r>
                <a:r>
                  <a:rPr dirty="0">
                    <a:latin typeface="Calibri"/>
                    <a:cs typeface="Calibri"/>
                  </a:rPr>
                  <a:t>ess?</a:t>
                </a:r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1981200" y="4876799"/>
                <a:ext cx="2667000" cy="782319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685800">
                    <a:moveTo>
                      <a:pt x="1333500" y="0"/>
                    </a:moveTo>
                    <a:lnTo>
                      <a:pt x="1408457" y="491"/>
                    </a:lnTo>
                    <a:lnTo>
                      <a:pt x="1482140" y="1950"/>
                    </a:lnTo>
                    <a:lnTo>
                      <a:pt x="1554460" y="4354"/>
                    </a:lnTo>
                    <a:lnTo>
                      <a:pt x="1625329" y="7680"/>
                    </a:lnTo>
                    <a:lnTo>
                      <a:pt x="1694656" y="11906"/>
                    </a:lnTo>
                    <a:lnTo>
                      <a:pt x="1762353" y="17007"/>
                    </a:lnTo>
                    <a:lnTo>
                      <a:pt x="1828332" y="22962"/>
                    </a:lnTo>
                    <a:lnTo>
                      <a:pt x="1892503" y="29748"/>
                    </a:lnTo>
                    <a:lnTo>
                      <a:pt x="1954777" y="37341"/>
                    </a:lnTo>
                    <a:lnTo>
                      <a:pt x="2015066" y="45719"/>
                    </a:lnTo>
                    <a:lnTo>
                      <a:pt x="2073281" y="54860"/>
                    </a:lnTo>
                    <a:lnTo>
                      <a:pt x="2129332" y="64739"/>
                    </a:lnTo>
                    <a:lnTo>
                      <a:pt x="2183132" y="75335"/>
                    </a:lnTo>
                    <a:lnTo>
                      <a:pt x="2234590" y="86624"/>
                    </a:lnTo>
                    <a:lnTo>
                      <a:pt x="2283618" y="98583"/>
                    </a:lnTo>
                    <a:lnTo>
                      <a:pt x="2330128" y="111191"/>
                    </a:lnTo>
                    <a:lnTo>
                      <a:pt x="2374030" y="124423"/>
                    </a:lnTo>
                    <a:lnTo>
                      <a:pt x="2415235" y="138257"/>
                    </a:lnTo>
                    <a:lnTo>
                      <a:pt x="2453654" y="152670"/>
                    </a:lnTo>
                    <a:lnTo>
                      <a:pt x="2489199" y="167639"/>
                    </a:lnTo>
                    <a:lnTo>
                      <a:pt x="2551311" y="199156"/>
                    </a:lnTo>
                    <a:lnTo>
                      <a:pt x="2600858" y="232623"/>
                    </a:lnTo>
                    <a:lnTo>
                      <a:pt x="2637129" y="267858"/>
                    </a:lnTo>
                    <a:lnTo>
                      <a:pt x="2659413" y="304678"/>
                    </a:lnTo>
                    <a:lnTo>
                      <a:pt x="2667000" y="342900"/>
                    </a:lnTo>
                    <a:lnTo>
                      <a:pt x="2665088" y="362174"/>
                    </a:lnTo>
                    <a:lnTo>
                      <a:pt x="2650064" y="399718"/>
                    </a:lnTo>
                    <a:lnTo>
                      <a:pt x="2620697" y="435768"/>
                    </a:lnTo>
                    <a:lnTo>
                      <a:pt x="2577699" y="470142"/>
                    </a:lnTo>
                    <a:lnTo>
                      <a:pt x="2521781" y="502657"/>
                    </a:lnTo>
                    <a:lnTo>
                      <a:pt x="2453654" y="533129"/>
                    </a:lnTo>
                    <a:lnTo>
                      <a:pt x="2415235" y="547542"/>
                    </a:lnTo>
                    <a:lnTo>
                      <a:pt x="2374030" y="561376"/>
                    </a:lnTo>
                    <a:lnTo>
                      <a:pt x="2330128" y="574608"/>
                    </a:lnTo>
                    <a:lnTo>
                      <a:pt x="2283618" y="587216"/>
                    </a:lnTo>
                    <a:lnTo>
                      <a:pt x="2234590" y="599175"/>
                    </a:lnTo>
                    <a:lnTo>
                      <a:pt x="2183132" y="610464"/>
                    </a:lnTo>
                    <a:lnTo>
                      <a:pt x="2129332" y="621060"/>
                    </a:lnTo>
                    <a:lnTo>
                      <a:pt x="2073281" y="630939"/>
                    </a:lnTo>
                    <a:lnTo>
                      <a:pt x="2015066" y="640080"/>
                    </a:lnTo>
                    <a:lnTo>
                      <a:pt x="1954777" y="648458"/>
                    </a:lnTo>
                    <a:lnTo>
                      <a:pt x="1892503" y="656051"/>
                    </a:lnTo>
                    <a:lnTo>
                      <a:pt x="1828332" y="662837"/>
                    </a:lnTo>
                    <a:lnTo>
                      <a:pt x="1762353" y="668792"/>
                    </a:lnTo>
                    <a:lnTo>
                      <a:pt x="1694656" y="673893"/>
                    </a:lnTo>
                    <a:lnTo>
                      <a:pt x="1625329" y="678119"/>
                    </a:lnTo>
                    <a:lnTo>
                      <a:pt x="1554460" y="681445"/>
                    </a:lnTo>
                    <a:lnTo>
                      <a:pt x="1482140" y="683849"/>
                    </a:lnTo>
                    <a:lnTo>
                      <a:pt x="1408457" y="685308"/>
                    </a:lnTo>
                    <a:lnTo>
                      <a:pt x="1333500" y="685800"/>
                    </a:lnTo>
                    <a:lnTo>
                      <a:pt x="1258423" y="685308"/>
                    </a:lnTo>
                    <a:lnTo>
                      <a:pt x="1184637" y="683849"/>
                    </a:lnTo>
                    <a:lnTo>
                      <a:pt x="1112230" y="681445"/>
                    </a:lnTo>
                    <a:lnTo>
                      <a:pt x="1041289" y="678119"/>
                    </a:lnTo>
                    <a:lnTo>
                      <a:pt x="971902" y="673893"/>
                    </a:lnTo>
                    <a:lnTo>
                      <a:pt x="904158" y="668792"/>
                    </a:lnTo>
                    <a:lnTo>
                      <a:pt x="838145" y="662837"/>
                    </a:lnTo>
                    <a:lnTo>
                      <a:pt x="773950" y="656051"/>
                    </a:lnTo>
                    <a:lnTo>
                      <a:pt x="711662" y="648458"/>
                    </a:lnTo>
                    <a:lnTo>
                      <a:pt x="651368" y="640079"/>
                    </a:lnTo>
                    <a:lnTo>
                      <a:pt x="593158" y="630939"/>
                    </a:lnTo>
                    <a:lnTo>
                      <a:pt x="537118" y="621060"/>
                    </a:lnTo>
                    <a:lnTo>
                      <a:pt x="483337" y="610464"/>
                    </a:lnTo>
                    <a:lnTo>
                      <a:pt x="431903" y="599175"/>
                    </a:lnTo>
                    <a:lnTo>
                      <a:pt x="382904" y="587216"/>
                    </a:lnTo>
                    <a:lnTo>
                      <a:pt x="336429" y="574608"/>
                    </a:lnTo>
                    <a:lnTo>
                      <a:pt x="292564" y="561376"/>
                    </a:lnTo>
                    <a:lnTo>
                      <a:pt x="251399" y="547542"/>
                    </a:lnTo>
                    <a:lnTo>
                      <a:pt x="213020" y="533129"/>
                    </a:lnTo>
                    <a:lnTo>
                      <a:pt x="177517" y="518159"/>
                    </a:lnTo>
                    <a:lnTo>
                      <a:pt x="115489" y="486643"/>
                    </a:lnTo>
                    <a:lnTo>
                      <a:pt x="66019" y="453176"/>
                    </a:lnTo>
                    <a:lnTo>
                      <a:pt x="29811" y="417941"/>
                    </a:lnTo>
                    <a:lnTo>
                      <a:pt x="7570" y="381121"/>
                    </a:lnTo>
                    <a:lnTo>
                      <a:pt x="0" y="342900"/>
                    </a:lnTo>
                    <a:lnTo>
                      <a:pt x="1907" y="323625"/>
                    </a:lnTo>
                    <a:lnTo>
                      <a:pt x="16901" y="286081"/>
                    </a:lnTo>
                    <a:lnTo>
                      <a:pt x="46213" y="250031"/>
                    </a:lnTo>
                    <a:lnTo>
                      <a:pt x="89141" y="215657"/>
                    </a:lnTo>
                    <a:lnTo>
                      <a:pt x="144978" y="183142"/>
                    </a:lnTo>
                    <a:lnTo>
                      <a:pt x="213020" y="152670"/>
                    </a:lnTo>
                    <a:lnTo>
                      <a:pt x="251399" y="138257"/>
                    </a:lnTo>
                    <a:lnTo>
                      <a:pt x="292564" y="124423"/>
                    </a:lnTo>
                    <a:lnTo>
                      <a:pt x="336429" y="111191"/>
                    </a:lnTo>
                    <a:lnTo>
                      <a:pt x="382905" y="98583"/>
                    </a:lnTo>
                    <a:lnTo>
                      <a:pt x="431903" y="86624"/>
                    </a:lnTo>
                    <a:lnTo>
                      <a:pt x="483337" y="75335"/>
                    </a:lnTo>
                    <a:lnTo>
                      <a:pt x="537118" y="64739"/>
                    </a:lnTo>
                    <a:lnTo>
                      <a:pt x="593158" y="54860"/>
                    </a:lnTo>
                    <a:lnTo>
                      <a:pt x="651368" y="45720"/>
                    </a:lnTo>
                    <a:lnTo>
                      <a:pt x="711662" y="37341"/>
                    </a:lnTo>
                    <a:lnTo>
                      <a:pt x="773950" y="29748"/>
                    </a:lnTo>
                    <a:lnTo>
                      <a:pt x="838145" y="22962"/>
                    </a:lnTo>
                    <a:lnTo>
                      <a:pt x="904158" y="17007"/>
                    </a:lnTo>
                    <a:lnTo>
                      <a:pt x="971902" y="11906"/>
                    </a:lnTo>
                    <a:lnTo>
                      <a:pt x="1041289" y="7680"/>
                    </a:lnTo>
                    <a:lnTo>
                      <a:pt x="1112230" y="4354"/>
                    </a:lnTo>
                    <a:lnTo>
                      <a:pt x="1184637" y="1950"/>
                    </a:lnTo>
                    <a:lnTo>
                      <a:pt x="1258423" y="491"/>
                    </a:lnTo>
                    <a:lnTo>
                      <a:pt x="1333500" y="0"/>
                    </a:lnTo>
                    <a:close/>
                  </a:path>
                  <a:path w="2667000" h="685800">
                    <a:moveTo>
                      <a:pt x="0" y="0"/>
                    </a:moveTo>
                    <a:lnTo>
                      <a:pt x="0" y="0"/>
                    </a:lnTo>
                  </a:path>
                  <a:path w="2667000" h="685800">
                    <a:moveTo>
                      <a:pt x="2667000" y="685800"/>
                    </a:moveTo>
                    <a:lnTo>
                      <a:pt x="2667000" y="685800"/>
                    </a:lnTo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2583180" y="5069840"/>
                <a:ext cx="14605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dirty="0">
                    <a:latin typeface="Calibri"/>
                    <a:cs typeface="Calibri"/>
                  </a:rPr>
                  <a:t>Is</a:t>
                </a:r>
                <a:r>
                  <a:rPr spc="-40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Ram</a:t>
                </a:r>
                <a:r>
                  <a:rPr spc="-30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Honest?</a:t>
                </a:r>
                <a:endParaRPr>
                  <a:latin typeface="Calibri"/>
                  <a:cs typeface="Calibri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5107619" y="2171701"/>
                <a:ext cx="1066800" cy="61363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5715" rIns="0" bIns="0" rtlCol="0">
                <a:spAutoFit/>
              </a:bodyPr>
              <a:lstStyle/>
              <a:p>
                <a:pPr>
                  <a:spcBef>
                    <a:spcPts val="45"/>
                  </a:spcBef>
                </a:pPr>
                <a:endParaRPr sz="2150" dirty="0">
                  <a:latin typeface="Times New Roman"/>
                  <a:cs typeface="Times New Roman"/>
                </a:endParaRPr>
              </a:p>
              <a:p>
                <a:pPr marL="302260"/>
                <a:r>
                  <a:rPr b="1" spc="-5" dirty="0">
                    <a:latin typeface="Calibri"/>
                    <a:cs typeface="Calibri"/>
                  </a:rPr>
                  <a:t>Crisp</a:t>
                </a:r>
                <a:endParaRPr b="1" dirty="0">
                  <a:latin typeface="Calibri"/>
                  <a:cs typeface="Calibri"/>
                </a:endParaRPr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391400" y="1663045"/>
                <a:ext cx="2552700" cy="622955"/>
              </a:xfrm>
              <a:custGeom>
                <a:avLst/>
                <a:gdLst/>
                <a:ahLst/>
                <a:cxnLst/>
                <a:rect l="l" t="t" r="r" b="b"/>
                <a:pathLst>
                  <a:path w="1905000" h="457200">
                    <a:moveTo>
                      <a:pt x="952500" y="0"/>
                    </a:moveTo>
                    <a:lnTo>
                      <a:pt x="1025288" y="607"/>
                    </a:lnTo>
                    <a:lnTo>
                      <a:pt x="1096341" y="2404"/>
                    </a:lnTo>
                    <a:lnTo>
                      <a:pt x="1165497" y="5352"/>
                    </a:lnTo>
                    <a:lnTo>
                      <a:pt x="1232596" y="9411"/>
                    </a:lnTo>
                    <a:lnTo>
                      <a:pt x="1297477" y="14545"/>
                    </a:lnTo>
                    <a:lnTo>
                      <a:pt x="1359978" y="20713"/>
                    </a:lnTo>
                    <a:lnTo>
                      <a:pt x="1419938" y="27877"/>
                    </a:lnTo>
                    <a:lnTo>
                      <a:pt x="1477197" y="35998"/>
                    </a:lnTo>
                    <a:lnTo>
                      <a:pt x="1531594" y="45039"/>
                    </a:lnTo>
                    <a:lnTo>
                      <a:pt x="1582967" y="54960"/>
                    </a:lnTo>
                    <a:lnTo>
                      <a:pt x="1631156" y="65722"/>
                    </a:lnTo>
                    <a:lnTo>
                      <a:pt x="1675999" y="77287"/>
                    </a:lnTo>
                    <a:lnTo>
                      <a:pt x="1717335" y="89617"/>
                    </a:lnTo>
                    <a:lnTo>
                      <a:pt x="1755004" y="102672"/>
                    </a:lnTo>
                    <a:lnTo>
                      <a:pt x="1818695" y="130805"/>
                    </a:lnTo>
                    <a:lnTo>
                      <a:pt x="1865783" y="161376"/>
                    </a:lnTo>
                    <a:lnTo>
                      <a:pt x="1894981" y="194078"/>
                    </a:lnTo>
                    <a:lnTo>
                      <a:pt x="1905000" y="228600"/>
                    </a:lnTo>
                    <a:lnTo>
                      <a:pt x="1902468" y="246069"/>
                    </a:lnTo>
                    <a:lnTo>
                      <a:pt x="1882699" y="279719"/>
                    </a:lnTo>
                    <a:lnTo>
                      <a:pt x="1844395" y="311394"/>
                    </a:lnTo>
                    <a:lnTo>
                      <a:pt x="1788844" y="340785"/>
                    </a:lnTo>
                    <a:lnTo>
                      <a:pt x="1717335" y="367582"/>
                    </a:lnTo>
                    <a:lnTo>
                      <a:pt x="1675999" y="379912"/>
                    </a:lnTo>
                    <a:lnTo>
                      <a:pt x="1631156" y="391477"/>
                    </a:lnTo>
                    <a:lnTo>
                      <a:pt x="1582967" y="402239"/>
                    </a:lnTo>
                    <a:lnTo>
                      <a:pt x="1531594" y="412160"/>
                    </a:lnTo>
                    <a:lnTo>
                      <a:pt x="1477197" y="421201"/>
                    </a:lnTo>
                    <a:lnTo>
                      <a:pt x="1419938" y="429322"/>
                    </a:lnTo>
                    <a:lnTo>
                      <a:pt x="1359978" y="436486"/>
                    </a:lnTo>
                    <a:lnTo>
                      <a:pt x="1297477" y="442654"/>
                    </a:lnTo>
                    <a:lnTo>
                      <a:pt x="1232596" y="447788"/>
                    </a:lnTo>
                    <a:lnTo>
                      <a:pt x="1165497" y="451847"/>
                    </a:lnTo>
                    <a:lnTo>
                      <a:pt x="1096341" y="454795"/>
                    </a:lnTo>
                    <a:lnTo>
                      <a:pt x="1025288" y="456592"/>
                    </a:lnTo>
                    <a:lnTo>
                      <a:pt x="952500" y="457200"/>
                    </a:lnTo>
                    <a:lnTo>
                      <a:pt x="879711" y="456592"/>
                    </a:lnTo>
                    <a:lnTo>
                      <a:pt x="808658" y="454795"/>
                    </a:lnTo>
                    <a:lnTo>
                      <a:pt x="739502" y="451847"/>
                    </a:lnTo>
                    <a:lnTo>
                      <a:pt x="672403" y="447788"/>
                    </a:lnTo>
                    <a:lnTo>
                      <a:pt x="607522" y="442654"/>
                    </a:lnTo>
                    <a:lnTo>
                      <a:pt x="545021" y="436486"/>
                    </a:lnTo>
                    <a:lnTo>
                      <a:pt x="485061" y="429322"/>
                    </a:lnTo>
                    <a:lnTo>
                      <a:pt x="427802" y="421201"/>
                    </a:lnTo>
                    <a:lnTo>
                      <a:pt x="373405" y="412160"/>
                    </a:lnTo>
                    <a:lnTo>
                      <a:pt x="322032" y="402239"/>
                    </a:lnTo>
                    <a:lnTo>
                      <a:pt x="273843" y="391477"/>
                    </a:lnTo>
                    <a:lnTo>
                      <a:pt x="229000" y="379912"/>
                    </a:lnTo>
                    <a:lnTo>
                      <a:pt x="187664" y="367582"/>
                    </a:lnTo>
                    <a:lnTo>
                      <a:pt x="149995" y="354527"/>
                    </a:lnTo>
                    <a:lnTo>
                      <a:pt x="86304" y="326394"/>
                    </a:lnTo>
                    <a:lnTo>
                      <a:pt x="39216" y="295823"/>
                    </a:lnTo>
                    <a:lnTo>
                      <a:pt x="10018" y="263121"/>
                    </a:lnTo>
                    <a:lnTo>
                      <a:pt x="0" y="228600"/>
                    </a:lnTo>
                    <a:lnTo>
                      <a:pt x="2531" y="211130"/>
                    </a:lnTo>
                    <a:lnTo>
                      <a:pt x="22300" y="177480"/>
                    </a:lnTo>
                    <a:lnTo>
                      <a:pt x="60604" y="145805"/>
                    </a:lnTo>
                    <a:lnTo>
                      <a:pt x="116155" y="116414"/>
                    </a:lnTo>
                    <a:lnTo>
                      <a:pt x="187664" y="89617"/>
                    </a:lnTo>
                    <a:lnTo>
                      <a:pt x="229000" y="77287"/>
                    </a:lnTo>
                    <a:lnTo>
                      <a:pt x="273843" y="65722"/>
                    </a:lnTo>
                    <a:lnTo>
                      <a:pt x="322032" y="54960"/>
                    </a:lnTo>
                    <a:lnTo>
                      <a:pt x="373405" y="45039"/>
                    </a:lnTo>
                    <a:lnTo>
                      <a:pt x="427802" y="35998"/>
                    </a:lnTo>
                    <a:lnTo>
                      <a:pt x="485061" y="27877"/>
                    </a:lnTo>
                    <a:lnTo>
                      <a:pt x="545021" y="20713"/>
                    </a:lnTo>
                    <a:lnTo>
                      <a:pt x="607522" y="14545"/>
                    </a:lnTo>
                    <a:lnTo>
                      <a:pt x="672403" y="9411"/>
                    </a:lnTo>
                    <a:lnTo>
                      <a:pt x="739502" y="5352"/>
                    </a:lnTo>
                    <a:lnTo>
                      <a:pt x="808658" y="2404"/>
                    </a:lnTo>
                    <a:lnTo>
                      <a:pt x="879711" y="607"/>
                    </a:lnTo>
                    <a:lnTo>
                      <a:pt x="952500" y="0"/>
                    </a:lnTo>
                    <a:close/>
                  </a:path>
                  <a:path w="1905000" h="457200">
                    <a:moveTo>
                      <a:pt x="0" y="0"/>
                    </a:moveTo>
                    <a:lnTo>
                      <a:pt x="0" y="0"/>
                    </a:lnTo>
                  </a:path>
                  <a:path w="1905000" h="457200">
                    <a:moveTo>
                      <a:pt x="1905000" y="457200"/>
                    </a:moveTo>
                    <a:lnTo>
                      <a:pt x="1905000" y="457200"/>
                    </a:lnTo>
                  </a:path>
                </a:pathLst>
              </a:custGeom>
              <a:ln w="2551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7983221" y="1907540"/>
                <a:ext cx="72072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dirty="0">
                    <a:latin typeface="Calibri"/>
                    <a:cs typeface="Calibri"/>
                  </a:rPr>
                  <a:t>Yes!</a:t>
                </a:r>
                <a:r>
                  <a:rPr spc="-80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(1)</a:t>
                </a:r>
                <a:endParaRPr>
                  <a:latin typeface="Calibri"/>
                  <a:cs typeface="Calibri"/>
                </a:endParaRPr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7405255" y="2540539"/>
                <a:ext cx="2514600" cy="583661"/>
              </a:xfrm>
              <a:custGeom>
                <a:avLst/>
                <a:gdLst/>
                <a:ahLst/>
                <a:cxnLst/>
                <a:rect l="l" t="t" r="r" b="b"/>
                <a:pathLst>
                  <a:path w="1905000" h="457200">
                    <a:moveTo>
                      <a:pt x="952500" y="0"/>
                    </a:moveTo>
                    <a:lnTo>
                      <a:pt x="1025288" y="607"/>
                    </a:lnTo>
                    <a:lnTo>
                      <a:pt x="1096341" y="2404"/>
                    </a:lnTo>
                    <a:lnTo>
                      <a:pt x="1165497" y="5352"/>
                    </a:lnTo>
                    <a:lnTo>
                      <a:pt x="1232596" y="9411"/>
                    </a:lnTo>
                    <a:lnTo>
                      <a:pt x="1297477" y="14545"/>
                    </a:lnTo>
                    <a:lnTo>
                      <a:pt x="1359978" y="20713"/>
                    </a:lnTo>
                    <a:lnTo>
                      <a:pt x="1419938" y="27877"/>
                    </a:lnTo>
                    <a:lnTo>
                      <a:pt x="1477197" y="35998"/>
                    </a:lnTo>
                    <a:lnTo>
                      <a:pt x="1531594" y="45039"/>
                    </a:lnTo>
                    <a:lnTo>
                      <a:pt x="1582967" y="54960"/>
                    </a:lnTo>
                    <a:lnTo>
                      <a:pt x="1631156" y="65722"/>
                    </a:lnTo>
                    <a:lnTo>
                      <a:pt x="1675999" y="77287"/>
                    </a:lnTo>
                    <a:lnTo>
                      <a:pt x="1717335" y="89617"/>
                    </a:lnTo>
                    <a:lnTo>
                      <a:pt x="1755004" y="102672"/>
                    </a:lnTo>
                    <a:lnTo>
                      <a:pt x="1818695" y="130805"/>
                    </a:lnTo>
                    <a:lnTo>
                      <a:pt x="1865783" y="161376"/>
                    </a:lnTo>
                    <a:lnTo>
                      <a:pt x="1894981" y="194078"/>
                    </a:lnTo>
                    <a:lnTo>
                      <a:pt x="1905000" y="228600"/>
                    </a:lnTo>
                    <a:lnTo>
                      <a:pt x="1902468" y="246069"/>
                    </a:lnTo>
                    <a:lnTo>
                      <a:pt x="1882699" y="279719"/>
                    </a:lnTo>
                    <a:lnTo>
                      <a:pt x="1844395" y="311394"/>
                    </a:lnTo>
                    <a:lnTo>
                      <a:pt x="1788844" y="340785"/>
                    </a:lnTo>
                    <a:lnTo>
                      <a:pt x="1717335" y="367582"/>
                    </a:lnTo>
                    <a:lnTo>
                      <a:pt x="1675999" y="379912"/>
                    </a:lnTo>
                    <a:lnTo>
                      <a:pt x="1631156" y="391477"/>
                    </a:lnTo>
                    <a:lnTo>
                      <a:pt x="1582967" y="402239"/>
                    </a:lnTo>
                    <a:lnTo>
                      <a:pt x="1531594" y="412160"/>
                    </a:lnTo>
                    <a:lnTo>
                      <a:pt x="1477197" y="421201"/>
                    </a:lnTo>
                    <a:lnTo>
                      <a:pt x="1419938" y="429322"/>
                    </a:lnTo>
                    <a:lnTo>
                      <a:pt x="1359978" y="436486"/>
                    </a:lnTo>
                    <a:lnTo>
                      <a:pt x="1297477" y="442654"/>
                    </a:lnTo>
                    <a:lnTo>
                      <a:pt x="1232596" y="447788"/>
                    </a:lnTo>
                    <a:lnTo>
                      <a:pt x="1165497" y="451847"/>
                    </a:lnTo>
                    <a:lnTo>
                      <a:pt x="1096341" y="454795"/>
                    </a:lnTo>
                    <a:lnTo>
                      <a:pt x="1025288" y="456592"/>
                    </a:lnTo>
                    <a:lnTo>
                      <a:pt x="952500" y="457200"/>
                    </a:lnTo>
                    <a:lnTo>
                      <a:pt x="879711" y="456592"/>
                    </a:lnTo>
                    <a:lnTo>
                      <a:pt x="808658" y="454795"/>
                    </a:lnTo>
                    <a:lnTo>
                      <a:pt x="739502" y="451847"/>
                    </a:lnTo>
                    <a:lnTo>
                      <a:pt x="672403" y="447788"/>
                    </a:lnTo>
                    <a:lnTo>
                      <a:pt x="607522" y="442654"/>
                    </a:lnTo>
                    <a:lnTo>
                      <a:pt x="545021" y="436486"/>
                    </a:lnTo>
                    <a:lnTo>
                      <a:pt x="485061" y="429322"/>
                    </a:lnTo>
                    <a:lnTo>
                      <a:pt x="427802" y="421201"/>
                    </a:lnTo>
                    <a:lnTo>
                      <a:pt x="373405" y="412160"/>
                    </a:lnTo>
                    <a:lnTo>
                      <a:pt x="322032" y="402239"/>
                    </a:lnTo>
                    <a:lnTo>
                      <a:pt x="273843" y="391477"/>
                    </a:lnTo>
                    <a:lnTo>
                      <a:pt x="229000" y="379912"/>
                    </a:lnTo>
                    <a:lnTo>
                      <a:pt x="187664" y="367582"/>
                    </a:lnTo>
                    <a:lnTo>
                      <a:pt x="149995" y="354527"/>
                    </a:lnTo>
                    <a:lnTo>
                      <a:pt x="86304" y="326394"/>
                    </a:lnTo>
                    <a:lnTo>
                      <a:pt x="39216" y="295823"/>
                    </a:lnTo>
                    <a:lnTo>
                      <a:pt x="10018" y="263121"/>
                    </a:lnTo>
                    <a:lnTo>
                      <a:pt x="0" y="228600"/>
                    </a:lnTo>
                    <a:lnTo>
                      <a:pt x="2531" y="211130"/>
                    </a:lnTo>
                    <a:lnTo>
                      <a:pt x="22300" y="177480"/>
                    </a:lnTo>
                    <a:lnTo>
                      <a:pt x="60604" y="145805"/>
                    </a:lnTo>
                    <a:lnTo>
                      <a:pt x="116155" y="116414"/>
                    </a:lnTo>
                    <a:lnTo>
                      <a:pt x="187664" y="89617"/>
                    </a:lnTo>
                    <a:lnTo>
                      <a:pt x="229000" y="77287"/>
                    </a:lnTo>
                    <a:lnTo>
                      <a:pt x="273843" y="65722"/>
                    </a:lnTo>
                    <a:lnTo>
                      <a:pt x="322032" y="54960"/>
                    </a:lnTo>
                    <a:lnTo>
                      <a:pt x="373405" y="45039"/>
                    </a:lnTo>
                    <a:lnTo>
                      <a:pt x="427802" y="35998"/>
                    </a:lnTo>
                    <a:lnTo>
                      <a:pt x="485061" y="27877"/>
                    </a:lnTo>
                    <a:lnTo>
                      <a:pt x="545021" y="20713"/>
                    </a:lnTo>
                    <a:lnTo>
                      <a:pt x="607522" y="14545"/>
                    </a:lnTo>
                    <a:lnTo>
                      <a:pt x="672403" y="9411"/>
                    </a:lnTo>
                    <a:lnTo>
                      <a:pt x="739502" y="5352"/>
                    </a:lnTo>
                    <a:lnTo>
                      <a:pt x="808658" y="2404"/>
                    </a:lnTo>
                    <a:lnTo>
                      <a:pt x="879711" y="607"/>
                    </a:lnTo>
                    <a:lnTo>
                      <a:pt x="952500" y="0"/>
                    </a:lnTo>
                    <a:close/>
                  </a:path>
                  <a:path w="1905000" h="457200">
                    <a:moveTo>
                      <a:pt x="0" y="0"/>
                    </a:moveTo>
                    <a:lnTo>
                      <a:pt x="0" y="0"/>
                    </a:lnTo>
                  </a:path>
                  <a:path w="1905000" h="457200">
                    <a:moveTo>
                      <a:pt x="1905000" y="457200"/>
                    </a:moveTo>
                    <a:lnTo>
                      <a:pt x="1905000" y="457200"/>
                    </a:lnTo>
                  </a:path>
                </a:pathLst>
              </a:custGeom>
              <a:ln w="2551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8007351" y="2669540"/>
                <a:ext cx="6737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pc="-5" dirty="0">
                    <a:latin typeface="Calibri"/>
                    <a:cs typeface="Calibri"/>
                  </a:rPr>
                  <a:t>No!</a:t>
                </a:r>
                <a:r>
                  <a:rPr spc="-65" dirty="0">
                    <a:latin typeface="Calibri"/>
                    <a:cs typeface="Calibri"/>
                  </a:rPr>
                  <a:t> </a:t>
                </a:r>
                <a:r>
                  <a:rPr spc="-10" dirty="0">
                    <a:latin typeface="Calibri"/>
                    <a:cs typeface="Calibri"/>
                  </a:rPr>
                  <a:t>(0)</a:t>
                </a:r>
                <a:endParaRPr>
                  <a:latin typeface="Calibri"/>
                  <a:cs typeface="Calibri"/>
                </a:endParaRPr>
              </a:p>
            </p:txBody>
          </p:sp>
          <p:grpSp>
            <p:nvGrpSpPr>
              <p:cNvPr id="12" name="object 12"/>
              <p:cNvGrpSpPr/>
              <p:nvPr/>
            </p:nvGrpSpPr>
            <p:grpSpPr>
              <a:xfrm>
                <a:off x="6172201" y="2052955"/>
                <a:ext cx="1223645" cy="268605"/>
                <a:chOff x="4648200" y="2052954"/>
                <a:chExt cx="1223645" cy="268605"/>
              </a:xfrm>
            </p:grpSpPr>
            <p:sp>
              <p:nvSpPr>
                <p:cNvPr id="13" name="object 13"/>
                <p:cNvSpPr/>
                <p:nvPr/>
              </p:nvSpPr>
              <p:spPr>
                <a:xfrm>
                  <a:off x="4752339" y="2057399"/>
                  <a:ext cx="1115060" cy="208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060" h="208280">
                      <a:moveTo>
                        <a:pt x="1115060" y="0"/>
                      </a:moveTo>
                      <a:lnTo>
                        <a:pt x="0" y="208279"/>
                      </a:lnTo>
                    </a:path>
                  </a:pathLst>
                </a:custGeom>
                <a:ln w="8890">
                  <a:solidFill>
                    <a:srgbClr val="497DB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4" name="object 14"/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4648200" y="2211069"/>
                  <a:ext cx="118110" cy="110489"/>
                </a:xfrm>
                <a:prstGeom prst="rect">
                  <a:avLst/>
                </a:prstGeom>
              </p:spPr>
            </p:pic>
          </p:grpSp>
          <p:grpSp>
            <p:nvGrpSpPr>
              <p:cNvPr id="15" name="object 15"/>
              <p:cNvGrpSpPr/>
              <p:nvPr/>
            </p:nvGrpSpPr>
            <p:grpSpPr>
              <a:xfrm>
                <a:off x="6172201" y="2622551"/>
                <a:ext cx="1223645" cy="201295"/>
                <a:chOff x="4648200" y="2622550"/>
                <a:chExt cx="1223645" cy="201295"/>
              </a:xfrm>
            </p:grpSpPr>
            <p:sp>
              <p:nvSpPr>
                <p:cNvPr id="16" name="object 16"/>
                <p:cNvSpPr/>
                <p:nvPr/>
              </p:nvSpPr>
              <p:spPr>
                <a:xfrm>
                  <a:off x="4753610" y="2679700"/>
                  <a:ext cx="111379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789" h="139700">
                      <a:moveTo>
                        <a:pt x="1113789" y="139700"/>
                      </a:moveTo>
                      <a:lnTo>
                        <a:pt x="0" y="0"/>
                      </a:lnTo>
                    </a:path>
                  </a:pathLst>
                </a:custGeom>
                <a:ln w="8890">
                  <a:solidFill>
                    <a:srgbClr val="497DB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7" name="object 17"/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648200" y="2622550"/>
                  <a:ext cx="116839" cy="113029"/>
                </a:xfrm>
                <a:prstGeom prst="rect">
                  <a:avLst/>
                </a:prstGeom>
              </p:spPr>
            </p:pic>
          </p:grpSp>
          <p:sp>
            <p:nvSpPr>
              <p:cNvPr id="18" name="object 18"/>
              <p:cNvSpPr txBox="1"/>
              <p:nvPr/>
            </p:nvSpPr>
            <p:spPr>
              <a:xfrm>
                <a:off x="5105400" y="4786699"/>
                <a:ext cx="1066800" cy="559769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5715" rIns="0" bIns="0" rtlCol="0" anchor="ctr">
                <a:spAutoFit/>
              </a:bodyPr>
              <a:lstStyle/>
              <a:p>
                <a:pPr marL="279400"/>
                <a:endParaRPr lang="en-US" b="1" spc="-5" dirty="0">
                  <a:latin typeface="Calibri"/>
                  <a:cs typeface="Calibri"/>
                </a:endParaRPr>
              </a:p>
              <a:p>
                <a:pPr marL="279400"/>
                <a:r>
                  <a:rPr b="1" spc="-5" dirty="0">
                    <a:latin typeface="Calibri"/>
                    <a:cs typeface="Calibri"/>
                  </a:rPr>
                  <a:t>Fuzzy</a:t>
                </a:r>
                <a:endParaRPr b="1" dirty="0">
                  <a:latin typeface="Calibri"/>
                  <a:cs typeface="Calibri"/>
                </a:endParaRPr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7238999" y="3352800"/>
                <a:ext cx="2829791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685800">
                    <a:moveTo>
                      <a:pt x="1333500" y="0"/>
                    </a:moveTo>
                    <a:lnTo>
                      <a:pt x="1408457" y="487"/>
                    </a:lnTo>
                    <a:lnTo>
                      <a:pt x="1482140" y="1934"/>
                    </a:lnTo>
                    <a:lnTo>
                      <a:pt x="1554460" y="4319"/>
                    </a:lnTo>
                    <a:lnTo>
                      <a:pt x="1625329" y="7619"/>
                    </a:lnTo>
                    <a:lnTo>
                      <a:pt x="1694656" y="11812"/>
                    </a:lnTo>
                    <a:lnTo>
                      <a:pt x="1762353" y="16875"/>
                    </a:lnTo>
                    <a:lnTo>
                      <a:pt x="1828332" y="22787"/>
                    </a:lnTo>
                    <a:lnTo>
                      <a:pt x="1892503" y="29525"/>
                    </a:lnTo>
                    <a:lnTo>
                      <a:pt x="1954777" y="37067"/>
                    </a:lnTo>
                    <a:lnTo>
                      <a:pt x="2015066" y="45390"/>
                    </a:lnTo>
                    <a:lnTo>
                      <a:pt x="2073281" y="54473"/>
                    </a:lnTo>
                    <a:lnTo>
                      <a:pt x="2129332" y="64292"/>
                    </a:lnTo>
                    <a:lnTo>
                      <a:pt x="2183132" y="74826"/>
                    </a:lnTo>
                    <a:lnTo>
                      <a:pt x="2234590" y="86052"/>
                    </a:lnTo>
                    <a:lnTo>
                      <a:pt x="2283618" y="97948"/>
                    </a:lnTo>
                    <a:lnTo>
                      <a:pt x="2330128" y="110492"/>
                    </a:lnTo>
                    <a:lnTo>
                      <a:pt x="2374030" y="123661"/>
                    </a:lnTo>
                    <a:lnTo>
                      <a:pt x="2415235" y="137434"/>
                    </a:lnTo>
                    <a:lnTo>
                      <a:pt x="2453654" y="151787"/>
                    </a:lnTo>
                    <a:lnTo>
                      <a:pt x="2489199" y="166699"/>
                    </a:lnTo>
                    <a:lnTo>
                      <a:pt x="2551311" y="198109"/>
                    </a:lnTo>
                    <a:lnTo>
                      <a:pt x="2600858" y="231485"/>
                    </a:lnTo>
                    <a:lnTo>
                      <a:pt x="2637129" y="266649"/>
                    </a:lnTo>
                    <a:lnTo>
                      <a:pt x="2659413" y="303424"/>
                    </a:lnTo>
                    <a:lnTo>
                      <a:pt x="2667000" y="341630"/>
                    </a:lnTo>
                    <a:lnTo>
                      <a:pt x="2665088" y="361027"/>
                    </a:lnTo>
                    <a:lnTo>
                      <a:pt x="2650064" y="398792"/>
                    </a:lnTo>
                    <a:lnTo>
                      <a:pt x="2620697" y="435033"/>
                    </a:lnTo>
                    <a:lnTo>
                      <a:pt x="2577699" y="469570"/>
                    </a:lnTo>
                    <a:lnTo>
                      <a:pt x="2521781" y="502221"/>
                    </a:lnTo>
                    <a:lnTo>
                      <a:pt x="2453654" y="532806"/>
                    </a:lnTo>
                    <a:lnTo>
                      <a:pt x="2415235" y="547268"/>
                    </a:lnTo>
                    <a:lnTo>
                      <a:pt x="2374030" y="561145"/>
                    </a:lnTo>
                    <a:lnTo>
                      <a:pt x="2330128" y="574416"/>
                    </a:lnTo>
                    <a:lnTo>
                      <a:pt x="2283618" y="587057"/>
                    </a:lnTo>
                    <a:lnTo>
                      <a:pt x="2234590" y="599046"/>
                    </a:lnTo>
                    <a:lnTo>
                      <a:pt x="2183132" y="610361"/>
                    </a:lnTo>
                    <a:lnTo>
                      <a:pt x="2129332" y="620979"/>
                    </a:lnTo>
                    <a:lnTo>
                      <a:pt x="2073281" y="630877"/>
                    </a:lnTo>
                    <a:lnTo>
                      <a:pt x="2015066" y="640032"/>
                    </a:lnTo>
                    <a:lnTo>
                      <a:pt x="1954777" y="648423"/>
                    </a:lnTo>
                    <a:lnTo>
                      <a:pt x="1892503" y="656027"/>
                    </a:lnTo>
                    <a:lnTo>
                      <a:pt x="1828332" y="662820"/>
                    </a:lnTo>
                    <a:lnTo>
                      <a:pt x="1762353" y="668782"/>
                    </a:lnTo>
                    <a:lnTo>
                      <a:pt x="1694656" y="673887"/>
                    </a:lnTo>
                    <a:lnTo>
                      <a:pt x="1625329" y="678116"/>
                    </a:lnTo>
                    <a:lnTo>
                      <a:pt x="1554460" y="681443"/>
                    </a:lnTo>
                    <a:lnTo>
                      <a:pt x="1482140" y="683848"/>
                    </a:lnTo>
                    <a:lnTo>
                      <a:pt x="1408457" y="685308"/>
                    </a:lnTo>
                    <a:lnTo>
                      <a:pt x="1333500" y="685800"/>
                    </a:lnTo>
                    <a:lnTo>
                      <a:pt x="1258423" y="685308"/>
                    </a:lnTo>
                    <a:lnTo>
                      <a:pt x="1184637" y="683848"/>
                    </a:lnTo>
                    <a:lnTo>
                      <a:pt x="1112230" y="681443"/>
                    </a:lnTo>
                    <a:lnTo>
                      <a:pt x="1041289" y="678116"/>
                    </a:lnTo>
                    <a:lnTo>
                      <a:pt x="971902" y="673887"/>
                    </a:lnTo>
                    <a:lnTo>
                      <a:pt x="904158" y="668782"/>
                    </a:lnTo>
                    <a:lnTo>
                      <a:pt x="838145" y="662820"/>
                    </a:lnTo>
                    <a:lnTo>
                      <a:pt x="773950" y="656027"/>
                    </a:lnTo>
                    <a:lnTo>
                      <a:pt x="711662" y="648423"/>
                    </a:lnTo>
                    <a:lnTo>
                      <a:pt x="651368" y="640032"/>
                    </a:lnTo>
                    <a:lnTo>
                      <a:pt x="593158" y="630877"/>
                    </a:lnTo>
                    <a:lnTo>
                      <a:pt x="537118" y="620979"/>
                    </a:lnTo>
                    <a:lnTo>
                      <a:pt x="483337" y="610361"/>
                    </a:lnTo>
                    <a:lnTo>
                      <a:pt x="431903" y="599046"/>
                    </a:lnTo>
                    <a:lnTo>
                      <a:pt x="382904" y="587057"/>
                    </a:lnTo>
                    <a:lnTo>
                      <a:pt x="336429" y="574416"/>
                    </a:lnTo>
                    <a:lnTo>
                      <a:pt x="292564" y="561145"/>
                    </a:lnTo>
                    <a:lnTo>
                      <a:pt x="251399" y="547268"/>
                    </a:lnTo>
                    <a:lnTo>
                      <a:pt x="213020" y="532806"/>
                    </a:lnTo>
                    <a:lnTo>
                      <a:pt x="177517" y="517783"/>
                    </a:lnTo>
                    <a:lnTo>
                      <a:pt x="115489" y="486142"/>
                    </a:lnTo>
                    <a:lnTo>
                      <a:pt x="66019" y="452526"/>
                    </a:lnTo>
                    <a:lnTo>
                      <a:pt x="29811" y="417115"/>
                    </a:lnTo>
                    <a:lnTo>
                      <a:pt x="7570" y="380089"/>
                    </a:lnTo>
                    <a:lnTo>
                      <a:pt x="0" y="341630"/>
                    </a:lnTo>
                    <a:lnTo>
                      <a:pt x="1907" y="322359"/>
                    </a:lnTo>
                    <a:lnTo>
                      <a:pt x="16901" y="284847"/>
                    </a:lnTo>
                    <a:lnTo>
                      <a:pt x="46213" y="248855"/>
                    </a:lnTo>
                    <a:lnTo>
                      <a:pt x="89141" y="214562"/>
                    </a:lnTo>
                    <a:lnTo>
                      <a:pt x="144978" y="182147"/>
                    </a:lnTo>
                    <a:lnTo>
                      <a:pt x="213020" y="151787"/>
                    </a:lnTo>
                    <a:lnTo>
                      <a:pt x="251399" y="137434"/>
                    </a:lnTo>
                    <a:lnTo>
                      <a:pt x="292564" y="123661"/>
                    </a:lnTo>
                    <a:lnTo>
                      <a:pt x="336429" y="110492"/>
                    </a:lnTo>
                    <a:lnTo>
                      <a:pt x="382905" y="97948"/>
                    </a:lnTo>
                    <a:lnTo>
                      <a:pt x="431903" y="86052"/>
                    </a:lnTo>
                    <a:lnTo>
                      <a:pt x="483337" y="74826"/>
                    </a:lnTo>
                    <a:lnTo>
                      <a:pt x="537118" y="64292"/>
                    </a:lnTo>
                    <a:lnTo>
                      <a:pt x="593158" y="54473"/>
                    </a:lnTo>
                    <a:lnTo>
                      <a:pt x="651368" y="45390"/>
                    </a:lnTo>
                    <a:lnTo>
                      <a:pt x="711662" y="37067"/>
                    </a:lnTo>
                    <a:lnTo>
                      <a:pt x="773950" y="29525"/>
                    </a:lnTo>
                    <a:lnTo>
                      <a:pt x="838145" y="22787"/>
                    </a:lnTo>
                    <a:lnTo>
                      <a:pt x="904158" y="16875"/>
                    </a:lnTo>
                    <a:lnTo>
                      <a:pt x="971902" y="11812"/>
                    </a:lnTo>
                    <a:lnTo>
                      <a:pt x="1041289" y="7619"/>
                    </a:lnTo>
                    <a:lnTo>
                      <a:pt x="1112230" y="4319"/>
                    </a:lnTo>
                    <a:lnTo>
                      <a:pt x="1184637" y="1934"/>
                    </a:lnTo>
                    <a:lnTo>
                      <a:pt x="1258423" y="487"/>
                    </a:lnTo>
                    <a:lnTo>
                      <a:pt x="1333500" y="0"/>
                    </a:lnTo>
                    <a:close/>
                  </a:path>
                  <a:path w="2667000" h="685800">
                    <a:moveTo>
                      <a:pt x="0" y="0"/>
                    </a:moveTo>
                    <a:lnTo>
                      <a:pt x="0" y="0"/>
                    </a:lnTo>
                  </a:path>
                  <a:path w="2667000" h="685800">
                    <a:moveTo>
                      <a:pt x="2667000" y="685800"/>
                    </a:moveTo>
                    <a:lnTo>
                      <a:pt x="2667000" y="685800"/>
                    </a:lnTo>
                  </a:path>
                </a:pathLst>
              </a:custGeom>
              <a:ln w="2551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 txBox="1"/>
              <p:nvPr/>
            </p:nvSpPr>
            <p:spPr>
              <a:xfrm>
                <a:off x="7735571" y="3408679"/>
                <a:ext cx="1672589" cy="5740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709295" marR="5080" indent="-697230">
                  <a:spcBef>
                    <a:spcPts val="100"/>
                  </a:spcBef>
                </a:pPr>
                <a:r>
                  <a:rPr spc="-5" dirty="0">
                    <a:latin typeface="Calibri"/>
                    <a:cs typeface="Calibri"/>
                  </a:rPr>
                  <a:t>Extremely</a:t>
                </a:r>
                <a:r>
                  <a:rPr spc="-65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Honest </a:t>
                </a:r>
                <a:r>
                  <a:rPr spc="-390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(1)</a:t>
                </a:r>
                <a:endParaRPr>
                  <a:latin typeface="Calibri"/>
                  <a:cs typeface="Calibri"/>
                </a:endParaRPr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7315200" y="4114800"/>
                <a:ext cx="275359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685800">
                    <a:moveTo>
                      <a:pt x="1333500" y="0"/>
                    </a:moveTo>
                    <a:lnTo>
                      <a:pt x="1408457" y="491"/>
                    </a:lnTo>
                    <a:lnTo>
                      <a:pt x="1482140" y="1950"/>
                    </a:lnTo>
                    <a:lnTo>
                      <a:pt x="1554460" y="4354"/>
                    </a:lnTo>
                    <a:lnTo>
                      <a:pt x="1625329" y="7680"/>
                    </a:lnTo>
                    <a:lnTo>
                      <a:pt x="1694656" y="11906"/>
                    </a:lnTo>
                    <a:lnTo>
                      <a:pt x="1762353" y="17007"/>
                    </a:lnTo>
                    <a:lnTo>
                      <a:pt x="1828332" y="22962"/>
                    </a:lnTo>
                    <a:lnTo>
                      <a:pt x="1892503" y="29748"/>
                    </a:lnTo>
                    <a:lnTo>
                      <a:pt x="1954777" y="37341"/>
                    </a:lnTo>
                    <a:lnTo>
                      <a:pt x="2015066" y="45719"/>
                    </a:lnTo>
                    <a:lnTo>
                      <a:pt x="2073281" y="54860"/>
                    </a:lnTo>
                    <a:lnTo>
                      <a:pt x="2129332" y="64739"/>
                    </a:lnTo>
                    <a:lnTo>
                      <a:pt x="2183132" y="75335"/>
                    </a:lnTo>
                    <a:lnTo>
                      <a:pt x="2234590" y="86624"/>
                    </a:lnTo>
                    <a:lnTo>
                      <a:pt x="2283618" y="98583"/>
                    </a:lnTo>
                    <a:lnTo>
                      <a:pt x="2330128" y="111191"/>
                    </a:lnTo>
                    <a:lnTo>
                      <a:pt x="2374030" y="124423"/>
                    </a:lnTo>
                    <a:lnTo>
                      <a:pt x="2415235" y="138257"/>
                    </a:lnTo>
                    <a:lnTo>
                      <a:pt x="2453654" y="152670"/>
                    </a:lnTo>
                    <a:lnTo>
                      <a:pt x="2489199" y="167639"/>
                    </a:lnTo>
                    <a:lnTo>
                      <a:pt x="2551311" y="199156"/>
                    </a:lnTo>
                    <a:lnTo>
                      <a:pt x="2600858" y="232623"/>
                    </a:lnTo>
                    <a:lnTo>
                      <a:pt x="2637129" y="267858"/>
                    </a:lnTo>
                    <a:lnTo>
                      <a:pt x="2659413" y="304678"/>
                    </a:lnTo>
                    <a:lnTo>
                      <a:pt x="2667000" y="342900"/>
                    </a:lnTo>
                    <a:lnTo>
                      <a:pt x="2665088" y="362174"/>
                    </a:lnTo>
                    <a:lnTo>
                      <a:pt x="2650064" y="399718"/>
                    </a:lnTo>
                    <a:lnTo>
                      <a:pt x="2620697" y="435768"/>
                    </a:lnTo>
                    <a:lnTo>
                      <a:pt x="2577699" y="470142"/>
                    </a:lnTo>
                    <a:lnTo>
                      <a:pt x="2521781" y="502657"/>
                    </a:lnTo>
                    <a:lnTo>
                      <a:pt x="2453654" y="533129"/>
                    </a:lnTo>
                    <a:lnTo>
                      <a:pt x="2415235" y="547542"/>
                    </a:lnTo>
                    <a:lnTo>
                      <a:pt x="2374030" y="561376"/>
                    </a:lnTo>
                    <a:lnTo>
                      <a:pt x="2330128" y="574608"/>
                    </a:lnTo>
                    <a:lnTo>
                      <a:pt x="2283618" y="587216"/>
                    </a:lnTo>
                    <a:lnTo>
                      <a:pt x="2234590" y="599175"/>
                    </a:lnTo>
                    <a:lnTo>
                      <a:pt x="2183132" y="610464"/>
                    </a:lnTo>
                    <a:lnTo>
                      <a:pt x="2129332" y="621060"/>
                    </a:lnTo>
                    <a:lnTo>
                      <a:pt x="2073281" y="630939"/>
                    </a:lnTo>
                    <a:lnTo>
                      <a:pt x="2015066" y="640079"/>
                    </a:lnTo>
                    <a:lnTo>
                      <a:pt x="1954777" y="648458"/>
                    </a:lnTo>
                    <a:lnTo>
                      <a:pt x="1892503" y="656051"/>
                    </a:lnTo>
                    <a:lnTo>
                      <a:pt x="1828332" y="662837"/>
                    </a:lnTo>
                    <a:lnTo>
                      <a:pt x="1762353" y="668792"/>
                    </a:lnTo>
                    <a:lnTo>
                      <a:pt x="1694656" y="673893"/>
                    </a:lnTo>
                    <a:lnTo>
                      <a:pt x="1625329" y="678119"/>
                    </a:lnTo>
                    <a:lnTo>
                      <a:pt x="1554460" y="681445"/>
                    </a:lnTo>
                    <a:lnTo>
                      <a:pt x="1482140" y="683849"/>
                    </a:lnTo>
                    <a:lnTo>
                      <a:pt x="1408457" y="685308"/>
                    </a:lnTo>
                    <a:lnTo>
                      <a:pt x="1333500" y="685800"/>
                    </a:lnTo>
                    <a:lnTo>
                      <a:pt x="1258423" y="685308"/>
                    </a:lnTo>
                    <a:lnTo>
                      <a:pt x="1184637" y="683849"/>
                    </a:lnTo>
                    <a:lnTo>
                      <a:pt x="1112230" y="681445"/>
                    </a:lnTo>
                    <a:lnTo>
                      <a:pt x="1041289" y="678119"/>
                    </a:lnTo>
                    <a:lnTo>
                      <a:pt x="971902" y="673893"/>
                    </a:lnTo>
                    <a:lnTo>
                      <a:pt x="904158" y="668792"/>
                    </a:lnTo>
                    <a:lnTo>
                      <a:pt x="838145" y="662837"/>
                    </a:lnTo>
                    <a:lnTo>
                      <a:pt x="773950" y="656051"/>
                    </a:lnTo>
                    <a:lnTo>
                      <a:pt x="711662" y="648458"/>
                    </a:lnTo>
                    <a:lnTo>
                      <a:pt x="651368" y="640080"/>
                    </a:lnTo>
                    <a:lnTo>
                      <a:pt x="593158" y="630939"/>
                    </a:lnTo>
                    <a:lnTo>
                      <a:pt x="537118" y="621060"/>
                    </a:lnTo>
                    <a:lnTo>
                      <a:pt x="483337" y="610464"/>
                    </a:lnTo>
                    <a:lnTo>
                      <a:pt x="431903" y="599175"/>
                    </a:lnTo>
                    <a:lnTo>
                      <a:pt x="382904" y="587216"/>
                    </a:lnTo>
                    <a:lnTo>
                      <a:pt x="336429" y="574608"/>
                    </a:lnTo>
                    <a:lnTo>
                      <a:pt x="292564" y="561376"/>
                    </a:lnTo>
                    <a:lnTo>
                      <a:pt x="251399" y="547542"/>
                    </a:lnTo>
                    <a:lnTo>
                      <a:pt x="213020" y="533129"/>
                    </a:lnTo>
                    <a:lnTo>
                      <a:pt x="177517" y="518160"/>
                    </a:lnTo>
                    <a:lnTo>
                      <a:pt x="115489" y="486643"/>
                    </a:lnTo>
                    <a:lnTo>
                      <a:pt x="66019" y="453176"/>
                    </a:lnTo>
                    <a:lnTo>
                      <a:pt x="29811" y="417941"/>
                    </a:lnTo>
                    <a:lnTo>
                      <a:pt x="7570" y="381121"/>
                    </a:lnTo>
                    <a:lnTo>
                      <a:pt x="0" y="342900"/>
                    </a:lnTo>
                    <a:lnTo>
                      <a:pt x="1907" y="323625"/>
                    </a:lnTo>
                    <a:lnTo>
                      <a:pt x="16901" y="286081"/>
                    </a:lnTo>
                    <a:lnTo>
                      <a:pt x="46213" y="250031"/>
                    </a:lnTo>
                    <a:lnTo>
                      <a:pt x="89141" y="215657"/>
                    </a:lnTo>
                    <a:lnTo>
                      <a:pt x="144978" y="183142"/>
                    </a:lnTo>
                    <a:lnTo>
                      <a:pt x="213020" y="152670"/>
                    </a:lnTo>
                    <a:lnTo>
                      <a:pt x="251399" y="138257"/>
                    </a:lnTo>
                    <a:lnTo>
                      <a:pt x="292564" y="124423"/>
                    </a:lnTo>
                    <a:lnTo>
                      <a:pt x="336429" y="111191"/>
                    </a:lnTo>
                    <a:lnTo>
                      <a:pt x="382905" y="98583"/>
                    </a:lnTo>
                    <a:lnTo>
                      <a:pt x="431903" y="86624"/>
                    </a:lnTo>
                    <a:lnTo>
                      <a:pt x="483337" y="75335"/>
                    </a:lnTo>
                    <a:lnTo>
                      <a:pt x="537118" y="64739"/>
                    </a:lnTo>
                    <a:lnTo>
                      <a:pt x="593158" y="54860"/>
                    </a:lnTo>
                    <a:lnTo>
                      <a:pt x="651368" y="45720"/>
                    </a:lnTo>
                    <a:lnTo>
                      <a:pt x="711662" y="37341"/>
                    </a:lnTo>
                    <a:lnTo>
                      <a:pt x="773950" y="29748"/>
                    </a:lnTo>
                    <a:lnTo>
                      <a:pt x="838145" y="22962"/>
                    </a:lnTo>
                    <a:lnTo>
                      <a:pt x="904158" y="17007"/>
                    </a:lnTo>
                    <a:lnTo>
                      <a:pt x="971902" y="11906"/>
                    </a:lnTo>
                    <a:lnTo>
                      <a:pt x="1041289" y="7680"/>
                    </a:lnTo>
                    <a:lnTo>
                      <a:pt x="1112230" y="4354"/>
                    </a:lnTo>
                    <a:lnTo>
                      <a:pt x="1184637" y="1950"/>
                    </a:lnTo>
                    <a:lnTo>
                      <a:pt x="1258423" y="491"/>
                    </a:lnTo>
                    <a:lnTo>
                      <a:pt x="1333500" y="0"/>
                    </a:lnTo>
                    <a:close/>
                  </a:path>
                  <a:path w="2667000" h="685800">
                    <a:moveTo>
                      <a:pt x="0" y="0"/>
                    </a:moveTo>
                    <a:lnTo>
                      <a:pt x="0" y="0"/>
                    </a:lnTo>
                  </a:path>
                  <a:path w="2667000" h="685800">
                    <a:moveTo>
                      <a:pt x="2667000" y="685800"/>
                    </a:moveTo>
                    <a:lnTo>
                      <a:pt x="2667000" y="685800"/>
                    </a:lnTo>
                  </a:path>
                </a:pathLst>
              </a:custGeom>
              <a:ln w="2551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8065770" y="4170679"/>
                <a:ext cx="1166495" cy="5740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12420" marR="5080" indent="-299720">
                  <a:spcBef>
                    <a:spcPts val="100"/>
                  </a:spcBef>
                </a:pPr>
                <a:r>
                  <a:rPr spc="-5" dirty="0">
                    <a:latin typeface="Calibri"/>
                    <a:cs typeface="Calibri"/>
                  </a:rPr>
                  <a:t>Very</a:t>
                </a:r>
                <a:r>
                  <a:rPr spc="-75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Honest </a:t>
                </a:r>
                <a:r>
                  <a:rPr spc="-395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(0.80)</a:t>
                </a:r>
                <a:endParaRPr>
                  <a:latin typeface="Calibri"/>
                  <a:cs typeface="Calibri"/>
                </a:endParaRPr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7315199" y="4876800"/>
                <a:ext cx="2829791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685800">
                    <a:moveTo>
                      <a:pt x="1333500" y="0"/>
                    </a:moveTo>
                    <a:lnTo>
                      <a:pt x="1408457" y="491"/>
                    </a:lnTo>
                    <a:lnTo>
                      <a:pt x="1482140" y="1950"/>
                    </a:lnTo>
                    <a:lnTo>
                      <a:pt x="1554460" y="4354"/>
                    </a:lnTo>
                    <a:lnTo>
                      <a:pt x="1625329" y="7680"/>
                    </a:lnTo>
                    <a:lnTo>
                      <a:pt x="1694656" y="11906"/>
                    </a:lnTo>
                    <a:lnTo>
                      <a:pt x="1762353" y="17007"/>
                    </a:lnTo>
                    <a:lnTo>
                      <a:pt x="1828332" y="22962"/>
                    </a:lnTo>
                    <a:lnTo>
                      <a:pt x="1892503" y="29748"/>
                    </a:lnTo>
                    <a:lnTo>
                      <a:pt x="1954777" y="37341"/>
                    </a:lnTo>
                    <a:lnTo>
                      <a:pt x="2015066" y="45719"/>
                    </a:lnTo>
                    <a:lnTo>
                      <a:pt x="2073281" y="54860"/>
                    </a:lnTo>
                    <a:lnTo>
                      <a:pt x="2129332" y="64739"/>
                    </a:lnTo>
                    <a:lnTo>
                      <a:pt x="2183132" y="75335"/>
                    </a:lnTo>
                    <a:lnTo>
                      <a:pt x="2234590" y="86624"/>
                    </a:lnTo>
                    <a:lnTo>
                      <a:pt x="2283618" y="98583"/>
                    </a:lnTo>
                    <a:lnTo>
                      <a:pt x="2330128" y="111191"/>
                    </a:lnTo>
                    <a:lnTo>
                      <a:pt x="2374030" y="124423"/>
                    </a:lnTo>
                    <a:lnTo>
                      <a:pt x="2415235" y="138257"/>
                    </a:lnTo>
                    <a:lnTo>
                      <a:pt x="2453654" y="152670"/>
                    </a:lnTo>
                    <a:lnTo>
                      <a:pt x="2489199" y="167639"/>
                    </a:lnTo>
                    <a:lnTo>
                      <a:pt x="2551311" y="199156"/>
                    </a:lnTo>
                    <a:lnTo>
                      <a:pt x="2600858" y="232623"/>
                    </a:lnTo>
                    <a:lnTo>
                      <a:pt x="2637129" y="267858"/>
                    </a:lnTo>
                    <a:lnTo>
                      <a:pt x="2659413" y="304678"/>
                    </a:lnTo>
                    <a:lnTo>
                      <a:pt x="2667000" y="342900"/>
                    </a:lnTo>
                    <a:lnTo>
                      <a:pt x="2665088" y="362174"/>
                    </a:lnTo>
                    <a:lnTo>
                      <a:pt x="2650064" y="399718"/>
                    </a:lnTo>
                    <a:lnTo>
                      <a:pt x="2620697" y="435768"/>
                    </a:lnTo>
                    <a:lnTo>
                      <a:pt x="2577699" y="470142"/>
                    </a:lnTo>
                    <a:lnTo>
                      <a:pt x="2521781" y="502657"/>
                    </a:lnTo>
                    <a:lnTo>
                      <a:pt x="2453654" y="533129"/>
                    </a:lnTo>
                    <a:lnTo>
                      <a:pt x="2415235" y="547542"/>
                    </a:lnTo>
                    <a:lnTo>
                      <a:pt x="2374030" y="561376"/>
                    </a:lnTo>
                    <a:lnTo>
                      <a:pt x="2330128" y="574608"/>
                    </a:lnTo>
                    <a:lnTo>
                      <a:pt x="2283618" y="587216"/>
                    </a:lnTo>
                    <a:lnTo>
                      <a:pt x="2234590" y="599175"/>
                    </a:lnTo>
                    <a:lnTo>
                      <a:pt x="2183132" y="610464"/>
                    </a:lnTo>
                    <a:lnTo>
                      <a:pt x="2129332" y="621060"/>
                    </a:lnTo>
                    <a:lnTo>
                      <a:pt x="2073281" y="630939"/>
                    </a:lnTo>
                    <a:lnTo>
                      <a:pt x="2015066" y="640080"/>
                    </a:lnTo>
                    <a:lnTo>
                      <a:pt x="1954777" y="648458"/>
                    </a:lnTo>
                    <a:lnTo>
                      <a:pt x="1892503" y="656051"/>
                    </a:lnTo>
                    <a:lnTo>
                      <a:pt x="1828332" y="662837"/>
                    </a:lnTo>
                    <a:lnTo>
                      <a:pt x="1762353" y="668792"/>
                    </a:lnTo>
                    <a:lnTo>
                      <a:pt x="1694656" y="673893"/>
                    </a:lnTo>
                    <a:lnTo>
                      <a:pt x="1625329" y="678119"/>
                    </a:lnTo>
                    <a:lnTo>
                      <a:pt x="1554460" y="681445"/>
                    </a:lnTo>
                    <a:lnTo>
                      <a:pt x="1482140" y="683849"/>
                    </a:lnTo>
                    <a:lnTo>
                      <a:pt x="1408457" y="685308"/>
                    </a:lnTo>
                    <a:lnTo>
                      <a:pt x="1333500" y="685800"/>
                    </a:lnTo>
                    <a:lnTo>
                      <a:pt x="1258423" y="685308"/>
                    </a:lnTo>
                    <a:lnTo>
                      <a:pt x="1184637" y="683849"/>
                    </a:lnTo>
                    <a:lnTo>
                      <a:pt x="1112230" y="681445"/>
                    </a:lnTo>
                    <a:lnTo>
                      <a:pt x="1041289" y="678119"/>
                    </a:lnTo>
                    <a:lnTo>
                      <a:pt x="971902" y="673893"/>
                    </a:lnTo>
                    <a:lnTo>
                      <a:pt x="904158" y="668792"/>
                    </a:lnTo>
                    <a:lnTo>
                      <a:pt x="838145" y="662837"/>
                    </a:lnTo>
                    <a:lnTo>
                      <a:pt x="773950" y="656051"/>
                    </a:lnTo>
                    <a:lnTo>
                      <a:pt x="711662" y="648458"/>
                    </a:lnTo>
                    <a:lnTo>
                      <a:pt x="651368" y="640079"/>
                    </a:lnTo>
                    <a:lnTo>
                      <a:pt x="593158" y="630939"/>
                    </a:lnTo>
                    <a:lnTo>
                      <a:pt x="537118" y="621060"/>
                    </a:lnTo>
                    <a:lnTo>
                      <a:pt x="483337" y="610464"/>
                    </a:lnTo>
                    <a:lnTo>
                      <a:pt x="431903" y="599175"/>
                    </a:lnTo>
                    <a:lnTo>
                      <a:pt x="382904" y="587216"/>
                    </a:lnTo>
                    <a:lnTo>
                      <a:pt x="336429" y="574608"/>
                    </a:lnTo>
                    <a:lnTo>
                      <a:pt x="292564" y="561376"/>
                    </a:lnTo>
                    <a:lnTo>
                      <a:pt x="251399" y="547542"/>
                    </a:lnTo>
                    <a:lnTo>
                      <a:pt x="213020" y="533129"/>
                    </a:lnTo>
                    <a:lnTo>
                      <a:pt x="177517" y="518159"/>
                    </a:lnTo>
                    <a:lnTo>
                      <a:pt x="115489" y="486643"/>
                    </a:lnTo>
                    <a:lnTo>
                      <a:pt x="66019" y="453176"/>
                    </a:lnTo>
                    <a:lnTo>
                      <a:pt x="29811" y="417941"/>
                    </a:lnTo>
                    <a:lnTo>
                      <a:pt x="7570" y="381121"/>
                    </a:lnTo>
                    <a:lnTo>
                      <a:pt x="0" y="342900"/>
                    </a:lnTo>
                    <a:lnTo>
                      <a:pt x="1907" y="323625"/>
                    </a:lnTo>
                    <a:lnTo>
                      <a:pt x="16901" y="286081"/>
                    </a:lnTo>
                    <a:lnTo>
                      <a:pt x="46213" y="250031"/>
                    </a:lnTo>
                    <a:lnTo>
                      <a:pt x="89141" y="215657"/>
                    </a:lnTo>
                    <a:lnTo>
                      <a:pt x="144978" y="183142"/>
                    </a:lnTo>
                    <a:lnTo>
                      <a:pt x="213020" y="152670"/>
                    </a:lnTo>
                    <a:lnTo>
                      <a:pt x="251399" y="138257"/>
                    </a:lnTo>
                    <a:lnTo>
                      <a:pt x="292564" y="124423"/>
                    </a:lnTo>
                    <a:lnTo>
                      <a:pt x="336429" y="111191"/>
                    </a:lnTo>
                    <a:lnTo>
                      <a:pt x="382905" y="98583"/>
                    </a:lnTo>
                    <a:lnTo>
                      <a:pt x="431903" y="86624"/>
                    </a:lnTo>
                    <a:lnTo>
                      <a:pt x="483337" y="75335"/>
                    </a:lnTo>
                    <a:lnTo>
                      <a:pt x="537118" y="64739"/>
                    </a:lnTo>
                    <a:lnTo>
                      <a:pt x="593158" y="54860"/>
                    </a:lnTo>
                    <a:lnTo>
                      <a:pt x="651368" y="45720"/>
                    </a:lnTo>
                    <a:lnTo>
                      <a:pt x="711662" y="37341"/>
                    </a:lnTo>
                    <a:lnTo>
                      <a:pt x="773950" y="29748"/>
                    </a:lnTo>
                    <a:lnTo>
                      <a:pt x="838145" y="22962"/>
                    </a:lnTo>
                    <a:lnTo>
                      <a:pt x="904158" y="17007"/>
                    </a:lnTo>
                    <a:lnTo>
                      <a:pt x="971902" y="11906"/>
                    </a:lnTo>
                    <a:lnTo>
                      <a:pt x="1041289" y="7680"/>
                    </a:lnTo>
                    <a:lnTo>
                      <a:pt x="1112230" y="4354"/>
                    </a:lnTo>
                    <a:lnTo>
                      <a:pt x="1184637" y="1950"/>
                    </a:lnTo>
                    <a:lnTo>
                      <a:pt x="1258423" y="491"/>
                    </a:lnTo>
                    <a:lnTo>
                      <a:pt x="1333500" y="0"/>
                    </a:lnTo>
                    <a:close/>
                  </a:path>
                  <a:path w="2667000" h="685800">
                    <a:moveTo>
                      <a:pt x="0" y="0"/>
                    </a:moveTo>
                    <a:lnTo>
                      <a:pt x="0" y="0"/>
                    </a:lnTo>
                  </a:path>
                  <a:path w="2667000" h="685800">
                    <a:moveTo>
                      <a:pt x="2667000" y="685800"/>
                    </a:moveTo>
                    <a:lnTo>
                      <a:pt x="2667000" y="685800"/>
                    </a:lnTo>
                  </a:path>
                </a:pathLst>
              </a:custGeom>
              <a:ln w="2551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7947660" y="4932679"/>
                <a:ext cx="1400175" cy="5740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30530" marR="5080" indent="-417830">
                  <a:spcBef>
                    <a:spcPts val="100"/>
                  </a:spcBef>
                </a:pPr>
                <a:r>
                  <a:rPr spc="-5" dirty="0">
                    <a:latin typeface="Calibri"/>
                    <a:cs typeface="Calibri"/>
                  </a:rPr>
                  <a:t>Honest</a:t>
                </a:r>
                <a:r>
                  <a:rPr spc="-55" dirty="0">
                    <a:latin typeface="Calibri"/>
                    <a:cs typeface="Calibri"/>
                  </a:rPr>
                  <a:t> </a:t>
                </a:r>
                <a:r>
                  <a:rPr dirty="0">
                    <a:latin typeface="Calibri"/>
                    <a:cs typeface="Calibri"/>
                  </a:rPr>
                  <a:t>at</a:t>
                </a:r>
                <a:r>
                  <a:rPr spc="-50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time </a:t>
                </a:r>
                <a:r>
                  <a:rPr spc="-390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(0.40)</a:t>
                </a:r>
                <a:endParaRPr>
                  <a:latin typeface="Calibri"/>
                  <a:cs typeface="Calibri"/>
                </a:endParaRPr>
              </a:p>
            </p:txBody>
          </p:sp>
          <p:sp>
            <p:nvSpPr>
              <p:cNvPr id="26" name="object 26"/>
              <p:cNvSpPr txBox="1"/>
              <p:nvPr/>
            </p:nvSpPr>
            <p:spPr>
              <a:xfrm>
                <a:off x="7640320" y="5694679"/>
                <a:ext cx="1963420" cy="5740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795020" marR="5080" indent="-782320">
                  <a:spcBef>
                    <a:spcPts val="100"/>
                  </a:spcBef>
                </a:pPr>
                <a:r>
                  <a:rPr spc="-5" dirty="0">
                    <a:latin typeface="Calibri"/>
                    <a:cs typeface="Calibri"/>
                  </a:rPr>
                  <a:t>Extremely</a:t>
                </a:r>
                <a:r>
                  <a:rPr spc="345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dishonest </a:t>
                </a:r>
                <a:r>
                  <a:rPr spc="-395" dirty="0">
                    <a:latin typeface="Calibri"/>
                    <a:cs typeface="Calibri"/>
                  </a:rPr>
                  <a:t> </a:t>
                </a:r>
                <a:r>
                  <a:rPr spc="-5" dirty="0">
                    <a:latin typeface="Calibri"/>
                    <a:cs typeface="Calibri"/>
                  </a:rPr>
                  <a:t>(0.0)</a:t>
                </a:r>
                <a:endParaRPr dirty="0">
                  <a:latin typeface="Calibri"/>
                  <a:cs typeface="Calibri"/>
                </a:endParaRPr>
              </a:p>
            </p:txBody>
          </p:sp>
          <p:grpSp>
            <p:nvGrpSpPr>
              <p:cNvPr id="27" name="object 27"/>
              <p:cNvGrpSpPr/>
              <p:nvPr/>
            </p:nvGrpSpPr>
            <p:grpSpPr>
              <a:xfrm>
                <a:off x="6228715" y="3691254"/>
                <a:ext cx="1143000" cy="2284827"/>
                <a:chOff x="4648200" y="3695699"/>
                <a:chExt cx="1143000" cy="2284827"/>
              </a:xfrm>
            </p:grpSpPr>
            <p:sp>
              <p:nvSpPr>
                <p:cNvPr id="28" name="object 28"/>
                <p:cNvSpPr/>
                <p:nvPr/>
              </p:nvSpPr>
              <p:spPr>
                <a:xfrm>
                  <a:off x="4724400" y="3695699"/>
                  <a:ext cx="990600" cy="95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953770">
                      <a:moveTo>
                        <a:pt x="990600" y="0"/>
                      </a:moveTo>
                      <a:lnTo>
                        <a:pt x="0" y="953769"/>
                      </a:lnTo>
                    </a:path>
                  </a:pathLst>
                </a:custGeom>
                <a:ln w="8890">
                  <a:solidFill>
                    <a:srgbClr val="497DB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29" name="object 29"/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648200" y="4611369"/>
                  <a:ext cx="113029" cy="111760"/>
                </a:xfrm>
                <a:prstGeom prst="rect">
                  <a:avLst/>
                </a:prstGeom>
              </p:spPr>
            </p:pic>
            <p:sp>
              <p:nvSpPr>
                <p:cNvPr id="30" name="object 30"/>
                <p:cNvSpPr/>
                <p:nvPr/>
              </p:nvSpPr>
              <p:spPr>
                <a:xfrm>
                  <a:off x="4744719" y="4457699"/>
                  <a:ext cx="1046480" cy="45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79" h="452120">
                      <a:moveTo>
                        <a:pt x="1046479" y="0"/>
                      </a:moveTo>
                      <a:lnTo>
                        <a:pt x="0" y="452119"/>
                      </a:lnTo>
                    </a:path>
                  </a:pathLst>
                </a:custGeom>
                <a:ln w="8890">
                  <a:solidFill>
                    <a:srgbClr val="497DB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1" name="object 31"/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648200" y="4859019"/>
                  <a:ext cx="119379" cy="104140"/>
                </a:xfrm>
                <a:prstGeom prst="rect">
                  <a:avLst/>
                </a:prstGeom>
              </p:spPr>
            </p:pic>
            <p:sp>
              <p:nvSpPr>
                <p:cNvPr id="32" name="object 32"/>
                <p:cNvSpPr/>
                <p:nvPr/>
              </p:nvSpPr>
              <p:spPr>
                <a:xfrm>
                  <a:off x="4753610" y="5115559"/>
                  <a:ext cx="1037590" cy="10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89" h="104139">
                      <a:moveTo>
                        <a:pt x="1037589" y="104139"/>
                      </a:moveTo>
                      <a:lnTo>
                        <a:pt x="0" y="0"/>
                      </a:lnTo>
                    </a:path>
                  </a:pathLst>
                </a:custGeom>
                <a:ln w="8890">
                  <a:solidFill>
                    <a:srgbClr val="497DB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3" name="object 33"/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648200" y="5059679"/>
                  <a:ext cx="116839" cy="113030"/>
                </a:xfrm>
                <a:prstGeom prst="rect">
                  <a:avLst/>
                </a:prstGeom>
              </p:spPr>
            </p:pic>
            <p:sp>
              <p:nvSpPr>
                <p:cNvPr id="34" name="object 34"/>
                <p:cNvSpPr/>
                <p:nvPr/>
              </p:nvSpPr>
              <p:spPr>
                <a:xfrm>
                  <a:off x="4744719" y="5464906"/>
                  <a:ext cx="825500" cy="515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00" h="515620">
                      <a:moveTo>
                        <a:pt x="825500" y="515620"/>
                      </a:moveTo>
                      <a:lnTo>
                        <a:pt x="0" y="0"/>
                      </a:lnTo>
                    </a:path>
                  </a:pathLst>
                </a:custGeom>
                <a:ln w="8890">
                  <a:solidFill>
                    <a:srgbClr val="497DB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5" name="object 35"/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648200" y="5410200"/>
                  <a:ext cx="118110" cy="1028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8" name="Rounded Rectangle 17">
            <a:extLst>
              <a:ext uri="{FF2B5EF4-FFF2-40B4-BE49-F238E27FC236}">
                <a16:creationId xmlns="" xmlns:a16="http://schemas.microsoft.com/office/drawing/2014/main" id="{F1B2C0CD-C50D-4D12-8991-A4AD0D1CF096}"/>
              </a:ext>
            </a:extLst>
          </p:cNvPr>
          <p:cNvSpPr/>
          <p:nvPr/>
        </p:nvSpPr>
        <p:spPr>
          <a:xfrm>
            <a:off x="2759077" y="569537"/>
            <a:ext cx="745172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2700" algn="ctr">
              <a:spcBef>
                <a:spcPts val="100"/>
              </a:spcBef>
            </a:pPr>
            <a:r>
              <a:rPr lang="en-IN" sz="2400" b="1" spc="-10" dirty="0">
                <a:cs typeface="Calibri"/>
              </a:rPr>
              <a:t>E</a:t>
            </a:r>
            <a:r>
              <a:rPr lang="en-IN" sz="2400" b="1" spc="5" dirty="0">
                <a:cs typeface="Calibri"/>
              </a:rPr>
              <a:t>x</a:t>
            </a:r>
            <a:r>
              <a:rPr lang="en-IN" sz="2400" b="1" dirty="0">
                <a:cs typeface="Calibri"/>
              </a:rPr>
              <a:t>a</a:t>
            </a:r>
            <a:r>
              <a:rPr lang="en-IN" sz="2400" b="1" spc="-10" dirty="0">
                <a:cs typeface="Calibri"/>
              </a:rPr>
              <a:t>m</a:t>
            </a:r>
            <a:r>
              <a:rPr lang="en-IN" sz="2400" b="1" spc="-5" dirty="0">
                <a:cs typeface="Calibri"/>
              </a:rPr>
              <a:t>p</a:t>
            </a:r>
            <a:r>
              <a:rPr lang="en-IN" sz="2400" b="1" spc="-15" dirty="0">
                <a:cs typeface="Calibri"/>
              </a:rPr>
              <a:t>l</a:t>
            </a:r>
            <a:r>
              <a:rPr lang="en-IN" sz="2400" b="1" dirty="0">
                <a:cs typeface="Calibri"/>
              </a:rPr>
              <a:t>e : </a:t>
            </a:r>
            <a:r>
              <a:rPr lang="en-IN" sz="2400" b="1" spc="-5" dirty="0">
                <a:cs typeface="Calibri"/>
              </a:rPr>
              <a:t>Fuzzy</a:t>
            </a:r>
            <a:r>
              <a:rPr lang="en-IN" sz="2400" b="1" spc="-45" dirty="0">
                <a:cs typeface="Calibri"/>
              </a:rPr>
              <a:t> </a:t>
            </a:r>
            <a:r>
              <a:rPr lang="en-IN" sz="2400" b="1" spc="-5" dirty="0">
                <a:cs typeface="Calibri"/>
              </a:rPr>
              <a:t>v/s</a:t>
            </a:r>
            <a:r>
              <a:rPr lang="en-IN" sz="2400" b="1" spc="-40" dirty="0">
                <a:cs typeface="Calibri"/>
              </a:rPr>
              <a:t> </a:t>
            </a:r>
            <a:r>
              <a:rPr lang="en-IN" sz="2400" b="1" spc="-5" dirty="0">
                <a:cs typeface="Calibri"/>
              </a:rPr>
              <a:t>Crisp</a:t>
            </a:r>
            <a:endParaRPr lang="en-IN" sz="2400" b="1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32387" y="1383889"/>
            <a:ext cx="10540181" cy="409022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723900" indent="-342900"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24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24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4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marR="43815" indent="-342900"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400" u="sng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u="sng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sz="2400" u="sng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statement,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	a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	a	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	belongs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9930">
              <a:spcBef>
                <a:spcPts val="69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sz="2000" spc="-135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35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35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,……,a</a:t>
            </a:r>
            <a:r>
              <a:rPr sz="2000" spc="-135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9930">
              <a:spcBef>
                <a:spcPts val="69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marR="43180" lvl="1" algn="just">
              <a:lnSpc>
                <a:spcPct val="105800"/>
              </a:lnSpc>
              <a:spcBef>
                <a:spcPts val="1045"/>
              </a:spcBef>
              <a:tabLst>
                <a:tab pos="381000" algn="l"/>
              </a:tabLst>
            </a:pPr>
            <a:r>
              <a:rPr sz="4000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4000" spc="-7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15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lang="en-US" sz="4000" spc="-104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4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33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</a:t>
            </a:r>
            <a:r>
              <a:rPr sz="4000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4000" spc="-15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1,2,3,….,n) </a:t>
            </a:r>
            <a:r>
              <a:rPr sz="4000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4000" spc="-7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4000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0" spc="-7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4000" spc="-15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</a:t>
            </a:r>
            <a:r>
              <a:rPr sz="4000" spc="-7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characteristics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0" algn="just">
              <a:spcBef>
                <a:spcPts val="690"/>
              </a:spcBef>
            </a:pP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sz="2000" spc="-300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75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ϵ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A7D44D2-30AA-4EAB-9225-80D0B3D829FE}"/>
              </a:ext>
            </a:extLst>
          </p:cNvPr>
          <p:cNvSpPr txBox="1">
            <a:spLocks/>
          </p:cNvSpPr>
          <p:nvPr/>
        </p:nvSpPr>
        <p:spPr>
          <a:xfrm>
            <a:off x="2188752" y="407854"/>
            <a:ext cx="7991475" cy="508000"/>
          </a:xfrm>
          <a:prstGeom prst="roundRect">
            <a:avLst/>
          </a:prstGeom>
          <a:solidFill>
            <a:srgbClr val="A81E24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spc="-5" dirty="0">
                <a:solidFill>
                  <a:schemeClr val="bg1"/>
                </a:solidFill>
                <a:latin typeface="Calibri"/>
                <a:cs typeface="Calibri"/>
              </a:rPr>
              <a:t>Classical set theory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340025" y="668287"/>
            <a:ext cx="7256258" cy="5143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Operations</a:t>
            </a:r>
            <a:r>
              <a:rPr sz="3200" b="1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 classical</a:t>
            </a:r>
            <a:r>
              <a:rPr sz="3200" b="1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</a:t>
            </a:r>
            <a:r>
              <a:rPr sz="32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theory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323" y="1700489"/>
            <a:ext cx="8632825" cy="3698448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spcBef>
                <a:spcPts val="790"/>
              </a:spcBef>
            </a:pP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Union: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union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given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</a:p>
          <a:p>
            <a:pPr marL="354330" algn="ctr">
              <a:spcBef>
                <a:spcPts val="690"/>
              </a:spcBef>
              <a:tabLst>
                <a:tab pos="38557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 |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є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є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</a:p>
          <a:p>
            <a:pPr>
              <a:spcBef>
                <a:spcPts val="40"/>
              </a:spcBef>
            </a:pPr>
            <a:endParaRPr sz="3200" dirty="0">
              <a:latin typeface="Calibri"/>
              <a:cs typeface="Calibri"/>
            </a:endParaRPr>
          </a:p>
          <a:p>
            <a:pPr marL="2411730" marR="5080" indent="-2399030">
              <a:lnSpc>
                <a:spcPct val="120500"/>
              </a:lnSpc>
              <a:tabLst>
                <a:tab pos="6189345" algn="l"/>
              </a:tabLst>
            </a:pP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Intersection: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intersection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two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sets </a:t>
            </a:r>
            <a:r>
              <a:rPr sz="2400" dirty="0">
                <a:latin typeface="Calibri"/>
                <a:cs typeface="Calibri"/>
              </a:rPr>
              <a:t>A 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given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620" dirty="0">
                <a:latin typeface="Calibri"/>
                <a:cs typeface="Calibri"/>
              </a:rPr>
              <a:t> </a:t>
            </a:r>
            <a:endParaRPr lang="en-US" sz="2400" spc="-620" dirty="0">
              <a:latin typeface="Calibri"/>
              <a:cs typeface="Calibri"/>
            </a:endParaRPr>
          </a:p>
          <a:p>
            <a:pPr marL="2411730" marR="5080" indent="-2399030">
              <a:lnSpc>
                <a:spcPct val="120500"/>
              </a:lnSpc>
              <a:tabLst>
                <a:tab pos="6189345" algn="l"/>
              </a:tabLst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 |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є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є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 }</a:t>
            </a:r>
          </a:p>
          <a:p>
            <a:pPr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  <a:p>
            <a:pPr marL="12700"/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Complement: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denoted</a:t>
            </a:r>
            <a:r>
              <a:rPr sz="2400" spc="-5" dirty="0">
                <a:latin typeface="Calibri"/>
                <a:cs typeface="Calibri"/>
              </a:rPr>
              <a:t> 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Ã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as</a:t>
            </a:r>
          </a:p>
          <a:p>
            <a:pPr marL="354965" algn="ctr">
              <a:spcBef>
                <a:spcPts val="690"/>
              </a:spcBef>
              <a:tabLst>
                <a:tab pos="5812790" algn="l"/>
              </a:tabLst>
            </a:pPr>
            <a:r>
              <a:rPr sz="2400" dirty="0">
                <a:latin typeface="Calibri"/>
                <a:cs typeface="Calibri"/>
              </a:rPr>
              <a:t>Ã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 |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does 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belongs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є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458493" y="512302"/>
            <a:ext cx="3275013" cy="512763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5687" y="1358889"/>
            <a:ext cx="9947784" cy="42485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100330" rIns="0" bIns="0" rtlCol="0">
            <a:spAutoFit/>
          </a:bodyPr>
          <a:lstStyle/>
          <a:p>
            <a:pPr marL="248920" indent="-236220" algn="just">
              <a:spcBef>
                <a:spcPts val="790"/>
              </a:spcBef>
              <a:buFont typeface="Arial MT"/>
              <a:buChar char="•"/>
              <a:tabLst>
                <a:tab pos="248920" algn="l"/>
              </a:tabLst>
            </a:pPr>
            <a:r>
              <a:rPr sz="2800" spc="-10" dirty="0">
                <a:latin typeface="Calibri"/>
                <a:cs typeface="Calibri"/>
              </a:rPr>
              <a:t>Fuzzy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theory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extension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classical set </a:t>
            </a:r>
            <a:r>
              <a:rPr sz="2800" spc="-10" dirty="0">
                <a:latin typeface="Calibri"/>
                <a:cs typeface="Calibri"/>
              </a:rPr>
              <a:t>theory.</a:t>
            </a:r>
            <a:endParaRPr sz="2800" dirty="0">
              <a:latin typeface="Calibri"/>
              <a:cs typeface="Calibri"/>
            </a:endParaRPr>
          </a:p>
          <a:p>
            <a:pPr marL="248920" marR="12700" indent="-236220" algn="just">
              <a:spcBef>
                <a:spcPts val="690"/>
              </a:spcBef>
              <a:buFont typeface="Arial MT"/>
              <a:buChar char="•"/>
              <a:tabLst>
                <a:tab pos="248920" algn="l"/>
              </a:tabLst>
            </a:pPr>
            <a:r>
              <a:rPr sz="2800" spc="-10" dirty="0">
                <a:latin typeface="Calibri"/>
                <a:cs typeface="Calibri"/>
              </a:rPr>
              <a:t>Elements </a:t>
            </a:r>
            <a:r>
              <a:rPr sz="2800" spc="-5" dirty="0">
                <a:latin typeface="Calibri"/>
                <a:cs typeface="Calibri"/>
              </a:rPr>
              <a:t>have varying degree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membership.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logic based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 truth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values,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True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b="1" i="1" spc="-5" dirty="0">
                <a:latin typeface="Calibri"/>
                <a:cs typeface="Calibri"/>
              </a:rPr>
              <a:t>False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 sometimes insufficient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describing </a:t>
            </a:r>
            <a:r>
              <a:rPr sz="2800" spc="-5" dirty="0">
                <a:latin typeface="Calibri"/>
                <a:cs typeface="Calibri"/>
              </a:rPr>
              <a:t> human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reasoning.</a:t>
            </a:r>
            <a:endParaRPr sz="2800" dirty="0">
              <a:latin typeface="Calibri"/>
              <a:cs typeface="Calibri"/>
            </a:endParaRPr>
          </a:p>
          <a:p>
            <a:pPr marL="248920" marR="13970" indent="-236220" algn="just">
              <a:spcBef>
                <a:spcPts val="700"/>
              </a:spcBef>
              <a:buFont typeface="Arial MT"/>
              <a:buChar char="•"/>
              <a:tabLst>
                <a:tab pos="248920" algn="l"/>
              </a:tabLst>
            </a:pPr>
            <a:r>
              <a:rPr sz="2800" spc="-10" dirty="0">
                <a:latin typeface="Calibri"/>
                <a:cs typeface="Calibri"/>
              </a:rPr>
              <a:t>Fuzzy </a:t>
            </a:r>
            <a:r>
              <a:rPr sz="2800" spc="-5" dirty="0">
                <a:latin typeface="Calibri"/>
                <a:cs typeface="Calibri"/>
              </a:rPr>
              <a:t>Logic uses the whole interval between </a:t>
            </a:r>
            <a:r>
              <a:rPr sz="2800" dirty="0">
                <a:latin typeface="Calibri"/>
                <a:cs typeface="Calibri"/>
              </a:rPr>
              <a:t>0 </a:t>
            </a:r>
            <a:r>
              <a:rPr sz="2800" spc="-5" dirty="0">
                <a:latin typeface="Calibri"/>
                <a:cs typeface="Calibri"/>
              </a:rPr>
              <a:t>(false) and </a:t>
            </a:r>
            <a:r>
              <a:rPr sz="2800" dirty="0">
                <a:latin typeface="Calibri"/>
                <a:cs typeface="Calibri"/>
              </a:rPr>
              <a:t>1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(true)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describe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reasoning.</a:t>
            </a:r>
            <a:endParaRPr sz="2800" dirty="0">
              <a:latin typeface="Calibri"/>
              <a:cs typeface="Calibri"/>
            </a:endParaRPr>
          </a:p>
          <a:p>
            <a:pPr marL="248920" marR="5080" indent="-236220" algn="just">
              <a:spcBef>
                <a:spcPts val="690"/>
              </a:spcBef>
              <a:buFont typeface="Arial MT"/>
              <a:buChar char="•"/>
              <a:tabLst>
                <a:tab pos="24892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Fuzzy</a:t>
            </a:r>
            <a:r>
              <a:rPr sz="2800" spc="-5" dirty="0">
                <a:latin typeface="Calibri"/>
                <a:cs typeface="Calibri"/>
              </a:rPr>
              <a:t> 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allows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have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u="sng" spc="-10" dirty="0">
                <a:latin typeface="Calibri"/>
                <a:cs typeface="Calibri"/>
              </a:rPr>
              <a:t>different</a:t>
            </a:r>
            <a:r>
              <a:rPr sz="2800" u="sng" spc="-5" dirty="0">
                <a:latin typeface="Calibri"/>
                <a:cs typeface="Calibri"/>
              </a:rPr>
              <a:t> degree</a:t>
            </a:r>
            <a:r>
              <a:rPr sz="2800" u="sng" dirty="0">
                <a:latin typeface="Calibri"/>
                <a:cs typeface="Calibri"/>
              </a:rPr>
              <a:t> </a:t>
            </a:r>
            <a:r>
              <a:rPr sz="2800" u="sng" spc="-5" dirty="0">
                <a:latin typeface="Calibri"/>
                <a:cs typeface="Calibri"/>
              </a:rPr>
              <a:t>of</a:t>
            </a:r>
            <a:r>
              <a:rPr sz="2800" u="sng" dirty="0">
                <a:latin typeface="Calibri"/>
                <a:cs typeface="Calibri"/>
              </a:rPr>
              <a:t> </a:t>
            </a:r>
            <a:r>
              <a:rPr sz="2800" u="sng" spc="-10" dirty="0">
                <a:latin typeface="Calibri"/>
                <a:cs typeface="Calibri"/>
              </a:rPr>
              <a:t>membership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called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membership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interval</a:t>
            </a:r>
            <a:r>
              <a:rPr sz="2800" spc="-10" dirty="0">
                <a:latin typeface="Calibri"/>
                <a:cs typeface="Calibri"/>
              </a:rPr>
              <a:t> [0,1].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436143" y="305436"/>
            <a:ext cx="5511211" cy="5143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Fuzzy</a:t>
            </a:r>
            <a:r>
              <a:rPr sz="3200" b="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Calibri"/>
                <a:cs typeface="Calibri"/>
              </a:rPr>
              <a:t>Sets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413" y="1304385"/>
            <a:ext cx="11110452" cy="4416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36220" algn="just">
              <a:spcBef>
                <a:spcPts val="790"/>
              </a:spcBef>
              <a:buFont typeface="Arial MT"/>
              <a:buChar char="•"/>
              <a:tabLst>
                <a:tab pos="299720" algn="l"/>
              </a:tabLst>
            </a:pPr>
            <a:r>
              <a:rPr lang="en-US" sz="2800" b="1" spc="-5" dirty="0">
                <a:latin typeface="Calibri"/>
                <a:cs typeface="Calibri"/>
              </a:rPr>
              <a:t>Fuzzy</a:t>
            </a:r>
            <a:r>
              <a:rPr lang="en-US" sz="2800" b="1" spc="-10" dirty="0">
                <a:latin typeface="Calibri"/>
                <a:cs typeface="Calibri"/>
              </a:rPr>
              <a:t> Logic</a:t>
            </a:r>
            <a:r>
              <a:rPr lang="en-US" sz="2800" b="1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derived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from </a:t>
            </a:r>
            <a:r>
              <a:rPr lang="en-US" sz="2800" spc="-10" dirty="0">
                <a:latin typeface="Calibri"/>
                <a:cs typeface="Calibri"/>
              </a:rPr>
              <a:t>fuzzy </a:t>
            </a:r>
            <a:r>
              <a:rPr lang="en-US" sz="2800" spc="-5" dirty="0">
                <a:latin typeface="Calibri"/>
                <a:cs typeface="Calibri"/>
              </a:rPr>
              <a:t>set </a:t>
            </a:r>
            <a:r>
              <a:rPr lang="en-US" sz="2800" spc="-10" dirty="0">
                <a:latin typeface="Calibri"/>
                <a:cs typeface="Calibri"/>
              </a:rPr>
              <a:t>theory</a:t>
            </a:r>
            <a:endParaRPr lang="en-US" sz="2800" dirty="0">
              <a:latin typeface="Calibri"/>
              <a:cs typeface="Calibri"/>
            </a:endParaRPr>
          </a:p>
          <a:p>
            <a:pPr marL="299720" indent="-236220" algn="just">
              <a:spcBef>
                <a:spcPts val="790"/>
              </a:spcBef>
              <a:buFont typeface="Arial MT"/>
              <a:buChar char="•"/>
              <a:tabLst>
                <a:tab pos="299720" algn="l"/>
              </a:tabLst>
            </a:pPr>
            <a:r>
              <a:rPr lang="en-US" sz="2800" spc="-5" dirty="0">
                <a:latin typeface="Calibri"/>
                <a:cs typeface="Calibri"/>
              </a:rPr>
              <a:t>Many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degree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membership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(between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0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to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1) are allowed</a:t>
            </a:r>
            <a:endParaRPr lang="en-US" sz="2800" spc="-10" dirty="0">
              <a:latin typeface="Calibri"/>
              <a:cs typeface="Calibri"/>
            </a:endParaRPr>
          </a:p>
          <a:p>
            <a:pPr marL="299720" indent="-236220" algn="just">
              <a:spcBef>
                <a:spcPts val="790"/>
              </a:spcBef>
              <a:buFont typeface="Arial MT"/>
              <a:buChar char="•"/>
              <a:tabLst>
                <a:tab pos="299720" algn="l"/>
              </a:tabLst>
            </a:pPr>
            <a:r>
              <a:rPr lang="en-US" sz="2800" spc="-10" dirty="0">
                <a:latin typeface="Calibri"/>
                <a:cs typeface="Calibri"/>
              </a:rPr>
              <a:t>Thus a membership function µA(x)	is associated with a fuzzy</a:t>
            </a:r>
          </a:p>
          <a:p>
            <a:pPr marL="287020" marR="30480">
              <a:spcBef>
                <a:spcPts val="100"/>
              </a:spcBef>
              <a:tabLst>
                <a:tab pos="1074420" algn="l"/>
                <a:tab pos="1494155" algn="l"/>
                <a:tab pos="2369820" algn="l"/>
                <a:tab pos="3178810" algn="l"/>
                <a:tab pos="3874135" algn="l"/>
                <a:tab pos="5291455" algn="l"/>
                <a:tab pos="6283960" algn="l"/>
              </a:tabLst>
            </a:pP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s	Ã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ch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	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ct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on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IN" sz="2800" spc="-5" dirty="0">
                <a:cs typeface="Calibri"/>
              </a:rPr>
              <a:t>ele</a:t>
            </a:r>
            <a:r>
              <a:rPr lang="en-IN" sz="2800" spc="-10" dirty="0">
                <a:cs typeface="Calibri"/>
              </a:rPr>
              <a:t>m</a:t>
            </a:r>
            <a:r>
              <a:rPr lang="en-IN" sz="2800" dirty="0">
                <a:cs typeface="Calibri"/>
              </a:rPr>
              <a:t>e</a:t>
            </a:r>
            <a:r>
              <a:rPr lang="en-IN" sz="2800" spc="-15" dirty="0">
                <a:cs typeface="Calibri"/>
              </a:rPr>
              <a:t>n</a:t>
            </a:r>
            <a:r>
              <a:rPr lang="en-IN" sz="2800" dirty="0">
                <a:cs typeface="Calibri"/>
              </a:rPr>
              <a:t>t	</a:t>
            </a:r>
            <a:r>
              <a:rPr lang="en-IN" sz="2800" spc="-10" dirty="0">
                <a:cs typeface="Calibri"/>
              </a:rPr>
              <a:t> o</a:t>
            </a:r>
            <a:r>
              <a:rPr lang="en-IN" sz="2800" dirty="0">
                <a:cs typeface="Calibri"/>
              </a:rPr>
              <a:t>f </a:t>
            </a:r>
            <a:r>
              <a:rPr sz="280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universe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discourse</a:t>
            </a:r>
            <a:r>
              <a:rPr sz="2800" dirty="0">
                <a:latin typeface="Calibri"/>
                <a:cs typeface="Calibri"/>
              </a:rPr>
              <a:t> X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interval</a:t>
            </a:r>
            <a:r>
              <a:rPr sz="2800" spc="-10" dirty="0">
                <a:latin typeface="Calibri"/>
                <a:cs typeface="Calibri"/>
              </a:rPr>
              <a:t> [0,1].</a:t>
            </a:r>
            <a:endParaRPr sz="2800" dirty="0">
              <a:latin typeface="Calibri"/>
              <a:cs typeface="Calibri"/>
            </a:endParaRPr>
          </a:p>
          <a:p>
            <a:pPr marL="622300" indent="-5715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4200" spc="-7" baseline="1984" dirty="0">
                <a:latin typeface="Calibri"/>
                <a:cs typeface="Calibri"/>
              </a:rPr>
              <a:t>The </a:t>
            </a:r>
            <a:r>
              <a:rPr sz="4200" spc="-15" baseline="1984" dirty="0">
                <a:latin typeface="Calibri"/>
                <a:cs typeface="Calibri"/>
              </a:rPr>
              <a:t>mapping</a:t>
            </a:r>
            <a:r>
              <a:rPr sz="4200" spc="-22" baseline="1984" dirty="0">
                <a:latin typeface="Calibri"/>
                <a:cs typeface="Calibri"/>
              </a:rPr>
              <a:t> </a:t>
            </a:r>
            <a:r>
              <a:rPr sz="4200" spc="-7" baseline="1984" dirty="0">
                <a:latin typeface="Calibri"/>
                <a:cs typeface="Calibri"/>
              </a:rPr>
              <a:t>is written</a:t>
            </a:r>
            <a:r>
              <a:rPr sz="4200" spc="-22" baseline="1984" dirty="0">
                <a:latin typeface="Calibri"/>
                <a:cs typeface="Calibri"/>
              </a:rPr>
              <a:t> </a:t>
            </a:r>
            <a:r>
              <a:rPr sz="4200" spc="-7" baseline="1984" dirty="0">
                <a:latin typeface="Calibri"/>
                <a:cs typeface="Calibri"/>
              </a:rPr>
              <a:t>as: </a:t>
            </a:r>
            <a:r>
              <a:rPr lang="en-US" sz="4200" spc="-7" baseline="1984" dirty="0">
                <a:latin typeface="Calibri"/>
                <a:cs typeface="Calibri"/>
              </a:rPr>
              <a:t>  </a:t>
            </a:r>
            <a:r>
              <a:rPr sz="4200" spc="-97" baseline="1984" dirty="0">
                <a:latin typeface="Calibri"/>
                <a:cs typeface="Calibri"/>
              </a:rPr>
              <a:t>µ</a:t>
            </a:r>
            <a:r>
              <a:rPr sz="2400" spc="-97" baseline="-20833" dirty="0">
                <a:latin typeface="Calibri"/>
                <a:cs typeface="Calibri"/>
              </a:rPr>
              <a:t>Ã</a:t>
            </a:r>
            <a:r>
              <a:rPr sz="4200" spc="-97" baseline="1984" dirty="0">
                <a:latin typeface="Calibri"/>
                <a:cs typeface="Calibri"/>
              </a:rPr>
              <a:t>(x):</a:t>
            </a:r>
            <a:r>
              <a:rPr lang="en-US" sz="4200" spc="-97" baseline="1984" dirty="0">
                <a:latin typeface="Calibri"/>
                <a:cs typeface="Calibri"/>
              </a:rPr>
              <a:t> </a:t>
            </a:r>
            <a:r>
              <a:rPr sz="4200" spc="-15" baseline="1984" dirty="0">
                <a:latin typeface="Calibri"/>
                <a:cs typeface="Calibri"/>
              </a:rPr>
              <a:t> </a:t>
            </a:r>
            <a:r>
              <a:rPr sz="4200" baseline="1984" dirty="0">
                <a:latin typeface="Calibri"/>
                <a:cs typeface="Calibri"/>
              </a:rPr>
              <a:t>X</a:t>
            </a:r>
            <a:r>
              <a:rPr sz="4200" spc="15" baseline="1984" dirty="0">
                <a:latin typeface="Calibri"/>
                <a:cs typeface="Calibri"/>
              </a:rPr>
              <a:t> </a:t>
            </a:r>
            <a:r>
              <a:rPr lang="az-Cyrl-AZ" sz="4200" baseline="1984" dirty="0">
                <a:latin typeface="Microsoft Sans Serif"/>
                <a:cs typeface="Microsoft Sans Serif"/>
              </a:rPr>
              <a:t>є</a:t>
            </a:r>
            <a:r>
              <a:rPr sz="4200" spc="-187" baseline="1984" dirty="0">
                <a:latin typeface="Microsoft Sans Serif"/>
                <a:cs typeface="Microsoft Sans Serif"/>
              </a:rPr>
              <a:t> </a:t>
            </a:r>
            <a:r>
              <a:rPr sz="4200" spc="-15" baseline="1984" dirty="0">
                <a:latin typeface="Calibri"/>
                <a:cs typeface="Calibri"/>
              </a:rPr>
              <a:t>[0,1].</a:t>
            </a:r>
            <a:endParaRPr lang="en-US" sz="4200" spc="-15" baseline="1984" dirty="0">
              <a:latin typeface="Calibri"/>
              <a:cs typeface="Calibri"/>
            </a:endParaRPr>
          </a:p>
          <a:p>
            <a:pPr marL="622300" indent="-5715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4200" baseline="1984" dirty="0">
                <a:latin typeface="Calibri"/>
                <a:cs typeface="Calibri"/>
              </a:rPr>
              <a:t>Fuzzy	Logic	is	capable	of	</a:t>
            </a:r>
            <a:r>
              <a:rPr lang="en-US" sz="4200" baseline="1984" dirty="0" smtClean="0">
                <a:latin typeface="Calibri"/>
                <a:cs typeface="Calibri"/>
              </a:rPr>
              <a:t>handling</a:t>
            </a:r>
            <a:r>
              <a:rPr lang="en-US" sz="4200" baseline="1984" dirty="0">
                <a:latin typeface="Calibri"/>
                <a:cs typeface="Calibri"/>
              </a:rPr>
              <a:t>	</a:t>
            </a:r>
            <a:r>
              <a:rPr lang="en-US" sz="4200" u="sng" baseline="1984" dirty="0">
                <a:latin typeface="Calibri"/>
                <a:cs typeface="Calibri"/>
              </a:rPr>
              <a:t>inherently imprecise </a:t>
            </a:r>
            <a:r>
              <a:rPr lang="en-US" sz="4200" baseline="1984" dirty="0">
                <a:latin typeface="Calibri"/>
                <a:cs typeface="Calibri"/>
              </a:rPr>
              <a:t>(vague or inexact or rough or inaccurate) concepts</a:t>
            </a:r>
          </a:p>
          <a:p>
            <a:pPr marL="287020" indent="-236220">
              <a:spcBef>
                <a:spcPts val="780"/>
              </a:spcBef>
              <a:buFont typeface="Arial MT"/>
              <a:buChar char="•"/>
              <a:tabLst>
                <a:tab pos="287020" algn="l"/>
              </a:tabLst>
            </a:pPr>
            <a:endParaRPr sz="4200" baseline="198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733CB2F8-FA8D-4E20-B758-0FB35CFBAC13}" vid="{9D4BEB30-BB97-4580-AE3E-87773995EC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CO1_Fuzzy Logic and Control System_02</Template>
  <TotalTime>484</TotalTime>
  <Words>1316</Words>
  <Application>Microsoft Office PowerPoint</Application>
  <PresentationFormat>Widescreen</PresentationFormat>
  <Paragraphs>339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MT</vt:lpstr>
      <vt:lpstr>BioRhyme ExtraBold</vt:lpstr>
      <vt:lpstr>Calibri</vt:lpstr>
      <vt:lpstr>Cambria</vt:lpstr>
      <vt:lpstr>Gill Sans MT</vt:lpstr>
      <vt:lpstr>Microsoft Sans Serif</vt:lpstr>
      <vt:lpstr>Poppins</vt:lpstr>
      <vt:lpstr>Symbol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on classical set theory</vt:lpstr>
      <vt:lpstr>Fuzzy Sets</vt:lpstr>
      <vt:lpstr>Fuzzy Sets</vt:lpstr>
      <vt:lpstr>Fuzzy Sets</vt:lpstr>
      <vt:lpstr>Fuzzy Sets (Cont...) </vt:lpstr>
      <vt:lpstr>Fuzzy Sets (Continue)</vt:lpstr>
      <vt:lpstr>Fuzzy Sets (Continue)</vt:lpstr>
      <vt:lpstr>Fuzzy Sets (Continue)</vt:lpstr>
      <vt:lpstr>Fuzzy Sets (Continue)</vt:lpstr>
      <vt:lpstr>Gaussian membership function</vt:lpstr>
      <vt:lpstr>c=5   s=0.5</vt:lpstr>
      <vt:lpstr>PowerPoint Presentation</vt:lpstr>
      <vt:lpstr>Fuzzy Set Operation</vt:lpstr>
      <vt:lpstr>Fuzzy Set Operation (Continue)</vt:lpstr>
      <vt:lpstr>Fuzzy Set Operation (Continue)</vt:lpstr>
      <vt:lpstr>Fuzzy Set Operation (Continue)</vt:lpstr>
      <vt:lpstr>PowerPoint Presentation</vt:lpstr>
      <vt:lpstr>PowerPoint Presentation</vt:lpstr>
      <vt:lpstr>Linguistic variable, linguistic term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KUMAR</dc:creator>
  <cp:lastModifiedBy>Welcome</cp:lastModifiedBy>
  <cp:revision>49</cp:revision>
  <dcterms:created xsi:type="dcterms:W3CDTF">2023-05-04T05:07:40Z</dcterms:created>
  <dcterms:modified xsi:type="dcterms:W3CDTF">2024-07-22T16:30:59Z</dcterms:modified>
</cp:coreProperties>
</file>