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9" r:id="rId3"/>
    <p:sldId id="280" r:id="rId4"/>
    <p:sldId id="281" r:id="rId5"/>
    <p:sldId id="282" r:id="rId6"/>
    <p:sldId id="283" r:id="rId7"/>
    <p:sldId id="284" r:id="rId8"/>
    <p:sldId id="286" r:id="rId9"/>
    <p:sldId id="290" r:id="rId10"/>
    <p:sldId id="291" r:id="rId11"/>
    <p:sldId id="292" r:id="rId12"/>
    <p:sldId id="289" r:id="rId13"/>
    <p:sldId id="293" r:id="rId14"/>
    <p:sldId id="260" r:id="rId15"/>
    <p:sldId id="294" r:id="rId16"/>
    <p:sldId id="295" r:id="rId17"/>
    <p:sldId id="261" r:id="rId18"/>
    <p:sldId id="263" r:id="rId19"/>
    <p:sldId id="264" r:id="rId20"/>
    <p:sldId id="265" r:id="rId21"/>
    <p:sldId id="288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09907-76E7-55DC-1018-36493E084346}" v="5" dt="2023-06-13T05:31:21.985"/>
    <p1510:client id="{8F6713BB-5AED-8BF3-DAB8-6273E7C944E5}" v="15" dt="2023-06-13T06:05:12.931"/>
    <p1510:client id="{F24B8E0C-343B-0BD0-13CA-B3972BB8428C}" v="7" dt="2023-06-13T06:13:03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 KUMAR" userId="S::drvinodkumar2019@kluniversity.in::937d03d8-9e16-4f56-8b09-b70d6b07ca74" providerId="AD" clId="Web-{F24B8E0C-343B-0BD0-13CA-B3972BB8428C}"/>
    <pc:docChg chg="modSld">
      <pc:chgData name="VINOD KUMAR" userId="S::drvinodkumar2019@kluniversity.in::937d03d8-9e16-4f56-8b09-b70d6b07ca74" providerId="AD" clId="Web-{F24B8E0C-343B-0BD0-13CA-B3972BB8428C}" dt="2023-06-13T06:13:01.455" v="2" actId="20577"/>
      <pc:docMkLst>
        <pc:docMk/>
      </pc:docMkLst>
      <pc:sldChg chg="modSp">
        <pc:chgData name="VINOD KUMAR" userId="S::drvinodkumar2019@kluniversity.in::937d03d8-9e16-4f56-8b09-b70d6b07ca74" providerId="AD" clId="Web-{F24B8E0C-343B-0BD0-13CA-B3972BB8428C}" dt="2023-06-13T06:13:01.455" v="2" actId="20577"/>
        <pc:sldMkLst>
          <pc:docMk/>
          <pc:sldMk cId="0" sldId="259"/>
        </pc:sldMkLst>
        <pc:spChg chg="mod">
          <ac:chgData name="VINOD KUMAR" userId="S::drvinodkumar2019@kluniversity.in::937d03d8-9e16-4f56-8b09-b70d6b07ca74" providerId="AD" clId="Web-{F24B8E0C-343B-0BD0-13CA-B3972BB8428C}" dt="2023-06-13T06:13:01.455" v="2" actId="20577"/>
          <ac:spMkLst>
            <pc:docMk/>
            <pc:sldMk cId="0" sldId="259"/>
            <ac:spMk id="166" creationId="{00000000-0000-0000-0000-000000000000}"/>
          </ac:spMkLst>
        </pc:spChg>
      </pc:sldChg>
    </pc:docChg>
  </pc:docChgLst>
  <pc:docChgLst>
    <pc:chgData name="VINOD KUMAR" userId="S::drvinodkumar2019@kluniversity.in::937d03d8-9e16-4f56-8b09-b70d6b07ca74" providerId="AD" clId="Web-{8F6713BB-5AED-8BF3-DAB8-6273E7C944E5}"/>
    <pc:docChg chg="modSld">
      <pc:chgData name="VINOD KUMAR" userId="S::drvinodkumar2019@kluniversity.in::937d03d8-9e16-4f56-8b09-b70d6b07ca74" providerId="AD" clId="Web-{8F6713BB-5AED-8BF3-DAB8-6273E7C944E5}" dt="2023-06-13T06:05:12.931" v="12" actId="1076"/>
      <pc:docMkLst>
        <pc:docMk/>
      </pc:docMkLst>
      <pc:sldChg chg="addSp delSp modSp">
        <pc:chgData name="VINOD KUMAR" userId="S::drvinodkumar2019@kluniversity.in::937d03d8-9e16-4f56-8b09-b70d6b07ca74" providerId="AD" clId="Web-{8F6713BB-5AED-8BF3-DAB8-6273E7C944E5}" dt="2023-06-13T06:05:12.931" v="12" actId="1076"/>
        <pc:sldMkLst>
          <pc:docMk/>
          <pc:sldMk cId="0" sldId="258"/>
        </pc:sldMkLst>
        <pc:spChg chg="add">
          <ac:chgData name="VINOD KUMAR" userId="S::drvinodkumar2019@kluniversity.in::937d03d8-9e16-4f56-8b09-b70d6b07ca74" providerId="AD" clId="Web-{8F6713BB-5AED-8BF3-DAB8-6273E7C944E5}" dt="2023-06-13T06:04:30.320" v="2"/>
          <ac:spMkLst>
            <pc:docMk/>
            <pc:sldMk cId="0" sldId="258"/>
            <ac:spMk id="2" creationId="{4486234B-D7BC-AA16-28BC-B8B97C81A2AF}"/>
          </ac:spMkLst>
        </pc:spChg>
        <pc:spChg chg="add mod">
          <ac:chgData name="VINOD KUMAR" userId="S::drvinodkumar2019@kluniversity.in::937d03d8-9e16-4f56-8b09-b70d6b07ca74" providerId="AD" clId="Web-{8F6713BB-5AED-8BF3-DAB8-6273E7C944E5}" dt="2023-06-13T06:05:12.931" v="12" actId="1076"/>
          <ac:spMkLst>
            <pc:docMk/>
            <pc:sldMk cId="0" sldId="258"/>
            <ac:spMk id="3" creationId="{DD6F6242-08F0-AE44-55F7-42820790C268}"/>
          </ac:spMkLst>
        </pc:spChg>
        <pc:spChg chg="add del">
          <ac:chgData name="VINOD KUMAR" userId="S::drvinodkumar2019@kluniversity.in::937d03d8-9e16-4f56-8b09-b70d6b07ca74" providerId="AD" clId="Web-{8F6713BB-5AED-8BF3-DAB8-6273E7C944E5}" dt="2023-06-13T06:04:38.508" v="5"/>
          <ac:spMkLst>
            <pc:docMk/>
            <pc:sldMk cId="0" sldId="258"/>
            <ac:spMk id="4" creationId="{DD6F6242-08F0-AE44-55F7-42820790C268}"/>
          </ac:spMkLst>
        </pc:spChg>
        <pc:spChg chg="del">
          <ac:chgData name="VINOD KUMAR" userId="S::drvinodkumar2019@kluniversity.in::937d03d8-9e16-4f56-8b09-b70d6b07ca74" providerId="AD" clId="Web-{8F6713BB-5AED-8BF3-DAB8-6273E7C944E5}" dt="2023-06-13T06:04:01.726" v="0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VINOD KUMAR" userId="S::drvinodkumar2019@kluniversity.in::937d03d8-9e16-4f56-8b09-b70d6b07ca74" providerId="AD" clId="Web-{8F6713BB-5AED-8BF3-DAB8-6273E7C944E5}" dt="2023-06-13T06:04:48.712" v="8" actId="1076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VINOD KUMAR" userId="S::drvinodkumar2019@kluniversity.in::937d03d8-9e16-4f56-8b09-b70d6b07ca74" providerId="AD" clId="Web-{8F6713BB-5AED-8BF3-DAB8-6273E7C944E5}" dt="2023-06-13T06:05:07.791" v="9" actId="1076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VINOD KUMAR" userId="S::drvinodkumar2019@kluniversity.in::937d03d8-9e16-4f56-8b09-b70d6b07ca74" providerId="AD" clId="Web-{8F6713BB-5AED-8BF3-DAB8-6273E7C944E5}" dt="2023-06-13T06:05:07.806" v="10" actId="1076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VINOD KUMAR" userId="S::drvinodkumar2019@kluniversity.in::937d03d8-9e16-4f56-8b09-b70d6b07ca74" providerId="AD" clId="Web-{8F6713BB-5AED-8BF3-DAB8-6273E7C944E5}" dt="2023-06-13T06:05:07.822" v="11" actId="1076"/>
          <ac:spMkLst>
            <pc:docMk/>
            <pc:sldMk cId="0" sldId="258"/>
            <ac:spMk id="155" creationId="{00000000-0000-0000-0000-000000000000}"/>
          </ac:spMkLst>
        </pc:spChg>
      </pc:sldChg>
    </pc:docChg>
  </pc:docChgLst>
  <pc:docChgLst>
    <pc:chgData name="VINOD KUMAR" userId="S::drvinodkumar2019@kluniversity.in::937d03d8-9e16-4f56-8b09-b70d6b07ca74" providerId="AD" clId="Web-{07F09907-76E7-55DC-1018-36493E084346}"/>
    <pc:docChg chg="modSld">
      <pc:chgData name="VINOD KUMAR" userId="S::drvinodkumar2019@kluniversity.in::937d03d8-9e16-4f56-8b09-b70d6b07ca74" providerId="AD" clId="Web-{07F09907-76E7-55DC-1018-36493E084346}" dt="2023-06-13T05:31:21.500" v="0" actId="20577"/>
      <pc:docMkLst>
        <pc:docMk/>
      </pc:docMkLst>
      <pc:sldChg chg="modSp">
        <pc:chgData name="VINOD KUMAR" userId="S::drvinodkumar2019@kluniversity.in::937d03d8-9e16-4f56-8b09-b70d6b07ca74" providerId="AD" clId="Web-{07F09907-76E7-55DC-1018-36493E084346}" dt="2023-06-13T05:31:21.500" v="0" actId="20577"/>
        <pc:sldMkLst>
          <pc:docMk/>
          <pc:sldMk cId="0" sldId="258"/>
        </pc:sldMkLst>
        <pc:spChg chg="mod">
          <ac:chgData name="VINOD KUMAR" userId="S::drvinodkumar2019@kluniversity.in::937d03d8-9e16-4f56-8b09-b70d6b07ca74" providerId="AD" clId="Web-{07F09907-76E7-55DC-1018-36493E084346}" dt="2023-06-13T05:31:21.500" v="0" actId="20577"/>
          <ac:spMkLst>
            <pc:docMk/>
            <pc:sldMk cId="0" sldId="258"/>
            <ac:spMk id="150" creationId="{00000000-0000-0000-0000-000000000000}"/>
          </ac:spMkLst>
        </pc:spChg>
      </pc:sldChg>
    </pc:docChg>
  </pc:docChgLst>
  <pc:docChgLst>
    <pc:chgData clId="Web-{07F09907-76E7-55DC-1018-36493E084346}"/>
    <pc:docChg chg="modSld">
      <pc:chgData name="" userId="" providerId="" clId="Web-{07F09907-76E7-55DC-1018-36493E084346}" dt="2023-06-13T05:31:16.219" v="1"/>
      <pc:docMkLst>
        <pc:docMk/>
      </pc:docMkLst>
      <pc:sldChg chg="delSp">
        <pc:chgData name="" userId="" providerId="" clId="Web-{07F09907-76E7-55DC-1018-36493E084346}" dt="2023-06-13T05:31:16.219" v="1"/>
        <pc:sldMkLst>
          <pc:docMk/>
          <pc:sldMk cId="0" sldId="258"/>
        </pc:sldMkLst>
        <pc:spChg chg="del">
          <ac:chgData name="" userId="" providerId="" clId="Web-{07F09907-76E7-55DC-1018-36493E084346}" dt="2023-06-13T05:31:16.219" v="1"/>
          <ac:spMkLst>
            <pc:docMk/>
            <pc:sldMk cId="0" sldId="258"/>
            <ac:spMk id="151" creationId="{00000000-0000-0000-0000-000000000000}"/>
          </ac:spMkLst>
        </pc:spChg>
        <pc:spChg chg="del">
          <ac:chgData name="" userId="" providerId="" clId="Web-{07F09907-76E7-55DC-1018-36493E084346}" dt="2023-06-13T05:31:15.469" v="0"/>
          <ac:spMkLst>
            <pc:docMk/>
            <pc:sldMk cId="0" sldId="258"/>
            <ac:spMk id="15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F1E72-5D6D-4371-A2A0-2D5BB8B3CF87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00F9B9-16B8-4F16-9939-CF43AD33F5FF}">
      <dgm:prSet phldrT="[Text]" custT="1"/>
      <dgm:spPr/>
      <dgm:t>
        <a:bodyPr/>
        <a:lstStyle/>
        <a:p>
          <a:r>
            <a:rPr lang="en-US" sz="4800" b="1" dirty="0"/>
            <a:t>Types</a:t>
          </a:r>
        </a:p>
      </dgm:t>
    </dgm:pt>
    <dgm:pt modelId="{E8AFD4D9-EB52-4EE8-9C0E-DA3413EE1AA0}" type="parTrans" cxnId="{769069E6-0F06-496E-B8BA-0F01FDCF8026}">
      <dgm:prSet/>
      <dgm:spPr/>
      <dgm:t>
        <a:bodyPr/>
        <a:lstStyle/>
        <a:p>
          <a:endParaRPr lang="en-US"/>
        </a:p>
      </dgm:t>
    </dgm:pt>
    <dgm:pt modelId="{8209F5E6-1EA7-49B1-9E23-52A1B4B7E262}" type="sibTrans" cxnId="{769069E6-0F06-496E-B8BA-0F01FDCF8026}">
      <dgm:prSet/>
      <dgm:spPr/>
      <dgm:t>
        <a:bodyPr/>
        <a:lstStyle/>
        <a:p>
          <a:endParaRPr lang="en-US"/>
        </a:p>
      </dgm:t>
    </dgm:pt>
    <dgm:pt modelId="{B5AAB3D1-8A3E-48E1-A043-437D274AC1DA}">
      <dgm:prSet phldrT="[Text]"/>
      <dgm:spPr/>
      <dgm:t>
        <a:bodyPr/>
        <a:lstStyle/>
        <a:p>
          <a:r>
            <a:rPr lang="en-US" dirty="0"/>
            <a:t>Hard Computing  [0 ,1]</a:t>
          </a:r>
        </a:p>
      </dgm:t>
    </dgm:pt>
    <dgm:pt modelId="{EDA4BCC3-70B8-4D3E-9290-2974972B2826}" type="parTrans" cxnId="{EF93AAD0-5B39-4985-8C94-0174D94DE3B1}">
      <dgm:prSet/>
      <dgm:spPr/>
      <dgm:t>
        <a:bodyPr/>
        <a:lstStyle/>
        <a:p>
          <a:endParaRPr lang="en-US"/>
        </a:p>
      </dgm:t>
    </dgm:pt>
    <dgm:pt modelId="{3A3E8400-789A-476B-9296-53218F5EF14F}" type="sibTrans" cxnId="{EF93AAD0-5B39-4985-8C94-0174D94DE3B1}">
      <dgm:prSet/>
      <dgm:spPr/>
      <dgm:t>
        <a:bodyPr/>
        <a:lstStyle/>
        <a:p>
          <a:endParaRPr lang="en-US"/>
        </a:p>
      </dgm:t>
    </dgm:pt>
    <dgm:pt modelId="{B1ED8A84-E633-4431-BBEF-77F11A0D4346}">
      <dgm:prSet phldrT="[Text]"/>
      <dgm:spPr/>
      <dgm:t>
        <a:bodyPr/>
        <a:lstStyle/>
        <a:p>
          <a:r>
            <a:rPr lang="en-US" dirty="0"/>
            <a:t>Soft Computing [0.2,  0.7]</a:t>
          </a:r>
        </a:p>
      </dgm:t>
    </dgm:pt>
    <dgm:pt modelId="{0B5DEB0C-F871-4D42-A153-4CBE5B6CE5CD}" type="parTrans" cxnId="{8C1285BB-9F5A-4C1C-8A40-A44FAFCDB130}">
      <dgm:prSet/>
      <dgm:spPr/>
      <dgm:t>
        <a:bodyPr/>
        <a:lstStyle/>
        <a:p>
          <a:endParaRPr lang="en-US"/>
        </a:p>
      </dgm:t>
    </dgm:pt>
    <dgm:pt modelId="{BB68C465-D103-4D2A-833B-8443234A4344}" type="sibTrans" cxnId="{8C1285BB-9F5A-4C1C-8A40-A44FAFCDB130}">
      <dgm:prSet/>
      <dgm:spPr/>
      <dgm:t>
        <a:bodyPr/>
        <a:lstStyle/>
        <a:p>
          <a:endParaRPr lang="en-US"/>
        </a:p>
      </dgm:t>
    </dgm:pt>
    <dgm:pt modelId="{949C1942-6B3D-43FD-8848-F00426B1A891}" type="pres">
      <dgm:prSet presAssocID="{5A2F1E72-5D6D-4371-A2A0-2D5BB8B3CF8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2B3122-37E0-411C-850B-24368FCB0EDE}" type="pres">
      <dgm:prSet presAssocID="{B600F9B9-16B8-4F16-9939-CF43AD33F5FF}" presName="root1" presStyleCnt="0"/>
      <dgm:spPr/>
    </dgm:pt>
    <dgm:pt modelId="{BB4141E7-8DE0-4F4B-AEE8-FD6F05CE0B12}" type="pres">
      <dgm:prSet presAssocID="{B600F9B9-16B8-4F16-9939-CF43AD33F5FF}" presName="LevelOneTextNode" presStyleLbl="node0" presStyleIdx="0" presStyleCnt="1" custLinFactNeighborX="2366" custLinFactNeighborY="-67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F10A23-F80F-412C-AF1F-2E905DA0B309}" type="pres">
      <dgm:prSet presAssocID="{B600F9B9-16B8-4F16-9939-CF43AD33F5FF}" presName="level2hierChild" presStyleCnt="0"/>
      <dgm:spPr/>
    </dgm:pt>
    <dgm:pt modelId="{CE6C608E-1624-4B4C-B432-D1212A86B457}" type="pres">
      <dgm:prSet presAssocID="{EDA4BCC3-70B8-4D3E-9290-2974972B2826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141E2023-9BDD-4668-A8F4-8736AA3C3D62}" type="pres">
      <dgm:prSet presAssocID="{EDA4BCC3-70B8-4D3E-9290-2974972B2826}" presName="connTx" presStyleLbl="parChTrans1D2" presStyleIdx="0" presStyleCnt="2"/>
      <dgm:spPr/>
      <dgm:t>
        <a:bodyPr/>
        <a:lstStyle/>
        <a:p>
          <a:endParaRPr lang="en-IN"/>
        </a:p>
      </dgm:t>
    </dgm:pt>
    <dgm:pt modelId="{532E142A-E2F2-4A24-B856-511D8D2D2559}" type="pres">
      <dgm:prSet presAssocID="{B5AAB3D1-8A3E-48E1-A043-437D274AC1DA}" presName="root2" presStyleCnt="0"/>
      <dgm:spPr/>
    </dgm:pt>
    <dgm:pt modelId="{65D4D6B4-F2AE-4778-BB50-07637D0B7072}" type="pres">
      <dgm:prSet presAssocID="{B5AAB3D1-8A3E-48E1-A043-437D274AC1DA}" presName="LevelTwoTextNode" presStyleLbl="node2" presStyleIdx="0" presStyleCnt="2" custScaleX="14487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AF42FC-7485-42BB-AABD-17A6EA0F0221}" type="pres">
      <dgm:prSet presAssocID="{B5AAB3D1-8A3E-48E1-A043-437D274AC1DA}" presName="level3hierChild" presStyleCnt="0"/>
      <dgm:spPr/>
    </dgm:pt>
    <dgm:pt modelId="{DF62E7ED-E4C2-4605-B6BB-01330E0BD304}" type="pres">
      <dgm:prSet presAssocID="{0B5DEB0C-F871-4D42-A153-4CBE5B6CE5CD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7532E061-9232-4C8A-A57F-373E4F714AD8}" type="pres">
      <dgm:prSet presAssocID="{0B5DEB0C-F871-4D42-A153-4CBE5B6CE5CD}" presName="connTx" presStyleLbl="parChTrans1D2" presStyleIdx="1" presStyleCnt="2"/>
      <dgm:spPr/>
      <dgm:t>
        <a:bodyPr/>
        <a:lstStyle/>
        <a:p>
          <a:endParaRPr lang="en-IN"/>
        </a:p>
      </dgm:t>
    </dgm:pt>
    <dgm:pt modelId="{033B0DBE-D2F8-4946-AEDE-98C550BB5E3A}" type="pres">
      <dgm:prSet presAssocID="{B1ED8A84-E633-4431-BBEF-77F11A0D4346}" presName="root2" presStyleCnt="0"/>
      <dgm:spPr/>
    </dgm:pt>
    <dgm:pt modelId="{337927E5-A491-4813-8955-2B509F84E105}" type="pres">
      <dgm:prSet presAssocID="{B1ED8A84-E633-4431-BBEF-77F11A0D4346}" presName="LevelTwoTextNode" presStyleLbl="node2" presStyleIdx="1" presStyleCnt="2" custScaleX="1672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BE9F25-9030-4444-81F5-B5315F484D3C}" type="pres">
      <dgm:prSet presAssocID="{B1ED8A84-E633-4431-BBEF-77F11A0D4346}" presName="level3hierChild" presStyleCnt="0"/>
      <dgm:spPr/>
    </dgm:pt>
  </dgm:ptLst>
  <dgm:cxnLst>
    <dgm:cxn modelId="{9C520D82-4535-45D7-A31E-17F204EF3F04}" type="presOf" srcId="{B1ED8A84-E633-4431-BBEF-77F11A0D4346}" destId="{337927E5-A491-4813-8955-2B509F84E105}" srcOrd="0" destOrd="0" presId="urn:microsoft.com/office/officeart/2008/layout/HorizontalMultiLevelHierarchy"/>
    <dgm:cxn modelId="{EF93AAD0-5B39-4985-8C94-0174D94DE3B1}" srcId="{B600F9B9-16B8-4F16-9939-CF43AD33F5FF}" destId="{B5AAB3D1-8A3E-48E1-A043-437D274AC1DA}" srcOrd="0" destOrd="0" parTransId="{EDA4BCC3-70B8-4D3E-9290-2974972B2826}" sibTransId="{3A3E8400-789A-476B-9296-53218F5EF14F}"/>
    <dgm:cxn modelId="{CE666826-1F95-4E68-9040-CF4330367F90}" type="presOf" srcId="{EDA4BCC3-70B8-4D3E-9290-2974972B2826}" destId="{CE6C608E-1624-4B4C-B432-D1212A86B457}" srcOrd="0" destOrd="0" presId="urn:microsoft.com/office/officeart/2008/layout/HorizontalMultiLevelHierarchy"/>
    <dgm:cxn modelId="{B11CFE6E-0EB9-4FDA-8E3C-1101679729E3}" type="presOf" srcId="{B600F9B9-16B8-4F16-9939-CF43AD33F5FF}" destId="{BB4141E7-8DE0-4F4B-AEE8-FD6F05CE0B12}" srcOrd="0" destOrd="0" presId="urn:microsoft.com/office/officeart/2008/layout/HorizontalMultiLevelHierarchy"/>
    <dgm:cxn modelId="{93C4A6B8-E175-4FB1-BF9C-0A30A592958D}" type="presOf" srcId="{B5AAB3D1-8A3E-48E1-A043-437D274AC1DA}" destId="{65D4D6B4-F2AE-4778-BB50-07637D0B7072}" srcOrd="0" destOrd="0" presId="urn:microsoft.com/office/officeart/2008/layout/HorizontalMultiLevelHierarchy"/>
    <dgm:cxn modelId="{E6A4DAB1-EB90-4351-8F2F-8DF7E1345521}" type="presOf" srcId="{EDA4BCC3-70B8-4D3E-9290-2974972B2826}" destId="{141E2023-9BDD-4668-A8F4-8736AA3C3D62}" srcOrd="1" destOrd="0" presId="urn:microsoft.com/office/officeart/2008/layout/HorizontalMultiLevelHierarchy"/>
    <dgm:cxn modelId="{4FD50A26-5EBA-4BD4-A69A-916AE5AD2A26}" type="presOf" srcId="{5A2F1E72-5D6D-4371-A2A0-2D5BB8B3CF87}" destId="{949C1942-6B3D-43FD-8848-F00426B1A891}" srcOrd="0" destOrd="0" presId="urn:microsoft.com/office/officeart/2008/layout/HorizontalMultiLevelHierarchy"/>
    <dgm:cxn modelId="{CA2A84BE-C331-4D1B-B075-47AAD849FD88}" type="presOf" srcId="{0B5DEB0C-F871-4D42-A153-4CBE5B6CE5CD}" destId="{DF62E7ED-E4C2-4605-B6BB-01330E0BD304}" srcOrd="0" destOrd="0" presId="urn:microsoft.com/office/officeart/2008/layout/HorizontalMultiLevelHierarchy"/>
    <dgm:cxn modelId="{8C1285BB-9F5A-4C1C-8A40-A44FAFCDB130}" srcId="{B600F9B9-16B8-4F16-9939-CF43AD33F5FF}" destId="{B1ED8A84-E633-4431-BBEF-77F11A0D4346}" srcOrd="1" destOrd="0" parTransId="{0B5DEB0C-F871-4D42-A153-4CBE5B6CE5CD}" sibTransId="{BB68C465-D103-4D2A-833B-8443234A4344}"/>
    <dgm:cxn modelId="{0C11E0FF-1A28-4C30-A212-E2FF6E0B2FE1}" type="presOf" srcId="{0B5DEB0C-F871-4D42-A153-4CBE5B6CE5CD}" destId="{7532E061-9232-4C8A-A57F-373E4F714AD8}" srcOrd="1" destOrd="0" presId="urn:microsoft.com/office/officeart/2008/layout/HorizontalMultiLevelHierarchy"/>
    <dgm:cxn modelId="{769069E6-0F06-496E-B8BA-0F01FDCF8026}" srcId="{5A2F1E72-5D6D-4371-A2A0-2D5BB8B3CF87}" destId="{B600F9B9-16B8-4F16-9939-CF43AD33F5FF}" srcOrd="0" destOrd="0" parTransId="{E8AFD4D9-EB52-4EE8-9C0E-DA3413EE1AA0}" sibTransId="{8209F5E6-1EA7-49B1-9E23-52A1B4B7E262}"/>
    <dgm:cxn modelId="{EAC8C6F8-DBEA-48B9-8948-7317F9092F7B}" type="presParOf" srcId="{949C1942-6B3D-43FD-8848-F00426B1A891}" destId="{BC2B3122-37E0-411C-850B-24368FCB0EDE}" srcOrd="0" destOrd="0" presId="urn:microsoft.com/office/officeart/2008/layout/HorizontalMultiLevelHierarchy"/>
    <dgm:cxn modelId="{11E412CC-D186-4810-800B-A679B4B72589}" type="presParOf" srcId="{BC2B3122-37E0-411C-850B-24368FCB0EDE}" destId="{BB4141E7-8DE0-4F4B-AEE8-FD6F05CE0B12}" srcOrd="0" destOrd="0" presId="urn:microsoft.com/office/officeart/2008/layout/HorizontalMultiLevelHierarchy"/>
    <dgm:cxn modelId="{D1FF16C2-0D7C-4938-86D0-EB3D5E6C1FB5}" type="presParOf" srcId="{BC2B3122-37E0-411C-850B-24368FCB0EDE}" destId="{9BF10A23-F80F-412C-AF1F-2E905DA0B309}" srcOrd="1" destOrd="0" presId="urn:microsoft.com/office/officeart/2008/layout/HorizontalMultiLevelHierarchy"/>
    <dgm:cxn modelId="{3DA1D862-ACAA-453E-A3F0-2E1F69750BFB}" type="presParOf" srcId="{9BF10A23-F80F-412C-AF1F-2E905DA0B309}" destId="{CE6C608E-1624-4B4C-B432-D1212A86B457}" srcOrd="0" destOrd="0" presId="urn:microsoft.com/office/officeart/2008/layout/HorizontalMultiLevelHierarchy"/>
    <dgm:cxn modelId="{65041084-512C-48DD-B879-7DE717228249}" type="presParOf" srcId="{CE6C608E-1624-4B4C-B432-D1212A86B457}" destId="{141E2023-9BDD-4668-A8F4-8736AA3C3D62}" srcOrd="0" destOrd="0" presId="urn:microsoft.com/office/officeart/2008/layout/HorizontalMultiLevelHierarchy"/>
    <dgm:cxn modelId="{C8BC1DB1-4C57-483C-9A85-AF2D097E164D}" type="presParOf" srcId="{9BF10A23-F80F-412C-AF1F-2E905DA0B309}" destId="{532E142A-E2F2-4A24-B856-511D8D2D2559}" srcOrd="1" destOrd="0" presId="urn:microsoft.com/office/officeart/2008/layout/HorizontalMultiLevelHierarchy"/>
    <dgm:cxn modelId="{4EB8AA98-6AAC-4650-BA4D-F1045100651E}" type="presParOf" srcId="{532E142A-E2F2-4A24-B856-511D8D2D2559}" destId="{65D4D6B4-F2AE-4778-BB50-07637D0B7072}" srcOrd="0" destOrd="0" presId="urn:microsoft.com/office/officeart/2008/layout/HorizontalMultiLevelHierarchy"/>
    <dgm:cxn modelId="{4C89E23F-83DF-421F-9112-3842B28A202A}" type="presParOf" srcId="{532E142A-E2F2-4A24-B856-511D8D2D2559}" destId="{7FAF42FC-7485-42BB-AABD-17A6EA0F0221}" srcOrd="1" destOrd="0" presId="urn:microsoft.com/office/officeart/2008/layout/HorizontalMultiLevelHierarchy"/>
    <dgm:cxn modelId="{BF6C9D9E-C271-4ED0-AA88-6D962813589F}" type="presParOf" srcId="{9BF10A23-F80F-412C-AF1F-2E905DA0B309}" destId="{DF62E7ED-E4C2-4605-B6BB-01330E0BD304}" srcOrd="2" destOrd="0" presId="urn:microsoft.com/office/officeart/2008/layout/HorizontalMultiLevelHierarchy"/>
    <dgm:cxn modelId="{6326B2D7-B3C4-4140-A46A-0C23AEE256A1}" type="presParOf" srcId="{DF62E7ED-E4C2-4605-B6BB-01330E0BD304}" destId="{7532E061-9232-4C8A-A57F-373E4F714AD8}" srcOrd="0" destOrd="0" presId="urn:microsoft.com/office/officeart/2008/layout/HorizontalMultiLevelHierarchy"/>
    <dgm:cxn modelId="{A268CD76-7682-430E-8DF3-D1595DA1CBB0}" type="presParOf" srcId="{9BF10A23-F80F-412C-AF1F-2E905DA0B309}" destId="{033B0DBE-D2F8-4946-AEDE-98C550BB5E3A}" srcOrd="3" destOrd="0" presId="urn:microsoft.com/office/officeart/2008/layout/HorizontalMultiLevelHierarchy"/>
    <dgm:cxn modelId="{964B16C0-0174-4B1A-9A51-1484B2FF172C}" type="presParOf" srcId="{033B0DBE-D2F8-4946-AEDE-98C550BB5E3A}" destId="{337927E5-A491-4813-8955-2B509F84E105}" srcOrd="0" destOrd="0" presId="urn:microsoft.com/office/officeart/2008/layout/HorizontalMultiLevelHierarchy"/>
    <dgm:cxn modelId="{7461C68D-2329-4A1E-8847-F2476B111C30}" type="presParOf" srcId="{033B0DBE-D2F8-4946-AEDE-98C550BB5E3A}" destId="{EDBE9F25-9030-4444-81F5-B5315F484D3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3F679-56E4-47B1-8009-8E62876688E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4F43B09-DBC6-4784-BBA5-B992FE8B4403}">
      <dgm:prSet phldrT="[Text]" custT="1"/>
      <dgm:spPr/>
      <dgm:t>
        <a:bodyPr/>
        <a:lstStyle/>
        <a:p>
          <a:r>
            <a:rPr lang="en-US" sz="1600" dirty="0"/>
            <a:t>Fuzzy Logic (FL)</a:t>
          </a:r>
          <a:endParaRPr lang="en-IN" sz="1600" dirty="0"/>
        </a:p>
      </dgm:t>
    </dgm:pt>
    <dgm:pt modelId="{30C61614-0AFD-43C1-8C78-00D06FEF9FED}" type="parTrans" cxnId="{98660146-1C9E-4DF1-A5D7-02748A910ADF}">
      <dgm:prSet/>
      <dgm:spPr/>
      <dgm:t>
        <a:bodyPr/>
        <a:lstStyle/>
        <a:p>
          <a:endParaRPr lang="en-IN" sz="1600"/>
        </a:p>
      </dgm:t>
    </dgm:pt>
    <dgm:pt modelId="{14B22E25-8F35-4920-A182-FEBDEB5687B4}" type="sibTrans" cxnId="{98660146-1C9E-4DF1-A5D7-02748A910ADF}">
      <dgm:prSet/>
      <dgm:spPr/>
      <dgm:t>
        <a:bodyPr/>
        <a:lstStyle/>
        <a:p>
          <a:endParaRPr lang="en-IN" sz="1600"/>
        </a:p>
      </dgm:t>
    </dgm:pt>
    <dgm:pt modelId="{484F9F0D-8F15-4207-A647-D900A4DA18BF}">
      <dgm:prSet phldrT="[Text]" custT="1"/>
      <dgm:spPr/>
      <dgm:t>
        <a:bodyPr/>
        <a:lstStyle/>
        <a:p>
          <a:r>
            <a:rPr lang="en-US" sz="1600" dirty="0"/>
            <a:t>Probabilistic Reasoning</a:t>
          </a:r>
          <a:endParaRPr lang="en-IN" sz="1600" dirty="0"/>
        </a:p>
      </dgm:t>
    </dgm:pt>
    <dgm:pt modelId="{F0EB18B4-CD62-4B93-BC33-906E7E59E346}" type="parTrans" cxnId="{4A3942FC-90E5-4D18-92D3-8DBE0DDA0BC5}">
      <dgm:prSet/>
      <dgm:spPr/>
      <dgm:t>
        <a:bodyPr/>
        <a:lstStyle/>
        <a:p>
          <a:endParaRPr lang="en-IN" sz="1600"/>
        </a:p>
      </dgm:t>
    </dgm:pt>
    <dgm:pt modelId="{F7E47BF5-0638-4B14-85E7-D9250CBD8B83}" type="sibTrans" cxnId="{4A3942FC-90E5-4D18-92D3-8DBE0DDA0BC5}">
      <dgm:prSet/>
      <dgm:spPr/>
      <dgm:t>
        <a:bodyPr/>
        <a:lstStyle/>
        <a:p>
          <a:endParaRPr lang="en-IN" sz="1600"/>
        </a:p>
      </dgm:t>
    </dgm:pt>
    <dgm:pt modelId="{D9892EA8-3000-4523-9359-6FE8DC5A7F15}">
      <dgm:prSet phldrT="[Text]" custT="1"/>
      <dgm:spPr/>
      <dgm:t>
        <a:bodyPr/>
        <a:lstStyle/>
        <a:p>
          <a:r>
            <a:rPr lang="en-US" sz="1600" dirty="0"/>
            <a:t>Neural Network (NN) </a:t>
          </a:r>
          <a:endParaRPr lang="en-IN" sz="1600" dirty="0"/>
        </a:p>
      </dgm:t>
    </dgm:pt>
    <dgm:pt modelId="{FBD83480-B9F6-4A55-B406-5549F6CA4932}" type="parTrans" cxnId="{FB246C06-322B-4A06-8CBD-0D829F259EED}">
      <dgm:prSet/>
      <dgm:spPr/>
      <dgm:t>
        <a:bodyPr/>
        <a:lstStyle/>
        <a:p>
          <a:endParaRPr lang="en-IN" sz="1600"/>
        </a:p>
      </dgm:t>
    </dgm:pt>
    <dgm:pt modelId="{7BDB161D-C460-4E22-958E-688157BB737A}" type="sibTrans" cxnId="{FB246C06-322B-4A06-8CBD-0D829F259EED}">
      <dgm:prSet/>
      <dgm:spPr/>
      <dgm:t>
        <a:bodyPr/>
        <a:lstStyle/>
        <a:p>
          <a:endParaRPr lang="en-IN" sz="1600"/>
        </a:p>
      </dgm:t>
    </dgm:pt>
    <dgm:pt modelId="{41D2CB8B-FBB0-41FF-B1BE-E63AE634ADEF}">
      <dgm:prSet phldrT="[Text]" custT="1"/>
      <dgm:spPr/>
      <dgm:t>
        <a:bodyPr/>
        <a:lstStyle/>
        <a:p>
          <a:r>
            <a:rPr lang="en-US" sz="1600" dirty="0"/>
            <a:t>Evolutionary Computation( based on the origin of species)</a:t>
          </a:r>
          <a:endParaRPr lang="en-IN" sz="1600" dirty="0"/>
        </a:p>
      </dgm:t>
    </dgm:pt>
    <dgm:pt modelId="{B9502BD4-9639-47DF-B579-A78AB41D3F39}" type="parTrans" cxnId="{D8739F2C-3B69-43DC-9BA6-F54A7FAD8BFD}">
      <dgm:prSet/>
      <dgm:spPr/>
      <dgm:t>
        <a:bodyPr/>
        <a:lstStyle/>
        <a:p>
          <a:endParaRPr lang="en-IN" sz="1600"/>
        </a:p>
      </dgm:t>
    </dgm:pt>
    <dgm:pt modelId="{523056DB-4E40-4DA9-B074-A1A59A057BC7}" type="sibTrans" cxnId="{D8739F2C-3B69-43DC-9BA6-F54A7FAD8BFD}">
      <dgm:prSet/>
      <dgm:spPr/>
      <dgm:t>
        <a:bodyPr/>
        <a:lstStyle/>
        <a:p>
          <a:endParaRPr lang="en-IN" sz="1600"/>
        </a:p>
      </dgm:t>
    </dgm:pt>
    <dgm:pt modelId="{AC47D661-9861-4363-845F-0AC03A77DFA7}">
      <dgm:prSet phldrT="[Text]" custT="1"/>
      <dgm:spPr/>
      <dgm:t>
        <a:bodyPr/>
        <a:lstStyle/>
        <a:p>
          <a:r>
            <a:rPr lang="en-US" sz="1600" dirty="0"/>
            <a:t>Genetic Algorithms(GA)</a:t>
          </a:r>
          <a:endParaRPr lang="en-IN" sz="1600" dirty="0"/>
        </a:p>
      </dgm:t>
    </dgm:pt>
    <dgm:pt modelId="{B66947DA-D382-4D59-8AC9-AE01DDDEC705}" type="parTrans" cxnId="{DCD53870-4D3D-49A0-BC90-D47698024A42}">
      <dgm:prSet/>
      <dgm:spPr/>
      <dgm:t>
        <a:bodyPr/>
        <a:lstStyle/>
        <a:p>
          <a:endParaRPr lang="en-IN"/>
        </a:p>
      </dgm:t>
    </dgm:pt>
    <dgm:pt modelId="{6F8E44F1-6136-4934-B551-1F3D4BC642E6}" type="sibTrans" cxnId="{DCD53870-4D3D-49A0-BC90-D47698024A42}">
      <dgm:prSet/>
      <dgm:spPr/>
      <dgm:t>
        <a:bodyPr/>
        <a:lstStyle/>
        <a:p>
          <a:endParaRPr lang="en-IN"/>
        </a:p>
      </dgm:t>
    </dgm:pt>
    <dgm:pt modelId="{545AFB85-8473-446C-B47E-99016F46D7B7}">
      <dgm:prSet phldrT="[Text]" custT="1"/>
      <dgm:spPr/>
      <dgm:t>
        <a:bodyPr/>
        <a:lstStyle/>
        <a:p>
          <a:r>
            <a:rPr lang="en-US" sz="1600" dirty="0"/>
            <a:t>Swarm Intelligence</a:t>
          </a:r>
          <a:endParaRPr lang="en-IN" sz="1600" dirty="0"/>
        </a:p>
      </dgm:t>
    </dgm:pt>
    <dgm:pt modelId="{95583D5F-1674-4A46-AEB1-520CE66CC3AE}" type="parTrans" cxnId="{75AEC641-FFC8-4A41-9E9A-F362FF57583C}">
      <dgm:prSet/>
      <dgm:spPr/>
      <dgm:t>
        <a:bodyPr/>
        <a:lstStyle/>
        <a:p>
          <a:endParaRPr lang="en-IN"/>
        </a:p>
      </dgm:t>
    </dgm:pt>
    <dgm:pt modelId="{969F0376-CF3F-4C6A-B37D-E7C2BE77688B}" type="sibTrans" cxnId="{75AEC641-FFC8-4A41-9E9A-F362FF57583C}">
      <dgm:prSet/>
      <dgm:spPr/>
      <dgm:t>
        <a:bodyPr/>
        <a:lstStyle/>
        <a:p>
          <a:endParaRPr lang="en-IN"/>
        </a:p>
      </dgm:t>
    </dgm:pt>
    <dgm:pt modelId="{8286C489-66B0-4A49-8EFF-EF42A1DDC134}" type="pres">
      <dgm:prSet presAssocID="{6123F679-56E4-47B1-8009-8E62876688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154ACFB-5889-4841-8177-479549CBD55B}" type="pres">
      <dgm:prSet presAssocID="{14F43B09-DBC6-4784-BBA5-B992FE8B4403}" presName="parentLin" presStyleCnt="0"/>
      <dgm:spPr/>
    </dgm:pt>
    <dgm:pt modelId="{B7B9FE55-5256-4241-B506-E474685E380C}" type="pres">
      <dgm:prSet presAssocID="{14F43B09-DBC6-4784-BBA5-B992FE8B4403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4FADB5D-F3D2-4DE5-819C-8DBD85CFE053}" type="pres">
      <dgm:prSet presAssocID="{14F43B09-DBC6-4784-BBA5-B992FE8B44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70B9F0-28AC-4918-B705-442C6F91BFA3}" type="pres">
      <dgm:prSet presAssocID="{14F43B09-DBC6-4784-BBA5-B992FE8B4403}" presName="negativeSpace" presStyleCnt="0"/>
      <dgm:spPr/>
    </dgm:pt>
    <dgm:pt modelId="{59C18357-BDC2-414A-B490-E683DEC2325B}" type="pres">
      <dgm:prSet presAssocID="{14F43B09-DBC6-4784-BBA5-B992FE8B4403}" presName="childText" presStyleLbl="conFgAcc1" presStyleIdx="0" presStyleCnt="4">
        <dgm:presLayoutVars>
          <dgm:bulletEnabled val="1"/>
        </dgm:presLayoutVars>
      </dgm:prSet>
      <dgm:spPr/>
    </dgm:pt>
    <dgm:pt modelId="{F15C79DF-541B-4CE4-8A82-AC075C67AB59}" type="pres">
      <dgm:prSet presAssocID="{14B22E25-8F35-4920-A182-FEBDEB5687B4}" presName="spaceBetweenRectangles" presStyleCnt="0"/>
      <dgm:spPr/>
    </dgm:pt>
    <dgm:pt modelId="{62C9B9E0-AB54-422D-B700-93B3C68C180F}" type="pres">
      <dgm:prSet presAssocID="{484F9F0D-8F15-4207-A647-D900A4DA18BF}" presName="parentLin" presStyleCnt="0"/>
      <dgm:spPr/>
    </dgm:pt>
    <dgm:pt modelId="{EB779C30-2C03-4B74-82DF-08911DD4C288}" type="pres">
      <dgm:prSet presAssocID="{484F9F0D-8F15-4207-A647-D900A4DA18BF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293A5261-23AF-4285-A20C-EBE1A870449B}" type="pres">
      <dgm:prSet presAssocID="{484F9F0D-8F15-4207-A647-D900A4DA18B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579F4-DD00-4E42-A5DB-B3A0D602283A}" type="pres">
      <dgm:prSet presAssocID="{484F9F0D-8F15-4207-A647-D900A4DA18BF}" presName="negativeSpace" presStyleCnt="0"/>
      <dgm:spPr/>
    </dgm:pt>
    <dgm:pt modelId="{6094175D-641B-414B-B144-C31A7CA65FD4}" type="pres">
      <dgm:prSet presAssocID="{484F9F0D-8F15-4207-A647-D900A4DA18BF}" presName="childText" presStyleLbl="conFgAcc1" presStyleIdx="1" presStyleCnt="4">
        <dgm:presLayoutVars>
          <dgm:bulletEnabled val="1"/>
        </dgm:presLayoutVars>
      </dgm:prSet>
      <dgm:spPr/>
    </dgm:pt>
    <dgm:pt modelId="{063E56A2-B5E0-4C26-9F86-825ECCA4AAB7}" type="pres">
      <dgm:prSet presAssocID="{F7E47BF5-0638-4B14-85E7-D9250CBD8B83}" presName="spaceBetweenRectangles" presStyleCnt="0"/>
      <dgm:spPr/>
    </dgm:pt>
    <dgm:pt modelId="{7845F2B3-3376-4649-B77C-226276F9BD56}" type="pres">
      <dgm:prSet presAssocID="{D9892EA8-3000-4523-9359-6FE8DC5A7F15}" presName="parentLin" presStyleCnt="0"/>
      <dgm:spPr/>
    </dgm:pt>
    <dgm:pt modelId="{1FD6DA94-680A-4799-AE7C-22EEF78CE636}" type="pres">
      <dgm:prSet presAssocID="{D9892EA8-3000-4523-9359-6FE8DC5A7F15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CB651C70-DE9A-4774-8F8F-2D563EE95BD9}" type="pres">
      <dgm:prSet presAssocID="{D9892EA8-3000-4523-9359-6FE8DC5A7F1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E06171-3643-4BED-B828-1ACF263B0432}" type="pres">
      <dgm:prSet presAssocID="{D9892EA8-3000-4523-9359-6FE8DC5A7F15}" presName="negativeSpace" presStyleCnt="0"/>
      <dgm:spPr/>
    </dgm:pt>
    <dgm:pt modelId="{B74DCDC9-FA38-4B9B-929C-05ACF577DEA4}" type="pres">
      <dgm:prSet presAssocID="{D9892EA8-3000-4523-9359-6FE8DC5A7F15}" presName="childText" presStyleLbl="conFgAcc1" presStyleIdx="2" presStyleCnt="4">
        <dgm:presLayoutVars>
          <dgm:bulletEnabled val="1"/>
        </dgm:presLayoutVars>
      </dgm:prSet>
      <dgm:spPr/>
    </dgm:pt>
    <dgm:pt modelId="{4C2F851D-AB66-42E1-A464-4FD414D46B39}" type="pres">
      <dgm:prSet presAssocID="{7BDB161D-C460-4E22-958E-688157BB737A}" presName="spaceBetweenRectangles" presStyleCnt="0"/>
      <dgm:spPr/>
    </dgm:pt>
    <dgm:pt modelId="{FFC8F526-11BA-44CE-805A-70BB9B928A0E}" type="pres">
      <dgm:prSet presAssocID="{41D2CB8B-FBB0-41FF-B1BE-E63AE634ADEF}" presName="parentLin" presStyleCnt="0"/>
      <dgm:spPr/>
    </dgm:pt>
    <dgm:pt modelId="{3FACFD7E-838E-468F-BB09-878B3E767978}" type="pres">
      <dgm:prSet presAssocID="{41D2CB8B-FBB0-41FF-B1BE-E63AE634ADEF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C00A58E1-BEE3-48A0-9EE4-7C3AF34E7B21}" type="pres">
      <dgm:prSet presAssocID="{41D2CB8B-FBB0-41FF-B1BE-E63AE634ADEF}" presName="parentText" presStyleLbl="node1" presStyleIdx="3" presStyleCnt="4" custScaleX="137527" custScaleY="132325" custLinFactNeighborY="-867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FA4DA-26F0-4408-8794-104FBC5AA2DA}" type="pres">
      <dgm:prSet presAssocID="{41D2CB8B-FBB0-41FF-B1BE-E63AE634ADEF}" presName="negativeSpace" presStyleCnt="0"/>
      <dgm:spPr/>
    </dgm:pt>
    <dgm:pt modelId="{6845D485-3357-48E0-9358-C9E5F42757F5}" type="pres">
      <dgm:prSet presAssocID="{41D2CB8B-FBB0-41FF-B1BE-E63AE634ADEF}" presName="childText" presStyleLbl="conFgAcc1" presStyleIdx="3" presStyleCnt="4" custLinFactNeighborX="-3984" custLinFactNeighborY="-420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8A05B8-5AC7-479A-9A4C-46B4DA888768}" type="presOf" srcId="{AC47D661-9861-4363-845F-0AC03A77DFA7}" destId="{6845D485-3357-48E0-9358-C9E5F42757F5}" srcOrd="0" destOrd="0" presId="urn:microsoft.com/office/officeart/2005/8/layout/list1"/>
    <dgm:cxn modelId="{D8739F2C-3B69-43DC-9BA6-F54A7FAD8BFD}" srcId="{6123F679-56E4-47B1-8009-8E62876688E2}" destId="{41D2CB8B-FBB0-41FF-B1BE-E63AE634ADEF}" srcOrd="3" destOrd="0" parTransId="{B9502BD4-9639-47DF-B579-A78AB41D3F39}" sibTransId="{523056DB-4E40-4DA9-B074-A1A59A057BC7}"/>
    <dgm:cxn modelId="{98278E7F-BA2B-430E-B27C-9B4B213F3C73}" type="presOf" srcId="{545AFB85-8473-446C-B47E-99016F46D7B7}" destId="{6845D485-3357-48E0-9358-C9E5F42757F5}" srcOrd="0" destOrd="1" presId="urn:microsoft.com/office/officeart/2005/8/layout/list1"/>
    <dgm:cxn modelId="{FB246C06-322B-4A06-8CBD-0D829F259EED}" srcId="{6123F679-56E4-47B1-8009-8E62876688E2}" destId="{D9892EA8-3000-4523-9359-6FE8DC5A7F15}" srcOrd="2" destOrd="0" parTransId="{FBD83480-B9F6-4A55-B406-5549F6CA4932}" sibTransId="{7BDB161D-C460-4E22-958E-688157BB737A}"/>
    <dgm:cxn modelId="{8E4EBF50-C736-44E9-A344-F02A2C3D6944}" type="presOf" srcId="{D9892EA8-3000-4523-9359-6FE8DC5A7F15}" destId="{CB651C70-DE9A-4774-8F8F-2D563EE95BD9}" srcOrd="1" destOrd="0" presId="urn:microsoft.com/office/officeart/2005/8/layout/list1"/>
    <dgm:cxn modelId="{DCD53870-4D3D-49A0-BC90-D47698024A42}" srcId="{41D2CB8B-FBB0-41FF-B1BE-E63AE634ADEF}" destId="{AC47D661-9861-4363-845F-0AC03A77DFA7}" srcOrd="0" destOrd="0" parTransId="{B66947DA-D382-4D59-8AC9-AE01DDDEC705}" sibTransId="{6F8E44F1-6136-4934-B551-1F3D4BC642E6}"/>
    <dgm:cxn modelId="{98660146-1C9E-4DF1-A5D7-02748A910ADF}" srcId="{6123F679-56E4-47B1-8009-8E62876688E2}" destId="{14F43B09-DBC6-4784-BBA5-B992FE8B4403}" srcOrd="0" destOrd="0" parTransId="{30C61614-0AFD-43C1-8C78-00D06FEF9FED}" sibTransId="{14B22E25-8F35-4920-A182-FEBDEB5687B4}"/>
    <dgm:cxn modelId="{3E96B0C7-7D35-422B-8F5D-57F1BB63D53F}" type="presOf" srcId="{14F43B09-DBC6-4784-BBA5-B992FE8B4403}" destId="{B7B9FE55-5256-4241-B506-E474685E380C}" srcOrd="0" destOrd="0" presId="urn:microsoft.com/office/officeart/2005/8/layout/list1"/>
    <dgm:cxn modelId="{4A3942FC-90E5-4D18-92D3-8DBE0DDA0BC5}" srcId="{6123F679-56E4-47B1-8009-8E62876688E2}" destId="{484F9F0D-8F15-4207-A647-D900A4DA18BF}" srcOrd="1" destOrd="0" parTransId="{F0EB18B4-CD62-4B93-BC33-906E7E59E346}" sibTransId="{F7E47BF5-0638-4B14-85E7-D9250CBD8B83}"/>
    <dgm:cxn modelId="{B6ACD360-2B48-4112-B46D-D3C23A0B8F86}" type="presOf" srcId="{484F9F0D-8F15-4207-A647-D900A4DA18BF}" destId="{EB779C30-2C03-4B74-82DF-08911DD4C288}" srcOrd="0" destOrd="0" presId="urn:microsoft.com/office/officeart/2005/8/layout/list1"/>
    <dgm:cxn modelId="{8B89BCA9-0F76-48C5-92E5-1325BD76EDAA}" type="presOf" srcId="{41D2CB8B-FBB0-41FF-B1BE-E63AE634ADEF}" destId="{C00A58E1-BEE3-48A0-9EE4-7C3AF34E7B21}" srcOrd="1" destOrd="0" presId="urn:microsoft.com/office/officeart/2005/8/layout/list1"/>
    <dgm:cxn modelId="{3C82F660-1D28-4DCC-84DF-A89E4CEF5607}" type="presOf" srcId="{41D2CB8B-FBB0-41FF-B1BE-E63AE634ADEF}" destId="{3FACFD7E-838E-468F-BB09-878B3E767978}" srcOrd="0" destOrd="0" presId="urn:microsoft.com/office/officeart/2005/8/layout/list1"/>
    <dgm:cxn modelId="{75AEC641-FFC8-4A41-9E9A-F362FF57583C}" srcId="{41D2CB8B-FBB0-41FF-B1BE-E63AE634ADEF}" destId="{545AFB85-8473-446C-B47E-99016F46D7B7}" srcOrd="1" destOrd="0" parTransId="{95583D5F-1674-4A46-AEB1-520CE66CC3AE}" sibTransId="{969F0376-CF3F-4C6A-B37D-E7C2BE77688B}"/>
    <dgm:cxn modelId="{3C4523D8-8466-46CD-8DB0-EE87C2AE6169}" type="presOf" srcId="{14F43B09-DBC6-4784-BBA5-B992FE8B4403}" destId="{54FADB5D-F3D2-4DE5-819C-8DBD85CFE053}" srcOrd="1" destOrd="0" presId="urn:microsoft.com/office/officeart/2005/8/layout/list1"/>
    <dgm:cxn modelId="{8CBF0938-70DD-498E-9AA4-48E47A7767C9}" type="presOf" srcId="{6123F679-56E4-47B1-8009-8E62876688E2}" destId="{8286C489-66B0-4A49-8EFF-EF42A1DDC134}" srcOrd="0" destOrd="0" presId="urn:microsoft.com/office/officeart/2005/8/layout/list1"/>
    <dgm:cxn modelId="{E63411EA-A564-4F13-96C9-4EFC85DFAB4B}" type="presOf" srcId="{484F9F0D-8F15-4207-A647-D900A4DA18BF}" destId="{293A5261-23AF-4285-A20C-EBE1A870449B}" srcOrd="1" destOrd="0" presId="urn:microsoft.com/office/officeart/2005/8/layout/list1"/>
    <dgm:cxn modelId="{672D848F-C966-4D36-8FA2-0BF7A781FB9A}" type="presOf" srcId="{D9892EA8-3000-4523-9359-6FE8DC5A7F15}" destId="{1FD6DA94-680A-4799-AE7C-22EEF78CE636}" srcOrd="0" destOrd="0" presId="urn:microsoft.com/office/officeart/2005/8/layout/list1"/>
    <dgm:cxn modelId="{86823239-9CEF-482D-8BEF-7CA99764AD69}" type="presParOf" srcId="{8286C489-66B0-4A49-8EFF-EF42A1DDC134}" destId="{6154ACFB-5889-4841-8177-479549CBD55B}" srcOrd="0" destOrd="0" presId="urn:microsoft.com/office/officeart/2005/8/layout/list1"/>
    <dgm:cxn modelId="{C365D0AF-F49D-4F77-8F20-018E9B67C40F}" type="presParOf" srcId="{6154ACFB-5889-4841-8177-479549CBD55B}" destId="{B7B9FE55-5256-4241-B506-E474685E380C}" srcOrd="0" destOrd="0" presId="urn:microsoft.com/office/officeart/2005/8/layout/list1"/>
    <dgm:cxn modelId="{CC3F51B4-5698-473E-9F16-25082F363D46}" type="presParOf" srcId="{6154ACFB-5889-4841-8177-479549CBD55B}" destId="{54FADB5D-F3D2-4DE5-819C-8DBD85CFE053}" srcOrd="1" destOrd="0" presId="urn:microsoft.com/office/officeart/2005/8/layout/list1"/>
    <dgm:cxn modelId="{F231D600-8907-4660-910B-2656DF70D49A}" type="presParOf" srcId="{8286C489-66B0-4A49-8EFF-EF42A1DDC134}" destId="{E770B9F0-28AC-4918-B705-442C6F91BFA3}" srcOrd="1" destOrd="0" presId="urn:microsoft.com/office/officeart/2005/8/layout/list1"/>
    <dgm:cxn modelId="{553E96DB-CDC8-4D75-8A1C-8B3D2A325239}" type="presParOf" srcId="{8286C489-66B0-4A49-8EFF-EF42A1DDC134}" destId="{59C18357-BDC2-414A-B490-E683DEC2325B}" srcOrd="2" destOrd="0" presId="urn:microsoft.com/office/officeart/2005/8/layout/list1"/>
    <dgm:cxn modelId="{D333DF5D-C66F-4B12-B3DF-734D53DBCC8E}" type="presParOf" srcId="{8286C489-66B0-4A49-8EFF-EF42A1DDC134}" destId="{F15C79DF-541B-4CE4-8A82-AC075C67AB59}" srcOrd="3" destOrd="0" presId="urn:microsoft.com/office/officeart/2005/8/layout/list1"/>
    <dgm:cxn modelId="{4B134FE2-8F74-426A-BBC1-F3486CFF77BD}" type="presParOf" srcId="{8286C489-66B0-4A49-8EFF-EF42A1DDC134}" destId="{62C9B9E0-AB54-422D-B700-93B3C68C180F}" srcOrd="4" destOrd="0" presId="urn:microsoft.com/office/officeart/2005/8/layout/list1"/>
    <dgm:cxn modelId="{74A41CE1-5DAB-4029-B4FE-2C58DA0CB9C0}" type="presParOf" srcId="{62C9B9E0-AB54-422D-B700-93B3C68C180F}" destId="{EB779C30-2C03-4B74-82DF-08911DD4C288}" srcOrd="0" destOrd="0" presId="urn:microsoft.com/office/officeart/2005/8/layout/list1"/>
    <dgm:cxn modelId="{150894C1-C4BD-4A24-A883-4580FBA328C5}" type="presParOf" srcId="{62C9B9E0-AB54-422D-B700-93B3C68C180F}" destId="{293A5261-23AF-4285-A20C-EBE1A870449B}" srcOrd="1" destOrd="0" presId="urn:microsoft.com/office/officeart/2005/8/layout/list1"/>
    <dgm:cxn modelId="{64EC1E33-FD28-4C1D-8348-55DCB9E6B4C4}" type="presParOf" srcId="{8286C489-66B0-4A49-8EFF-EF42A1DDC134}" destId="{A82579F4-DD00-4E42-A5DB-B3A0D602283A}" srcOrd="5" destOrd="0" presId="urn:microsoft.com/office/officeart/2005/8/layout/list1"/>
    <dgm:cxn modelId="{E187A1D2-B5B7-47E5-8EBA-920B1A016D7E}" type="presParOf" srcId="{8286C489-66B0-4A49-8EFF-EF42A1DDC134}" destId="{6094175D-641B-414B-B144-C31A7CA65FD4}" srcOrd="6" destOrd="0" presId="urn:microsoft.com/office/officeart/2005/8/layout/list1"/>
    <dgm:cxn modelId="{D105FA86-2B28-41A2-BE87-B5D28DFBDAFC}" type="presParOf" srcId="{8286C489-66B0-4A49-8EFF-EF42A1DDC134}" destId="{063E56A2-B5E0-4C26-9F86-825ECCA4AAB7}" srcOrd="7" destOrd="0" presId="urn:microsoft.com/office/officeart/2005/8/layout/list1"/>
    <dgm:cxn modelId="{FCFF1539-A910-4BDF-8310-C4E3D87DBD42}" type="presParOf" srcId="{8286C489-66B0-4A49-8EFF-EF42A1DDC134}" destId="{7845F2B3-3376-4649-B77C-226276F9BD56}" srcOrd="8" destOrd="0" presId="urn:microsoft.com/office/officeart/2005/8/layout/list1"/>
    <dgm:cxn modelId="{B04ADB3F-06BE-48AB-9EC0-21FE65F52423}" type="presParOf" srcId="{7845F2B3-3376-4649-B77C-226276F9BD56}" destId="{1FD6DA94-680A-4799-AE7C-22EEF78CE636}" srcOrd="0" destOrd="0" presId="urn:microsoft.com/office/officeart/2005/8/layout/list1"/>
    <dgm:cxn modelId="{F5003028-B569-4696-B4C7-B1AB7366F74A}" type="presParOf" srcId="{7845F2B3-3376-4649-B77C-226276F9BD56}" destId="{CB651C70-DE9A-4774-8F8F-2D563EE95BD9}" srcOrd="1" destOrd="0" presId="urn:microsoft.com/office/officeart/2005/8/layout/list1"/>
    <dgm:cxn modelId="{CE9CC284-A7C8-45C7-ABA9-F411BF286DE7}" type="presParOf" srcId="{8286C489-66B0-4A49-8EFF-EF42A1DDC134}" destId="{F5E06171-3643-4BED-B828-1ACF263B0432}" srcOrd="9" destOrd="0" presId="urn:microsoft.com/office/officeart/2005/8/layout/list1"/>
    <dgm:cxn modelId="{5E6E63C9-06E2-47D2-A886-709F1E7AA59D}" type="presParOf" srcId="{8286C489-66B0-4A49-8EFF-EF42A1DDC134}" destId="{B74DCDC9-FA38-4B9B-929C-05ACF577DEA4}" srcOrd="10" destOrd="0" presId="urn:microsoft.com/office/officeart/2005/8/layout/list1"/>
    <dgm:cxn modelId="{4B820665-207B-4DD4-B357-BC3C8774F44F}" type="presParOf" srcId="{8286C489-66B0-4A49-8EFF-EF42A1DDC134}" destId="{4C2F851D-AB66-42E1-A464-4FD414D46B39}" srcOrd="11" destOrd="0" presId="urn:microsoft.com/office/officeart/2005/8/layout/list1"/>
    <dgm:cxn modelId="{C26E1946-1C46-4D0A-903E-1893A9A7C5A7}" type="presParOf" srcId="{8286C489-66B0-4A49-8EFF-EF42A1DDC134}" destId="{FFC8F526-11BA-44CE-805A-70BB9B928A0E}" srcOrd="12" destOrd="0" presId="urn:microsoft.com/office/officeart/2005/8/layout/list1"/>
    <dgm:cxn modelId="{D53EF018-12C0-4FFD-B380-7FEB8488BD6C}" type="presParOf" srcId="{FFC8F526-11BA-44CE-805A-70BB9B928A0E}" destId="{3FACFD7E-838E-468F-BB09-878B3E767978}" srcOrd="0" destOrd="0" presId="urn:microsoft.com/office/officeart/2005/8/layout/list1"/>
    <dgm:cxn modelId="{CD6AFB45-4773-49CA-82F2-6B62F8B359F9}" type="presParOf" srcId="{FFC8F526-11BA-44CE-805A-70BB9B928A0E}" destId="{C00A58E1-BEE3-48A0-9EE4-7C3AF34E7B21}" srcOrd="1" destOrd="0" presId="urn:microsoft.com/office/officeart/2005/8/layout/list1"/>
    <dgm:cxn modelId="{D8F15F9B-C9F4-4360-9E18-BC4BB989D496}" type="presParOf" srcId="{8286C489-66B0-4A49-8EFF-EF42A1DDC134}" destId="{EE0FA4DA-26F0-4408-8794-104FBC5AA2DA}" srcOrd="13" destOrd="0" presId="urn:microsoft.com/office/officeart/2005/8/layout/list1"/>
    <dgm:cxn modelId="{C1FC921D-1E0B-42A3-BBA0-B157D935538F}" type="presParOf" srcId="{8286C489-66B0-4A49-8EFF-EF42A1DDC134}" destId="{6845D485-3357-48E0-9358-C9E5F42757F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00237-14E3-4E6E-8E64-50A6975FFC84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98D06-824B-476B-A840-70DB472110F9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2FC26FCF-D4B7-4F67-B697-98FD292B582F}" type="parTrans" cxnId="{2F3D0AF4-79BD-4247-B862-CB47332D561A}">
      <dgm:prSet/>
      <dgm:spPr/>
      <dgm:t>
        <a:bodyPr/>
        <a:lstStyle/>
        <a:p>
          <a:endParaRPr lang="en-US"/>
        </a:p>
      </dgm:t>
    </dgm:pt>
    <dgm:pt modelId="{5D669775-9C7C-4564-87D7-7ECD2ECEF2E4}" type="sibTrans" cxnId="{2F3D0AF4-79BD-4247-B862-CB47332D561A}">
      <dgm:prSet/>
      <dgm:spPr/>
      <dgm:t>
        <a:bodyPr/>
        <a:lstStyle/>
        <a:p>
          <a:endParaRPr lang="en-US"/>
        </a:p>
      </dgm:t>
    </dgm:pt>
    <dgm:pt modelId="{B0FB6E06-7361-47EE-B795-CC6A2D9FC7BE}">
      <dgm:prSet/>
      <dgm:spPr/>
      <dgm:t>
        <a:bodyPr/>
        <a:lstStyle/>
        <a:p>
          <a:r>
            <a:rPr lang="en-US" dirty="0"/>
            <a:t>maps each element x of the universe[X] to value [0, 1]</a:t>
          </a:r>
        </a:p>
      </dgm:t>
    </dgm:pt>
    <dgm:pt modelId="{DC2962EA-37B6-4EC0-926A-B08C0D2FA7EA}" type="parTrans" cxnId="{AA6F14FE-5747-4CFD-95F7-2D76A82865D8}">
      <dgm:prSet/>
      <dgm:spPr/>
      <dgm:t>
        <a:bodyPr/>
        <a:lstStyle/>
        <a:p>
          <a:endParaRPr lang="en-US"/>
        </a:p>
      </dgm:t>
    </dgm:pt>
    <dgm:pt modelId="{3E352307-64EB-4992-A73E-B1DB8A27C2D1}" type="sibTrans" cxnId="{AA6F14FE-5747-4CFD-95F7-2D76A82865D8}">
      <dgm:prSet/>
      <dgm:spPr/>
      <dgm:t>
        <a:bodyPr/>
        <a:lstStyle/>
        <a:p>
          <a:endParaRPr lang="en-US"/>
        </a:p>
      </dgm:t>
    </dgm:pt>
    <dgm:pt modelId="{B44A55A3-572E-4227-9A36-629B9567D3C6}">
      <dgm:prSet/>
      <dgm:spPr/>
      <dgm:t>
        <a:bodyPr/>
        <a:lstStyle/>
        <a:p>
          <a:r>
            <a:rPr lang="el-GR" dirty="0"/>
            <a:t>μ</a:t>
          </a:r>
          <a:r>
            <a:rPr lang="en-US" i="1" dirty="0"/>
            <a:t>A</a:t>
          </a:r>
          <a:r>
            <a:rPr lang="en-US" dirty="0"/>
            <a:t>(</a:t>
          </a:r>
          <a:r>
            <a:rPr lang="en-US" i="1" dirty="0"/>
            <a:t>x</a:t>
          </a:r>
          <a:r>
            <a:rPr lang="en-US" dirty="0"/>
            <a:t>): </a:t>
          </a:r>
          <a:r>
            <a:rPr lang="en-US" i="1" dirty="0"/>
            <a:t>X </a:t>
          </a:r>
          <a:r>
            <a:rPr lang="en-US" dirty="0"/>
            <a:t>→ [0, 1]</a:t>
          </a:r>
        </a:p>
      </dgm:t>
    </dgm:pt>
    <dgm:pt modelId="{CD318138-1544-4D18-9A7C-6958E1B7FD04}" type="parTrans" cxnId="{E3798AE6-8BE7-4342-8351-2476C35E6A3A}">
      <dgm:prSet/>
      <dgm:spPr/>
      <dgm:t>
        <a:bodyPr/>
        <a:lstStyle/>
        <a:p>
          <a:endParaRPr lang="en-US"/>
        </a:p>
      </dgm:t>
    </dgm:pt>
    <dgm:pt modelId="{D31C9FE3-E75B-4932-947D-00A5CD2A46BC}" type="sibTrans" cxnId="{E3798AE6-8BE7-4342-8351-2476C35E6A3A}">
      <dgm:prSet/>
      <dgm:spPr/>
      <dgm:t>
        <a:bodyPr/>
        <a:lstStyle/>
        <a:p>
          <a:endParaRPr lang="en-US"/>
        </a:p>
      </dgm:t>
    </dgm:pt>
    <dgm:pt modelId="{A977D50F-E282-4A39-9F96-00300059FFA8}">
      <dgm:prSet/>
      <dgm:spPr/>
      <dgm:t>
        <a:bodyPr/>
        <a:lstStyle/>
        <a:p>
          <a:r>
            <a:rPr lang="en-US" dirty="0"/>
            <a:t>randomness describes the </a:t>
          </a:r>
          <a:r>
            <a:rPr lang="en-US" u="sng" dirty="0"/>
            <a:t>uncertaint</a:t>
          </a:r>
          <a:r>
            <a:rPr lang="en-US" dirty="0"/>
            <a:t>y in occurrence of event</a:t>
          </a:r>
        </a:p>
      </dgm:t>
    </dgm:pt>
    <dgm:pt modelId="{E5CBD5C0-71CF-4FBB-AEFD-E9010F703888}" type="parTrans" cxnId="{1AA46C82-62C6-4111-93E5-97D32DC5858D}">
      <dgm:prSet/>
      <dgm:spPr/>
      <dgm:t>
        <a:bodyPr/>
        <a:lstStyle/>
        <a:p>
          <a:endParaRPr lang="en-US"/>
        </a:p>
      </dgm:t>
    </dgm:pt>
    <dgm:pt modelId="{E9AB25F4-F026-417C-94D7-535064DDF18E}" type="sibTrans" cxnId="{1AA46C82-62C6-4111-93E5-97D32DC5858D}">
      <dgm:prSet/>
      <dgm:spPr/>
      <dgm:t>
        <a:bodyPr/>
        <a:lstStyle/>
        <a:p>
          <a:endParaRPr lang="en-US"/>
        </a:p>
      </dgm:t>
    </dgm:pt>
    <dgm:pt modelId="{C4919BE9-3542-4E8D-B9D8-A2FA2119C6DF}">
      <dgm:prSet/>
      <dgm:spPr/>
      <dgm:t>
        <a:bodyPr/>
        <a:lstStyle/>
        <a:p>
          <a:r>
            <a:rPr lang="en-US" i="1" dirty="0"/>
            <a:t>A </a:t>
          </a:r>
          <a:r>
            <a:rPr lang="en-US" dirty="0"/>
            <a:t>= {(</a:t>
          </a:r>
          <a:r>
            <a:rPr lang="en-US" i="1" dirty="0"/>
            <a:t>x</a:t>
          </a:r>
          <a:r>
            <a:rPr lang="en-US" dirty="0"/>
            <a:t>, </a:t>
          </a:r>
          <a:r>
            <a:rPr lang="el-GR" dirty="0"/>
            <a:t>μ</a:t>
          </a:r>
          <a:r>
            <a:rPr lang="en-US" i="1" dirty="0"/>
            <a:t>A</a:t>
          </a:r>
          <a:r>
            <a:rPr lang="en-US" dirty="0"/>
            <a:t>(</a:t>
          </a:r>
          <a:r>
            <a:rPr lang="en-US" i="1" dirty="0"/>
            <a:t>x</a:t>
          </a:r>
          <a:r>
            <a:rPr lang="en-US" dirty="0"/>
            <a:t>)); </a:t>
          </a:r>
          <a:r>
            <a:rPr lang="en-US" i="1" dirty="0"/>
            <a:t>x </a:t>
          </a:r>
          <a:r>
            <a:rPr lang="en-US" dirty="0"/>
            <a:t>∈</a:t>
          </a:r>
          <a:r>
            <a:rPr lang="en-US" i="1" dirty="0"/>
            <a:t>X</a:t>
          </a:r>
          <a:r>
            <a:rPr lang="en-US" dirty="0"/>
            <a:t>, </a:t>
          </a:r>
          <a:r>
            <a:rPr lang="el-GR" dirty="0"/>
            <a:t>μ</a:t>
          </a:r>
          <a:r>
            <a:rPr lang="en-US" i="1" dirty="0"/>
            <a:t>A</a:t>
          </a:r>
          <a:r>
            <a:rPr lang="en-US" dirty="0"/>
            <a:t>(</a:t>
          </a:r>
          <a:r>
            <a:rPr lang="en-US" i="1" dirty="0"/>
            <a:t>x</a:t>
          </a:r>
          <a:r>
            <a:rPr lang="en-US" dirty="0"/>
            <a:t>) ∈[0, 1]}</a:t>
          </a:r>
        </a:p>
      </dgm:t>
    </dgm:pt>
    <dgm:pt modelId="{344AD818-CD8A-4B51-9ADC-523FCDE5BB35}" type="parTrans" cxnId="{A675D604-DC06-4029-8F7C-B3EEC0A31A82}">
      <dgm:prSet/>
      <dgm:spPr/>
      <dgm:t>
        <a:bodyPr/>
        <a:lstStyle/>
        <a:p>
          <a:endParaRPr lang="en-US"/>
        </a:p>
      </dgm:t>
    </dgm:pt>
    <dgm:pt modelId="{E67F18DF-41A3-4B70-99DB-9EE171210C18}" type="sibTrans" cxnId="{A675D604-DC06-4029-8F7C-B3EEC0A31A82}">
      <dgm:prSet/>
      <dgm:spPr/>
      <dgm:t>
        <a:bodyPr/>
        <a:lstStyle/>
        <a:p>
          <a:endParaRPr lang="en-US"/>
        </a:p>
      </dgm:t>
    </dgm:pt>
    <dgm:pt modelId="{03257D5C-CB22-4372-B2EC-E95CBD85087E}">
      <dgm:prSet/>
      <dgm:spPr/>
      <dgm:t>
        <a:bodyPr/>
        <a:lstStyle/>
        <a:p>
          <a:r>
            <a:rPr lang="en-US" dirty="0"/>
            <a:t>Fuzziness describes the ambiguity of an event </a:t>
          </a:r>
        </a:p>
      </dgm:t>
    </dgm:pt>
    <dgm:pt modelId="{93442C73-D0A6-4670-AE67-821EF39917E1}" type="parTrans" cxnId="{15C1FAC3-200D-4CE7-8FD3-33FD84D956D1}">
      <dgm:prSet/>
      <dgm:spPr/>
      <dgm:t>
        <a:bodyPr/>
        <a:lstStyle/>
        <a:p>
          <a:endParaRPr lang="en-US"/>
        </a:p>
      </dgm:t>
    </dgm:pt>
    <dgm:pt modelId="{63A9A5D8-A63D-410E-B64D-291009BBB4E1}" type="sibTrans" cxnId="{15C1FAC3-200D-4CE7-8FD3-33FD84D956D1}">
      <dgm:prSet/>
      <dgm:spPr/>
      <dgm:t>
        <a:bodyPr/>
        <a:lstStyle/>
        <a:p>
          <a:endParaRPr lang="en-US"/>
        </a:p>
      </dgm:t>
    </dgm:pt>
    <dgm:pt modelId="{F92CE01E-136C-41F1-A3E2-A6F6E0FF17ED}" type="pres">
      <dgm:prSet presAssocID="{EA100237-14E3-4E6E-8E64-50A6975FFC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A7CEBA6-D5A4-45DA-8BCD-2A4BEF145F9D}" type="pres">
      <dgm:prSet presAssocID="{B3398D06-824B-476B-A840-70DB472110F9}" presName="root" presStyleCnt="0"/>
      <dgm:spPr/>
    </dgm:pt>
    <dgm:pt modelId="{CFA5778E-7AEC-4371-A7F7-51B3B873F8EB}" type="pres">
      <dgm:prSet presAssocID="{B3398D06-824B-476B-A840-70DB472110F9}" presName="rootComposite" presStyleCnt="0"/>
      <dgm:spPr/>
    </dgm:pt>
    <dgm:pt modelId="{4FD16908-C269-40D0-B614-2D4CD96C6345}" type="pres">
      <dgm:prSet presAssocID="{B3398D06-824B-476B-A840-70DB472110F9}" presName="rootText" presStyleLbl="node1" presStyleIdx="0" presStyleCnt="1" custScaleX="387719"/>
      <dgm:spPr/>
      <dgm:t>
        <a:bodyPr/>
        <a:lstStyle/>
        <a:p>
          <a:endParaRPr lang="en-IN"/>
        </a:p>
      </dgm:t>
    </dgm:pt>
    <dgm:pt modelId="{7920A7D0-4D45-4514-A926-20D196E120F5}" type="pres">
      <dgm:prSet presAssocID="{B3398D06-824B-476B-A840-70DB472110F9}" presName="rootConnector" presStyleLbl="node1" presStyleIdx="0" presStyleCnt="1"/>
      <dgm:spPr/>
      <dgm:t>
        <a:bodyPr/>
        <a:lstStyle/>
        <a:p>
          <a:endParaRPr lang="en-IN"/>
        </a:p>
      </dgm:t>
    </dgm:pt>
    <dgm:pt modelId="{72E22F8B-38AC-41D0-B345-CD8FCE97E68F}" type="pres">
      <dgm:prSet presAssocID="{B3398D06-824B-476B-A840-70DB472110F9}" presName="childShape" presStyleCnt="0"/>
      <dgm:spPr/>
    </dgm:pt>
    <dgm:pt modelId="{4BD2787A-24E4-4B12-95FE-65140CB39A9D}" type="pres">
      <dgm:prSet presAssocID="{DC2962EA-37B6-4EC0-926A-B08C0D2FA7EA}" presName="Name13" presStyleLbl="parChTrans1D2" presStyleIdx="0" presStyleCnt="5" custSzX="520696" custSzY="217834"/>
      <dgm:spPr/>
      <dgm:t>
        <a:bodyPr/>
        <a:lstStyle/>
        <a:p>
          <a:endParaRPr lang="en-IN"/>
        </a:p>
      </dgm:t>
    </dgm:pt>
    <dgm:pt modelId="{5DB49F94-0F87-4BED-B125-A562AB458545}" type="pres">
      <dgm:prSet presAssocID="{B0FB6E06-7361-47EE-B795-CC6A2D9FC7BE}" presName="childText" presStyleLbl="bgAcc1" presStyleIdx="0" presStyleCnt="5" custScaleX="569440" custScaleY="642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4D5C74-968C-42BF-9422-6273CADFCB0B}" type="pres">
      <dgm:prSet presAssocID="{CD318138-1544-4D18-9A7C-6958E1B7FD04}" presName="Name13" presStyleLbl="parChTrans1D2" presStyleIdx="1" presStyleCnt="5" custSzX="520696" custSzY="580892"/>
      <dgm:spPr/>
      <dgm:t>
        <a:bodyPr/>
        <a:lstStyle/>
        <a:p>
          <a:endParaRPr lang="en-IN"/>
        </a:p>
      </dgm:t>
    </dgm:pt>
    <dgm:pt modelId="{53D1783F-2FA5-416D-96DA-8F13BB33A37D}" type="pres">
      <dgm:prSet presAssocID="{B44A55A3-572E-4227-9A36-629B9567D3C6}" presName="childText" presStyleLbl="bgAcc1" presStyleIdx="1" presStyleCnt="5" custScaleX="569440" custScaleY="642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06787D-8C99-4A19-9D3A-B7A08CD5DBF9}" type="pres">
      <dgm:prSet presAssocID="{E5CBD5C0-71CF-4FBB-AEFD-E9010F703888}" presName="Name13" presStyleLbl="parChTrans1D2" presStyleIdx="2" presStyleCnt="5" custSzX="520696" custSzY="943950"/>
      <dgm:spPr/>
      <dgm:t>
        <a:bodyPr/>
        <a:lstStyle/>
        <a:p>
          <a:endParaRPr lang="en-IN"/>
        </a:p>
      </dgm:t>
    </dgm:pt>
    <dgm:pt modelId="{1035CA3B-CCBF-4512-AE3C-28485E386FCE}" type="pres">
      <dgm:prSet presAssocID="{A977D50F-E282-4A39-9F96-00300059FFA8}" presName="childText" presStyleLbl="bgAcc1" presStyleIdx="2" presStyleCnt="5" custScaleX="569440" custScaleY="642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C10CC2-40E3-4DF2-931D-23042EFF7256}" type="pres">
      <dgm:prSet presAssocID="{344AD818-CD8A-4B51-9ADC-523FCDE5BB35}" presName="Name13" presStyleLbl="parChTrans1D2" presStyleIdx="3" presStyleCnt="5" custSzX="520696" custSzY="1307008"/>
      <dgm:spPr/>
      <dgm:t>
        <a:bodyPr/>
        <a:lstStyle/>
        <a:p>
          <a:endParaRPr lang="en-IN"/>
        </a:p>
      </dgm:t>
    </dgm:pt>
    <dgm:pt modelId="{2108BEED-99F0-4F86-BE39-131232912947}" type="pres">
      <dgm:prSet presAssocID="{C4919BE9-3542-4E8D-B9D8-A2FA2119C6DF}" presName="childText" presStyleLbl="bgAcc1" presStyleIdx="3" presStyleCnt="5" custScaleX="569440" custScaleY="642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BFA69B-B666-409D-A118-2D7D0E017E2B}" type="pres">
      <dgm:prSet presAssocID="{93442C73-D0A6-4670-AE67-821EF39917E1}" presName="Name13" presStyleLbl="parChTrans1D2" presStyleIdx="4" presStyleCnt="5" custSzX="520696" custSzY="1670066"/>
      <dgm:spPr/>
      <dgm:t>
        <a:bodyPr/>
        <a:lstStyle/>
        <a:p>
          <a:endParaRPr lang="en-IN"/>
        </a:p>
      </dgm:t>
    </dgm:pt>
    <dgm:pt modelId="{BEFB526E-927C-4C60-9333-B35C309E9CEF}" type="pres">
      <dgm:prSet presAssocID="{03257D5C-CB22-4372-B2EC-E95CBD85087E}" presName="childText" presStyleLbl="bgAcc1" presStyleIdx="4" presStyleCnt="5" custScaleX="569440" custScaleY="642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59E9B5-8177-4F1F-B6BF-C2740D9DF29E}" type="presOf" srcId="{B44A55A3-572E-4227-9A36-629B9567D3C6}" destId="{53D1783F-2FA5-416D-96DA-8F13BB33A37D}" srcOrd="0" destOrd="0" presId="urn:microsoft.com/office/officeart/2005/8/layout/hierarchy3"/>
    <dgm:cxn modelId="{1AA46C82-62C6-4111-93E5-97D32DC5858D}" srcId="{B3398D06-824B-476B-A840-70DB472110F9}" destId="{A977D50F-E282-4A39-9F96-00300059FFA8}" srcOrd="2" destOrd="0" parTransId="{E5CBD5C0-71CF-4FBB-AEFD-E9010F703888}" sibTransId="{E9AB25F4-F026-417C-94D7-535064DDF18E}"/>
    <dgm:cxn modelId="{463F0D32-2128-41F7-AA8A-F82629ECB0D2}" type="presOf" srcId="{03257D5C-CB22-4372-B2EC-E95CBD85087E}" destId="{BEFB526E-927C-4C60-9333-B35C309E9CEF}" srcOrd="0" destOrd="0" presId="urn:microsoft.com/office/officeart/2005/8/layout/hierarchy3"/>
    <dgm:cxn modelId="{5F69057C-0047-4B9E-98D1-A7E8BD9FA7F7}" type="presOf" srcId="{EA100237-14E3-4E6E-8E64-50A6975FFC84}" destId="{F92CE01E-136C-41F1-A3E2-A6F6E0FF17ED}" srcOrd="0" destOrd="0" presId="urn:microsoft.com/office/officeart/2005/8/layout/hierarchy3"/>
    <dgm:cxn modelId="{A675D604-DC06-4029-8F7C-B3EEC0A31A82}" srcId="{B3398D06-824B-476B-A840-70DB472110F9}" destId="{C4919BE9-3542-4E8D-B9D8-A2FA2119C6DF}" srcOrd="3" destOrd="0" parTransId="{344AD818-CD8A-4B51-9ADC-523FCDE5BB35}" sibTransId="{E67F18DF-41A3-4B70-99DB-9EE171210C18}"/>
    <dgm:cxn modelId="{7676AF90-140C-4C5E-BC2F-E5D8A0D3936A}" type="presOf" srcId="{B0FB6E06-7361-47EE-B795-CC6A2D9FC7BE}" destId="{5DB49F94-0F87-4BED-B125-A562AB458545}" srcOrd="0" destOrd="0" presId="urn:microsoft.com/office/officeart/2005/8/layout/hierarchy3"/>
    <dgm:cxn modelId="{15C1FAC3-200D-4CE7-8FD3-33FD84D956D1}" srcId="{B3398D06-824B-476B-A840-70DB472110F9}" destId="{03257D5C-CB22-4372-B2EC-E95CBD85087E}" srcOrd="4" destOrd="0" parTransId="{93442C73-D0A6-4670-AE67-821EF39917E1}" sibTransId="{63A9A5D8-A63D-410E-B64D-291009BBB4E1}"/>
    <dgm:cxn modelId="{58704050-1988-4D69-A547-7BB4C5A9BD36}" type="presOf" srcId="{93442C73-D0A6-4670-AE67-821EF39917E1}" destId="{15BFA69B-B666-409D-A118-2D7D0E017E2B}" srcOrd="0" destOrd="0" presId="urn:microsoft.com/office/officeart/2005/8/layout/hierarchy3"/>
    <dgm:cxn modelId="{E3798AE6-8BE7-4342-8351-2476C35E6A3A}" srcId="{B3398D06-824B-476B-A840-70DB472110F9}" destId="{B44A55A3-572E-4227-9A36-629B9567D3C6}" srcOrd="1" destOrd="0" parTransId="{CD318138-1544-4D18-9A7C-6958E1B7FD04}" sibTransId="{D31C9FE3-E75B-4932-947D-00A5CD2A46BC}"/>
    <dgm:cxn modelId="{2F3D0AF4-79BD-4247-B862-CB47332D561A}" srcId="{EA100237-14E3-4E6E-8E64-50A6975FFC84}" destId="{B3398D06-824B-476B-A840-70DB472110F9}" srcOrd="0" destOrd="0" parTransId="{2FC26FCF-D4B7-4F67-B697-98FD292B582F}" sibTransId="{5D669775-9C7C-4564-87D7-7ECD2ECEF2E4}"/>
    <dgm:cxn modelId="{17EB0063-9C4B-447D-8551-EB4249997171}" type="presOf" srcId="{CD318138-1544-4D18-9A7C-6958E1B7FD04}" destId="{B64D5C74-968C-42BF-9422-6273CADFCB0B}" srcOrd="0" destOrd="0" presId="urn:microsoft.com/office/officeart/2005/8/layout/hierarchy3"/>
    <dgm:cxn modelId="{6D1551BF-798D-41F2-80A7-C91F03E3D7D6}" type="presOf" srcId="{344AD818-CD8A-4B51-9ADC-523FCDE5BB35}" destId="{2CC10CC2-40E3-4DF2-931D-23042EFF7256}" srcOrd="0" destOrd="0" presId="urn:microsoft.com/office/officeart/2005/8/layout/hierarchy3"/>
    <dgm:cxn modelId="{BDF0F6AF-95BC-4B76-870F-2F0B644CCA35}" type="presOf" srcId="{A977D50F-E282-4A39-9F96-00300059FFA8}" destId="{1035CA3B-CCBF-4512-AE3C-28485E386FCE}" srcOrd="0" destOrd="0" presId="urn:microsoft.com/office/officeart/2005/8/layout/hierarchy3"/>
    <dgm:cxn modelId="{C4BCC2E2-394F-4DAC-916A-0D555A37D388}" type="presOf" srcId="{DC2962EA-37B6-4EC0-926A-B08C0D2FA7EA}" destId="{4BD2787A-24E4-4B12-95FE-65140CB39A9D}" srcOrd="0" destOrd="0" presId="urn:microsoft.com/office/officeart/2005/8/layout/hierarchy3"/>
    <dgm:cxn modelId="{AA6F14FE-5747-4CFD-95F7-2D76A82865D8}" srcId="{B3398D06-824B-476B-A840-70DB472110F9}" destId="{B0FB6E06-7361-47EE-B795-CC6A2D9FC7BE}" srcOrd="0" destOrd="0" parTransId="{DC2962EA-37B6-4EC0-926A-B08C0D2FA7EA}" sibTransId="{3E352307-64EB-4992-A73E-B1DB8A27C2D1}"/>
    <dgm:cxn modelId="{FDEADA3C-6674-4EFF-9D89-06CB68A22508}" type="presOf" srcId="{C4919BE9-3542-4E8D-B9D8-A2FA2119C6DF}" destId="{2108BEED-99F0-4F86-BE39-131232912947}" srcOrd="0" destOrd="0" presId="urn:microsoft.com/office/officeart/2005/8/layout/hierarchy3"/>
    <dgm:cxn modelId="{0338089A-047F-45B6-9698-19CBDCC838A0}" type="presOf" srcId="{B3398D06-824B-476B-A840-70DB472110F9}" destId="{7920A7D0-4D45-4514-A926-20D196E120F5}" srcOrd="1" destOrd="0" presId="urn:microsoft.com/office/officeart/2005/8/layout/hierarchy3"/>
    <dgm:cxn modelId="{392922A2-D6DA-4DE6-B04C-B10C3050AD7C}" type="presOf" srcId="{E5CBD5C0-71CF-4FBB-AEFD-E9010F703888}" destId="{7B06787D-8C99-4A19-9D3A-B7A08CD5DBF9}" srcOrd="0" destOrd="0" presId="urn:microsoft.com/office/officeart/2005/8/layout/hierarchy3"/>
    <dgm:cxn modelId="{05CEC159-77D7-44FF-ACA5-B38E48D686BE}" type="presOf" srcId="{B3398D06-824B-476B-A840-70DB472110F9}" destId="{4FD16908-C269-40D0-B614-2D4CD96C6345}" srcOrd="0" destOrd="0" presId="urn:microsoft.com/office/officeart/2005/8/layout/hierarchy3"/>
    <dgm:cxn modelId="{CCBE1CD5-B285-44AD-944B-63FBF672EAC9}" type="presParOf" srcId="{F92CE01E-136C-41F1-A3E2-A6F6E0FF17ED}" destId="{4A7CEBA6-D5A4-45DA-8BCD-2A4BEF145F9D}" srcOrd="0" destOrd="0" presId="urn:microsoft.com/office/officeart/2005/8/layout/hierarchy3"/>
    <dgm:cxn modelId="{879CEC7E-0946-4E7E-BE2B-169C81C2C761}" type="presParOf" srcId="{4A7CEBA6-D5A4-45DA-8BCD-2A4BEF145F9D}" destId="{CFA5778E-7AEC-4371-A7F7-51B3B873F8EB}" srcOrd="0" destOrd="0" presId="urn:microsoft.com/office/officeart/2005/8/layout/hierarchy3"/>
    <dgm:cxn modelId="{2D4AF7CF-214B-45D7-B88C-3D1E2ED2E714}" type="presParOf" srcId="{CFA5778E-7AEC-4371-A7F7-51B3B873F8EB}" destId="{4FD16908-C269-40D0-B614-2D4CD96C6345}" srcOrd="0" destOrd="0" presId="urn:microsoft.com/office/officeart/2005/8/layout/hierarchy3"/>
    <dgm:cxn modelId="{199B4BE0-89BF-4555-BA94-5525FF07F2A7}" type="presParOf" srcId="{CFA5778E-7AEC-4371-A7F7-51B3B873F8EB}" destId="{7920A7D0-4D45-4514-A926-20D196E120F5}" srcOrd="1" destOrd="0" presId="urn:microsoft.com/office/officeart/2005/8/layout/hierarchy3"/>
    <dgm:cxn modelId="{156081D6-C1B7-44CE-B621-346DCB5BC93D}" type="presParOf" srcId="{4A7CEBA6-D5A4-45DA-8BCD-2A4BEF145F9D}" destId="{72E22F8B-38AC-41D0-B345-CD8FCE97E68F}" srcOrd="1" destOrd="0" presId="urn:microsoft.com/office/officeart/2005/8/layout/hierarchy3"/>
    <dgm:cxn modelId="{0A95DC28-A15D-4ACF-A49E-13CC5711039F}" type="presParOf" srcId="{72E22F8B-38AC-41D0-B345-CD8FCE97E68F}" destId="{4BD2787A-24E4-4B12-95FE-65140CB39A9D}" srcOrd="0" destOrd="0" presId="urn:microsoft.com/office/officeart/2005/8/layout/hierarchy3"/>
    <dgm:cxn modelId="{0A0ECEF1-FF56-4F75-B47A-4222894AC391}" type="presParOf" srcId="{72E22F8B-38AC-41D0-B345-CD8FCE97E68F}" destId="{5DB49F94-0F87-4BED-B125-A562AB458545}" srcOrd="1" destOrd="0" presId="urn:microsoft.com/office/officeart/2005/8/layout/hierarchy3"/>
    <dgm:cxn modelId="{8D9AE3C8-449A-4235-9807-A91F1B909578}" type="presParOf" srcId="{72E22F8B-38AC-41D0-B345-CD8FCE97E68F}" destId="{B64D5C74-968C-42BF-9422-6273CADFCB0B}" srcOrd="2" destOrd="0" presId="urn:microsoft.com/office/officeart/2005/8/layout/hierarchy3"/>
    <dgm:cxn modelId="{D87C1544-11C9-4DE9-B412-8DB0DB527B45}" type="presParOf" srcId="{72E22F8B-38AC-41D0-B345-CD8FCE97E68F}" destId="{53D1783F-2FA5-416D-96DA-8F13BB33A37D}" srcOrd="3" destOrd="0" presId="urn:microsoft.com/office/officeart/2005/8/layout/hierarchy3"/>
    <dgm:cxn modelId="{0F8E4D29-BB0F-4973-9C8F-A361BEEE7AC2}" type="presParOf" srcId="{72E22F8B-38AC-41D0-B345-CD8FCE97E68F}" destId="{7B06787D-8C99-4A19-9D3A-B7A08CD5DBF9}" srcOrd="4" destOrd="0" presId="urn:microsoft.com/office/officeart/2005/8/layout/hierarchy3"/>
    <dgm:cxn modelId="{51FA7598-C9C6-4050-8091-AB18B281A304}" type="presParOf" srcId="{72E22F8B-38AC-41D0-B345-CD8FCE97E68F}" destId="{1035CA3B-CCBF-4512-AE3C-28485E386FCE}" srcOrd="5" destOrd="0" presId="urn:microsoft.com/office/officeart/2005/8/layout/hierarchy3"/>
    <dgm:cxn modelId="{5CEAC452-EC96-49B8-A604-F483B7A298D8}" type="presParOf" srcId="{72E22F8B-38AC-41D0-B345-CD8FCE97E68F}" destId="{2CC10CC2-40E3-4DF2-931D-23042EFF7256}" srcOrd="6" destOrd="0" presId="urn:microsoft.com/office/officeart/2005/8/layout/hierarchy3"/>
    <dgm:cxn modelId="{631B4412-E931-4904-88F9-283BCF376D67}" type="presParOf" srcId="{72E22F8B-38AC-41D0-B345-CD8FCE97E68F}" destId="{2108BEED-99F0-4F86-BE39-131232912947}" srcOrd="7" destOrd="0" presId="urn:microsoft.com/office/officeart/2005/8/layout/hierarchy3"/>
    <dgm:cxn modelId="{E86FAF9C-A807-41B6-9608-A351C4F82577}" type="presParOf" srcId="{72E22F8B-38AC-41D0-B345-CD8FCE97E68F}" destId="{15BFA69B-B666-409D-A118-2D7D0E017E2B}" srcOrd="8" destOrd="0" presId="urn:microsoft.com/office/officeart/2005/8/layout/hierarchy3"/>
    <dgm:cxn modelId="{62451464-E1C0-43B2-974A-27F71AF9322F}" type="presParOf" srcId="{72E22F8B-38AC-41D0-B345-CD8FCE97E68F}" destId="{BEFB526E-927C-4C60-9333-B35C309E9CEF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2E7ED-E4C2-4605-B6BB-01330E0BD304}">
      <dsp:nvSpPr>
        <dsp:cNvPr id="0" name=""/>
        <dsp:cNvSpPr/>
      </dsp:nvSpPr>
      <dsp:spPr>
        <a:xfrm>
          <a:off x="1606247" y="1974960"/>
          <a:ext cx="474561" cy="469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280" y="0"/>
              </a:lnTo>
              <a:lnTo>
                <a:pt x="237280" y="469053"/>
              </a:lnTo>
              <a:lnTo>
                <a:pt x="474561" y="469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26846" y="2192805"/>
        <a:ext cx="33362" cy="33362"/>
      </dsp:txXfrm>
    </dsp:sp>
    <dsp:sp modelId="{CE6C608E-1624-4B4C-B432-D1212A86B457}">
      <dsp:nvSpPr>
        <dsp:cNvPr id="0" name=""/>
        <dsp:cNvSpPr/>
      </dsp:nvSpPr>
      <dsp:spPr>
        <a:xfrm>
          <a:off x="1606247" y="1505906"/>
          <a:ext cx="474561" cy="469053"/>
        </a:xfrm>
        <a:custGeom>
          <a:avLst/>
          <a:gdLst/>
          <a:ahLst/>
          <a:cxnLst/>
          <a:rect l="0" t="0" r="0" b="0"/>
          <a:pathLst>
            <a:path>
              <a:moveTo>
                <a:pt x="0" y="469053"/>
              </a:moveTo>
              <a:lnTo>
                <a:pt x="237280" y="469053"/>
              </a:lnTo>
              <a:lnTo>
                <a:pt x="237280" y="0"/>
              </a:lnTo>
              <a:lnTo>
                <a:pt x="47456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26846" y="1723752"/>
        <a:ext cx="33362" cy="33362"/>
      </dsp:txXfrm>
    </dsp:sp>
    <dsp:sp modelId="{BB4141E7-8DE0-4F4B-AEE8-FD6F05CE0B12}">
      <dsp:nvSpPr>
        <dsp:cNvPr id="0" name=""/>
        <dsp:cNvSpPr/>
      </dsp:nvSpPr>
      <dsp:spPr>
        <a:xfrm rot="16200000">
          <a:off x="-743954" y="1599717"/>
          <a:ext cx="3949920" cy="7504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/>
            <a:t>Types</a:t>
          </a:r>
        </a:p>
      </dsp:txBody>
      <dsp:txXfrm>
        <a:off x="-743954" y="1599717"/>
        <a:ext cx="3949920" cy="750484"/>
      </dsp:txXfrm>
    </dsp:sp>
    <dsp:sp modelId="{65D4D6B4-F2AE-4778-BB50-07637D0B7072}">
      <dsp:nvSpPr>
        <dsp:cNvPr id="0" name=""/>
        <dsp:cNvSpPr/>
      </dsp:nvSpPr>
      <dsp:spPr>
        <a:xfrm>
          <a:off x="2080808" y="1130664"/>
          <a:ext cx="3566253" cy="7504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Hard Computing  [0 ,1]</a:t>
          </a:r>
        </a:p>
      </dsp:txBody>
      <dsp:txXfrm>
        <a:off x="2080808" y="1130664"/>
        <a:ext cx="3566253" cy="750484"/>
      </dsp:txXfrm>
    </dsp:sp>
    <dsp:sp modelId="{337927E5-A491-4813-8955-2B509F84E105}">
      <dsp:nvSpPr>
        <dsp:cNvPr id="0" name=""/>
        <dsp:cNvSpPr/>
      </dsp:nvSpPr>
      <dsp:spPr>
        <a:xfrm>
          <a:off x="2080808" y="2068770"/>
          <a:ext cx="4116664" cy="7504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Soft Computing [0.2,  0.7]</a:t>
          </a:r>
        </a:p>
      </dsp:txBody>
      <dsp:txXfrm>
        <a:off x="2080808" y="2068770"/>
        <a:ext cx="4116664" cy="750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18357-BDC2-414A-B490-E683DEC2325B}">
      <dsp:nvSpPr>
        <dsp:cNvPr id="0" name=""/>
        <dsp:cNvSpPr/>
      </dsp:nvSpPr>
      <dsp:spPr>
        <a:xfrm>
          <a:off x="0" y="293160"/>
          <a:ext cx="63398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ADB5D-F3D2-4DE5-819C-8DBD85CFE053}">
      <dsp:nvSpPr>
        <dsp:cNvPr id="0" name=""/>
        <dsp:cNvSpPr/>
      </dsp:nvSpPr>
      <dsp:spPr>
        <a:xfrm>
          <a:off x="316992" y="57000"/>
          <a:ext cx="443788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42" tIns="0" rIns="16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Fuzzy Logic (FL)</a:t>
          </a:r>
          <a:endParaRPr lang="en-IN" sz="1600" kern="1200" dirty="0"/>
        </a:p>
      </dsp:txBody>
      <dsp:txXfrm>
        <a:off x="340049" y="80057"/>
        <a:ext cx="4391774" cy="426206"/>
      </dsp:txXfrm>
    </dsp:sp>
    <dsp:sp modelId="{6094175D-641B-414B-B144-C31A7CA65FD4}">
      <dsp:nvSpPr>
        <dsp:cNvPr id="0" name=""/>
        <dsp:cNvSpPr/>
      </dsp:nvSpPr>
      <dsp:spPr>
        <a:xfrm>
          <a:off x="0" y="1018920"/>
          <a:ext cx="63398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A5261-23AF-4285-A20C-EBE1A870449B}">
      <dsp:nvSpPr>
        <dsp:cNvPr id="0" name=""/>
        <dsp:cNvSpPr/>
      </dsp:nvSpPr>
      <dsp:spPr>
        <a:xfrm>
          <a:off x="316992" y="782760"/>
          <a:ext cx="4437888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42" tIns="0" rIns="16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Probabilistic Reasoning</a:t>
          </a:r>
          <a:endParaRPr lang="en-IN" sz="1600" kern="1200" dirty="0"/>
        </a:p>
      </dsp:txBody>
      <dsp:txXfrm>
        <a:off x="340049" y="805817"/>
        <a:ext cx="4391774" cy="426206"/>
      </dsp:txXfrm>
    </dsp:sp>
    <dsp:sp modelId="{B74DCDC9-FA38-4B9B-929C-05ACF577DEA4}">
      <dsp:nvSpPr>
        <dsp:cNvPr id="0" name=""/>
        <dsp:cNvSpPr/>
      </dsp:nvSpPr>
      <dsp:spPr>
        <a:xfrm>
          <a:off x="0" y="1744680"/>
          <a:ext cx="63398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51C70-DE9A-4774-8F8F-2D563EE95BD9}">
      <dsp:nvSpPr>
        <dsp:cNvPr id="0" name=""/>
        <dsp:cNvSpPr/>
      </dsp:nvSpPr>
      <dsp:spPr>
        <a:xfrm>
          <a:off x="316992" y="1508520"/>
          <a:ext cx="443788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42" tIns="0" rIns="16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Neural Network (NN) </a:t>
          </a:r>
          <a:endParaRPr lang="en-IN" sz="1600" kern="1200" dirty="0"/>
        </a:p>
      </dsp:txBody>
      <dsp:txXfrm>
        <a:off x="340049" y="1531577"/>
        <a:ext cx="4391774" cy="426206"/>
      </dsp:txXfrm>
    </dsp:sp>
    <dsp:sp modelId="{6845D485-3357-48E0-9358-C9E5F42757F5}">
      <dsp:nvSpPr>
        <dsp:cNvPr id="0" name=""/>
        <dsp:cNvSpPr/>
      </dsp:nvSpPr>
      <dsp:spPr>
        <a:xfrm>
          <a:off x="0" y="2523805"/>
          <a:ext cx="633984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042" tIns="333248" rIns="4920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Genetic Algorithms(GA)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Swarm Intelligence</a:t>
          </a:r>
          <a:endParaRPr lang="en-IN" sz="1600" kern="1200" dirty="0"/>
        </a:p>
      </dsp:txBody>
      <dsp:txXfrm>
        <a:off x="0" y="2523805"/>
        <a:ext cx="6339841" cy="907200"/>
      </dsp:txXfrm>
    </dsp:sp>
    <dsp:sp modelId="{C00A58E1-BEE3-48A0-9EE4-7C3AF34E7B21}">
      <dsp:nvSpPr>
        <dsp:cNvPr id="0" name=""/>
        <dsp:cNvSpPr/>
      </dsp:nvSpPr>
      <dsp:spPr>
        <a:xfrm>
          <a:off x="312967" y="2193297"/>
          <a:ext cx="6025811" cy="6249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42" tIns="0" rIns="16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Evolutionary Computation( based on the origin of species)</a:t>
          </a:r>
          <a:endParaRPr lang="en-IN" sz="1600" kern="1200" dirty="0"/>
        </a:p>
      </dsp:txBody>
      <dsp:txXfrm>
        <a:off x="343477" y="2223807"/>
        <a:ext cx="5964791" cy="563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16908-C269-40D0-B614-2D4CD96C6345}">
      <dsp:nvSpPr>
        <dsp:cNvPr id="0" name=""/>
        <dsp:cNvSpPr/>
      </dsp:nvSpPr>
      <dsp:spPr>
        <a:xfrm>
          <a:off x="387817" y="2642"/>
          <a:ext cx="5511315" cy="710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Properties</a:t>
          </a:r>
        </a:p>
      </dsp:txBody>
      <dsp:txXfrm>
        <a:off x="408634" y="23459"/>
        <a:ext cx="5469681" cy="669101"/>
      </dsp:txXfrm>
    </dsp:sp>
    <dsp:sp modelId="{4BD2787A-24E4-4B12-95FE-65140CB39A9D}">
      <dsp:nvSpPr>
        <dsp:cNvPr id="0" name=""/>
        <dsp:cNvSpPr/>
      </dsp:nvSpPr>
      <dsp:spPr>
        <a:xfrm>
          <a:off x="938948" y="713378"/>
          <a:ext cx="551131" cy="406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039"/>
              </a:lnTo>
              <a:lnTo>
                <a:pt x="551131" y="406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49F94-0F87-4BED-B125-A562AB458545}">
      <dsp:nvSpPr>
        <dsp:cNvPr id="0" name=""/>
        <dsp:cNvSpPr/>
      </dsp:nvSpPr>
      <dsp:spPr>
        <a:xfrm>
          <a:off x="1490080" y="891062"/>
          <a:ext cx="6475542" cy="456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maps each element x of the universe[X] to value [0, 1]</a:t>
          </a:r>
        </a:p>
      </dsp:txBody>
      <dsp:txXfrm>
        <a:off x="1503457" y="904439"/>
        <a:ext cx="6448788" cy="429957"/>
      </dsp:txXfrm>
    </dsp:sp>
    <dsp:sp modelId="{B64D5C74-968C-42BF-9422-6273CADFCB0B}">
      <dsp:nvSpPr>
        <dsp:cNvPr id="0" name=""/>
        <dsp:cNvSpPr/>
      </dsp:nvSpPr>
      <dsp:spPr>
        <a:xfrm>
          <a:off x="938948" y="713378"/>
          <a:ext cx="551131" cy="104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35"/>
              </a:lnTo>
              <a:lnTo>
                <a:pt x="551131" y="104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1783F-2FA5-416D-96DA-8F13BB33A37D}">
      <dsp:nvSpPr>
        <dsp:cNvPr id="0" name=""/>
        <dsp:cNvSpPr/>
      </dsp:nvSpPr>
      <dsp:spPr>
        <a:xfrm>
          <a:off x="1490080" y="1525458"/>
          <a:ext cx="6475542" cy="456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kern="1200" dirty="0"/>
            <a:t>μ</a:t>
          </a:r>
          <a:r>
            <a:rPr lang="en-US" sz="2000" i="1" kern="1200" dirty="0"/>
            <a:t>A</a:t>
          </a:r>
          <a:r>
            <a:rPr lang="en-US" sz="2000" kern="1200" dirty="0"/>
            <a:t>(</a:t>
          </a:r>
          <a:r>
            <a:rPr lang="en-US" sz="2000" i="1" kern="1200" dirty="0"/>
            <a:t>x</a:t>
          </a:r>
          <a:r>
            <a:rPr lang="en-US" sz="2000" kern="1200" dirty="0"/>
            <a:t>): </a:t>
          </a:r>
          <a:r>
            <a:rPr lang="en-US" sz="2000" i="1" kern="1200" dirty="0"/>
            <a:t>X </a:t>
          </a:r>
          <a:r>
            <a:rPr lang="en-US" sz="2000" kern="1200" dirty="0"/>
            <a:t>→ [0, 1]</a:t>
          </a:r>
        </a:p>
      </dsp:txBody>
      <dsp:txXfrm>
        <a:off x="1503457" y="1538835"/>
        <a:ext cx="6448788" cy="429957"/>
      </dsp:txXfrm>
    </dsp:sp>
    <dsp:sp modelId="{7B06787D-8C99-4A19-9D3A-B7A08CD5DBF9}">
      <dsp:nvSpPr>
        <dsp:cNvPr id="0" name=""/>
        <dsp:cNvSpPr/>
      </dsp:nvSpPr>
      <dsp:spPr>
        <a:xfrm>
          <a:off x="938948" y="713378"/>
          <a:ext cx="551131" cy="1674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831"/>
              </a:lnTo>
              <a:lnTo>
                <a:pt x="551131" y="1674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5CA3B-CCBF-4512-AE3C-28485E386FCE}">
      <dsp:nvSpPr>
        <dsp:cNvPr id="0" name=""/>
        <dsp:cNvSpPr/>
      </dsp:nvSpPr>
      <dsp:spPr>
        <a:xfrm>
          <a:off x="1490080" y="2159854"/>
          <a:ext cx="6475542" cy="456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randomness describes the </a:t>
          </a:r>
          <a:r>
            <a:rPr lang="en-US" sz="2000" u="sng" kern="1200" dirty="0"/>
            <a:t>uncertaint</a:t>
          </a:r>
          <a:r>
            <a:rPr lang="en-US" sz="2000" kern="1200" dirty="0"/>
            <a:t>y in occurrence of event</a:t>
          </a:r>
        </a:p>
      </dsp:txBody>
      <dsp:txXfrm>
        <a:off x="1503457" y="2173231"/>
        <a:ext cx="6448788" cy="429957"/>
      </dsp:txXfrm>
    </dsp:sp>
    <dsp:sp modelId="{2CC10CC2-40E3-4DF2-931D-23042EFF7256}">
      <dsp:nvSpPr>
        <dsp:cNvPr id="0" name=""/>
        <dsp:cNvSpPr/>
      </dsp:nvSpPr>
      <dsp:spPr>
        <a:xfrm>
          <a:off x="938948" y="713378"/>
          <a:ext cx="551131" cy="230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226"/>
              </a:lnTo>
              <a:lnTo>
                <a:pt x="551131" y="2309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BEED-99F0-4F86-BE39-131232912947}">
      <dsp:nvSpPr>
        <dsp:cNvPr id="0" name=""/>
        <dsp:cNvSpPr/>
      </dsp:nvSpPr>
      <dsp:spPr>
        <a:xfrm>
          <a:off x="1490080" y="2794249"/>
          <a:ext cx="6475542" cy="456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/>
            <a:t>A </a:t>
          </a:r>
          <a:r>
            <a:rPr lang="en-US" sz="2000" kern="1200" dirty="0"/>
            <a:t>= {(</a:t>
          </a:r>
          <a:r>
            <a:rPr lang="en-US" sz="2000" i="1" kern="1200" dirty="0"/>
            <a:t>x</a:t>
          </a:r>
          <a:r>
            <a:rPr lang="en-US" sz="2000" kern="1200" dirty="0"/>
            <a:t>, </a:t>
          </a:r>
          <a:r>
            <a:rPr lang="el-GR" sz="2000" kern="1200" dirty="0"/>
            <a:t>μ</a:t>
          </a:r>
          <a:r>
            <a:rPr lang="en-US" sz="2000" i="1" kern="1200" dirty="0"/>
            <a:t>A</a:t>
          </a:r>
          <a:r>
            <a:rPr lang="en-US" sz="2000" kern="1200" dirty="0"/>
            <a:t>(</a:t>
          </a:r>
          <a:r>
            <a:rPr lang="en-US" sz="2000" i="1" kern="1200" dirty="0"/>
            <a:t>x</a:t>
          </a:r>
          <a:r>
            <a:rPr lang="en-US" sz="2000" kern="1200" dirty="0"/>
            <a:t>)); </a:t>
          </a:r>
          <a:r>
            <a:rPr lang="en-US" sz="2000" i="1" kern="1200" dirty="0"/>
            <a:t>x </a:t>
          </a:r>
          <a:r>
            <a:rPr lang="en-US" sz="2000" kern="1200" dirty="0"/>
            <a:t>∈</a:t>
          </a:r>
          <a:r>
            <a:rPr lang="en-US" sz="2000" i="1" kern="1200" dirty="0"/>
            <a:t>X</a:t>
          </a:r>
          <a:r>
            <a:rPr lang="en-US" sz="2000" kern="1200" dirty="0"/>
            <a:t>, </a:t>
          </a:r>
          <a:r>
            <a:rPr lang="el-GR" sz="2000" kern="1200" dirty="0"/>
            <a:t>μ</a:t>
          </a:r>
          <a:r>
            <a:rPr lang="en-US" sz="2000" i="1" kern="1200" dirty="0"/>
            <a:t>A</a:t>
          </a:r>
          <a:r>
            <a:rPr lang="en-US" sz="2000" kern="1200" dirty="0"/>
            <a:t>(</a:t>
          </a:r>
          <a:r>
            <a:rPr lang="en-US" sz="2000" i="1" kern="1200" dirty="0"/>
            <a:t>x</a:t>
          </a:r>
          <a:r>
            <a:rPr lang="en-US" sz="2000" kern="1200" dirty="0"/>
            <a:t>) ∈[0, 1]}</a:t>
          </a:r>
        </a:p>
      </dsp:txBody>
      <dsp:txXfrm>
        <a:off x="1503457" y="2807626"/>
        <a:ext cx="6448788" cy="429957"/>
      </dsp:txXfrm>
    </dsp:sp>
    <dsp:sp modelId="{15BFA69B-B666-409D-A118-2D7D0E017E2B}">
      <dsp:nvSpPr>
        <dsp:cNvPr id="0" name=""/>
        <dsp:cNvSpPr/>
      </dsp:nvSpPr>
      <dsp:spPr>
        <a:xfrm>
          <a:off x="938948" y="713378"/>
          <a:ext cx="551131" cy="294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3622"/>
              </a:lnTo>
              <a:lnTo>
                <a:pt x="551131" y="2943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B526E-927C-4C60-9333-B35C309E9CEF}">
      <dsp:nvSpPr>
        <dsp:cNvPr id="0" name=""/>
        <dsp:cNvSpPr/>
      </dsp:nvSpPr>
      <dsp:spPr>
        <a:xfrm>
          <a:off x="1490080" y="3428645"/>
          <a:ext cx="6475542" cy="456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Fuzziness describes the ambiguity of an event </a:t>
          </a:r>
        </a:p>
      </dsp:txBody>
      <dsp:txXfrm>
        <a:off x="1503457" y="3442022"/>
        <a:ext cx="6448788" cy="42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B02E8EF-2319-485C-9E8F-786217B187AC}" type="slidenum">
              <a:rPr lang="en-US" sz="1200" b="0" strike="noStrike" spc="-1">
                <a:latin typeface="Times New Roman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58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BED557D-C9BC-4D4F-99E7-A08AE1124587}" type="slidenum">
              <a:rPr lang="en-IN" sz="1400" b="0" strike="noStrike" spc="-1" smtClean="0">
                <a:latin typeface="Times New Roman"/>
              </a:rPr>
              <a:t>11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585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4AAE56-50B9-45B3-9FA4-743588E7890F}" type="slidenum">
              <a:rPr lang="en-US" sz="1200" b="0" strike="noStrike" spc="-1">
                <a:latin typeface="Times New Roman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20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92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=""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7"/>
          <p:cNvSpPr/>
          <p:nvPr/>
        </p:nvSpPr>
        <p:spPr>
          <a:xfrm>
            <a:off x="2196000" y="1005840"/>
            <a:ext cx="8450560" cy="10156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1" strike="noStrike" spc="-1" dirty="0">
              <a:solidFill>
                <a:srgbClr val="808080"/>
              </a:solidFill>
              <a:latin typeface="Poppins"/>
              <a:cs typeface="Poppin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 dirty="0">
                <a:latin typeface="Arial"/>
              </a:rPr>
              <a:t>Introduction to Soft Computing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6223000" y="3597449"/>
            <a:ext cx="2234880" cy="452520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Poppins"/>
                <a:ea typeface="Calibri"/>
              </a:rPr>
              <a:t>Session - 1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3345649" y="3597449"/>
            <a:ext cx="2234880" cy="452520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Poppins"/>
                <a:ea typeface="Calibri"/>
              </a:rPr>
              <a:t>CO - 1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4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86234B-D7BC-AA16-28BC-B8B97C81A2AF}"/>
              </a:ext>
            </a:extLst>
          </p:cNvPr>
          <p:cNvSpPr txBox="1"/>
          <p:nvPr/>
        </p:nvSpPr>
        <p:spPr>
          <a:xfrm>
            <a:off x="4260850" y="2710179"/>
            <a:ext cx="2263139" cy="586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="" xmlns:a16="http://schemas.microsoft.com/office/drawing/2014/main" id="{DD6F6242-08F0-AE44-55F7-42820790C268}"/>
              </a:ext>
            </a:extLst>
          </p:cNvPr>
          <p:cNvSpPr txBox="1"/>
          <p:nvPr/>
        </p:nvSpPr>
        <p:spPr>
          <a:xfrm>
            <a:off x="4734560" y="2387600"/>
            <a:ext cx="297688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/>
                <a:cs typeface="Segoe UI"/>
              </a:rPr>
              <a:t>Course: Soft Computing​</a:t>
            </a:r>
          </a:p>
          <a:p>
            <a:r>
              <a:rPr lang="en-US" dirty="0">
                <a:latin typeface="Gill Sans MT"/>
                <a:cs typeface="Segoe UI"/>
              </a:rPr>
              <a:t>Course Code</a:t>
            </a:r>
            <a:r>
              <a:rPr lang="en-US">
                <a:latin typeface="Gill Sans MT"/>
                <a:cs typeface="Segoe UI"/>
              </a:rPr>
              <a:t>: </a:t>
            </a:r>
            <a:r>
              <a:rPr lang="en-US">
                <a:cs typeface="Segoe UI"/>
              </a:rPr>
              <a:t>22AIP3202</a:t>
            </a:r>
            <a:endParaRPr lang="en-US" dirty="0">
              <a:latin typeface="Gill Sans MT"/>
              <a:cs typeface="Segoe UI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577A40-2141-4EAE-8EC0-55A62D011AF8}"/>
              </a:ext>
            </a:extLst>
          </p:cNvPr>
          <p:cNvSpPr/>
          <p:nvPr/>
        </p:nvSpPr>
        <p:spPr>
          <a:xfrm>
            <a:off x="407274" y="1166842"/>
            <a:ext cx="115754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inter-regular"/>
              </a:rPr>
              <a:t>When conventional computing or </a:t>
            </a:r>
            <a:r>
              <a:rPr lang="en-US" b="1" u="sng" dirty="0">
                <a:solidFill>
                  <a:srgbClr val="333333"/>
                </a:solidFill>
                <a:latin typeface="inter-regular"/>
              </a:rPr>
              <a:t>analytical models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does not provide a solution to some real-world problems. In that case, we require other technique like soft computing to obtain an approximate solution.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0000"/>
                </a:solidFill>
                <a:latin typeface="inter-regular"/>
              </a:rPr>
              <a:t>Hard computing is used for solving mathematical problems that need </a:t>
            </a:r>
            <a:r>
              <a:rPr lang="en-US" i="1" u="sng" dirty="0">
                <a:solidFill>
                  <a:srgbClr val="000000"/>
                </a:solidFill>
                <a:latin typeface="inter-regular"/>
              </a:rPr>
              <a:t>a precise answer</a:t>
            </a:r>
            <a:r>
              <a:rPr lang="en-US" i="1" dirty="0">
                <a:solidFill>
                  <a:srgbClr val="000000"/>
                </a:solidFill>
                <a:latin typeface="inter-regular"/>
              </a:rPr>
              <a:t>. It fails to provide solutions for some real-life problems. Thereby for real-life problems whose precise solution does not exist, soft computing helps.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0000"/>
                </a:solidFill>
                <a:latin typeface="inter-regular"/>
              </a:rPr>
              <a:t>When conventional mathematical and analytical models fail, soft computing helps, e.g., You can map even the human mind using soft computing.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0000"/>
                </a:solidFill>
                <a:latin typeface="inter-regular"/>
              </a:rPr>
              <a:t>Analytical models can be used for solving </a:t>
            </a:r>
            <a:r>
              <a:rPr lang="en-US" i="1" u="sng" dirty="0">
                <a:solidFill>
                  <a:srgbClr val="000000"/>
                </a:solidFill>
                <a:latin typeface="inter-regular"/>
              </a:rPr>
              <a:t>mathematical problems and valid for ideal cases</a:t>
            </a:r>
            <a:r>
              <a:rPr lang="en-US" i="1" dirty="0">
                <a:solidFill>
                  <a:srgbClr val="000000"/>
                </a:solidFill>
                <a:latin typeface="inter-regular"/>
              </a:rPr>
              <a:t>. But the real-world problems do not have an ideal case; these exist in a non-ideal environment.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0000"/>
                </a:solidFill>
                <a:latin typeface="inter-regular"/>
              </a:rPr>
              <a:t>Soft computing is </a:t>
            </a:r>
            <a:r>
              <a:rPr lang="en-US" i="1" u="sng" dirty="0">
                <a:solidFill>
                  <a:srgbClr val="000000"/>
                </a:solidFill>
                <a:latin typeface="inter-regular"/>
              </a:rPr>
              <a:t>not only limited to theory</a:t>
            </a:r>
            <a:r>
              <a:rPr lang="en-US" i="1" dirty="0">
                <a:solidFill>
                  <a:srgbClr val="000000"/>
                </a:solidFill>
                <a:latin typeface="inter-regular"/>
              </a:rPr>
              <a:t>; it also gives </a:t>
            </a:r>
            <a:r>
              <a:rPr lang="en-US" i="1" u="sng" dirty="0">
                <a:solidFill>
                  <a:srgbClr val="000000"/>
                </a:solidFill>
                <a:latin typeface="inter-regular"/>
              </a:rPr>
              <a:t>insights into real-life problems</a:t>
            </a:r>
            <a:r>
              <a:rPr lang="en-US" i="1" dirty="0">
                <a:solidFill>
                  <a:srgbClr val="000000"/>
                </a:solidFill>
                <a:latin typeface="inter-regular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0000"/>
                </a:solidFill>
                <a:latin typeface="inter-regular"/>
              </a:rPr>
              <a:t>Like all the above reasons, Soft computing helps to </a:t>
            </a:r>
            <a:r>
              <a:rPr lang="en-US" i="1" u="sng" dirty="0">
                <a:solidFill>
                  <a:srgbClr val="000000"/>
                </a:solidFill>
                <a:latin typeface="inter-regular"/>
              </a:rPr>
              <a:t>map the human mind</a:t>
            </a:r>
            <a:r>
              <a:rPr lang="en-US" i="1" dirty="0">
                <a:solidFill>
                  <a:srgbClr val="000000"/>
                </a:solidFill>
                <a:latin typeface="inter-regular"/>
              </a:rPr>
              <a:t>, which cannot be possible with conventional mathematical and analytical models.</a:t>
            </a:r>
            <a:endParaRPr lang="en-US" b="0" i="1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="" xmlns:a16="http://schemas.microsoft.com/office/drawing/2014/main" id="{68FD56C7-B0EB-4992-A6C8-AF5A1506970E}"/>
              </a:ext>
            </a:extLst>
          </p:cNvPr>
          <p:cNvSpPr/>
          <p:nvPr/>
        </p:nvSpPr>
        <p:spPr>
          <a:xfrm>
            <a:off x="2469371" y="380148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/>
              </a:rPr>
              <a:t>Need of Soft Computing</a:t>
            </a:r>
          </a:p>
        </p:txBody>
      </p:sp>
    </p:spTree>
    <p:extLst>
      <p:ext uri="{BB962C8B-B14F-4D97-AF65-F5344CB8AC3E}">
        <p14:creationId xmlns:p14="http://schemas.microsoft.com/office/powerpoint/2010/main" val="26977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3714C89-0B9E-4718-9741-FB349D04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23" y="973527"/>
            <a:ext cx="4660874" cy="2543047"/>
          </a:xfrm>
          <a:prstGeom prst="rect">
            <a:avLst/>
          </a:prstGeom>
        </p:spPr>
      </p:pic>
      <p:pic>
        <p:nvPicPr>
          <p:cNvPr id="1026" name="Picture 2" descr="Soft computing &amp; fuzzy logic - ppt download">
            <a:extLst>
              <a:ext uri="{FF2B5EF4-FFF2-40B4-BE49-F238E27FC236}">
                <a16:creationId xmlns="" xmlns:a16="http://schemas.microsoft.com/office/drawing/2014/main" id="{CFD0DFD2-9ED9-4F76-8697-9258527AA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28115" r="12012" b="21401"/>
          <a:stretch/>
        </p:blipFill>
        <p:spPr bwMode="auto">
          <a:xfrm>
            <a:off x="3088804" y="3572045"/>
            <a:ext cx="6500653" cy="23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 computing &amp; fuzzy logic - ppt download">
            <a:extLst>
              <a:ext uri="{FF2B5EF4-FFF2-40B4-BE49-F238E27FC236}">
                <a16:creationId xmlns="" xmlns:a16="http://schemas.microsoft.com/office/drawing/2014/main" id="{9F6BA927-BE5E-4ADF-B751-6372BEB4F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t="23514" r="15461" b="13380"/>
          <a:stretch/>
        </p:blipFill>
        <p:spPr bwMode="auto">
          <a:xfrm>
            <a:off x="6516745" y="995419"/>
            <a:ext cx="4906557" cy="252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51B130-AACF-4E4A-95FE-D88E3D6C4843}"/>
              </a:ext>
            </a:extLst>
          </p:cNvPr>
          <p:cNvSpPr txBox="1"/>
          <p:nvPr/>
        </p:nvSpPr>
        <p:spPr>
          <a:xfrm>
            <a:off x="8664605" y="6362155"/>
            <a:ext cx="1367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Source: NPTEL</a:t>
            </a:r>
            <a:endParaRPr lang="en-IN" sz="1100" b="1" dirty="0"/>
          </a:p>
        </p:txBody>
      </p:sp>
      <p:sp>
        <p:nvSpPr>
          <p:cNvPr id="8" name="CustomShape 1">
            <a:extLst>
              <a:ext uri="{FF2B5EF4-FFF2-40B4-BE49-F238E27FC236}">
                <a16:creationId xmlns="" xmlns:a16="http://schemas.microsoft.com/office/drawing/2014/main" id="{571D7456-088E-4F06-8825-A036FA5F5CAB}"/>
              </a:ext>
            </a:extLst>
          </p:cNvPr>
          <p:cNvSpPr/>
          <p:nvPr/>
        </p:nvSpPr>
        <p:spPr>
          <a:xfrm>
            <a:off x="2469371" y="380148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Examples of Soft Computing</a:t>
            </a:r>
            <a:endParaRPr lang="en-IN" sz="2000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78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9C531-FF1E-4FBC-BACF-CF983A6170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875" y="568325"/>
            <a:ext cx="10271125" cy="10810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More applications of Soft Computing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003FE04-D902-442E-B12A-4CF67ABF34B0}"/>
              </a:ext>
            </a:extLst>
          </p:cNvPr>
          <p:cNvSpPr/>
          <p:nvPr/>
        </p:nvSpPr>
        <p:spPr>
          <a:xfrm>
            <a:off x="1681654" y="1734366"/>
            <a:ext cx="97010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kitchen appliances, such as 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Microwave and Rice cooker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most used home appliances - 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Washing Machine, Heater, Refrigerator, and AC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as well.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Apart from all these usages, it is also used in 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Robotics work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(Emotional per Robot form).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processing and Data compression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are also popular applications of soft computing.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handwriting recognition.</a:t>
            </a:r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6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uzzy Logic in AI and What are its Applications? | Edureka">
            <a:extLst>
              <a:ext uri="{FF2B5EF4-FFF2-40B4-BE49-F238E27FC236}">
                <a16:creationId xmlns="" xmlns:a16="http://schemas.microsoft.com/office/drawing/2014/main" id="{9A87E2D5-5D64-4A6F-ABBE-1478AD24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95" y="1653553"/>
            <a:ext cx="6441815" cy="35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1">
            <a:extLst>
              <a:ext uri="{FF2B5EF4-FFF2-40B4-BE49-F238E27FC236}">
                <a16:creationId xmlns="" xmlns:a16="http://schemas.microsoft.com/office/drawing/2014/main" id="{10BE4677-9ED0-49A1-9897-5FA3845C8E3D}"/>
              </a:ext>
            </a:extLst>
          </p:cNvPr>
          <p:cNvSpPr/>
          <p:nvPr/>
        </p:nvSpPr>
        <p:spPr>
          <a:xfrm>
            <a:off x="3251895" y="459998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  <a:scene3d>
              <a:camera prst="orthographicFront">
                <a:rot lat="0" lon="0" rev="0"/>
              </a:camera>
              <a:lightRig rig="threePt" dir="tl">
                <a:rot lat="0" lon="0" rev="19800000"/>
              </a:lightRig>
            </a:scene3d>
            <a:sp3d prstMaterial="plastic">
              <a:bevelT w="25400" h="19050"/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Boolean logic vs  Fuzzy logic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09251" y="2855187"/>
            <a:ext cx="4831200" cy="27596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4C7E7"/>
              </a:gs>
              <a:gs pos="100000">
                <a:srgbClr val="264478"/>
              </a:gs>
            </a:gsLst>
            <a:path path="circle">
              <a:fillToRect l="50000" t="100000" r="50000"/>
            </a:path>
          </a:gradFill>
          <a:ln>
            <a:solidFill>
              <a:srgbClr val="43729D"/>
            </a:solidFill>
            <a:round/>
          </a:ln>
          <a:effectLst>
            <a:outerShdw blurRad="50800" dist="3816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Poppins"/>
                <a:ea typeface="Times New Roman"/>
              </a:rPr>
              <a:t>Crisp Set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995500" y="27234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Poppins"/>
              </a:rPr>
              <a:t>Illustration of types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930920" y="2744086"/>
            <a:ext cx="527760" cy="47844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4D79C7"/>
              </a:gs>
              <a:gs pos="100000">
                <a:srgbClr val="264478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96644" y="879807"/>
            <a:ext cx="11287433" cy="52078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437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1231292" y="5679271"/>
            <a:ext cx="3744720" cy="30203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4C7E7"/>
              </a:gs>
              <a:gs pos="100000">
                <a:srgbClr val="264478"/>
              </a:gs>
            </a:gsLst>
            <a:path path="circle">
              <a:fillToRect l="50000" t="100000" r="50000"/>
            </a:path>
          </a:gradFill>
          <a:ln>
            <a:solidFill>
              <a:srgbClr val="43729D"/>
            </a:solidFill>
            <a:round/>
          </a:ln>
          <a:effectLst>
            <a:outerShdw blurRad="50800" dist="3816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Poppins"/>
                <a:ea typeface="Times New Roman"/>
              </a:rPr>
              <a:t>Fuzzy Set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4729776" y="5528809"/>
            <a:ext cx="527760" cy="558826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4D79C7"/>
              </a:gs>
              <a:gs pos="100000">
                <a:srgbClr val="264478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2"/>
          <p:cNvPicPr/>
          <p:nvPr/>
        </p:nvPicPr>
        <p:blipFill>
          <a:blip r:embed="rId3"/>
          <a:srcRect l="24344" t="42361" r="16517" b="20562"/>
          <a:stretch/>
        </p:blipFill>
        <p:spPr>
          <a:xfrm>
            <a:off x="1246680" y="968904"/>
            <a:ext cx="3948120" cy="158436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2"/>
          <p:cNvPicPr/>
          <p:nvPr/>
        </p:nvPicPr>
        <p:blipFill>
          <a:blip r:embed="rId3"/>
          <a:srcRect r="-134" b="64290"/>
          <a:stretch/>
        </p:blipFill>
        <p:spPr>
          <a:xfrm>
            <a:off x="5830053" y="963773"/>
            <a:ext cx="4540827" cy="1814741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2"/>
          <p:cNvPicPr/>
          <p:nvPr/>
        </p:nvPicPr>
        <p:blipFill>
          <a:blip r:embed="rId4"/>
          <a:stretch/>
        </p:blipFill>
        <p:spPr>
          <a:xfrm>
            <a:off x="5682696" y="3077407"/>
            <a:ext cx="4540826" cy="2490417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3"/>
          <p:cNvPicPr/>
          <p:nvPr/>
        </p:nvPicPr>
        <p:blipFill>
          <a:blip r:embed="rId5"/>
          <a:stretch/>
        </p:blipFill>
        <p:spPr>
          <a:xfrm>
            <a:off x="937399" y="3246889"/>
            <a:ext cx="4257401" cy="228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p15="http://schemas.microsoft.com/office/powerpoint/2012/main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283067" y="13788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  <a:scene3d>
              <a:camera prst="orthographicFront">
                <a:rot lat="0" lon="0" rev="0"/>
              </a:camera>
              <a:lightRig rig="threePt" dir="tl">
                <a:rot lat="0" lon="0" rev="19800000"/>
              </a:lightRig>
            </a:scene3d>
            <a:sp3d prstMaterial="plastic">
              <a:bevelT w="25400" h="19050"/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Logic System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n Overview of Fuzzy Logic System | Engineering Education (EngEd) Program |  Section">
            <a:extLst>
              <a:ext uri="{FF2B5EF4-FFF2-40B4-BE49-F238E27FC236}">
                <a16:creationId xmlns="" xmlns:a16="http://schemas.microsoft.com/office/drawing/2014/main" id="{E10FDA3E-25E6-489F-9ED9-0854D9EB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6" y="1549970"/>
            <a:ext cx="5382547" cy="39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3FD1DFA-04E6-4293-AC3F-8E79351F2B11}"/>
              </a:ext>
            </a:extLst>
          </p:cNvPr>
          <p:cNvSpPr/>
          <p:nvPr/>
        </p:nvSpPr>
        <p:spPr>
          <a:xfrm>
            <a:off x="5589024" y="722319"/>
            <a:ext cx="6602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	1. Fuzzification module: R</a:t>
            </a:r>
            <a:r>
              <a:rPr lang="en-US" dirty="0"/>
              <a:t>esponsible for converting the </a:t>
            </a:r>
            <a:r>
              <a:rPr lang="en-US" u="sng" dirty="0"/>
              <a:t>crisp input values into fuzzy sets,</a:t>
            </a:r>
            <a:r>
              <a:rPr lang="en-US" dirty="0"/>
              <a:t> which represent the degree of membership of the input values to each of the input variables. This is typically done using membership functions, which map the input values to a </a:t>
            </a:r>
            <a:r>
              <a:rPr lang="en-US" u="sng" dirty="0"/>
              <a:t>range between 0 and 1,</a:t>
            </a:r>
            <a:r>
              <a:rPr lang="en-US" dirty="0"/>
              <a:t> representing the degree of membership.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	2. Inference engine: I</a:t>
            </a:r>
            <a:r>
              <a:rPr lang="en-US" dirty="0"/>
              <a:t>t is the </a:t>
            </a:r>
            <a:r>
              <a:rPr lang="en-US" u="sng" dirty="0"/>
              <a:t>core of </a:t>
            </a:r>
            <a:r>
              <a:rPr lang="en-US" dirty="0"/>
              <a:t>the fuzzy system. The inference engine typically consists of a set of fuzzy rules, which relate the input variables to the output variables. Each fuzzy rule is expressed in the form of an </a:t>
            </a:r>
            <a:r>
              <a:rPr lang="en-US" b="1" dirty="0">
                <a:solidFill>
                  <a:srgbClr val="C00000"/>
                </a:solidFill>
              </a:rPr>
              <a:t>"if-then</a:t>
            </a:r>
            <a:r>
              <a:rPr lang="en-US" dirty="0"/>
              <a:t>" statement, where the antecedent (if-part) of the rule specifies the conditions under which the rule is applicable, and the consequent (then-part) specifies the output values for each output variable.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	3. Defuzzification module: </a:t>
            </a:r>
            <a:r>
              <a:rPr lang="en-US" dirty="0"/>
              <a:t>Once the fuzzy output sets have been determined by the inference engine, the </a:t>
            </a:r>
            <a:r>
              <a:rPr lang="en-US" u="sng" dirty="0"/>
              <a:t>defuzzification module converts them back into crisp output values.</a:t>
            </a:r>
            <a:r>
              <a:rPr lang="en-US" dirty="0"/>
              <a:t> This is typically done using a method called centroid defuzzification.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p15="http://schemas.microsoft.com/office/powerpoint/2012/main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283067" y="13788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  <a:scene3d>
              <a:camera prst="orthographicFront">
                <a:rot lat="0" lon="0" rev="0"/>
              </a:camera>
              <a:lightRig rig="threePt" dir="tl">
                <a:rot lat="0" lon="0" rev="19800000"/>
              </a:lightRig>
            </a:scene3d>
            <a:sp3d prstMaterial="plastic">
              <a:bevelT w="25400" h="19050"/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Fuzzy Logic System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2814840" y="1530720"/>
            <a:ext cx="29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Poppins"/>
              </a:rPr>
              <a:t>3</a:t>
            </a:r>
            <a:endParaRPr lang="en-IN" sz="1400" b="0" strike="noStrike" spc="-1" dirty="0">
              <a:latin typeface="Arial"/>
            </a:endParaRPr>
          </a:p>
        </p:txBody>
      </p:sp>
      <p:pic>
        <p:nvPicPr>
          <p:cNvPr id="2050" name="Picture 2" descr="An Overview of Fuzzy Logic System | Engineering Education (EngEd) Program |  Section">
            <a:extLst>
              <a:ext uri="{FF2B5EF4-FFF2-40B4-BE49-F238E27FC236}">
                <a16:creationId xmlns="" xmlns:a16="http://schemas.microsoft.com/office/drawing/2014/main" id="{E10FDA3E-25E6-489F-9ED9-0854D9EB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6" y="1392381"/>
            <a:ext cx="5382547" cy="39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A1C7DE-28E8-4ACC-A5E1-39BC0FCD2298}"/>
              </a:ext>
            </a:extLst>
          </p:cNvPr>
          <p:cNvSpPr/>
          <p:nvPr/>
        </p:nvSpPr>
        <p:spPr>
          <a:xfrm>
            <a:off x="6096000" y="1182787"/>
            <a:ext cx="5947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374151"/>
                </a:solidFill>
                <a:latin typeface="Söhne"/>
              </a:rPr>
              <a:t>	Rule Base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400" dirty="0"/>
              <a:t>fuzzy system also include other modules such as </a:t>
            </a:r>
            <a:r>
              <a:rPr lang="en-US" sz="2400" u="sng" dirty="0"/>
              <a:t>rule base, rule editor, and rule interpreter for managing and interpreting </a:t>
            </a:r>
            <a:r>
              <a:rPr lang="en-US" sz="2400" dirty="0"/>
              <a:t>the fuzzy rules. The system may also include a learning module that can adjust the parameters of the membership functions and fuzzy rules based on training data, improving the performance of the system over time.</a:t>
            </a:r>
          </a:p>
        </p:txBody>
      </p:sp>
    </p:spTree>
    <p:extLst>
      <p:ext uri="{BB962C8B-B14F-4D97-AF65-F5344CB8AC3E}">
        <p14:creationId xmlns:p14="http://schemas.microsoft.com/office/powerpoint/2010/main" val="34131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p15="http://schemas.microsoft.com/office/powerpoint/2012/main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995500" y="223036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i="1" strike="noStrike" spc="-1" dirty="0">
                <a:solidFill>
                  <a:srgbClr val="FFFFFF"/>
                </a:solidFill>
                <a:latin typeface="Calibri"/>
              </a:rPr>
              <a:t>Membership function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296754" y="881614"/>
            <a:ext cx="10179291" cy="89991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7FAFD"/>
              </a:gs>
              <a:gs pos="100000">
                <a:srgbClr val="DEEBF7"/>
              </a:gs>
            </a:gsLst>
            <a:lin ang="5400000"/>
          </a:gradFill>
          <a:ln>
            <a:noFill/>
          </a:ln>
          <a:effectLst>
            <a:outerShdw blurRad="50800" dist="37674" dir="2700000" algn="tl" rotWithShape="0">
              <a:schemeClr val="accent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2400" spc="-1" dirty="0">
                <a:solidFill>
                  <a:srgbClr val="000000"/>
                </a:solidFill>
                <a:latin typeface="Calibri"/>
              </a:rPr>
              <a:t>F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uzzy set represented by a </a:t>
            </a:r>
            <a:r>
              <a:rPr lang="en-US" sz="2400" b="0" u="sng" strike="noStrike" spc="-1" dirty="0">
                <a:solidFill>
                  <a:srgbClr val="000000"/>
                </a:solidFill>
                <a:latin typeface="Calibri"/>
              </a:rPr>
              <a:t>membership function [</a:t>
            </a:r>
            <a:r>
              <a:rPr lang="el-GR" sz="2400" b="0" u="sng" strike="noStrike" spc="-1" dirty="0">
                <a:solidFill>
                  <a:srgbClr val="000000"/>
                </a:solidFill>
                <a:latin typeface="Calibri"/>
              </a:rPr>
              <a:t>μ</a:t>
            </a:r>
            <a:r>
              <a:rPr lang="en-US" sz="2400" b="0" i="1" u="sng" strike="noStrike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 b="0" u="sng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i="1" u="sng" strike="noStrike" spc="-1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u="sng" strike="noStrike" spc="-1" dirty="0">
                <a:solidFill>
                  <a:srgbClr val="000000"/>
                </a:solidFill>
                <a:latin typeface="Calibri"/>
              </a:rPr>
              <a:t>)]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defines grade (degree) of membership (possibility (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possibility function)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)</a:t>
            </a:r>
            <a:endParaRPr lang="en-IN" sz="2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650244445"/>
              </p:ext>
            </p:extLst>
          </p:nvPr>
        </p:nvGraphicFramePr>
        <p:xfrm>
          <a:off x="2101525" y="1922206"/>
          <a:ext cx="8353440" cy="38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013947" y="615764"/>
            <a:ext cx="6704640" cy="559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  <a:scene3d>
              <a:camera prst="orthographicFront">
                <a:rot lat="0" lon="0" rev="0"/>
              </a:camera>
              <a:lightRig rig="threePt" dir="tl">
                <a:rot lat="0" lon="0" rev="19800000"/>
              </a:lightRig>
            </a:scene3d>
            <a:sp3d prstMaterial="plastic">
              <a:bevelT w="25400" h="19050"/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Poppins"/>
              </a:rPr>
              <a:t>E</a:t>
            </a:r>
            <a:r>
              <a:rPr lang="en-US" sz="2800" b="1" strike="noStrike" spc="-1" dirty="0">
                <a:solidFill>
                  <a:srgbClr val="FFFFFF"/>
                </a:solidFill>
                <a:latin typeface="Poppins"/>
              </a:rPr>
              <a:t>xample</a:t>
            </a:r>
            <a:endParaRPr lang="en-IN" sz="2800" b="1" strike="noStrike" spc="-1" dirty="0">
              <a:latin typeface="Arial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2"/>
          <a:stretch/>
        </p:blipFill>
        <p:spPr>
          <a:xfrm>
            <a:off x="2786051" y="2118583"/>
            <a:ext cx="8280268" cy="306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228065" y="419211"/>
            <a:ext cx="670464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Poppins"/>
              </a:rPr>
              <a:t>Summary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89499" y="1351024"/>
            <a:ext cx="10813002" cy="46767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IN" sz="2000" dirty="0"/>
              <a:t>Soft computing uses the </a:t>
            </a:r>
            <a:r>
              <a:rPr lang="en-US" sz="2000" dirty="0"/>
              <a:t>techniques that can deal with </a:t>
            </a:r>
            <a:r>
              <a:rPr lang="en-US" sz="2000" u="sng" dirty="0"/>
              <a:t>uncertain, imprecise, and incomplete data</a:t>
            </a:r>
            <a:r>
              <a:rPr lang="en-US" sz="2000" dirty="0"/>
              <a:t>. Unlike traditional computing methods, which are based on rigid rules and logic, soft computing techniques are designed to work with </a:t>
            </a:r>
            <a:r>
              <a:rPr lang="en-US" sz="2000" u="sng" dirty="0"/>
              <a:t>incomplete or uncertain information </a:t>
            </a:r>
            <a:r>
              <a:rPr lang="en-US" sz="2000" dirty="0"/>
              <a:t>and to provide approximate solutions.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endParaRPr lang="en-US" sz="2000" dirty="0"/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The three main components of soft computing are </a:t>
            </a:r>
            <a:r>
              <a:rPr lang="en-US" sz="2000" u="sng" dirty="0"/>
              <a:t>fuzzy logic, neural networks, and genetic algorithms.</a:t>
            </a: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soft computing provides a powerful set of tools for dealing with the </a:t>
            </a:r>
            <a:r>
              <a:rPr lang="en-US" sz="2000" u="sng" dirty="0"/>
              <a:t>complexities and uncertainties</a:t>
            </a:r>
            <a:r>
              <a:rPr lang="en-US" sz="2000" dirty="0"/>
              <a:t> of real-world problems, and has the potential to lead to breakthroughs in a wide range of fields.</a:t>
            </a: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Fuzzy logic is a </a:t>
            </a:r>
            <a:r>
              <a:rPr lang="en-US" sz="2000" u="sng" dirty="0"/>
              <a:t>mathematical framework </a:t>
            </a:r>
            <a:r>
              <a:rPr lang="en-US" sz="2000" dirty="0"/>
              <a:t>for dealing with </a:t>
            </a:r>
            <a:r>
              <a:rPr lang="en-US" sz="2000" u="sng" dirty="0"/>
              <a:t>uncertainty and imprecision</a:t>
            </a:r>
            <a:r>
              <a:rPr lang="en-US" sz="2000" dirty="0"/>
              <a:t>. Unlike classical logic, which assumes that everything is either true or false, </a:t>
            </a:r>
            <a:r>
              <a:rPr lang="en-US" sz="2000" u="sng" dirty="0"/>
              <a:t>fuzzy logic allows for degrees of truthfulness</a:t>
            </a:r>
            <a:r>
              <a:rPr lang="en-US" sz="2000" dirty="0"/>
              <a:t> between 0 and 1.</a:t>
            </a:r>
            <a:endParaRPr lang="en-IN" sz="28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71200" y="84240"/>
            <a:ext cx="301104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AIM OF THE SESSION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95100" y="524908"/>
            <a:ext cx="10730880" cy="1893339"/>
          </a:xfrm>
          <a:prstGeom prst="rect">
            <a:avLst/>
          </a:prstGeom>
          <a:gradFill rotWithShape="0">
            <a:gsLst>
              <a:gs pos="0">
                <a:srgbClr val="F7FAFD">
                  <a:alpha val="0"/>
                </a:srgbClr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 w="0" cap="rnd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6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To introduce students about the Soft Computing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To familiarize students with the Concept of Computation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To introduce students about the hard Computing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To  make students know about real world applications of soft computing</a:t>
            </a:r>
            <a:endParaRPr lang="en-IN" sz="1600" dirty="0"/>
          </a:p>
          <a:p>
            <a:pPr>
              <a:lnSpc>
                <a:spcPct val="150000"/>
              </a:lnSpc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288860" y="2273555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INSTRUCTIONAL OBJECTIVES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87739" y="2767871"/>
            <a:ext cx="10031232" cy="156966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 w="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6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+mj-lt"/>
              </a:rPr>
              <a:t>This unit is designed to:</a:t>
            </a:r>
            <a:endParaRPr lang="en-IN" sz="1600" b="0" strike="noStrike" spc="-1" dirty="0">
              <a:latin typeface="+mj-lt"/>
            </a:endParaRPr>
          </a:p>
          <a:p>
            <a:pPr marL="343080" indent="-342720">
              <a:buClr>
                <a:srgbClr val="000000"/>
              </a:buClr>
              <a:buFont typeface="StarSymbol"/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Introduce computing concept</a:t>
            </a:r>
          </a:p>
          <a:p>
            <a:pPr marL="343080" indent="-342720">
              <a:buClr>
                <a:srgbClr val="000000"/>
              </a:buClr>
              <a:buFont typeface="StarSymbol"/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Demonstrate components of soft computing</a:t>
            </a:r>
            <a:endParaRPr lang="en-IN" sz="1600" spc="-1" dirty="0">
              <a:solidFill>
                <a:srgbClr val="000000"/>
              </a:solidFill>
              <a:latin typeface="+mj-lt"/>
            </a:endParaRPr>
          </a:p>
          <a:p>
            <a:pPr marL="343080" indent="-342720">
              <a:buClr>
                <a:srgbClr val="000000"/>
              </a:buClr>
              <a:buFont typeface="StarSymbol"/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Describe the examples of soft Computing</a:t>
            </a:r>
          </a:p>
          <a:p>
            <a:pPr marL="343080" indent="-342720">
              <a:buClr>
                <a:srgbClr val="000000"/>
              </a:buClr>
              <a:buFont typeface="StarSymbol"/>
              <a:buAutoNum type="arabicPeriod"/>
            </a:pPr>
            <a:r>
              <a:rPr lang="en-US" sz="1600" dirty="0"/>
              <a:t>Understand the Fuzzy Logic System architecture</a:t>
            </a:r>
            <a:endParaRPr lang="en-IN" sz="1600" b="0" strike="noStrike" spc="-1" dirty="0">
              <a:latin typeface="Arial"/>
            </a:endParaRPr>
          </a:p>
        </p:txBody>
      </p:sp>
      <p:pic>
        <p:nvPicPr>
          <p:cNvPr id="162" name="Graphic 10" descr="Bullseye outline"/>
          <p:cNvPicPr/>
          <p:nvPr/>
        </p:nvPicPr>
        <p:blipFill>
          <a:blip r:embed="rId2"/>
          <a:stretch/>
        </p:blipFill>
        <p:spPr>
          <a:xfrm>
            <a:off x="0" y="6253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63" name="Graphic 26" descr="Presentation with checklist outline"/>
          <p:cNvPicPr/>
          <p:nvPr/>
        </p:nvPicPr>
        <p:blipFill>
          <a:blip r:embed="rId3"/>
          <a:stretch/>
        </p:blipFill>
        <p:spPr>
          <a:xfrm>
            <a:off x="838080" y="24386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213080" y="4361505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LEARNING OUTCOMES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65" name="Graphic 30" descr="Idea outline"/>
          <p:cNvPicPr/>
          <p:nvPr/>
        </p:nvPicPr>
        <p:blipFill>
          <a:blip r:embed="rId4"/>
          <a:stretch/>
        </p:blipFill>
        <p:spPr>
          <a:xfrm>
            <a:off x="931418" y="5306007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66" name="CustomShape 6"/>
          <p:cNvSpPr/>
          <p:nvPr/>
        </p:nvSpPr>
        <p:spPr>
          <a:xfrm>
            <a:off x="1887739" y="4792578"/>
            <a:ext cx="10048251" cy="1323439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 w="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6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At the end of this unit, you should be able to:</a:t>
            </a:r>
            <a:endParaRPr lang="en-IN" sz="1600" b="0" strike="noStrike" spc="-1" dirty="0">
              <a:latin typeface="Arial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Define the functions of </a:t>
            </a:r>
            <a:r>
              <a:rPr lang="en-US" sz="1600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 Computing</a:t>
            </a:r>
            <a:endParaRPr lang="en-IN" sz="1600" b="0" strike="noStrike" spc="-1" dirty="0">
              <a:latin typeface="Arial"/>
              <a:cs typeface="Arial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Summarize the techniques used for </a:t>
            </a:r>
            <a:r>
              <a:rPr lang="en-US" sz="1600" spc="-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 Computing</a:t>
            </a:r>
            <a:endParaRPr lang="en-IN" sz="1600" b="0" strike="noStrike" spc="-1" dirty="0">
              <a:latin typeface="Arial"/>
              <a:cs typeface="Arial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Describe the </a:t>
            </a:r>
            <a:r>
              <a:rPr lang="en-US" sz="1600" spc="-1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real-world applications of soft computing and </a:t>
            </a:r>
            <a:r>
              <a:rPr lang="en-US" sz="1600" dirty="0"/>
              <a:t>Fuzzy Logic System Architecture.</a:t>
            </a:r>
            <a:endParaRPr lang="en-IN" sz="1600" b="0" strike="noStrike" spc="-1" dirty="0">
              <a:latin typeface="Arial"/>
              <a:cs typeface="Arial"/>
            </a:endParaRPr>
          </a:p>
        </p:txBody>
      </p:sp>
      <p:pic>
        <p:nvPicPr>
          <p:cNvPr id="167" name="Picture 2" descr="KL Deemed to be University Logo"/>
          <p:cNvPicPr/>
          <p:nvPr/>
        </p:nvPicPr>
        <p:blipFill>
          <a:blip r:embed="rId5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Poppins"/>
              </a:rPr>
              <a:t>Self-Assessment Questions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360706" y="59866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hoose the absorption law in fuzzy sets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393304" y="1489569"/>
            <a:ext cx="3456000" cy="1059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720">
              <a:buClr>
                <a:srgbClr val="FFFFFF"/>
              </a:buClr>
              <a:buFont typeface="StarSymbol"/>
              <a:buAutoNum type="alphaLcParenR"/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A ∩ B = B ∩ A</a:t>
            </a:r>
            <a:endParaRPr lang="en-IN" sz="1600" b="0" strike="noStrike" spc="-1" dirty="0">
              <a:latin typeface="Arial"/>
            </a:endParaRPr>
          </a:p>
          <a:p>
            <a:pPr marL="343080" indent="-342720">
              <a:buClr>
                <a:srgbClr val="FFFFFF"/>
              </a:buClr>
              <a:buFont typeface="StarSymbol"/>
              <a:buAutoNum type="alphaLcParenR"/>
            </a:pPr>
            <a:r>
              <a:rPr lang="pt-BR" sz="1600" b="0" strike="noStrike" spc="-1" dirty="0">
                <a:solidFill>
                  <a:srgbClr val="FFFFFF"/>
                </a:solidFill>
                <a:latin typeface="Calibri"/>
              </a:rPr>
              <a:t>(A ∩ B) ∩ C = A ∩ (B ∩ C )</a:t>
            </a:r>
            <a:endParaRPr lang="en-IN" sz="1600" b="0" strike="noStrike" spc="-1" dirty="0">
              <a:latin typeface="Arial"/>
            </a:endParaRPr>
          </a:p>
          <a:p>
            <a:pPr marL="343080" indent="-342720">
              <a:buClr>
                <a:srgbClr val="FFFFFF"/>
              </a:buClr>
              <a:buFont typeface="StarSymbol"/>
              <a:buAutoNum type="alphaLcParenR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A ∪ (A ∩ B) = A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393304" y="267284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hich is not a fuzzy operation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393304" y="3426532"/>
            <a:ext cx="2901240" cy="11061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720">
              <a:buClr>
                <a:srgbClr val="FFFFFF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Union</a:t>
            </a:r>
            <a:endParaRPr lang="en-IN" sz="1800" b="0" strike="noStrike" spc="-1" dirty="0">
              <a:latin typeface="Arial"/>
            </a:endParaRPr>
          </a:p>
          <a:p>
            <a:pPr marL="343080" indent="-342720">
              <a:buClr>
                <a:srgbClr val="FFFFFF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Intersection</a:t>
            </a:r>
            <a:endParaRPr lang="en-IN" sz="1800" b="0" strike="noStrike" spc="-1" dirty="0">
              <a:latin typeface="Arial"/>
            </a:endParaRPr>
          </a:p>
          <a:p>
            <a:pPr marL="343080" indent="-342720">
              <a:buClr>
                <a:srgbClr val="FFFFFF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convolution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204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152280" y="152280"/>
            <a:ext cx="1990440" cy="599760"/>
          </a:xfrm>
          <a:prstGeom prst="rect">
            <a:avLst/>
          </a:prstGeom>
          <a:ln w="0">
            <a:noFill/>
          </a:ln>
        </p:spPr>
      </p:pic>
      <p:sp>
        <p:nvSpPr>
          <p:cNvPr id="10" name="CustomShape 4">
            <a:extLst>
              <a:ext uri="{FF2B5EF4-FFF2-40B4-BE49-F238E27FC236}">
                <a16:creationId xmlns="" xmlns:a16="http://schemas.microsoft.com/office/drawing/2014/main" id="{11D6567A-9C53-4DAA-9A0D-4DD0A2249B1D}"/>
              </a:ext>
            </a:extLst>
          </p:cNvPr>
          <p:cNvSpPr/>
          <p:nvPr/>
        </p:nvSpPr>
        <p:spPr>
          <a:xfrm>
            <a:off x="1429537" y="4658511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spc="-1" dirty="0">
                <a:solidFill>
                  <a:schemeClr val="bg1"/>
                </a:solidFill>
                <a:latin typeface="Calibri"/>
              </a:rPr>
              <a:t>3. A Fuzzy logic is an extension to the Crisp set, which handles the Partial Truth.</a:t>
            </a:r>
          </a:p>
        </p:txBody>
      </p:sp>
      <p:sp>
        <p:nvSpPr>
          <p:cNvPr id="12" name="CustomShape 5">
            <a:extLst>
              <a:ext uri="{FF2B5EF4-FFF2-40B4-BE49-F238E27FC236}">
                <a16:creationId xmlns="" xmlns:a16="http://schemas.microsoft.com/office/drawing/2014/main" id="{25F1E4E7-D4CE-4C0E-98AC-E9B50E72F448}"/>
              </a:ext>
            </a:extLst>
          </p:cNvPr>
          <p:cNvSpPr/>
          <p:nvPr/>
        </p:nvSpPr>
        <p:spPr>
          <a:xfrm>
            <a:off x="1429537" y="5461273"/>
            <a:ext cx="2901240" cy="608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inter-regular"/>
              </a:rPr>
              <a:t>True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inter-regular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Poppins"/>
              </a:rPr>
              <a:t>Self-Assessment Questions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114902" y="795300"/>
            <a:ext cx="10171800" cy="669682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spc="-1" dirty="0">
                <a:solidFill>
                  <a:schemeClr val="bg1"/>
                </a:solidFill>
                <a:latin typeface="Calibri"/>
              </a:rPr>
              <a:t>Which of the following represents the values of set membership?</a:t>
            </a:r>
          </a:p>
        </p:txBody>
      </p:sp>
      <p:sp>
        <p:nvSpPr>
          <p:cNvPr id="199" name="CustomShape 3"/>
          <p:cNvSpPr/>
          <p:nvPr/>
        </p:nvSpPr>
        <p:spPr>
          <a:xfrm>
            <a:off x="1147500" y="1521531"/>
            <a:ext cx="3613686" cy="10491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Degree of truth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Probabilities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Discrete set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Both a &amp; b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114902" y="2729476"/>
            <a:ext cx="10171800" cy="669682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Where can we use the Bayes rule?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237490" y="3557934"/>
            <a:ext cx="4305979" cy="11108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dirty="0">
                <a:solidFill>
                  <a:schemeClr val="bg1"/>
                </a:solidFill>
                <a:latin typeface="inter-regular"/>
              </a:rPr>
              <a:t>To increase the complexity.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1600" dirty="0">
                <a:solidFill>
                  <a:schemeClr val="bg1"/>
                </a:solidFill>
                <a:latin typeface="inter-regular"/>
              </a:rPr>
              <a:t>To decrease the complexity.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600" dirty="0">
                <a:solidFill>
                  <a:schemeClr val="bg1"/>
                </a:solidFill>
                <a:latin typeface="inter-regular"/>
              </a:rPr>
              <a:t>To solve queries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1600" dirty="0">
                <a:solidFill>
                  <a:schemeClr val="bg1"/>
                </a:solidFill>
                <a:latin typeface="inter-regular"/>
              </a:rPr>
              <a:t>To answer the probabilistic query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4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152280" y="152280"/>
            <a:ext cx="1990440" cy="599760"/>
          </a:xfrm>
          <a:prstGeom prst="rect">
            <a:avLst/>
          </a:prstGeom>
          <a:ln w="0">
            <a:noFill/>
          </a:ln>
        </p:spPr>
      </p:pic>
      <p:sp>
        <p:nvSpPr>
          <p:cNvPr id="10" name="CustomShape 4">
            <a:extLst>
              <a:ext uri="{FF2B5EF4-FFF2-40B4-BE49-F238E27FC236}">
                <a16:creationId xmlns="" xmlns:a16="http://schemas.microsoft.com/office/drawing/2014/main" id="{11D6567A-9C53-4DAA-9A0D-4DD0A2249B1D}"/>
              </a:ext>
            </a:extLst>
          </p:cNvPr>
          <p:cNvSpPr/>
          <p:nvPr/>
        </p:nvSpPr>
        <p:spPr>
          <a:xfrm>
            <a:off x="1114902" y="4781230"/>
            <a:ext cx="10171800" cy="63258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 w="0">
            <a:noFill/>
          </a:ln>
          <a:effectLst>
            <a:outerShdw blurRad="190500" sx="102000" sy="102000" algn="ctr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spc="-1" dirty="0">
                <a:solidFill>
                  <a:schemeClr val="bg1"/>
                </a:solidFill>
                <a:latin typeface="Calibri"/>
              </a:rPr>
              <a:t>3. JADEH coined the term soft computing in 1992.</a:t>
            </a:r>
          </a:p>
        </p:txBody>
      </p:sp>
      <p:sp>
        <p:nvSpPr>
          <p:cNvPr id="12" name="CustomShape 5">
            <a:extLst>
              <a:ext uri="{FF2B5EF4-FFF2-40B4-BE49-F238E27FC236}">
                <a16:creationId xmlns="" xmlns:a16="http://schemas.microsoft.com/office/drawing/2014/main" id="{25F1E4E7-D4CE-4C0E-98AC-E9B50E72F448}"/>
              </a:ext>
            </a:extLst>
          </p:cNvPr>
          <p:cNvSpPr/>
          <p:nvPr/>
        </p:nvSpPr>
        <p:spPr>
          <a:xfrm>
            <a:off x="1147500" y="5462971"/>
            <a:ext cx="2901240" cy="64889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inter-regular"/>
              </a:rPr>
              <a:t>True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inter-regular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509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 animBg="1"/>
      <p:bldP spid="200" grpId="0" animBg="1"/>
      <p:bldP spid="201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TERMINAL QUESTIONS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614128" y="1150366"/>
            <a:ext cx="8963144" cy="40038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Define soft computing. </a:t>
            </a:r>
          </a:p>
          <a:p>
            <a:pPr marL="342900" indent="-342900">
              <a:lnSpc>
                <a:spcPct val="200000"/>
              </a:lnSpc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What is computing?</a:t>
            </a:r>
          </a:p>
          <a:p>
            <a:pPr marL="342900" indent="-342900">
              <a:lnSpc>
                <a:spcPct val="20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Difference between hard and soft computing</a:t>
            </a:r>
          </a:p>
          <a:p>
            <a:pPr marL="342900" indent="-342900">
              <a:lnSpc>
                <a:spcPct val="20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Describe Fuzzy logic.</a:t>
            </a:r>
            <a:endParaRPr lang="en-IN" sz="2000" spc="-1" dirty="0">
              <a:latin typeface="Arial"/>
            </a:endParaRPr>
          </a:p>
          <a:p>
            <a:pPr marL="342900" indent="-342900">
              <a:lnSpc>
                <a:spcPct val="20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List out fuzzy system components</a:t>
            </a:r>
            <a:endParaRPr lang="en-IN" sz="2000" spc="-1" dirty="0">
              <a:latin typeface="Arial"/>
            </a:endParaRPr>
          </a:p>
          <a:p>
            <a:pPr marL="342900" indent="-342900"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Analyze the set ={0/2 , 0.2/5 , 0.5/7 , 0.8/9  } and justify its crisp or not</a:t>
            </a:r>
            <a:endParaRPr lang="en-IN" sz="2000" spc="-1" dirty="0">
              <a:latin typeface="Arial"/>
            </a:endParaRPr>
          </a:p>
          <a:p>
            <a:pPr marL="342900" indent="-342900">
              <a:lnSpc>
                <a:spcPct val="20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Summarize the necessity of fuzzy logic.</a:t>
            </a:r>
            <a:endParaRPr lang="en-IN" sz="2000" strike="noStrike" spc="-1" dirty="0">
              <a:latin typeface="Arial"/>
            </a:endParaRPr>
          </a:p>
        </p:txBody>
      </p:sp>
      <p:pic>
        <p:nvPicPr>
          <p:cNvPr id="208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310938" y="2683274"/>
            <a:ext cx="3570123" cy="1977501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Poppins"/>
              </a:rPr>
              <a:t>THANK YOU</a:t>
            </a:r>
            <a:endParaRPr lang="en-IN" sz="44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42A44898-A948-4F13-BC1E-48E5BFBC1026}"/>
              </a:ext>
            </a:extLst>
          </p:cNvPr>
          <p:cNvSpPr/>
          <p:nvPr/>
        </p:nvSpPr>
        <p:spPr>
          <a:xfrm>
            <a:off x="5087888" y="1988840"/>
            <a:ext cx="3024336" cy="223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  <a:p>
            <a:pPr algn="ctr"/>
            <a:r>
              <a:rPr lang="en-US" dirty="0"/>
              <a:t>Y=f(x)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1B0D49F3-F487-4C0A-8297-B52A0CE952BA}"/>
              </a:ext>
            </a:extLst>
          </p:cNvPr>
          <p:cNvCxnSpPr>
            <a:cxnSpLocks/>
          </p:cNvCxnSpPr>
          <p:nvPr/>
        </p:nvCxnSpPr>
        <p:spPr>
          <a:xfrm>
            <a:off x="2815600" y="3104964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E8DE6E3-6656-4C8A-80B9-9C43EE3B45EA}"/>
              </a:ext>
            </a:extLst>
          </p:cNvPr>
          <p:cNvSpPr txBox="1">
            <a:spLocks/>
          </p:cNvSpPr>
          <p:nvPr/>
        </p:nvSpPr>
        <p:spPr>
          <a:xfrm>
            <a:off x="2855640" y="2699025"/>
            <a:ext cx="1656184" cy="2789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>
                <a:solidFill>
                  <a:schemeClr val="tx1"/>
                </a:solidFill>
              </a:rPr>
              <a:t>Antecedent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C4BC2726-70A0-4025-B390-75A973FDF8BE}"/>
              </a:ext>
            </a:extLst>
          </p:cNvPr>
          <p:cNvCxnSpPr/>
          <p:nvPr/>
        </p:nvCxnSpPr>
        <p:spPr>
          <a:xfrm>
            <a:off x="8112224" y="310496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C805CC5-AE12-4FC9-AB78-4D8274C8D330}"/>
              </a:ext>
            </a:extLst>
          </p:cNvPr>
          <p:cNvSpPr txBox="1">
            <a:spLocks/>
          </p:cNvSpPr>
          <p:nvPr/>
        </p:nvSpPr>
        <p:spPr>
          <a:xfrm>
            <a:off x="8508268" y="2586253"/>
            <a:ext cx="1656184" cy="2789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>
                <a:solidFill>
                  <a:schemeClr val="tx1"/>
                </a:solidFill>
              </a:rPr>
              <a:t>Consequent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B895AE8-8827-43E9-AA9E-A1282DED4345}"/>
              </a:ext>
            </a:extLst>
          </p:cNvPr>
          <p:cNvSpPr txBox="1">
            <a:spLocks/>
          </p:cNvSpPr>
          <p:nvPr/>
        </p:nvSpPr>
        <p:spPr>
          <a:xfrm>
            <a:off x="7860196" y="3894318"/>
            <a:ext cx="2124236" cy="3987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b="1" dirty="0">
                <a:solidFill>
                  <a:schemeClr val="tx1"/>
                </a:solidFill>
              </a:rPr>
              <a:t>Control Action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E150396-53D6-4CD6-8A00-11262C5878C7}"/>
              </a:ext>
            </a:extLst>
          </p:cNvPr>
          <p:cNvSpPr txBox="1">
            <a:spLocks/>
          </p:cNvSpPr>
          <p:nvPr/>
        </p:nvSpPr>
        <p:spPr>
          <a:xfrm>
            <a:off x="4637007" y="4400091"/>
            <a:ext cx="3684233" cy="3987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Figure: Basic of Computing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06EA61A-356D-4E1C-BFE1-B751E1E0ED25}"/>
              </a:ext>
            </a:extLst>
          </p:cNvPr>
          <p:cNvSpPr txBox="1">
            <a:spLocks/>
          </p:cNvSpPr>
          <p:nvPr/>
        </p:nvSpPr>
        <p:spPr>
          <a:xfrm>
            <a:off x="1138531" y="4851126"/>
            <a:ext cx="10099963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y=f(x), f is a mapping function.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 is also called a formal method or an algorithm to solve a problem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="" xmlns:a16="http://schemas.microsoft.com/office/drawing/2014/main" id="{9A0D8B0E-4274-4A7F-A5BF-BD4A6F3C443F}"/>
              </a:ext>
            </a:extLst>
          </p:cNvPr>
          <p:cNvSpPr/>
          <p:nvPr/>
        </p:nvSpPr>
        <p:spPr>
          <a:xfrm>
            <a:off x="2874416" y="678838"/>
            <a:ext cx="7451280" cy="610217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Concept of Computation</a:t>
            </a:r>
            <a:endParaRPr lang="en-IN" sz="2400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0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40E1639-84D7-4643-95B8-7ECB9E716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59687" y="2487300"/>
            <a:ext cx="9007432" cy="1883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Should provide precise solution.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Control action should be unambiguous and accurate.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Suitable for problem, which is easy to model mathematically.</a:t>
            </a:r>
            <a:endParaRPr lang="en-IN" dirty="0"/>
          </a:p>
        </p:txBody>
      </p:sp>
      <p:sp>
        <p:nvSpPr>
          <p:cNvPr id="6" name="CustomShape 1">
            <a:extLst>
              <a:ext uri="{FF2B5EF4-FFF2-40B4-BE49-F238E27FC236}">
                <a16:creationId xmlns="" xmlns:a16="http://schemas.microsoft.com/office/drawing/2014/main" id="{A0043808-010C-4C21-BE70-D4E3BC7F33B1}"/>
              </a:ext>
            </a:extLst>
          </p:cNvPr>
          <p:cNvSpPr/>
          <p:nvPr/>
        </p:nvSpPr>
        <p:spPr>
          <a:xfrm>
            <a:off x="3042524" y="659126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Important characteristics of computing</a:t>
            </a:r>
            <a:endParaRPr lang="en-IN" sz="2400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73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227907" y="440100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Different Types of Computing</a:t>
            </a:r>
            <a:endParaRPr lang="en-IN" sz="2000" b="0" strike="noStrike" spc="-1" dirty="0">
              <a:latin typeface="Arial"/>
            </a:endParaRPr>
          </a:p>
        </p:txBody>
      </p:sp>
      <p:graphicFrame>
        <p:nvGraphicFramePr>
          <p:cNvPr id="2" name="Diagram1"/>
          <p:cNvGraphicFramePr/>
          <p:nvPr/>
        </p:nvGraphicFramePr>
        <p:xfrm>
          <a:off x="3124080" y="2188080"/>
          <a:ext cx="7035480" cy="394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409E965-6C08-45F2-9CCB-A34CEF0034BF}"/>
              </a:ext>
            </a:extLst>
          </p:cNvPr>
          <p:cNvSpPr txBox="1">
            <a:spLocks/>
          </p:cNvSpPr>
          <p:nvPr/>
        </p:nvSpPr>
        <p:spPr>
          <a:xfrm>
            <a:off x="324410" y="1198451"/>
            <a:ext cx="11543180" cy="46828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  <a:p>
            <a:pPr algn="just"/>
            <a:r>
              <a:rPr lang="en-US" sz="2000" dirty="0"/>
              <a:t>Before soft computing, there is a </a:t>
            </a:r>
            <a:r>
              <a:rPr lang="en-US" sz="2000" u="sng" dirty="0"/>
              <a:t>traditional approach </a:t>
            </a:r>
            <a:r>
              <a:rPr lang="en-US" sz="2000" dirty="0"/>
              <a:t>used in computing which </a:t>
            </a:r>
            <a:r>
              <a:rPr lang="en-US" sz="2000" u="sng" dirty="0"/>
              <a:t>needs an accurately stated analytical model </a:t>
            </a:r>
            <a:r>
              <a:rPr lang="en-US" sz="2000" dirty="0"/>
              <a:t>proposed by Dr. </a:t>
            </a:r>
            <a:r>
              <a:rPr lang="en-US" sz="2000" dirty="0" err="1"/>
              <a:t>Lotfi</a:t>
            </a:r>
            <a:r>
              <a:rPr lang="en-US" sz="2000" dirty="0"/>
              <a:t> Zadeh. 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Hard computing</a:t>
            </a:r>
            <a:r>
              <a:rPr lang="en-US" sz="2000" dirty="0"/>
              <a:t> is suitable for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mathematical problems</a:t>
            </a:r>
            <a:r>
              <a:rPr lang="en-US" sz="2000" dirty="0"/>
              <a:t>, although it might be used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solve real-world problems</a:t>
            </a:r>
            <a:r>
              <a:rPr lang="en-US" sz="2000" dirty="0"/>
              <a:t>, it consumes a large amount of </a:t>
            </a:r>
            <a:r>
              <a:rPr lang="en-US" sz="2000" u="sng" dirty="0"/>
              <a:t>computation time and cost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Applications of </a:t>
            </a:r>
            <a:r>
              <a:rPr lang="en-US" sz="2000" b="1" dirty="0"/>
              <a:t>hard computing</a:t>
            </a:r>
            <a:r>
              <a:rPr lang="en-US" sz="2000" dirty="0"/>
              <a:t> are mobile robot coordination and forecasting combinational problems.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we want to solve the deterministic problems, we can use a </a:t>
            </a:r>
            <a:r>
              <a:rPr lang="en-US" sz="2000" b="1" dirty="0"/>
              <a:t>hard computing</a:t>
            </a:r>
            <a:r>
              <a:rPr lang="en-US" sz="2000" dirty="0"/>
              <a:t> approach. As the problem grows in size and complexity, the design search space also increases.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Characteristics: </a:t>
            </a:r>
          </a:p>
          <a:p>
            <a:pPr lvl="1" algn="just"/>
            <a:r>
              <a:rPr lang="en-US" sz="1900" dirty="0"/>
              <a:t>Precise result is guaranteed, </a:t>
            </a:r>
          </a:p>
          <a:p>
            <a:pPr lvl="1" algn="just"/>
            <a:r>
              <a:rPr lang="en-US" sz="1900" dirty="0"/>
              <a:t>Control action is unambiguous</a:t>
            </a:r>
          </a:p>
          <a:p>
            <a:pPr lvl="1" algn="just"/>
            <a:r>
              <a:rPr lang="en-US" sz="1900" dirty="0"/>
              <a:t>Control action is formally defined(i.e. with </a:t>
            </a:r>
            <a:r>
              <a:rPr lang="en-US" sz="1900" u="sng" dirty="0"/>
              <a:t>mathematical model or algorithm</a:t>
            </a:r>
            <a:r>
              <a:rPr lang="en-US" sz="1900" dirty="0"/>
              <a:t>)</a:t>
            </a:r>
          </a:p>
          <a:p>
            <a:pPr lvl="1" algn="just"/>
            <a:endParaRPr lang="en-US" sz="1600" dirty="0"/>
          </a:p>
          <a:p>
            <a:pPr algn="just"/>
            <a:endParaRPr lang="en-US" sz="2000" dirty="0"/>
          </a:p>
        </p:txBody>
      </p:sp>
      <p:sp>
        <p:nvSpPr>
          <p:cNvPr id="6" name="CustomShape 1">
            <a:extLst>
              <a:ext uri="{FF2B5EF4-FFF2-40B4-BE49-F238E27FC236}">
                <a16:creationId xmlns="" xmlns:a16="http://schemas.microsoft.com/office/drawing/2014/main" id="{9EB5DDB2-D3DB-4175-8B69-4E8B6B7BE3B3}"/>
              </a:ext>
            </a:extLst>
          </p:cNvPr>
          <p:cNvSpPr/>
          <p:nvPr/>
        </p:nvSpPr>
        <p:spPr>
          <a:xfrm>
            <a:off x="2846773" y="437006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Hard Computing</a:t>
            </a:r>
            <a:endParaRPr lang="en-IN" sz="2400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72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="" xmlns:a16="http://schemas.microsoft.com/office/drawing/2014/main" id="{9EB5DDB2-D3DB-4175-8B69-4E8B6B7BE3B3}"/>
              </a:ext>
            </a:extLst>
          </p:cNvPr>
          <p:cNvSpPr/>
          <p:nvPr/>
        </p:nvSpPr>
        <p:spPr>
          <a:xfrm>
            <a:off x="2815600" y="437006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Soft Computing</a:t>
            </a:r>
            <a:endParaRPr lang="en-IN" sz="2400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335FE3F-C150-41B8-A966-7FB442505CF7}"/>
              </a:ext>
            </a:extLst>
          </p:cNvPr>
          <p:cNvSpPr txBox="1">
            <a:spLocks/>
          </p:cNvSpPr>
          <p:nvPr/>
        </p:nvSpPr>
        <p:spPr>
          <a:xfrm>
            <a:off x="439941" y="1229372"/>
            <a:ext cx="11624240" cy="4856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Human reasoning is predominantly </a:t>
            </a:r>
            <a:r>
              <a:rPr lang="en-US" sz="2000" u="sng" dirty="0"/>
              <a:t>approximated, qualitative, and “soft</a:t>
            </a:r>
            <a:r>
              <a:rPr lang="en-US" sz="2000" dirty="0"/>
              <a:t>”.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Humans can effectively handle incomplete, imprecise, and fuzzy information in making </a:t>
            </a:r>
            <a:r>
              <a:rPr lang="en-US" sz="2000" u="sng" dirty="0"/>
              <a:t>intelligent decisions</a:t>
            </a:r>
            <a:r>
              <a:rPr lang="en-US" sz="2000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Soft computing</a:t>
            </a:r>
            <a:r>
              <a:rPr lang="en-US" sz="2000" dirty="0"/>
              <a:t> deals with approximate models and gives solutions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complex real-world problems</a:t>
            </a:r>
            <a:r>
              <a:rPr lang="en-US" sz="2000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Soft computing</a:t>
            </a:r>
            <a:r>
              <a:rPr lang="en-US" sz="2000" dirty="0"/>
              <a:t> is an approach that gives an impression on the human mind to reason and learns in an environment of uncertainty and impression. The soft computing </a:t>
            </a:r>
            <a:r>
              <a:rPr lang="en-US" sz="2000" u="sng" dirty="0"/>
              <a:t>is a collection of methodologies that aim to exploit the tolerance for imprecision and uncertainty </a:t>
            </a:r>
            <a:r>
              <a:rPr lang="en-US" sz="2000" dirty="0"/>
              <a:t>to achieve </a:t>
            </a:r>
            <a:r>
              <a:rPr lang="en-US" sz="2000" u="sng" dirty="0"/>
              <a:t>tractability, robustness, and low solution cost.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i="1" dirty="0"/>
              <a:t>Its principal constituents </a:t>
            </a:r>
            <a:r>
              <a:rPr lang="en-US" sz="2000" i="1" u="sng" dirty="0"/>
              <a:t>are fuzzy logic, neuro computing and probabilistic reasoning</a:t>
            </a:r>
            <a:r>
              <a:rPr lang="en-US" sz="2000" i="1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The role model for soft computing is the </a:t>
            </a:r>
            <a:r>
              <a:rPr lang="en-US" sz="2000" b="1" dirty="0">
                <a:solidFill>
                  <a:srgbClr val="FF0000"/>
                </a:solidFill>
              </a:rPr>
              <a:t>human mind</a:t>
            </a:r>
            <a:r>
              <a:rPr lang="en-US" sz="20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Soft computing</a:t>
            </a:r>
            <a:r>
              <a:rPr lang="en-US" sz="2000" dirty="0"/>
              <a:t> deals with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imprecision, uncertainty, partial truth and approximation</a:t>
            </a:r>
            <a:r>
              <a:rPr lang="en-US" sz="2000" dirty="0"/>
              <a:t> to achieve close resemblance with human decisions.</a:t>
            </a:r>
          </a:p>
        </p:txBody>
      </p:sp>
    </p:spTree>
    <p:extLst>
      <p:ext uri="{BB962C8B-B14F-4D97-AF65-F5344CB8AC3E}">
        <p14:creationId xmlns:p14="http://schemas.microsoft.com/office/powerpoint/2010/main" val="26499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32966FE-456F-4A76-AEDB-C28A93A252F7}"/>
              </a:ext>
            </a:extLst>
          </p:cNvPr>
          <p:cNvSpPr/>
          <p:nvPr/>
        </p:nvSpPr>
        <p:spPr>
          <a:xfrm>
            <a:off x="303663" y="4940218"/>
            <a:ext cx="1178269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/>
              <a:t>Fuzzy logic, probability theory, neural networks, and genetic algorithms are cooperatively used in soft computing for knowledge representation and for mimicking the reasoning and decision-making processes of a human.</a:t>
            </a:r>
            <a:endParaRPr lang="en-IN" i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C4AC0B38-DC8A-4CF4-A5BD-DAA1BB81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780976"/>
              </p:ext>
            </p:extLst>
          </p:nvPr>
        </p:nvGraphicFramePr>
        <p:xfrm>
          <a:off x="3167463" y="1271451"/>
          <a:ext cx="6339841" cy="358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stomShape 1">
            <a:extLst>
              <a:ext uri="{FF2B5EF4-FFF2-40B4-BE49-F238E27FC236}">
                <a16:creationId xmlns="" xmlns:a16="http://schemas.microsoft.com/office/drawing/2014/main" id="{1F8955C2-0C4F-4E08-9F5B-BED08BEA75A7}"/>
              </a:ext>
            </a:extLst>
          </p:cNvPr>
          <p:cNvSpPr/>
          <p:nvPr/>
        </p:nvSpPr>
        <p:spPr>
          <a:xfrm>
            <a:off x="2469371" y="421712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Components of soft computing</a:t>
            </a:r>
            <a:endParaRPr lang="en-IN" sz="2000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00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ADD7099-3516-4C29-BFFA-7538786877D7}"/>
              </a:ext>
            </a:extLst>
          </p:cNvPr>
          <p:cNvSpPr/>
          <p:nvPr/>
        </p:nvSpPr>
        <p:spPr>
          <a:xfrm>
            <a:off x="1267353" y="2327238"/>
            <a:ext cx="1060219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Consider a problem where a string </a:t>
            </a:r>
            <a:r>
              <a:rPr lang="en-US" sz="2400" b="1" dirty="0" smtClean="0"/>
              <a:t>w1 </a:t>
            </a:r>
            <a:r>
              <a:rPr lang="en-US" sz="2400" b="1" dirty="0"/>
              <a:t>is “</a:t>
            </a:r>
            <a:r>
              <a:rPr lang="en-US" sz="2400" b="1" dirty="0" err="1"/>
              <a:t>uvw</a:t>
            </a:r>
            <a:r>
              <a:rPr lang="en-US" sz="2400" b="1" dirty="0"/>
              <a:t>” and string w2 is “</a:t>
            </a:r>
            <a:r>
              <a:rPr lang="en-US" sz="2400" b="1" dirty="0" err="1"/>
              <a:t>uvx</a:t>
            </a:r>
            <a:r>
              <a:rPr lang="en-US" sz="2400" b="1" dirty="0"/>
              <a:t>”. </a:t>
            </a:r>
          </a:p>
          <a:p>
            <a:endParaRPr lang="en-US" sz="1600" b="1" dirty="0"/>
          </a:p>
          <a:p>
            <a:r>
              <a:rPr lang="en-US" sz="1600" b="1" dirty="0"/>
              <a:t>Problem-1 </a:t>
            </a:r>
            <a:r>
              <a:rPr lang="en-US" sz="1600" dirty="0"/>
              <a:t>: Tell that whether w1 is the same as w2 or not? </a:t>
            </a:r>
          </a:p>
          <a:p>
            <a:endParaRPr lang="en-US" sz="1600" dirty="0"/>
          </a:p>
          <a:p>
            <a:r>
              <a:rPr lang="en-US" sz="1600" b="1" dirty="0"/>
              <a:t>Solution – </a:t>
            </a:r>
            <a:r>
              <a:rPr lang="en-US" sz="1600" dirty="0"/>
              <a:t>The answer is simply </a:t>
            </a:r>
            <a:r>
              <a:rPr lang="en-US" sz="1600" b="1" dirty="0">
                <a:solidFill>
                  <a:srgbClr val="FF0000"/>
                </a:solidFill>
              </a:rPr>
              <a:t>No</a:t>
            </a:r>
            <a:r>
              <a:rPr lang="en-US" sz="1600" dirty="0"/>
              <a:t>, it means there is an algorithm by which we can analyze it.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Problem-2 : </a:t>
            </a:r>
            <a:r>
              <a:rPr lang="en-US" sz="1600" dirty="0"/>
              <a:t>Tell how much these two strings are similar? </a:t>
            </a:r>
          </a:p>
          <a:p>
            <a:endParaRPr lang="en-US" sz="1600" dirty="0"/>
          </a:p>
          <a:p>
            <a:r>
              <a:rPr lang="en-US" sz="1600" b="1" dirty="0"/>
              <a:t>Solution – </a:t>
            </a:r>
            <a:r>
              <a:rPr lang="en-US" sz="1600" dirty="0"/>
              <a:t>The answer from conventional computing is either </a:t>
            </a:r>
            <a:r>
              <a:rPr lang="en-US" sz="1600" b="1" dirty="0">
                <a:solidFill>
                  <a:srgbClr val="FF0000"/>
                </a:solidFill>
              </a:rPr>
              <a:t>YES or NO</a:t>
            </a:r>
            <a:r>
              <a:rPr lang="en-US" sz="1600" dirty="0"/>
              <a:t>. But these maybe </a:t>
            </a:r>
            <a:r>
              <a:rPr lang="en-US" sz="1600" b="1" dirty="0"/>
              <a:t>80%</a:t>
            </a:r>
            <a:r>
              <a:rPr lang="en-US" sz="1600" dirty="0"/>
              <a:t> similar, this can be answered only by </a:t>
            </a:r>
            <a:r>
              <a:rPr lang="en-US" sz="1600" b="1" dirty="0">
                <a:solidFill>
                  <a:srgbClr val="FF0000"/>
                </a:solidFill>
              </a:rPr>
              <a:t>Soft Computing</a:t>
            </a:r>
            <a:r>
              <a:rPr lang="en-US" sz="1600" dirty="0"/>
              <a:t>. </a:t>
            </a:r>
            <a:endParaRPr lang="en-IN" sz="1600" dirty="0"/>
          </a:p>
        </p:txBody>
      </p:sp>
      <p:sp>
        <p:nvSpPr>
          <p:cNvPr id="5" name="CustomShape 1">
            <a:extLst>
              <a:ext uri="{FF2B5EF4-FFF2-40B4-BE49-F238E27FC236}">
                <a16:creationId xmlns="" xmlns:a16="http://schemas.microsoft.com/office/drawing/2014/main" id="{1D94C410-2843-48D4-908B-BC69225A9CC7}"/>
              </a:ext>
            </a:extLst>
          </p:cNvPr>
          <p:cNvSpPr/>
          <p:nvPr/>
        </p:nvSpPr>
        <p:spPr>
          <a:xfrm>
            <a:off x="2469371" y="421712"/>
            <a:ext cx="745128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7674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Examples</a:t>
            </a:r>
            <a:endParaRPr lang="en-IN" sz="2400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288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733CB2F8-FA8D-4E20-B758-0FB35CFBAC13}" vid="{9D4BEB30-BB97-4580-AE3E-87773995EC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CO1_Introduction_01</Template>
  <TotalTime>843</TotalTime>
  <Words>1254</Words>
  <Application>Microsoft Office PowerPoint</Application>
  <PresentationFormat>Widescreen</PresentationFormat>
  <Paragraphs>169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Gill Sans MT</vt:lpstr>
      <vt:lpstr>inter-regular</vt:lpstr>
      <vt:lpstr>Poppins</vt:lpstr>
      <vt:lpstr>Segoe UI</vt:lpstr>
      <vt:lpstr>Söhne</vt:lpstr>
      <vt:lpstr>StarSymbol</vt:lpstr>
      <vt:lpstr>Tahoma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applications of 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KUMAR</dc:creator>
  <cp:lastModifiedBy>Welcome</cp:lastModifiedBy>
  <cp:revision>53</cp:revision>
  <dcterms:created xsi:type="dcterms:W3CDTF">2023-05-04T04:47:56Z</dcterms:created>
  <dcterms:modified xsi:type="dcterms:W3CDTF">2024-07-15T16:11:56Z</dcterms:modified>
</cp:coreProperties>
</file>