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2" Target="ppt/presentation.xml" Type="http://schemas.openxmlformats.org/officeDocument/2006/relationships/officeDocument"/><Relationship Id="rId1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662737" cy="9866312"/>
  <p:defaultTextStyle>
    <a:lvl1pPr algn="l" defTabSz="914400" fontAlgn="base" indent="0" marL="0" rtl="0">
      <a:lnSpc>
        <a:spcPct val="100000"/>
      </a:lnSpc>
      <a:spcBef>
        <a:spcPct val="0"/>
      </a:spcBef>
      <a:spcAft>
        <a:spcPct val="0"/>
      </a:spcAft>
      <a:buNone/>
      <a:defRPr b="0" baseline="0" dirty="0" i="0" lang="en-US" smtClean="0" sz="2400" u="none">
        <a:solidFill>
          <a:schemeClr val="tx1"/>
        </a:solidFill>
        <a:latin charset="0" pitchFamily="18" typeface="Times New Roman"/>
      </a:defRPr>
    </a:lvl1pPr>
    <a:lvl2pPr indent="0" marL="4572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2400" u="none">
        <a:solidFill>
          <a:schemeClr val="tx1"/>
        </a:solidFill>
        <a:latin charset="0" pitchFamily="18" typeface="Times New Roman"/>
      </a:defRPr>
    </a:lvl2pPr>
    <a:lvl3pPr indent="0" marL="9144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2400" u="none">
        <a:solidFill>
          <a:schemeClr val="tx1"/>
        </a:solidFill>
        <a:latin charset="0" pitchFamily="18" typeface="Times New Roman"/>
      </a:defRPr>
    </a:lvl3pPr>
    <a:lvl4pPr indent="0" marL="13716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2400" u="none">
        <a:solidFill>
          <a:schemeClr val="tx1"/>
        </a:solidFill>
        <a:latin charset="0" pitchFamily="18" typeface="Times New Roman"/>
      </a:defRPr>
    </a:lvl4pPr>
    <a:lvl5pPr indent="0" marL="18288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2400" u="none">
        <a:solidFill>
          <a:schemeClr val="tx1"/>
        </a:solidFill>
        <a:latin charset="0" pitchFamily="18" typeface="Times New Roman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C337535E-3F3C-4347-9C7F-EC29AE827F3C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</p:viewPr>
</file>

<file path=ppt/_rels/presentation.xml.rels><?xml version="1.0" encoding="UTF-8" standalone="yes"?><Relationships xmlns="http://schemas.openxmlformats.org/package/2006/relationships"><Relationship Id="rId24" Target="slides/slide18.xml" Type="http://schemas.openxmlformats.org/officeDocument/2006/relationships/slide"/><Relationship Id="rId21" Target="slides/slide15.xml" Type="http://schemas.openxmlformats.org/officeDocument/2006/relationships/slide"/><Relationship Id="rId19" Target="slides/slide13.xml" Type="http://schemas.openxmlformats.org/officeDocument/2006/relationships/slide"/><Relationship Id="rId20" Target="slides/slide14.xml" Type="http://schemas.openxmlformats.org/officeDocument/2006/relationships/slide"/><Relationship Id="rId18" Target="slides/slide12.xml" Type="http://schemas.openxmlformats.org/officeDocument/2006/relationships/slide"/><Relationship Id="rId17" Target="slides/slide11.xml" Type="http://schemas.openxmlformats.org/officeDocument/2006/relationships/slide"/><Relationship Id="rId16" Target="slides/slide10.xml" Type="http://schemas.openxmlformats.org/officeDocument/2006/relationships/slide"/><Relationship Id="rId15" Target="slides/slide9.xml" Type="http://schemas.openxmlformats.org/officeDocument/2006/relationships/slide"/><Relationship Id="rId14" Target="slides/slide8.xml" Type="http://schemas.openxmlformats.org/officeDocument/2006/relationships/slide"/><Relationship Id="rId13" Target="slides/slide7.xml" Type="http://schemas.openxmlformats.org/officeDocument/2006/relationships/slide"/><Relationship Id="rId12" Target="slides/slide6.xml" Type="http://schemas.openxmlformats.org/officeDocument/2006/relationships/slide"/><Relationship Id="rId11" Target="slides/slide5.xml" Type="http://schemas.openxmlformats.org/officeDocument/2006/relationships/slide"/><Relationship Id="rId10" Target="slides/slide4.xml" Type="http://schemas.openxmlformats.org/officeDocument/2006/relationships/slide"/><Relationship Id="rId9" Target="slides/slide3.xml" Type="http://schemas.openxmlformats.org/officeDocument/2006/relationships/slide"/><Relationship Id="rId8" Target="slides/slide2.xml" Type="http://schemas.openxmlformats.org/officeDocument/2006/relationships/slide"/><Relationship Id="rId7" Target="slides/slide1.xml" Type="http://schemas.openxmlformats.org/officeDocument/2006/relationships/slide"/><Relationship Id="rId6" Target="notesMasters/notesMaster1.xml" Type="http://schemas.openxmlformats.org/officeDocument/2006/relationships/notesMaster"/><Relationship Id="rId5" Target="slideMasters/slideMaster1.xml" Type="http://schemas.openxmlformats.org/officeDocument/2006/relationships/slideMaster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3" Target="slides/slide17.xml" Type="http://schemas.openxmlformats.org/officeDocument/2006/relationships/slide"/><Relationship Id="rId2" Target="viewProps.xml" Type="http://schemas.openxmlformats.org/officeDocument/2006/relationships/viewProps"/><Relationship Id="rId22" Target="slides/slide16.xml" Type="http://schemas.openxmlformats.org/officeDocument/2006/relationships/slide"/><Relationship Id="rId1" Target="theme/theme2.xml" Type="http://schemas.openxmlformats.org/officeDocument/2006/relationships/theme"/></Relationships>
</file>

<file path=ppt/notesMasters/_rels/notesMaster1.xml.rels><?xml version="1.0" encoding="UTF-8" standalone="yes"?>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>
            <a:spLocks/>
          </p:cNvSpPr>
          <p:nvPr>
            <p:ph sz="quarter" type="hdr"/>
          </p:nvPr>
        </p:nvSpPr>
        <p:spPr>
          <a:xfrm>
            <a:off x="0" y="0"/>
            <a:ext cx="2887662" cy="493712"/>
          </a:xfrm>
          <a:prstGeom prst="rect">
            <a:avLst/>
          </a:prstGeom>
          <a:ln>
            <a:noFill/>
          </a:ln>
        </p:spPr>
        <p:txBody>
          <a:bodyPr bIns="45716" lIns="91433" numCol="1" rIns="91433" tIns="45716"/>
          <a:lstStyle/>
          <a:p>
            <a:pPr/>
            <a:r>
              <a:rPr dirty="0" lang="en-US" smtClean="0" sz="1200"/>
              <a:t>*</a:t>
            </a:r>
          </a:p>
        </p:txBody>
      </p:sp>
      <p:sp>
        <p:nvSpPr>
          <p:cNvPr id="7" name="Text Box 7"/>
          <p:cNvSpPr>
            <a:spLocks/>
          </p:cNvSpPr>
          <p:nvPr>
            <p:ph idx="1" type="dt"/>
          </p:nvPr>
        </p:nvSpPr>
        <p:spPr>
          <a:xfrm>
            <a:off x="3775075" y="0"/>
            <a:ext cx="2887662" cy="493712"/>
          </a:xfrm>
          <a:prstGeom prst="rect">
            <a:avLst/>
          </a:prstGeom>
          <a:ln>
            <a:noFill/>
          </a:ln>
        </p:spPr>
        <p:txBody>
          <a:bodyPr bIns="45716" lIns="91433" numCol="1" rIns="91433" tIns="45716"/>
          <a:lstStyle/>
          <a:p>
            <a:pPr algn="r"/>
            <a:r>
              <a:rPr dirty="0" lang="en-US" smtClean="0" sz="1200"/>
              <a:t>*</a:t>
            </a:r>
          </a:p>
        </p:txBody>
      </p:sp>
      <p:sp>
        <p:nvSpPr>
          <p:cNvPr id="8" name="Text Box 8"/>
          <p:cNvSpPr>
            <a:spLocks/>
          </p:cNvSpPr>
          <p:nvPr>
            <p:ph idx="2" type="sldImg"/>
          </p:nvPr>
        </p:nvSpPr>
        <p:spPr>
          <a:xfrm>
            <a:off x="865187" y="739775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Text Box 9"/>
          <p:cNvSpPr>
            <a:spLocks/>
          </p:cNvSpPr>
          <p:nvPr>
            <p:ph idx="3" sz="quarter" type="body"/>
          </p:nvPr>
        </p:nvSpPr>
        <p:spPr>
          <a:xfrm>
            <a:off x="889000" y="4686300"/>
            <a:ext cx="4884737" cy="4440237"/>
          </a:xfrm>
          <a:prstGeom prst="rect">
            <a:avLst/>
          </a:prstGeom>
          <a:ln>
            <a:noFill/>
          </a:ln>
        </p:spPr>
        <p:txBody>
          <a:bodyPr bIns="45716" lIns="91433" numCol="1" rIns="91433" tIns="45716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10" name="Text Box 10"/>
          <p:cNvSpPr>
            <a:spLocks/>
          </p:cNvSpPr>
          <p:nvPr>
            <p:ph idx="4" sz="quarter" type="ftr"/>
          </p:nvPr>
        </p:nvSpPr>
        <p:spPr>
          <a:xfrm>
            <a:off x="0" y="9372600"/>
            <a:ext cx="2887662" cy="493712"/>
          </a:xfrm>
          <a:prstGeom prst="rect">
            <a:avLst/>
          </a:prstGeom>
          <a:ln>
            <a:noFill/>
          </a:ln>
        </p:spPr>
        <p:txBody>
          <a:bodyPr anchor="b" bIns="45716" lIns="91433" numCol="1" rIns="91433" tIns="45716"/>
          <a:lstStyle/>
          <a:p>
            <a:pPr/>
            <a:r>
              <a:rPr dirty="0" lang="en-US" smtClean="0" sz="1200"/>
              <a:t>*</a:t>
            </a:r>
          </a:p>
        </p:txBody>
      </p:sp>
      <p:sp>
        <p:nvSpPr>
          <p:cNvPr id="11" name="Text Box 11"/>
          <p:cNvSpPr>
            <a:spLocks/>
          </p:cNvSpPr>
          <p:nvPr>
            <p:ph idx="5" sz="quarter" type="sldNum"/>
          </p:nvPr>
        </p:nvSpPr>
        <p:spPr>
          <a:xfrm>
            <a:off x="3775075" y="9372600"/>
            <a:ext cx="2887662" cy="493712"/>
          </a:xfrm>
          <a:prstGeom prst="rect">
            <a:avLst/>
          </a:prstGeom>
          <a:ln>
            <a:noFill/>
          </a:ln>
        </p:spPr>
        <p:txBody>
          <a:bodyPr anchor="b" bIns="45716" lIns="91433" numCol="1" rIns="91433" tIns="45716"/>
          <a:lstStyle/>
          <a:p>
            <a:pPr algn="r"/>
            <a:r>
              <a:rPr dirty="0" lang="en-US" smtClean="0" sz="1200"/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 standalone="yes"?><Relationships xmlns="http://schemas.openxmlformats.org/package/2006/relationships"><Relationship Id="rId2" Target="../slides/slide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0.xml.rels><?xml version="1.0" encoding="UTF-8" standalone="yes"?><Relationships xmlns="http://schemas.openxmlformats.org/package/2006/relationships"><Relationship Id="rId2" Target="../slides/slide1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1.xml.rels><?xml version="1.0" encoding="UTF-8" standalone="yes"?><Relationships xmlns="http://schemas.openxmlformats.org/package/2006/relationships"><Relationship Id="rId2" Target="../slides/slide1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2.xml.rels><?xml version="1.0" encoding="UTF-8" standalone="yes"?><Relationships xmlns="http://schemas.openxmlformats.org/package/2006/relationships"><Relationship Id="rId2" Target="../slides/slide1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3.xml.rels><?xml version="1.0" encoding="UTF-8" standalone="yes"?><Relationships xmlns="http://schemas.openxmlformats.org/package/2006/relationships"><Relationship Id="rId2" Target="../slides/slide1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4.xml.rels><?xml version="1.0" encoding="UTF-8" standalone="yes"?><Relationships xmlns="http://schemas.openxmlformats.org/package/2006/relationships"><Relationship Id="rId2" Target="../slides/slide1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5.xml.rels><?xml version="1.0" encoding="UTF-8" standalone="yes"?><Relationships xmlns="http://schemas.openxmlformats.org/package/2006/relationships"><Relationship Id="rId2" Target="../slides/slide1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6.xml.rels><?xml version="1.0" encoding="UTF-8" standalone="yes"?><Relationships xmlns="http://schemas.openxmlformats.org/package/2006/relationships"><Relationship Id="rId2" Target="../slides/slide1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7.xml.rels><?xml version="1.0" encoding="UTF-8" standalone="yes"?><Relationships xmlns="http://schemas.openxmlformats.org/package/2006/relationships"><Relationship Id="rId2" Target="../slides/slide1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8.xml.rels><?xml version="1.0" encoding="UTF-8" standalone="yes"?><Relationships xmlns="http://schemas.openxmlformats.org/package/2006/relationships"><Relationship Id="rId2" Target="../slides/slide1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.xml.rels><?xml version="1.0" encoding="UTF-8" standalone="yes"?><Relationships xmlns="http://schemas.openxmlformats.org/package/2006/relationships"><Relationship Id="rId2" Target="../slides/slide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.xml.rels><?xml version="1.0" encoding="UTF-8" standalone="yes"?><Relationships xmlns="http://schemas.openxmlformats.org/package/2006/relationships"><Relationship Id="rId2" Target="../slides/slide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.xml.rels><?xml version="1.0" encoding="UTF-8" standalone="yes"?><Relationships xmlns="http://schemas.openxmlformats.org/package/2006/relationships"><Relationship Id="rId2" Target="../slides/slide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.xml.rels><?xml version="1.0" encoding="UTF-8" standalone="yes"?><Relationships xmlns="http://schemas.openxmlformats.org/package/2006/relationships"><Relationship Id="rId2" Target="../slides/slide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.xml.rels><?xml version="1.0" encoding="UTF-8" standalone="yes"?><Relationships xmlns="http://schemas.openxmlformats.org/package/2006/relationships"><Relationship Id="rId2" Target="../slides/slide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7.xml.rels><?xml version="1.0" encoding="UTF-8" standalone="yes"?><Relationships xmlns="http://schemas.openxmlformats.org/package/2006/relationships"><Relationship Id="rId2" Target="../slides/slide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8.xml.rels><?xml version="1.0" encoding="UTF-8" standalone="yes"?><Relationships xmlns="http://schemas.openxmlformats.org/package/2006/relationships"><Relationship Id="rId2" Target="../slides/slide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9.xml.rels><?xml version="1.0" encoding="UTF-8" standalone="yes"?><Relationships xmlns="http://schemas.openxmlformats.org/package/2006/relationships"><Relationship Id="rId2" Target="../slides/slide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 Box 150"/>
          <p:cNvSpPr>
            <a:spLocks/>
          </p:cNvSpPr>
          <p:nvPr>
            <p:ph type="sldImg"/>
          </p:nvPr>
        </p:nvSpPr>
        <p:spPr>
          <a:xfrm>
            <a:off x="865187" y="739775"/>
            <a:ext cx="4933950" cy="3700462"/>
          </a:xfrm>
          <a:prstGeom prst="rect">
            <a:avLst/>
          </a:prstGeom>
        </p:spPr>
      </p:sp>
      <p:sp>
        <p:nvSpPr>
          <p:cNvPr id="151" name="Text Box 151"/>
          <p:cNvSpPr>
            <a:spLocks/>
          </p:cNvSpPr>
          <p:nvPr>
            <p:ph idx="1" type="body"/>
          </p:nvPr>
        </p:nvSpPr>
        <p:spPr>
          <a:xfrm>
            <a:off x="889000" y="4686300"/>
            <a:ext cx="4884737" cy="4440237"/>
          </a:xfrm>
          <a:prstGeom prst="rect">
            <a:avLst/>
          </a:prstGeom>
        </p:spPr>
        <p:txBody>
          <a:bodyPr numCol="1"/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 Box 166"/>
          <p:cNvSpPr>
            <a:spLocks/>
          </p:cNvSpPr>
          <p:nvPr>
            <p:ph type="sldImg"/>
          </p:nvPr>
        </p:nvSpPr>
        <p:spPr>
          <a:xfrm>
            <a:off x="865187" y="739775"/>
            <a:ext cx="4933950" cy="3700462"/>
          </a:xfrm>
          <a:prstGeom prst="rect">
            <a:avLst/>
          </a:prstGeom>
        </p:spPr>
      </p:sp>
      <p:sp>
        <p:nvSpPr>
          <p:cNvPr id="167" name="Text Box 167"/>
          <p:cNvSpPr>
            <a:spLocks/>
          </p:cNvSpPr>
          <p:nvPr>
            <p:ph idx="1" type="body"/>
          </p:nvPr>
        </p:nvSpPr>
        <p:spPr>
          <a:xfrm>
            <a:off x="889000" y="4686300"/>
            <a:ext cx="4884737" cy="4440237"/>
          </a:xfrm>
          <a:prstGeom prst="rect">
            <a:avLst/>
          </a:prstGeom>
        </p:spPr>
        <p:txBody>
          <a:bodyPr numCol="1"/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 Box 168"/>
          <p:cNvSpPr>
            <a:spLocks/>
          </p:cNvSpPr>
          <p:nvPr>
            <p:ph type="sldImg"/>
          </p:nvPr>
        </p:nvSpPr>
        <p:spPr>
          <a:xfrm>
            <a:off x="865187" y="739775"/>
            <a:ext cx="4933950" cy="3700462"/>
          </a:xfrm>
          <a:prstGeom prst="rect">
            <a:avLst/>
          </a:prstGeom>
        </p:spPr>
      </p:sp>
      <p:sp>
        <p:nvSpPr>
          <p:cNvPr id="169" name="Text Box 169"/>
          <p:cNvSpPr>
            <a:spLocks/>
          </p:cNvSpPr>
          <p:nvPr>
            <p:ph idx="1" type="body"/>
          </p:nvPr>
        </p:nvSpPr>
        <p:spPr>
          <a:xfrm>
            <a:off x="889000" y="4686300"/>
            <a:ext cx="4884737" cy="4440237"/>
          </a:xfrm>
          <a:prstGeom prst="rect">
            <a:avLst/>
          </a:prstGeom>
        </p:spPr>
        <p:txBody>
          <a:bodyPr numCol="1"/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 Box 170"/>
          <p:cNvSpPr>
            <a:spLocks/>
          </p:cNvSpPr>
          <p:nvPr>
            <p:ph type="sldImg"/>
          </p:nvPr>
        </p:nvSpPr>
        <p:spPr>
          <a:xfrm>
            <a:off x="865187" y="739775"/>
            <a:ext cx="4933950" cy="3700462"/>
          </a:xfrm>
          <a:prstGeom prst="rect">
            <a:avLst/>
          </a:prstGeom>
        </p:spPr>
      </p:sp>
      <p:sp>
        <p:nvSpPr>
          <p:cNvPr id="171" name="Text Box 171"/>
          <p:cNvSpPr>
            <a:spLocks/>
          </p:cNvSpPr>
          <p:nvPr>
            <p:ph idx="1" type="body"/>
          </p:nvPr>
        </p:nvSpPr>
        <p:spPr>
          <a:xfrm>
            <a:off x="889000" y="4686300"/>
            <a:ext cx="4884737" cy="4440237"/>
          </a:xfrm>
          <a:prstGeom prst="rect">
            <a:avLst/>
          </a:prstGeom>
        </p:spPr>
        <p:txBody>
          <a:bodyPr numCol="1"/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 Box 172"/>
          <p:cNvSpPr>
            <a:spLocks/>
          </p:cNvSpPr>
          <p:nvPr>
            <p:ph type="sldImg"/>
          </p:nvPr>
        </p:nvSpPr>
        <p:spPr>
          <a:xfrm>
            <a:off x="865187" y="739775"/>
            <a:ext cx="4933950" cy="3700462"/>
          </a:xfrm>
          <a:prstGeom prst="rect">
            <a:avLst/>
          </a:prstGeom>
        </p:spPr>
      </p:sp>
      <p:sp>
        <p:nvSpPr>
          <p:cNvPr id="173" name="Text Box 173"/>
          <p:cNvSpPr>
            <a:spLocks/>
          </p:cNvSpPr>
          <p:nvPr>
            <p:ph idx="1" type="body"/>
          </p:nvPr>
        </p:nvSpPr>
        <p:spPr>
          <a:xfrm>
            <a:off x="889000" y="4686300"/>
            <a:ext cx="4884737" cy="4440237"/>
          </a:xfrm>
          <a:prstGeom prst="rect">
            <a:avLst/>
          </a:prstGeom>
        </p:spPr>
        <p:txBody>
          <a:bodyPr numCol="1"/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 Box 174"/>
          <p:cNvSpPr>
            <a:spLocks/>
          </p:cNvSpPr>
          <p:nvPr>
            <p:ph type="sldImg"/>
          </p:nvPr>
        </p:nvSpPr>
        <p:spPr>
          <a:xfrm>
            <a:off x="865187" y="739775"/>
            <a:ext cx="4933950" cy="3700462"/>
          </a:xfrm>
          <a:prstGeom prst="rect">
            <a:avLst/>
          </a:prstGeom>
        </p:spPr>
      </p:sp>
      <p:sp>
        <p:nvSpPr>
          <p:cNvPr id="175" name="Text Box 175"/>
          <p:cNvSpPr>
            <a:spLocks/>
          </p:cNvSpPr>
          <p:nvPr>
            <p:ph idx="1" type="body"/>
          </p:nvPr>
        </p:nvSpPr>
        <p:spPr>
          <a:xfrm>
            <a:off x="889000" y="4686300"/>
            <a:ext cx="4884737" cy="4440237"/>
          </a:xfrm>
          <a:prstGeom prst="rect">
            <a:avLst/>
          </a:prstGeom>
        </p:spPr>
        <p:txBody>
          <a:bodyPr numCol="1"/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 Box 176"/>
          <p:cNvSpPr>
            <a:spLocks/>
          </p:cNvSpPr>
          <p:nvPr>
            <p:ph type="sldImg"/>
          </p:nvPr>
        </p:nvSpPr>
        <p:spPr>
          <a:xfrm>
            <a:off x="865187" y="739775"/>
            <a:ext cx="4933950" cy="3700462"/>
          </a:xfrm>
          <a:prstGeom prst="rect">
            <a:avLst/>
          </a:prstGeom>
        </p:spPr>
      </p:sp>
      <p:sp>
        <p:nvSpPr>
          <p:cNvPr id="177" name="Text Box 177"/>
          <p:cNvSpPr>
            <a:spLocks/>
          </p:cNvSpPr>
          <p:nvPr>
            <p:ph idx="1" type="body"/>
          </p:nvPr>
        </p:nvSpPr>
        <p:spPr>
          <a:xfrm>
            <a:off x="889000" y="4686300"/>
            <a:ext cx="4884737" cy="4440237"/>
          </a:xfrm>
          <a:prstGeom prst="rect">
            <a:avLst/>
          </a:prstGeom>
        </p:spPr>
        <p:txBody>
          <a:bodyPr numCol="1"/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 Box 178"/>
          <p:cNvSpPr>
            <a:spLocks/>
          </p:cNvSpPr>
          <p:nvPr>
            <p:ph type="sldImg"/>
          </p:nvPr>
        </p:nvSpPr>
        <p:spPr>
          <a:xfrm>
            <a:off x="865187" y="739775"/>
            <a:ext cx="4933950" cy="3700462"/>
          </a:xfrm>
          <a:prstGeom prst="rect">
            <a:avLst/>
          </a:prstGeom>
        </p:spPr>
      </p:sp>
      <p:sp>
        <p:nvSpPr>
          <p:cNvPr id="179" name="Text Box 179"/>
          <p:cNvSpPr>
            <a:spLocks/>
          </p:cNvSpPr>
          <p:nvPr>
            <p:ph idx="1" type="body"/>
          </p:nvPr>
        </p:nvSpPr>
        <p:spPr>
          <a:xfrm>
            <a:off x="889000" y="4686300"/>
            <a:ext cx="4884737" cy="4440237"/>
          </a:xfrm>
          <a:prstGeom prst="rect">
            <a:avLst/>
          </a:prstGeom>
        </p:spPr>
        <p:txBody>
          <a:bodyPr numCol="1"/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 Box 180"/>
          <p:cNvSpPr>
            <a:spLocks/>
          </p:cNvSpPr>
          <p:nvPr>
            <p:ph type="sldImg"/>
          </p:nvPr>
        </p:nvSpPr>
        <p:spPr>
          <a:xfrm>
            <a:off x="865187" y="739775"/>
            <a:ext cx="4933950" cy="3700462"/>
          </a:xfrm>
          <a:prstGeom prst="rect">
            <a:avLst/>
          </a:prstGeom>
        </p:spPr>
      </p:sp>
      <p:sp>
        <p:nvSpPr>
          <p:cNvPr id="181" name="Text Box 181"/>
          <p:cNvSpPr>
            <a:spLocks/>
          </p:cNvSpPr>
          <p:nvPr>
            <p:ph idx="1" type="body"/>
          </p:nvPr>
        </p:nvSpPr>
        <p:spPr>
          <a:xfrm>
            <a:off x="889000" y="4686300"/>
            <a:ext cx="4884737" cy="4440237"/>
          </a:xfrm>
          <a:prstGeom prst="rect">
            <a:avLst/>
          </a:prstGeom>
        </p:spPr>
        <p:txBody>
          <a:bodyPr numCol="1"/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 Box 182"/>
          <p:cNvSpPr>
            <a:spLocks/>
          </p:cNvSpPr>
          <p:nvPr>
            <p:ph type="sldImg"/>
          </p:nvPr>
        </p:nvSpPr>
        <p:spPr>
          <a:xfrm>
            <a:off x="865187" y="739775"/>
            <a:ext cx="4933950" cy="3700462"/>
          </a:xfrm>
          <a:prstGeom prst="rect">
            <a:avLst/>
          </a:prstGeom>
        </p:spPr>
      </p:sp>
      <p:sp>
        <p:nvSpPr>
          <p:cNvPr id="183" name="Text Box 183"/>
          <p:cNvSpPr>
            <a:spLocks/>
          </p:cNvSpPr>
          <p:nvPr>
            <p:ph idx="1" type="body"/>
          </p:nvPr>
        </p:nvSpPr>
        <p:spPr>
          <a:xfrm>
            <a:off x="889000" y="4686300"/>
            <a:ext cx="4884737" cy="4440237"/>
          </a:xfrm>
          <a:prstGeom prst="rect">
            <a:avLst/>
          </a:prstGeom>
        </p:spPr>
        <p:txBody>
          <a:bodyPr numCol="1"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 Box 148"/>
          <p:cNvSpPr>
            <a:spLocks/>
          </p:cNvSpPr>
          <p:nvPr>
            <p:ph type="sldImg"/>
          </p:nvPr>
        </p:nvSpPr>
        <p:spPr>
          <a:xfrm>
            <a:off x="865187" y="739775"/>
            <a:ext cx="4933950" cy="3700462"/>
          </a:xfrm>
          <a:prstGeom prst="rect">
            <a:avLst/>
          </a:prstGeom>
        </p:spPr>
      </p:sp>
      <p:sp>
        <p:nvSpPr>
          <p:cNvPr id="149" name="Text Box 149"/>
          <p:cNvSpPr>
            <a:spLocks/>
          </p:cNvSpPr>
          <p:nvPr>
            <p:ph idx="1" type="body"/>
          </p:nvPr>
        </p:nvSpPr>
        <p:spPr>
          <a:xfrm>
            <a:off x="889000" y="4686300"/>
            <a:ext cx="4884737" cy="4440237"/>
          </a:xfrm>
          <a:prstGeom prst="rect">
            <a:avLst/>
          </a:prstGeom>
        </p:spPr>
        <p:txBody>
          <a:bodyPr numCol="1"/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 Box 152"/>
          <p:cNvSpPr>
            <a:spLocks/>
          </p:cNvSpPr>
          <p:nvPr>
            <p:ph type="sldImg"/>
          </p:nvPr>
        </p:nvSpPr>
        <p:spPr>
          <a:xfrm>
            <a:off x="865187" y="739775"/>
            <a:ext cx="4933950" cy="3700462"/>
          </a:xfrm>
          <a:prstGeom prst="rect">
            <a:avLst/>
          </a:prstGeom>
        </p:spPr>
      </p:sp>
      <p:sp>
        <p:nvSpPr>
          <p:cNvPr id="153" name="Text Box 153"/>
          <p:cNvSpPr>
            <a:spLocks/>
          </p:cNvSpPr>
          <p:nvPr>
            <p:ph idx="1" type="body"/>
          </p:nvPr>
        </p:nvSpPr>
        <p:spPr>
          <a:xfrm>
            <a:off x="889000" y="4686300"/>
            <a:ext cx="4884737" cy="4440237"/>
          </a:xfrm>
          <a:prstGeom prst="rect">
            <a:avLst/>
          </a:prstGeom>
        </p:spPr>
        <p:txBody>
          <a:bodyPr numCol="1"/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 Box 154"/>
          <p:cNvSpPr>
            <a:spLocks/>
          </p:cNvSpPr>
          <p:nvPr>
            <p:ph type="sldImg"/>
          </p:nvPr>
        </p:nvSpPr>
        <p:spPr>
          <a:xfrm>
            <a:off x="865187" y="739775"/>
            <a:ext cx="4933950" cy="3700462"/>
          </a:xfrm>
          <a:prstGeom prst="rect">
            <a:avLst/>
          </a:prstGeom>
        </p:spPr>
      </p:sp>
      <p:sp>
        <p:nvSpPr>
          <p:cNvPr id="155" name="Text Box 155"/>
          <p:cNvSpPr>
            <a:spLocks/>
          </p:cNvSpPr>
          <p:nvPr>
            <p:ph idx="1" type="body"/>
          </p:nvPr>
        </p:nvSpPr>
        <p:spPr>
          <a:xfrm>
            <a:off x="889000" y="4686300"/>
            <a:ext cx="4884737" cy="4440237"/>
          </a:xfrm>
          <a:prstGeom prst="rect">
            <a:avLst/>
          </a:prstGeom>
        </p:spPr>
        <p:txBody>
          <a:bodyPr numCol="1"/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 Box 156"/>
          <p:cNvSpPr>
            <a:spLocks/>
          </p:cNvSpPr>
          <p:nvPr>
            <p:ph type="sldImg"/>
          </p:nvPr>
        </p:nvSpPr>
        <p:spPr>
          <a:xfrm>
            <a:off x="865187" y="739775"/>
            <a:ext cx="4933950" cy="3700462"/>
          </a:xfrm>
          <a:prstGeom prst="rect">
            <a:avLst/>
          </a:prstGeom>
        </p:spPr>
      </p:sp>
      <p:sp>
        <p:nvSpPr>
          <p:cNvPr id="157" name="Text Box 157"/>
          <p:cNvSpPr>
            <a:spLocks/>
          </p:cNvSpPr>
          <p:nvPr>
            <p:ph idx="1" type="body"/>
          </p:nvPr>
        </p:nvSpPr>
        <p:spPr>
          <a:xfrm>
            <a:off x="889000" y="4686300"/>
            <a:ext cx="4884737" cy="4440237"/>
          </a:xfrm>
          <a:prstGeom prst="rect">
            <a:avLst/>
          </a:prstGeom>
        </p:spPr>
        <p:txBody>
          <a:bodyPr numCol="1"/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 Box 158"/>
          <p:cNvSpPr>
            <a:spLocks/>
          </p:cNvSpPr>
          <p:nvPr>
            <p:ph type="sldImg"/>
          </p:nvPr>
        </p:nvSpPr>
        <p:spPr>
          <a:xfrm>
            <a:off x="865187" y="739775"/>
            <a:ext cx="4933950" cy="3700462"/>
          </a:xfrm>
          <a:prstGeom prst="rect">
            <a:avLst/>
          </a:prstGeom>
        </p:spPr>
      </p:sp>
      <p:sp>
        <p:nvSpPr>
          <p:cNvPr id="159" name="Text Box 159"/>
          <p:cNvSpPr>
            <a:spLocks/>
          </p:cNvSpPr>
          <p:nvPr>
            <p:ph idx="1" type="body"/>
          </p:nvPr>
        </p:nvSpPr>
        <p:spPr>
          <a:xfrm>
            <a:off x="889000" y="4686300"/>
            <a:ext cx="4884737" cy="4440237"/>
          </a:xfrm>
          <a:prstGeom prst="rect">
            <a:avLst/>
          </a:prstGeom>
        </p:spPr>
        <p:txBody>
          <a:bodyPr numCol="1"/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 Box 160"/>
          <p:cNvSpPr>
            <a:spLocks/>
          </p:cNvSpPr>
          <p:nvPr>
            <p:ph type="sldImg"/>
          </p:nvPr>
        </p:nvSpPr>
        <p:spPr>
          <a:xfrm>
            <a:off x="865187" y="739775"/>
            <a:ext cx="4933950" cy="3700462"/>
          </a:xfrm>
          <a:prstGeom prst="rect">
            <a:avLst/>
          </a:prstGeom>
        </p:spPr>
      </p:sp>
      <p:sp>
        <p:nvSpPr>
          <p:cNvPr id="161" name="Text Box 161"/>
          <p:cNvSpPr>
            <a:spLocks/>
          </p:cNvSpPr>
          <p:nvPr>
            <p:ph idx="1" type="body"/>
          </p:nvPr>
        </p:nvSpPr>
        <p:spPr>
          <a:xfrm>
            <a:off x="889000" y="4686300"/>
            <a:ext cx="4884737" cy="4440237"/>
          </a:xfrm>
          <a:prstGeom prst="rect">
            <a:avLst/>
          </a:prstGeom>
        </p:spPr>
        <p:txBody>
          <a:bodyPr numCol="1"/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 Box 162"/>
          <p:cNvSpPr>
            <a:spLocks/>
          </p:cNvSpPr>
          <p:nvPr>
            <p:ph type="sldImg"/>
          </p:nvPr>
        </p:nvSpPr>
        <p:spPr>
          <a:xfrm>
            <a:off x="865187" y="739775"/>
            <a:ext cx="4933950" cy="3700462"/>
          </a:xfrm>
          <a:prstGeom prst="rect">
            <a:avLst/>
          </a:prstGeom>
        </p:spPr>
      </p:sp>
      <p:sp>
        <p:nvSpPr>
          <p:cNvPr id="163" name="Text Box 163"/>
          <p:cNvSpPr>
            <a:spLocks/>
          </p:cNvSpPr>
          <p:nvPr>
            <p:ph idx="1" type="body"/>
          </p:nvPr>
        </p:nvSpPr>
        <p:spPr>
          <a:xfrm>
            <a:off x="889000" y="4686300"/>
            <a:ext cx="4884737" cy="4440237"/>
          </a:xfrm>
          <a:prstGeom prst="rect">
            <a:avLst/>
          </a:prstGeom>
        </p:spPr>
        <p:txBody>
          <a:bodyPr numCol="1"/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 Box 164"/>
          <p:cNvSpPr>
            <a:spLocks/>
          </p:cNvSpPr>
          <p:nvPr>
            <p:ph type="sldImg"/>
          </p:nvPr>
        </p:nvSpPr>
        <p:spPr>
          <a:xfrm>
            <a:off x="865187" y="739775"/>
            <a:ext cx="4933950" cy="3700462"/>
          </a:xfrm>
          <a:prstGeom prst="rect">
            <a:avLst/>
          </a:prstGeom>
        </p:spPr>
      </p:sp>
      <p:sp>
        <p:nvSpPr>
          <p:cNvPr id="165" name="Text Box 165"/>
          <p:cNvSpPr>
            <a:spLocks/>
          </p:cNvSpPr>
          <p:nvPr>
            <p:ph idx="1" type="body"/>
          </p:nvPr>
        </p:nvSpPr>
        <p:spPr>
          <a:xfrm>
            <a:off x="889000" y="4686300"/>
            <a:ext cx="4884737" cy="4440237"/>
          </a:xfrm>
          <a:prstGeom prst="rect">
            <a:avLst/>
          </a:prstGeom>
        </p:spPr>
        <p:txBody>
          <a:bodyPr numCol="1"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2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 Box 1"/>
          <p:cNvSpPr>
            <a:spLocks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ln>
            <a:noFill/>
          </a:ln>
        </p:spPr>
        <p:txBody>
          <a:bodyPr anchor="ctr" numCol="1"/>
          <a:lstStyle/>
          <a:p>
            <a:endParaRPr/>
          </a:p>
        </p:txBody>
      </p:sp>
      <p:sp>
        <p:nvSpPr>
          <p:cNvPr id="2" name="Text Box 2"/>
          <p:cNvSpPr>
            <a:spLocks/>
          </p:cNvSpPr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ln>
            <a:noFill/>
          </a:ln>
        </p:spPr>
        <p:txBody>
          <a:bodyPr numCol="1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3" name="Text Box 3"/>
          <p:cNvSpPr>
            <a:spLocks/>
          </p:cNvSpPr>
          <p:nvPr>
            <p:ph idx="2" sz="half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>
            <a:noFill/>
          </a:ln>
        </p:spPr>
        <p:txBody>
          <a:bodyPr numCol="1"/>
          <a:lstStyle/>
          <a:p>
            <a:pPr/>
            <a:r>
              <a:rPr dirty="0" lang="en-US" smtClean="0" sz="1400"/>
              <a:t>*</a:t>
            </a:r>
          </a:p>
        </p:txBody>
      </p:sp>
      <p:sp>
        <p:nvSpPr>
          <p:cNvPr id="4" name="Text Box 4"/>
          <p:cNvSpPr>
            <a:spLocks/>
          </p:cNvSpPr>
          <p:nvPr>
            <p:ph idx="3" sz="quarter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>
            <a:noFill/>
          </a:ln>
        </p:spPr>
        <p:txBody>
          <a:bodyPr numCol="1"/>
          <a:lstStyle/>
          <a:p>
            <a:pPr algn="ctr"/>
            <a:r>
              <a:rPr dirty="0" lang="en-US" smtClean="0" sz="1400"/>
              <a:t>*</a:t>
            </a:r>
          </a:p>
        </p:txBody>
      </p:sp>
      <p:sp>
        <p:nvSpPr>
          <p:cNvPr id="5" name="Text Box 5"/>
          <p:cNvSpPr>
            <a:spLocks/>
          </p:cNvSpPr>
          <p:nvPr>
            <p:ph idx="4" sz="quarter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>
            <a:noFill/>
          </a:ln>
        </p:spPr>
        <p:txBody>
          <a:bodyPr numCol="1"/>
          <a:lstStyle/>
          <a:p>
            <a:pPr algn="r"/>
            <a:r>
              <a:rPr dirty="0" lang="en-US" smtClean="0" sz="1400"/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4400" u="none">
          <a:solidFill>
            <a:schemeClr val="tx2"/>
          </a:solidFill>
          <a:latin charset="0" pitchFamily="18" typeface="Times New Roman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32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800" u="none">
          <a:solidFill>
            <a:schemeClr val="tx1"/>
          </a:solidFill>
          <a:latin charset="0" pitchFamily="18" typeface="Times New Roman"/>
        </a:defRPr>
      </a:lvl2pPr>
      <a:lvl3pPr indent="-228600" marL="114300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3pPr>
      <a:lvl4pPr indent="-228600" marL="160020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2057400">
        <a:lnSpc>
          <a:spcPct val="100000"/>
        </a:lnSpc>
        <a:spcBef>
          <a:spcPct val="20000"/>
        </a:spcBef>
        <a:spcAft>
          <a:spcPct val="0"/>
        </a:spcAft>
        <a:buChar char="»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24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s/_rels/slide1.xml.rels><?xml version="1.0" encoding="UTF-8" standalone="yes"?><Relationships xmlns="http://schemas.openxmlformats.org/package/2006/relationships"><Relationship Id="rId2" Target="../notesSlides/notesSlide1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2" Target="../notesSlides/notesSlide10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2" Target="../notesSlides/notesSlide11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2" Target="../notesSlides/notesSlide12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2" Target="../notesSlides/notesSlide13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2" Target="../notesSlides/notesSlide14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2" Target="../notesSlides/notesSlide15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2" Target="../notesSlides/notesSlide16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7.xml.rels><?xml version="1.0" encoding="UTF-8" standalone="yes"?><Relationships xmlns="http://schemas.openxmlformats.org/package/2006/relationships"><Relationship Id="rId2" Target="../notesSlides/notesSlide17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8.xml.rels><?xml version="1.0" encoding="UTF-8" standalone="yes"?><Relationships xmlns="http://schemas.openxmlformats.org/package/2006/relationships"><Relationship Id="rId2" Target="../notesSlides/notesSlide18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2" Target="../notesSlides/notesSlide2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2" Target="../notesSlides/notesSlide3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2" Target="../notesSlides/notesSlide4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2" Target="../notesSlides/notesSlide5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2" Target="../notesSlides/notesSlide6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2" Target="../notesSlides/notesSlide7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2" Target="../notesSlides/notesSlide8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2" Target="../notesSlides/notesSlide9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 Box 184"/>
          <p:cNvSpPr>
            <a:spLocks/>
          </p:cNvSpPr>
          <p:nvPr>
            <p:ph idx="11" sz="quarter" type="ftr"/>
          </p:nvPr>
        </p:nvSpPr>
        <p:spPr/>
        <p:txBody>
          <a:bodyPr numCol="1"/>
          <a:lstStyle/>
          <a:p>
            <a:pPr algn="ctr"/>
            <a:r>
              <a:rPr dirty="0" lang="en-US" smtClean="0" sz="1400"/>
              <a:t>Programacin Dinmica</a:t>
            </a:r>
          </a:p>
        </p:txBody>
      </p:sp>
      <p:sp>
        <p:nvSpPr>
          <p:cNvPr id="185" name="Text Box 185"/>
          <p:cNvSpPr>
            <a:spLocks/>
          </p:cNvSpPr>
          <p:nvPr>
            <p:ph idx="12" sz="quarter" type="sldNum"/>
          </p:nvPr>
        </p:nvSpPr>
        <p:spPr/>
        <p:txBody>
          <a:bodyPr numCol="1"/>
          <a:lstStyle/>
          <a:p>
            <a:pPr algn="r"/>
            <a:fld id="{7B10144B-A499-428A-B4AD-B846B21A3EDD}" type="slidenum"/>
            <a:endParaRPr dirty="0" lang="en-US" smtClean="0" sz="1400"/>
          </a:p>
        </p:txBody>
      </p:sp>
      <p:sp>
        <p:nvSpPr>
          <p:cNvPr id="186" name="Text Box 186"/>
          <p:cNvSpPr>
            <a:spLocks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</p:spPr>
        <p:txBody>
          <a:bodyPr numCol="1"/>
          <a:lstStyle>
            <a:lvl1pPr>
              <a:defRPr dirty="0" lang="en-US" smtClean="0"/>
            </a:lvl1pPr>
          </a:lstStyle>
          <a:p>
            <a:r>
              <a:t>Programación Dinámica</a:t>
            </a:r>
          </a:p>
        </p:txBody>
      </p:sp>
      <p:sp>
        <p:nvSpPr>
          <p:cNvPr id="187" name="Text Box 187"/>
          <p:cNvSpPr>
            <a:spLocks/>
          </p:cNvSpPr>
          <p:nvPr>
            <p:ph idx="1" type="subTitle"/>
          </p:nvPr>
        </p:nvSpPr>
        <p:spPr>
          <a:xfrm>
            <a:off x="1371600" y="3429000"/>
            <a:ext cx="6400800" cy="2209800"/>
          </a:xfrm>
          <a:prstGeom prst="rect">
            <a:avLst/>
          </a:prstGeom>
        </p:spPr>
        <p:txBody>
          <a:bodyPr numCol="1"/>
          <a:lstStyle>
            <a:lvl1pPr algn="ctr" marL="0">
              <a:buNone/>
              <a:defRPr dirty="0" lang="en-US" smtClean="0"/>
            </a:lvl1pPr>
            <a:lvl2pPr algn="ctr" marL="457200">
              <a:buNone/>
              <a:defRPr dirty="0" lang="en-US" smtClean="0"/>
            </a:lvl2pPr>
            <a:lvl3pPr algn="ctr" marL="914400">
              <a:buNone/>
              <a:defRPr dirty="0" lang="en-US" smtClean="0"/>
            </a:lvl3pPr>
            <a:lvl4pPr algn="ctr" marL="1371600">
              <a:buNone/>
              <a:defRPr dirty="0" lang="en-US" smtClean="0"/>
            </a:lvl4pPr>
            <a:lvl5pPr algn="ctr" marL="1828800">
              <a:buNone/>
              <a:defRPr dirty="0" lang="en-US" smtClean="0"/>
            </a:lvl5pPr>
          </a:lstStyle>
          <a:p>
            <a:pPr marL="0"/>
            <a:r>
              <a:rPr dirty="0" lang="en-US" smtClean="0" sz="2400"/>
              <a:t>Curso 2003/2004</a:t>
            </a:r>
          </a:p>
          <a:p>
            <a:pPr marL="0"/>
            <a:r>
              <a:rPr dirty="0" lang="en-US" smtClean="0"/>
              <a:t>Daniel García</a:t>
            </a:r>
          </a:p>
          <a:p>
            <a:pPr marL="0"/>
            <a:r>
              <a:rPr dirty="0" lang="en-US" smtClean="0"/>
              <a:t>José Moya</a:t>
            </a:r>
          </a:p>
          <a:p>
            <a:pPr marL="0"/>
            <a:r>
              <a:rPr dirty="0" lang="en-US" smtClean="0"/>
              <a:t>José A. Gallud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 Box 121"/>
          <p:cNvSpPr>
            <a:spLocks/>
          </p:cNvSpPr>
          <p:nvPr>
            <p:ph idx="11" sz="quarter" type="ftr"/>
          </p:nvPr>
        </p:nvSpPr>
        <p:spPr/>
        <p:txBody>
          <a:bodyPr numCol="1"/>
          <a:lstStyle/>
          <a:p>
            <a:pPr algn="ctr"/>
            <a:r>
              <a:rPr dirty="0" lang="en-US" smtClean="0" sz="1400"/>
              <a:t>Programacin Dinmica</a:t>
            </a:r>
          </a:p>
        </p:txBody>
      </p:sp>
      <p:sp>
        <p:nvSpPr>
          <p:cNvPr id="122" name="Text Box 122"/>
          <p:cNvSpPr>
            <a:spLocks/>
          </p:cNvSpPr>
          <p:nvPr>
            <p:ph idx="12" sz="quarter" type="sldNum"/>
          </p:nvPr>
        </p:nvSpPr>
        <p:spPr/>
        <p:txBody>
          <a:bodyPr numCol="1"/>
          <a:lstStyle/>
          <a:p>
            <a:pPr algn="r"/>
            <a:fld id="{A8D475A7-17AC-4BD2-A7FE-D6CB98381D0C}" type="slidenum"/>
            <a:endParaRPr dirty="0" lang="en-US" smtClean="0" sz="1400"/>
          </a:p>
        </p:txBody>
      </p:sp>
      <p:sp>
        <p:nvSpPr>
          <p:cNvPr id="123" name="Text Box 123"/>
          <p:cNvSpPr>
            <a:spLocks/>
          </p:cNvSpPr>
          <p:nvPr>
            <p:ph idx="1" type="body"/>
          </p:nvPr>
        </p:nvSpPr>
        <p:spPr>
          <a:xfrm>
            <a:off x="685800" y="685800"/>
            <a:ext cx="7772400" cy="5410200"/>
          </a:xfrm>
          <a:prstGeom prst="rect">
            <a:avLst/>
          </a:prstGeom>
        </p:spPr>
        <p:txBody>
          <a:bodyPr numCol="1"/>
          <a:lstStyle/>
          <a:p>
            <a:pPr indent="-228600" lvl="2" marL="1143000"/>
            <a:r>
              <a:rPr dirty="0" lang="en-US" smtClean="0" sz="2000"/>
              <a:t>Principio de optimalidad: se cumple si la solución óptima de cualquier caso no trivial de un problema es una combinación de soluciones óptimas de algunos subcasos</a:t>
            </a:r>
          </a:p>
          <a:p>
            <a:pPr indent="-228600" lvl="3" marL="1600200"/>
            <a:r>
              <a:rPr dirty="0" lang="en-US" smtClean="0" sz="1800"/>
              <a:t>No es sencillo trasladarlo a un algoritmo: no es evidente saber cuáles son los subcasos relevantes para el caso considerado</a:t>
            </a:r>
          </a:p>
          <a:p>
            <a:pPr indent="-228600" lvl="3" marL="1600200"/>
            <a:r>
              <a:rPr dirty="0" lang="en-US" smtClean="0" sz="1800"/>
              <a:t>Esta dificultad impide aplicar una aproximación similar a DV, comenzando por el caso original y buscando recursivamente soluciones óptimas</a:t>
            </a:r>
          </a:p>
          <a:p>
            <a:pPr indent="-228600" lvl="2" marL="1143000"/>
            <a:r>
              <a:rPr dirty="0" lang="en-US" smtClean="0" sz="2000"/>
              <a:t>La programación dinámica resuelve todos los subcasos, determinando los que son relevantes, para combinarlos en una solución óptima del caso original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 Box 124"/>
          <p:cNvSpPr>
            <a:spLocks/>
          </p:cNvSpPr>
          <p:nvPr>
            <p:ph idx="11" sz="quarter" type="ftr"/>
          </p:nvPr>
        </p:nvSpPr>
        <p:spPr/>
        <p:txBody>
          <a:bodyPr numCol="1"/>
          <a:lstStyle/>
          <a:p>
            <a:pPr algn="ctr"/>
            <a:r>
              <a:rPr dirty="0" lang="en-US" smtClean="0" sz="1400"/>
              <a:t>Programacin Dinmica</a:t>
            </a:r>
          </a:p>
        </p:txBody>
      </p:sp>
      <p:sp>
        <p:nvSpPr>
          <p:cNvPr id="125" name="Text Box 125"/>
          <p:cNvSpPr>
            <a:spLocks/>
          </p:cNvSpPr>
          <p:nvPr>
            <p:ph idx="12" sz="quarter" type="sldNum"/>
          </p:nvPr>
        </p:nvSpPr>
        <p:spPr/>
        <p:txBody>
          <a:bodyPr numCol="1"/>
          <a:lstStyle/>
          <a:p>
            <a:pPr algn="r"/>
            <a:fld id="{B4603762-F496-41A3-834C-E56F41B1EA49}" type="slidenum"/>
            <a:endParaRPr dirty="0" lang="en-US" smtClean="0" sz="1400"/>
          </a:p>
        </p:txBody>
      </p:sp>
      <p:sp>
        <p:nvSpPr>
          <p:cNvPr id="126" name="Text Box 126"/>
          <p:cNvSpPr>
            <a:spLocks/>
          </p:cNvSpPr>
          <p:nvPr>
            <p:ph idx="1" type="body"/>
          </p:nvPr>
        </p:nvSpPr>
        <p:spPr>
          <a:xfrm>
            <a:off x="685800" y="685800"/>
            <a:ext cx="7772400" cy="5410200"/>
          </a:xfrm>
          <a:prstGeom prst="rect">
            <a:avLst/>
          </a:prstGeom>
        </p:spPr>
        <p:txBody>
          <a:bodyPr numCol="1"/>
          <a:lstStyle/>
          <a:p>
            <a:pPr indent="-285750" lvl="1" marL="742950">
              <a:lnSpc>
                <a:spcPct val="90000"/>
              </a:lnSpc>
            </a:pPr>
            <a:r>
              <a:rPr dirty="0" lang="en-US" smtClean="0" sz="2400"/>
              <a:t>El problema de la mochila</a:t>
            </a:r>
          </a:p>
          <a:p>
            <a:pPr indent="-228600" lvl="2" marL="1143000">
              <a:lnSpc>
                <a:spcPct val="90000"/>
              </a:lnSpc>
            </a:pPr>
            <a:r>
              <a:rPr dirty="0" lang="en-US" smtClean="0" sz="1800"/>
              <a:t>N objetos, i=1,...,n </a:t>
            </a:r>
            <a:r>
              <a:rPr dirty="0" lang="en-US" smtClean="0" sz="1800"/>
              <a:t> w</a:t>
            </a:r>
            <a:r>
              <a:rPr baseline="-25000" dirty="0" lang="en-US" smtClean="0" sz="1800"/>
              <a:t>i</a:t>
            </a:r>
            <a:r>
              <a:rPr dirty="0" lang="en-US" smtClean="0" sz="1800"/>
              <a:t>&gt;0 y v</a:t>
            </a:r>
            <a:r>
              <a:rPr baseline="-25000" dirty="0" lang="en-US" smtClean="0" sz="1800"/>
              <a:t>i</a:t>
            </a:r>
            <a:r>
              <a:rPr dirty="0" lang="en-US" smtClean="0" sz="1800"/>
              <a:t>&gt;0 (peso y valor)</a:t>
            </a:r>
          </a:p>
          <a:p>
            <a:pPr indent="-228600" lvl="2" marL="1143000">
              <a:lnSpc>
                <a:spcPct val="90000"/>
              </a:lnSpc>
            </a:pPr>
            <a:r>
              <a:rPr dirty="0" lang="en-US" smtClean="0" sz="1800"/>
              <a:t>W: peso máximo de la mochila</a:t>
            </a:r>
          </a:p>
          <a:p>
            <a:pPr indent="-228600" lvl="2" marL="1143000">
              <a:lnSpc>
                <a:spcPct val="90000"/>
              </a:lnSpc>
            </a:pPr>
            <a:r>
              <a:rPr dirty="0" lang="en-US" smtClean="0" sz="1800"/>
              <a:t>Objetivo: llenar la mochila maximizando el valor y respetando la limitación de capacidad</a:t>
            </a:r>
          </a:p>
          <a:p>
            <a:pPr indent="-228600" lvl="3" marL="1600200">
              <a:lnSpc>
                <a:spcPct val="90000"/>
              </a:lnSpc>
            </a:pPr>
            <a:r>
              <a:rPr dirty="0" lang="en-US" smtClean="0" sz="1600"/>
              <a:t>x</a:t>
            </a:r>
            <a:r>
              <a:rPr baseline="-25000" dirty="0" lang="en-US" smtClean="0" sz="1600"/>
              <a:t>i</a:t>
            </a:r>
            <a:r>
              <a:rPr dirty="0" lang="en-US" smtClean="0" sz="1600"/>
              <a:t>=0 no cogemos el objeto i; x</a:t>
            </a:r>
            <a:r>
              <a:rPr baseline="-25000" dirty="0" lang="en-US" smtClean="0" sz="1600"/>
              <a:t>i</a:t>
            </a:r>
            <a:r>
              <a:rPr dirty="0" lang="en-US" smtClean="0" sz="1600"/>
              <a:t>=1 si cogemos el objeto i</a:t>
            </a:r>
          </a:p>
          <a:p>
            <a:pPr indent="-228600" lvl="3" marL="1600200">
              <a:lnSpc>
                <a:spcPct val="90000"/>
              </a:lnSpc>
            </a:pPr>
            <a:r>
              <a:rPr dirty="0" lang="en-US" smtClean="0" sz="1600"/>
              <a:t>Maximizar: </a:t>
            </a:r>
            <a:r>
              <a:rPr dirty="0" lang="en-US" smtClean="0" sz="1600"/>
              <a:t></a:t>
            </a:r>
            <a:r>
              <a:rPr dirty="0" lang="en-US" smtClean="0" sz="1600"/>
              <a:t>x</a:t>
            </a:r>
            <a:r>
              <a:rPr baseline="-25000" dirty="0" lang="en-US" smtClean="0" sz="1600"/>
              <a:t>i</a:t>
            </a:r>
            <a:r>
              <a:rPr dirty="0" lang="en-US" smtClean="0" sz="1600"/>
              <a:t>v</a:t>
            </a:r>
            <a:r>
              <a:rPr baseline="-25000" dirty="0" lang="en-US" smtClean="0" sz="1600"/>
              <a:t>i</a:t>
            </a:r>
            <a:r>
              <a:rPr dirty="0" lang="en-US" smtClean="0" sz="1600"/>
              <a:t> cumpliendo que </a:t>
            </a:r>
            <a:r>
              <a:rPr dirty="0" lang="en-US" smtClean="0" sz="1600"/>
              <a:t></a:t>
            </a:r>
            <a:r>
              <a:rPr dirty="0" lang="en-US" smtClean="0" sz="1600"/>
              <a:t> x</a:t>
            </a:r>
            <a:r>
              <a:rPr baseline="-25000" dirty="0" lang="en-US" smtClean="0" sz="1600"/>
              <a:t>i</a:t>
            </a:r>
            <a:r>
              <a:rPr dirty="0" lang="en-US" smtClean="0" sz="1600"/>
              <a:t>w</a:t>
            </a:r>
            <a:r>
              <a:rPr baseline="-25000" dirty="0" lang="en-US" smtClean="0" sz="1600"/>
              <a:t>i</a:t>
            </a:r>
            <a:r>
              <a:rPr dirty="0" lang="en-US" smtClean="0" sz="1600"/>
              <a:t></a:t>
            </a:r>
            <a:r>
              <a:rPr dirty="0" lang="en-US" smtClean="0" sz="1600"/>
              <a:t>W</a:t>
            </a:r>
          </a:p>
          <a:p>
            <a:pPr indent="-228600" lvl="3" marL="1600200">
              <a:lnSpc>
                <a:spcPct val="90000"/>
              </a:lnSpc>
            </a:pPr>
            <a:r>
              <a:rPr dirty="0" lang="en-US" smtClean="0" sz="1600"/>
              <a:t>No se pueden fragmentar los objetos</a:t>
            </a:r>
          </a:p>
          <a:p>
            <a:pPr indent="-228600" lvl="4" marL="2057400">
              <a:lnSpc>
                <a:spcPct val="90000"/>
              </a:lnSpc>
            </a:pPr>
            <a:r>
              <a:rPr dirty="0" lang="en-US" smtClean="0" sz="1400"/>
              <a:t>El algoritmo voraz no funcionaba sin fragmentar (...)</a:t>
            </a:r>
          </a:p>
          <a:p>
            <a:pPr indent="-228600" lvl="2" marL="1143000">
              <a:lnSpc>
                <a:spcPct val="90000"/>
              </a:lnSpc>
            </a:pPr>
            <a:r>
              <a:rPr dirty="0" lang="en-US" smtClean="0" sz="1800"/>
              <a:t>PD:</a:t>
            </a:r>
          </a:p>
          <a:p>
            <a:pPr indent="-228600" lvl="3" marL="1600200">
              <a:lnSpc>
                <a:spcPct val="90000"/>
              </a:lnSpc>
            </a:pPr>
            <a:r>
              <a:rPr dirty="0" lang="en-US" smtClean="0" sz="1600"/>
              <a:t>Tabla V[1..n,0..W]: una fila por objeto; una columna por peso</a:t>
            </a:r>
          </a:p>
          <a:p>
            <a:pPr indent="-228600" lvl="3" marL="1600200">
              <a:lnSpc>
                <a:spcPct val="90000"/>
              </a:lnSpc>
            </a:pPr>
            <a:r>
              <a:rPr dirty="0" lang="en-US" smtClean="0" sz="1600"/>
              <a:t>V[i,j]: valor máximo de los objetos que podemos transportar con un límite de peso j, 0 </a:t>
            </a:r>
            <a:r>
              <a:rPr dirty="0" lang="en-US" smtClean="0" sz="1600"/>
              <a:t></a:t>
            </a:r>
            <a:r>
              <a:rPr dirty="0" lang="en-US" smtClean="0" sz="1600"/>
              <a:t> j </a:t>
            </a:r>
            <a:r>
              <a:rPr dirty="0" lang="en-US" smtClean="0" sz="1600"/>
              <a:t></a:t>
            </a:r>
            <a:r>
              <a:rPr dirty="0" lang="en-US" smtClean="0" sz="1600"/>
              <a:t> W, incluyendo los objetos numerados desde 1 a i, 1 </a:t>
            </a:r>
            <a:r>
              <a:rPr dirty="0" lang="en-US" smtClean="0" sz="1600"/>
              <a:t></a:t>
            </a:r>
            <a:r>
              <a:rPr dirty="0" lang="en-US" smtClean="0" sz="1600"/>
              <a:t> i </a:t>
            </a:r>
            <a:r>
              <a:rPr dirty="0" lang="en-US" smtClean="0" sz="1600"/>
              <a:t></a:t>
            </a:r>
            <a:r>
              <a:rPr dirty="0" lang="en-US" smtClean="0" sz="1600"/>
              <a:t> n</a:t>
            </a:r>
          </a:p>
          <a:p>
            <a:pPr indent="-228600" lvl="3" marL="1600200">
              <a:lnSpc>
                <a:spcPct val="90000"/>
              </a:lnSpc>
            </a:pPr>
            <a:r>
              <a:rPr dirty="0" lang="en-US" smtClean="0" sz="1600"/>
              <a:t>Solución: V[n,W]</a:t>
            </a:r>
          </a:p>
          <a:p>
            <a:pPr indent="-228600" lvl="3" marL="1600200">
              <a:lnSpc>
                <a:spcPct val="90000"/>
              </a:lnSpc>
            </a:pPr>
            <a:r>
              <a:rPr dirty="0" lang="en-US" smtClean="0" sz="1600"/>
              <a:t>V[i,j]=max(V[i-1,j],V[i-1,j-w</a:t>
            </a:r>
            <a:r>
              <a:rPr baseline="-25000" dirty="0" lang="en-US" smtClean="0" sz="1600"/>
              <a:t>i</a:t>
            </a:r>
            <a:r>
              <a:rPr dirty="0" lang="en-US" smtClean="0" sz="1600"/>
              <a:t>]+v</a:t>
            </a:r>
            <a:r>
              <a:rPr baseline="-25000" dirty="0" lang="en-US" smtClean="0" sz="1600"/>
              <a:t>i</a:t>
            </a:r>
            <a:r>
              <a:rPr dirty="0" lang="en-US" smtClean="0" sz="1600"/>
              <a:t>)</a:t>
            </a:r>
          </a:p>
          <a:p>
            <a:pPr indent="-228600" lvl="4" marL="2057400">
              <a:lnSpc>
                <a:spcPct val="90000"/>
              </a:lnSpc>
            </a:pPr>
            <a:r>
              <a:rPr dirty="0" lang="en-US" smtClean="0" sz="1400"/>
              <a:t>V[i,0]=0 si j</a:t>
            </a:r>
            <a:r>
              <a:rPr dirty="0" lang="en-US" smtClean="0" sz="1400"/>
              <a:t></a:t>
            </a:r>
            <a:r>
              <a:rPr dirty="0" lang="en-US" smtClean="0" sz="1400"/>
              <a:t>0; V[0,j]=0 cuando j </a:t>
            </a:r>
            <a:r>
              <a:rPr dirty="0" lang="en-US" smtClean="0" sz="1400"/>
              <a:t></a:t>
            </a:r>
            <a:r>
              <a:rPr dirty="0" lang="en-US" smtClean="0" sz="1400"/>
              <a:t>0 y V[i,j]=-</a:t>
            </a:r>
            <a:r>
              <a:rPr dirty="0" lang="en-US" smtClean="0" sz="1400"/>
              <a:t></a:t>
            </a:r>
            <a:r>
              <a:rPr dirty="0" lang="en-US" smtClean="0" sz="1400"/>
              <a:t> , </a:t>
            </a:r>
            <a:r>
              <a:rPr dirty="0" lang="en-US" smtClean="0" sz="1400"/>
              <a:t></a:t>
            </a:r>
            <a:r>
              <a:rPr dirty="0" lang="en-US" smtClean="0" sz="1400"/>
              <a:t>i cuando j&lt;0    (...)</a:t>
            </a:r>
          </a:p>
          <a:p>
            <a:pPr indent="-228600" lvl="3" marL="1600200">
              <a:lnSpc>
                <a:spcPct val="90000"/>
              </a:lnSpc>
            </a:pPr>
            <a:r>
              <a:rPr dirty="0" lang="en-US" smtClean="0" sz="1600"/>
              <a:t>Análisis del algoritmo con p.d.:</a:t>
            </a:r>
          </a:p>
          <a:p>
            <a:pPr indent="-228600" lvl="4" marL="2057400">
              <a:lnSpc>
                <a:spcPct val="90000"/>
              </a:lnSpc>
            </a:pPr>
            <a:r>
              <a:rPr dirty="0" lang="en-US" smtClean="0" sz="1400"/>
              <a:t>Construir la tabla </a:t>
            </a:r>
            <a:r>
              <a:rPr dirty="0" lang="en-US" smtClean="0" sz="1400"/>
              <a:t></a:t>
            </a:r>
            <a:r>
              <a:rPr dirty="0" lang="en-US" smtClean="0" sz="1400"/>
              <a:t>(n·W)</a:t>
            </a:r>
          </a:p>
          <a:p>
            <a:pPr indent="-228600" lvl="4" marL="2057400">
              <a:lnSpc>
                <a:spcPct val="90000"/>
              </a:lnSpc>
            </a:pPr>
            <a:r>
              <a:rPr dirty="0" lang="en-US" smtClean="0" sz="1400"/>
              <a:t>Composición de la carga óptima </a:t>
            </a:r>
            <a:r>
              <a:rPr dirty="0" lang="en-US" smtClean="0" sz="1400"/>
              <a:t>O(n+w)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Box 127"/>
          <p:cNvSpPr>
            <a:spLocks/>
          </p:cNvSpPr>
          <p:nvPr>
            <p:ph idx="11" sz="quarter" type="ftr"/>
          </p:nvPr>
        </p:nvSpPr>
        <p:spPr/>
        <p:txBody>
          <a:bodyPr numCol="1"/>
          <a:lstStyle/>
          <a:p>
            <a:pPr algn="ctr"/>
            <a:r>
              <a:rPr dirty="0" lang="en-US" smtClean="0" sz="1400"/>
              <a:t>Programacin Dinmica</a:t>
            </a:r>
          </a:p>
        </p:txBody>
      </p:sp>
      <p:sp>
        <p:nvSpPr>
          <p:cNvPr id="128" name="Text Box 128"/>
          <p:cNvSpPr>
            <a:spLocks/>
          </p:cNvSpPr>
          <p:nvPr>
            <p:ph idx="12" sz="quarter" type="sldNum"/>
          </p:nvPr>
        </p:nvSpPr>
        <p:spPr/>
        <p:txBody>
          <a:bodyPr numCol="1"/>
          <a:lstStyle/>
          <a:p>
            <a:pPr algn="r"/>
            <a:fld id="{FC3B7B36-B31A-4ECF-9A56-5CADDE125B89}" type="slidenum"/>
            <a:endParaRPr dirty="0" lang="en-US" smtClean="0" sz="1400"/>
          </a:p>
        </p:txBody>
      </p:sp>
      <p:sp>
        <p:nvSpPr>
          <p:cNvPr id="129" name="Text Box 129"/>
          <p:cNvSpPr>
            <a:spLocks/>
          </p:cNvSpPr>
          <p:nvPr>
            <p:ph idx="1" type="body"/>
          </p:nvPr>
        </p:nvSpPr>
        <p:spPr>
          <a:xfrm>
            <a:off x="685800" y="685800"/>
            <a:ext cx="7772400" cy="5410200"/>
          </a:xfrm>
          <a:prstGeom prst="rect">
            <a:avLst/>
          </a:prstGeom>
        </p:spPr>
        <p:txBody>
          <a:bodyPr numCol="1"/>
          <a:lstStyle/>
          <a:p>
            <a:pPr indent="-285750" lvl="1" marL="742950">
              <a:lnSpc>
                <a:spcPct val="90000"/>
              </a:lnSpc>
            </a:pPr>
            <a:r>
              <a:rPr dirty="0" lang="en-US" smtClean="0" sz="2400"/>
              <a:t>Caminos mínimos: longitud más corta entre nodos</a:t>
            </a:r>
          </a:p>
          <a:p>
            <a:pPr indent="-228600" lvl="2" marL="1143000">
              <a:lnSpc>
                <a:spcPct val="90000"/>
              </a:lnSpc>
            </a:pPr>
            <a:r>
              <a:rPr dirty="0" lang="en-US" smtClean="0" sz="1800"/>
              <a:t>G=&lt;N,A&gt; grafo dirigido; </a:t>
            </a:r>
          </a:p>
          <a:p>
            <a:pPr indent="-228600" lvl="3" marL="1600200">
              <a:lnSpc>
                <a:spcPct val="90000"/>
              </a:lnSpc>
            </a:pPr>
            <a:r>
              <a:rPr dirty="0" lang="en-US" smtClean="0" sz="1600"/>
              <a:t>N: conjunto de nodos = {1,2,...,n}</a:t>
            </a:r>
          </a:p>
          <a:p>
            <a:pPr indent="-228600" lvl="3" marL="1600200">
              <a:lnSpc>
                <a:spcPct val="90000"/>
              </a:lnSpc>
            </a:pPr>
            <a:r>
              <a:rPr dirty="0" lang="en-US" smtClean="0" sz="1600"/>
              <a:t>A: conjunto de aristas, cada arista tiene una longitud &gt;0</a:t>
            </a:r>
          </a:p>
          <a:p>
            <a:pPr indent="-228600" lvl="2" marL="1143000">
              <a:lnSpc>
                <a:spcPct val="90000"/>
              </a:lnSpc>
            </a:pPr>
            <a:r>
              <a:rPr dirty="0" lang="en-US" smtClean="0" sz="1800"/>
              <a:t>Objetivo: calcular el camino más corto entre cada par de nodos</a:t>
            </a:r>
          </a:p>
          <a:p>
            <a:pPr indent="-228600" lvl="3" marL="1600200">
              <a:lnSpc>
                <a:spcPct val="90000"/>
              </a:lnSpc>
              <a:buNone/>
            </a:pPr>
            <a:r>
              <a:rPr dirty="0" lang="en-US" smtClean="0" sz="1600"/>
              <a:t>L=matriz con las longitudes de las aristas</a:t>
            </a:r>
          </a:p>
          <a:p>
            <a:pPr indent="-228600" lvl="3" marL="1600200">
              <a:lnSpc>
                <a:spcPct val="90000"/>
              </a:lnSpc>
              <a:buNone/>
            </a:pPr>
            <a:r>
              <a:rPr dirty="0" lang="en-US" smtClean="0" sz="1600"/>
              <a:t>L[i,j]=0, i=1,2,...,n</a:t>
            </a:r>
          </a:p>
          <a:p>
            <a:pPr indent="-228600" lvl="3" marL="1600200">
              <a:lnSpc>
                <a:spcPct val="90000"/>
              </a:lnSpc>
              <a:buNone/>
            </a:pPr>
            <a:r>
              <a:rPr dirty="0" lang="en-US" smtClean="0" sz="1600"/>
              <a:t>L[i,j]</a:t>
            </a:r>
            <a:r>
              <a:rPr dirty="0" lang="en-US" smtClean="0" sz="1600"/>
              <a:t>0 si (i,j)</a:t>
            </a:r>
          </a:p>
          <a:p>
            <a:pPr indent="-228600" lvl="3" marL="1600200">
              <a:lnSpc>
                <a:spcPct val="90000"/>
              </a:lnSpc>
              <a:buNone/>
            </a:pPr>
            <a:r>
              <a:rPr dirty="0" lang="en-US" smtClean="0" sz="1600"/>
              <a:t>L[i,j]= si no (i,j)</a:t>
            </a:r>
          </a:p>
          <a:p>
            <a:pPr indent="-228600" lvl="3" marL="1600200">
              <a:lnSpc>
                <a:spcPct val="90000"/>
              </a:lnSpc>
            </a:pPr>
            <a:r>
              <a:rPr dirty="0" lang="en-US" smtClean="0" sz="1600"/>
              <a:t>Es aplicable el principio de optimalidad: si k es un nodo del camino mínimo entre i y j, entonces:</a:t>
            </a:r>
          </a:p>
          <a:p>
            <a:pPr indent="-228600" lvl="4" marL="2057400">
              <a:lnSpc>
                <a:spcPct val="90000"/>
              </a:lnSpc>
            </a:pPr>
            <a:r>
              <a:rPr dirty="0" lang="en-US" smtClean="0" sz="1600"/>
              <a:t>la parte del camino que va desde i hasta k y </a:t>
            </a:r>
          </a:p>
          <a:p>
            <a:pPr indent="-228600" lvl="4" marL="2057400">
              <a:lnSpc>
                <a:spcPct val="90000"/>
              </a:lnSpc>
            </a:pPr>
            <a:r>
              <a:rPr dirty="0" lang="en-US" smtClean="0" sz="1600"/>
              <a:t>la parte del camino de k a j, también son óptimos</a:t>
            </a:r>
          </a:p>
          <a:p>
            <a:pPr indent="-228600" lvl="3" marL="1600200">
              <a:lnSpc>
                <a:spcPct val="90000"/>
              </a:lnSpc>
            </a:pPr>
            <a:r>
              <a:rPr dirty="0" lang="en-US" smtClean="0" sz="1600"/>
              <a:t>Construimos matriz D: D[i,j]=longitud camino más corto de i a j</a:t>
            </a:r>
          </a:p>
          <a:p>
            <a:pPr indent="-228600" lvl="3" marL="1600200">
              <a:lnSpc>
                <a:spcPct val="90000"/>
              </a:lnSpc>
            </a:pPr>
            <a:r>
              <a:rPr dirty="0" lang="en-US" smtClean="0" sz="1600"/>
              <a:t>Inicialmente: D=L (distancias directas entre nodos)</a:t>
            </a:r>
          </a:p>
          <a:p>
            <a:pPr indent="-228600" lvl="3" marL="1600200">
              <a:lnSpc>
                <a:spcPct val="90000"/>
              </a:lnSpc>
            </a:pPr>
            <a:r>
              <a:rPr dirty="0" lang="en-US" smtClean="0" sz="1600"/>
              <a:t>Después de k iteraciones:</a:t>
            </a:r>
          </a:p>
          <a:p>
            <a:pPr indent="-228600" lvl="4" marL="2057400">
              <a:lnSpc>
                <a:spcPct val="90000"/>
              </a:lnSpc>
            </a:pPr>
            <a:r>
              <a:rPr dirty="0" lang="en-US" smtClean="0" sz="1600"/>
              <a:t>D</a:t>
            </a:r>
            <a:r>
              <a:rPr baseline="-25000" dirty="0" lang="en-US" smtClean="0" sz="1600"/>
              <a:t>k</a:t>
            </a:r>
            <a:r>
              <a:rPr dirty="0" lang="en-US" smtClean="0" sz="1600"/>
              <a:t>: longitud de los caminos más cortos que utilizan los nodos 1..k</a:t>
            </a:r>
          </a:p>
          <a:p>
            <a:pPr indent="-228600" lvl="3" marL="1600200">
              <a:lnSpc>
                <a:spcPct val="90000"/>
              </a:lnSpc>
            </a:pPr>
            <a:r>
              <a:rPr dirty="0" lang="en-US" smtClean="0" sz="1600"/>
              <a:t>Después de n iteraciones (todos los nodos):</a:t>
            </a:r>
          </a:p>
          <a:p>
            <a:pPr indent="-228600" lvl="4" marL="2057400">
              <a:lnSpc>
                <a:spcPct val="90000"/>
              </a:lnSpc>
            </a:pPr>
            <a:r>
              <a:rPr dirty="0" lang="en-US" smtClean="0" sz="1600"/>
              <a:t>Dn: longitud de los caminos más cortos que utilicen alguno de los nodos de N como nodo intermedio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 Box 130"/>
          <p:cNvSpPr>
            <a:spLocks/>
          </p:cNvSpPr>
          <p:nvPr>
            <p:ph idx="11" sz="quarter" type="ftr"/>
          </p:nvPr>
        </p:nvSpPr>
        <p:spPr/>
        <p:txBody>
          <a:bodyPr numCol="1"/>
          <a:lstStyle/>
          <a:p>
            <a:pPr algn="ctr"/>
            <a:r>
              <a:rPr dirty="0" lang="en-US" smtClean="0" sz="1400"/>
              <a:t>Programacin Dinmica</a:t>
            </a:r>
          </a:p>
        </p:txBody>
      </p:sp>
      <p:sp>
        <p:nvSpPr>
          <p:cNvPr id="131" name="Text Box 131"/>
          <p:cNvSpPr>
            <a:spLocks/>
          </p:cNvSpPr>
          <p:nvPr>
            <p:ph idx="12" sz="quarter" type="sldNum"/>
          </p:nvPr>
        </p:nvSpPr>
        <p:spPr/>
        <p:txBody>
          <a:bodyPr numCol="1"/>
          <a:lstStyle/>
          <a:p>
            <a:pPr algn="r"/>
            <a:fld id="{8CEE34F9-2E5B-4BE6-B75A-FF0506726C6E}" type="slidenum"/>
            <a:endParaRPr dirty="0" lang="en-US" smtClean="0" sz="1400"/>
          </a:p>
        </p:txBody>
      </p:sp>
      <p:sp>
        <p:nvSpPr>
          <p:cNvPr id="132" name="Text Box 132"/>
          <p:cNvSpPr>
            <a:spLocks/>
          </p:cNvSpPr>
          <p:nvPr>
            <p:ph idx="1" type="body"/>
          </p:nvPr>
        </p:nvSpPr>
        <p:spPr>
          <a:xfrm>
            <a:off x="685800" y="685800"/>
            <a:ext cx="7772400" cy="5410200"/>
          </a:xfrm>
          <a:prstGeom prst="rect">
            <a:avLst/>
          </a:prstGeom>
        </p:spPr>
        <p:txBody>
          <a:bodyPr numCol="1"/>
          <a:lstStyle/>
          <a:p>
            <a:pPr indent="-228600" lvl="3" marL="1600200"/>
            <a:r>
              <a:rPr dirty="0" lang="en-US" smtClean="0" sz="1600"/>
              <a:t>En la iteración k: (1</a:t>
            </a:r>
            <a:r>
              <a:rPr dirty="0" lang="en-US" smtClean="0" sz="1600"/>
              <a:t></a:t>
            </a:r>
            <a:r>
              <a:rPr dirty="0" lang="en-US" smtClean="0" sz="1600"/>
              <a:t>k</a:t>
            </a:r>
            <a:r>
              <a:rPr dirty="0" lang="en-US" smtClean="0" sz="1600"/>
              <a:t></a:t>
            </a:r>
            <a:r>
              <a:rPr dirty="0" lang="en-US" smtClean="0" sz="1600"/>
              <a:t>n):</a:t>
            </a:r>
          </a:p>
          <a:p>
            <a:pPr indent="-228600" lvl="4" marL="2057400"/>
            <a:r>
              <a:rPr dirty="0" lang="en-US" smtClean="0" sz="1600"/>
              <a:t>Se comprueba para cada par de nodos (i,j) si </a:t>
            </a:r>
            <a:r>
              <a:rPr dirty="0" lang="en-US" smtClean="0" sz="1600"/>
              <a:t> o no un camino que vaya de i a j pasando por el nodo k, y que sea mejor que el camino óptimo actual que pasa por los nodos {1,2,...,k-1}</a:t>
            </a:r>
          </a:p>
          <a:p>
            <a:pPr indent="-228600" lvl="4" marL="2057400"/>
            <a:r>
              <a:rPr dirty="0" lang="en-US" smtClean="0" sz="1600"/>
              <a:t>D</a:t>
            </a:r>
            <a:r>
              <a:rPr baseline="-25000" dirty="0" lang="en-US" smtClean="0" sz="1600"/>
              <a:t>k</a:t>
            </a:r>
            <a:r>
              <a:rPr dirty="0" lang="en-US" smtClean="0" sz="1600"/>
              <a:t>[i,j]=min(D</a:t>
            </a:r>
            <a:r>
              <a:rPr baseline="-25000" dirty="0" lang="en-US" smtClean="0" sz="1600"/>
              <a:t>k-1</a:t>
            </a:r>
            <a:r>
              <a:rPr dirty="0" lang="en-US" smtClean="0" sz="1600"/>
              <a:t>[i,j],D</a:t>
            </a:r>
            <a:r>
              <a:rPr baseline="-25000" dirty="0" lang="en-US" smtClean="0" sz="1600"/>
              <a:t>k-1</a:t>
            </a:r>
            <a:r>
              <a:rPr dirty="0" lang="en-US" smtClean="0" sz="1600"/>
              <a:t>[i,k]+D</a:t>
            </a:r>
            <a:r>
              <a:rPr baseline="-25000" dirty="0" lang="en-US" smtClean="0" sz="1600"/>
              <a:t>k-1</a:t>
            </a:r>
            <a:r>
              <a:rPr dirty="0" lang="en-US" smtClean="0" sz="1600"/>
              <a:t>[k,j])</a:t>
            </a:r>
          </a:p>
          <a:p>
            <a:pPr indent="-228600" lvl="3" marL="1600200"/>
            <a:r>
              <a:rPr dirty="0" lang="en-US" smtClean="0" sz="1600"/>
              <a:t>Algoritmo de Floyd:</a:t>
            </a:r>
          </a:p>
          <a:p>
            <a:pPr indent="-228600" lvl="3" marL="1600200">
              <a:buNone/>
            </a:pPr>
            <a:r>
              <a:rPr dirty="0" lang="en-US" smtClean="0" sz="1600"/>
              <a:t>Funcion Floyd(L[1..n,1..n]):matriz[1..n,1..n]</a:t>
            </a:r>
          </a:p>
          <a:p>
            <a:pPr indent="-228600" lvl="3" marL="1600200">
              <a:buNone/>
            </a:pPr>
            <a:r>
              <a:rPr dirty="0" lang="en-US" smtClean="0" sz="1600"/>
              <a:t> matriz D[1..n,1..n]</a:t>
            </a:r>
          </a:p>
          <a:p>
            <a:pPr indent="-228600" lvl="3" marL="1600200">
              <a:buNone/>
            </a:pPr>
            <a:r>
              <a:rPr dirty="0" lang="en-US" smtClean="0" sz="1600"/>
              <a:t> D=L</a:t>
            </a:r>
          </a:p>
          <a:p>
            <a:pPr indent="-228600" lvl="3" marL="1600200">
              <a:buNone/>
            </a:pPr>
            <a:r>
              <a:rPr dirty="0" lang="en-US" smtClean="0" sz="1600"/>
              <a:t> Para k=1 hasta n hacer</a:t>
            </a:r>
          </a:p>
          <a:p>
            <a:pPr indent="-228600" lvl="3" marL="1600200">
              <a:buNone/>
            </a:pPr>
            <a:r>
              <a:rPr dirty="0" lang="en-US" smtClean="0" sz="1600"/>
              <a:t>	para i=1 hasta n hacer</a:t>
            </a:r>
          </a:p>
          <a:p>
            <a:pPr indent="-228600" lvl="3" marL="1600200">
              <a:buNone/>
            </a:pPr>
            <a:r>
              <a:rPr dirty="0" lang="en-US" smtClean="0" sz="1600"/>
              <a:t>		para j=1 hasta n hacer</a:t>
            </a:r>
          </a:p>
          <a:p>
            <a:pPr indent="-228600" lvl="3" marL="1600200">
              <a:buNone/>
            </a:pPr>
            <a:r>
              <a:rPr dirty="0" lang="en-US" smtClean="0" sz="1600"/>
              <a:t>		  D[i,j]=min(D[i,j],D[i,k]+D[k,j])</a:t>
            </a:r>
          </a:p>
          <a:p>
            <a:pPr indent="-228600" lvl="3" marL="1600200">
              <a:buNone/>
            </a:pPr>
            <a:r>
              <a:rPr dirty="0" lang="en-US" smtClean="0" sz="1600"/>
              <a:t> Devolver D</a:t>
            </a:r>
          </a:p>
          <a:p>
            <a:pPr indent="-228600" lvl="3" marL="1600200"/>
            <a:r>
              <a:rPr dirty="0" lang="en-US" smtClean="0" sz="1600"/>
              <a:t>Complejidad: (n</a:t>
            </a:r>
            <a:r>
              <a:rPr baseline="30000" dirty="0" lang="en-US" smtClean="0" sz="1600"/>
              <a:t>3</a:t>
            </a:r>
            <a:r>
              <a:rPr dirty="0" lang="en-US" smtClean="0" sz="1600"/>
              <a:t>)</a:t>
            </a:r>
          </a:p>
          <a:p>
            <a:pPr indent="-228600" lvl="3" marL="1600200"/>
            <a:r>
              <a:rPr dirty="0" lang="en-US" smtClean="0" sz="1600"/>
              <a:t>Dijkstra (voraz): resuelve el problema aplicándolo n veces, eligiendo cada vez un nodo distinto como origen </a:t>
            </a:r>
            <a:r>
              <a:rPr dirty="0" lang="en-US" smtClean="0" sz="1600"/>
              <a:t></a:t>
            </a:r>
            <a:r>
              <a:rPr dirty="0" lang="en-US" smtClean="0" sz="1600"/>
              <a:t>(n·n</a:t>
            </a:r>
            <a:r>
              <a:rPr baseline="30000" dirty="0" lang="en-US" smtClean="0" sz="1600"/>
              <a:t>2</a:t>
            </a:r>
            <a:r>
              <a:rPr dirty="0" lang="en-US" smtClean="0" sz="1600"/>
              <a:t>)=(n</a:t>
            </a:r>
            <a:r>
              <a:rPr baseline="30000" dirty="0" lang="en-US" smtClean="0" sz="1600"/>
              <a:t>3</a:t>
            </a:r>
            <a:r>
              <a:rPr dirty="0" lang="en-US" smtClean="0" sz="1600"/>
              <a:t>)</a:t>
            </a:r>
          </a:p>
          <a:p>
            <a:pPr indent="-228600" lvl="4" marL="2057400"/>
            <a:r>
              <a:rPr dirty="0" lang="en-US" smtClean="0" sz="1600"/>
              <a:t>Floyd es más sencillo; la cte oculta es más pequeña </a:t>
            </a:r>
            <a:r>
              <a:rPr dirty="0" lang="en-US" smtClean="0" sz="1600"/>
              <a:t> más rápido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 Box 133"/>
          <p:cNvSpPr>
            <a:spLocks/>
          </p:cNvSpPr>
          <p:nvPr>
            <p:ph idx="11" sz="quarter" type="ftr"/>
          </p:nvPr>
        </p:nvSpPr>
        <p:spPr/>
        <p:txBody>
          <a:bodyPr numCol="1"/>
          <a:lstStyle/>
          <a:p>
            <a:pPr algn="ctr"/>
            <a:r>
              <a:rPr dirty="0" lang="en-US" smtClean="0" sz="1400"/>
              <a:t>Programacin Dinmica</a:t>
            </a:r>
          </a:p>
        </p:txBody>
      </p:sp>
      <p:sp>
        <p:nvSpPr>
          <p:cNvPr id="134" name="Text Box 134"/>
          <p:cNvSpPr>
            <a:spLocks/>
          </p:cNvSpPr>
          <p:nvPr>
            <p:ph idx="12" sz="quarter" type="sldNum"/>
          </p:nvPr>
        </p:nvSpPr>
        <p:spPr/>
        <p:txBody>
          <a:bodyPr numCol="1"/>
          <a:lstStyle/>
          <a:p>
            <a:pPr algn="r"/>
            <a:fld id="{C6B79001-20E1-4E9E-9935-81ABD7069EA1}" type="slidenum"/>
            <a:endParaRPr dirty="0" lang="en-US" smtClean="0" sz="1400"/>
          </a:p>
        </p:txBody>
      </p:sp>
      <p:sp>
        <p:nvSpPr>
          <p:cNvPr id="135" name="Text Box 135"/>
          <p:cNvSpPr>
            <a:spLocks/>
          </p:cNvSpPr>
          <p:nvPr>
            <p:ph idx="1" type="body"/>
          </p:nvPr>
        </p:nvSpPr>
        <p:spPr>
          <a:xfrm>
            <a:off x="685800" y="685800"/>
            <a:ext cx="7772400" cy="5410200"/>
          </a:xfrm>
          <a:prstGeom prst="rect">
            <a:avLst/>
          </a:prstGeom>
        </p:spPr>
        <p:txBody>
          <a:bodyPr numCol="1"/>
          <a:lstStyle/>
          <a:p>
            <a:pPr indent="-228600" lvl="3" marL="1600200">
              <a:lnSpc>
                <a:spcPct val="90000"/>
              </a:lnSpc>
            </a:pPr>
            <a:r>
              <a:rPr dirty="0" lang="en-US" smtClean="0" sz="1600"/>
              <a:t>Para saber qué nodos forman el camino más corto</a:t>
            </a:r>
          </a:p>
          <a:p>
            <a:pPr indent="-228600" lvl="4" marL="2057400">
              <a:lnSpc>
                <a:spcPct val="90000"/>
              </a:lnSpc>
            </a:pPr>
            <a:r>
              <a:rPr dirty="0" lang="en-US" smtClean="0" sz="1600"/>
              <a:t>Introducimos una matriz P con valor inicial 0</a:t>
            </a:r>
          </a:p>
          <a:p>
            <a:pPr indent="-228600" lvl="4" marL="2057400">
              <a:lnSpc>
                <a:spcPct val="90000"/>
              </a:lnSpc>
            </a:pPr>
            <a:r>
              <a:rPr dirty="0" lang="en-US" smtClean="0" sz="1600"/>
              <a:t>P[i,j]=nº de la última iteración (k) que haya modificado D[i,j]</a:t>
            </a:r>
          </a:p>
          <a:p>
            <a:pPr indent="-228600" lvl="4" marL="2057400">
              <a:lnSpc>
                <a:spcPct val="90000"/>
              </a:lnSpc>
            </a:pPr>
            <a:r>
              <a:rPr dirty="0" lang="en-US" smtClean="0" sz="1600"/>
              <a:t>El algoritmo de Floyd quedaría así (en el último bucle):</a:t>
            </a:r>
          </a:p>
          <a:p>
            <a:pPr indent="-228600" lvl="4" marL="2057400">
              <a:lnSpc>
                <a:spcPct val="90000"/>
              </a:lnSpc>
              <a:buNone/>
            </a:pPr>
            <a:r>
              <a:rPr dirty="0" lang="en-US" smtClean="0" sz="1600"/>
              <a:t>	si D[i,k]+D[k,j]&lt;D[i,j] entonces</a:t>
            </a:r>
          </a:p>
          <a:p>
            <a:pPr indent="-228600" lvl="4" marL="2057400">
              <a:lnSpc>
                <a:spcPct val="90000"/>
              </a:lnSpc>
              <a:buNone/>
            </a:pPr>
            <a:r>
              <a:rPr dirty="0" lang="en-US" smtClean="0" sz="1600"/>
              <a:t>		D[i,j]=D[i,k]+D[k,j]</a:t>
            </a:r>
          </a:p>
          <a:p>
            <a:pPr indent="-228600" lvl="4" marL="2057400">
              <a:lnSpc>
                <a:spcPct val="90000"/>
              </a:lnSpc>
              <a:buNone/>
            </a:pPr>
            <a:r>
              <a:rPr dirty="0" lang="en-US" smtClean="0" sz="1600"/>
              <a:t>		P[i,j]=k</a:t>
            </a:r>
          </a:p>
          <a:p>
            <a:pPr indent="-228600" lvl="4" marL="2057400">
              <a:lnSpc>
                <a:spcPct val="90000"/>
              </a:lnSpc>
            </a:pPr>
            <a:r>
              <a:rPr dirty="0" lang="en-US" smtClean="0" sz="1600"/>
              <a:t>Para recuperar el camino más corto de i a j</a:t>
            </a:r>
            <a:r>
              <a:rPr dirty="0" lang="en-US" smtClean="0" sz="1600"/>
              <a:t>P[i,j]:</a:t>
            </a:r>
          </a:p>
          <a:p>
            <a:pPr indent="-228600" lvl="4" marL="2057400">
              <a:lnSpc>
                <a:spcPct val="90000"/>
              </a:lnSpc>
            </a:pPr>
            <a:r>
              <a:rPr dirty="0" lang="en-US" smtClean="0" sz="1600"/>
              <a:t>Si P[i,j]=0 </a:t>
            </a:r>
            <a:r>
              <a:rPr dirty="0" lang="en-US" smtClean="0" sz="1600"/>
              <a:t>D[i,j] no ha cambiado y el camino mínimo pasa por la arista (i,j)</a:t>
            </a:r>
          </a:p>
          <a:p>
            <a:pPr indent="-228600" lvl="4" marL="2057400">
              <a:lnSpc>
                <a:spcPct val="90000"/>
              </a:lnSpc>
            </a:pPr>
            <a:r>
              <a:rPr dirty="0" lang="en-US" smtClean="0" sz="1600"/>
              <a:t>Si P[i,j]</a:t>
            </a:r>
            <a:r>
              <a:rPr dirty="0" lang="en-US" smtClean="0" sz="1600"/>
              <a:t>0 =k </a:t>
            </a:r>
            <a:r>
              <a:rPr dirty="0" lang="en-US" smtClean="0" sz="1600"/>
              <a:t>el camino más corto de i a j pasa por k</a:t>
            </a:r>
          </a:p>
          <a:p>
            <a:pPr indent="-228600" lvl="4" marL="2057400">
              <a:lnSpc>
                <a:spcPct val="90000"/>
              </a:lnSpc>
            </a:pPr>
            <a:r>
              <a:rPr dirty="0" lang="en-US" smtClean="0" sz="1600"/>
              <a:t>Se examina recursivamente P[i,k] y P[k,j] buscando otros nodos intermedios</a:t>
            </a:r>
          </a:p>
          <a:p>
            <a:pPr indent="-228600" lvl="3" marL="1600200">
              <a:lnSpc>
                <a:spcPct val="90000"/>
              </a:lnSpc>
            </a:pPr>
            <a:r>
              <a:rPr dirty="0" lang="en-US" smtClean="0" sz="1600"/>
              <a:t>Ejemplo: (...)</a:t>
            </a:r>
          </a:p>
          <a:p>
            <a:pPr indent="-228600" lvl="3" marL="1600200">
              <a:lnSpc>
                <a:spcPct val="90000"/>
              </a:lnSpc>
            </a:pPr>
            <a:r>
              <a:rPr dirty="0" lang="en-US" smtClean="0" sz="1600"/>
              <a:t>Longitudes negativas:</a:t>
            </a:r>
          </a:p>
          <a:p>
            <a:pPr indent="-228600" lvl="4" marL="2057400">
              <a:lnSpc>
                <a:spcPct val="90000"/>
              </a:lnSpc>
            </a:pPr>
            <a:r>
              <a:rPr dirty="0" lang="en-US" smtClean="0" sz="1600"/>
              <a:t>¿qué ocurre si se permiten longitudes negativas?</a:t>
            </a:r>
          </a:p>
          <a:p>
            <a:pPr indent="-228600" lvl="4" marL="2057400">
              <a:lnSpc>
                <a:spcPct val="90000"/>
              </a:lnSpc>
            </a:pPr>
            <a:r>
              <a:rPr dirty="0" lang="en-US" smtClean="0" sz="1600"/>
              <a:t>Calcular los caminos simples más cortos en grafos con longitudes negativas (simple: nunca se visita dos veces un nodo)</a:t>
            </a:r>
          </a:p>
          <a:p>
            <a:pPr indent="-228600" lvl="4" marL="2057400">
              <a:lnSpc>
                <a:spcPct val="90000"/>
              </a:lnSpc>
            </a:pPr>
            <a:r>
              <a:rPr dirty="0" lang="en-US" smtClean="0" sz="1600"/>
              <a:t>No se conoce un algoritmo eficiente: problema NP-completo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 Box 136"/>
          <p:cNvSpPr>
            <a:spLocks/>
          </p:cNvSpPr>
          <p:nvPr>
            <p:ph idx="11" sz="quarter" type="ftr"/>
          </p:nvPr>
        </p:nvSpPr>
        <p:spPr/>
        <p:txBody>
          <a:bodyPr numCol="1"/>
          <a:lstStyle/>
          <a:p>
            <a:pPr algn="ctr"/>
            <a:r>
              <a:rPr dirty="0" lang="en-US" smtClean="0" sz="1400"/>
              <a:t>Programacin Dinmica</a:t>
            </a:r>
          </a:p>
        </p:txBody>
      </p:sp>
      <p:sp>
        <p:nvSpPr>
          <p:cNvPr id="137" name="Text Box 137"/>
          <p:cNvSpPr>
            <a:spLocks/>
          </p:cNvSpPr>
          <p:nvPr>
            <p:ph idx="12" sz="quarter" type="sldNum"/>
          </p:nvPr>
        </p:nvSpPr>
        <p:spPr/>
        <p:txBody>
          <a:bodyPr numCol="1"/>
          <a:lstStyle/>
          <a:p>
            <a:pPr algn="r"/>
            <a:fld id="{C7AE32C9-D4B7-484F-99CF-A9B3652642F8}" type="slidenum"/>
            <a:endParaRPr dirty="0" lang="en-US" smtClean="0" sz="1400"/>
          </a:p>
        </p:txBody>
      </p:sp>
      <p:sp>
        <p:nvSpPr>
          <p:cNvPr id="138" name="Text Box 138"/>
          <p:cNvSpPr>
            <a:spLocks/>
          </p:cNvSpPr>
          <p:nvPr>
            <p:ph idx="1" type="body"/>
          </p:nvPr>
        </p:nvSpPr>
        <p:spPr>
          <a:xfrm>
            <a:off x="685800" y="685800"/>
            <a:ext cx="7772400" cy="5410200"/>
          </a:xfrm>
          <a:prstGeom prst="rect">
            <a:avLst/>
          </a:prstGeom>
        </p:spPr>
        <p:txBody>
          <a:bodyPr numCol="1"/>
          <a:lstStyle/>
          <a:p>
            <a:pPr indent="-285750" lvl="1" marL="742950"/>
            <a:r>
              <a:rPr dirty="0" lang="en-US" smtClean="0" sz="2000"/>
              <a:t>Grafos multietapa</a:t>
            </a:r>
          </a:p>
          <a:p>
            <a:pPr indent="-228600" lvl="2" marL="1143000"/>
            <a:r>
              <a:rPr dirty="0" lang="en-US" smtClean="0" sz="1800"/>
              <a:t>Grafo dirigido G(N,A), cuyos nodos están reagrupados en k subconjuntos disjuntos: V</a:t>
            </a:r>
            <a:r>
              <a:rPr baseline="-25000" dirty="0" lang="en-US" smtClean="0" sz="1800"/>
              <a:t>1</a:t>
            </a:r>
            <a:r>
              <a:rPr dirty="0" lang="en-US" smtClean="0" sz="1800"/>
              <a:t>, V</a:t>
            </a:r>
            <a:r>
              <a:rPr baseline="-25000" dirty="0" lang="en-US" smtClean="0" sz="1800"/>
              <a:t>2</a:t>
            </a:r>
            <a:r>
              <a:rPr dirty="0" lang="en-US" smtClean="0" sz="1800"/>
              <a:t>, ...,V</a:t>
            </a:r>
            <a:r>
              <a:rPr baseline="-25000" dirty="0" lang="en-US" smtClean="0" sz="1800"/>
              <a:t>k</a:t>
            </a:r>
            <a:r>
              <a:rPr dirty="0" lang="en-US" smtClean="0" sz="1800"/>
              <a:t> llamados etapas</a:t>
            </a:r>
          </a:p>
          <a:p>
            <a:pPr indent="-228600" lvl="2" marL="1143000"/>
            <a:r>
              <a:rPr dirty="0" lang="en-US" smtClean="0" sz="1800"/>
              <a:t>Propiedades:</a:t>
            </a:r>
          </a:p>
          <a:p>
            <a:pPr indent="-228600" lvl="3" marL="1600200"/>
            <a:r>
              <a:rPr dirty="0" lang="en-US" smtClean="0" sz="1600"/>
              <a:t>GM1: N=</a:t>
            </a:r>
            <a:r>
              <a:rPr dirty="0" lang="en-US" smtClean="0" sz="1600"/>
              <a:t></a:t>
            </a:r>
            <a:r>
              <a:rPr baseline="-25000" dirty="0" lang="en-US" smtClean="0" sz="1600"/>
              <a:t>i=1</a:t>
            </a:r>
            <a:r>
              <a:rPr baseline="30000" dirty="0" lang="en-US" smtClean="0" sz="1600"/>
              <a:t> </a:t>
            </a:r>
            <a:r>
              <a:rPr dirty="0" lang="en-US" smtClean="0" sz="1600"/>
              <a:t>V</a:t>
            </a:r>
            <a:r>
              <a:rPr baseline="-25000" dirty="0" lang="en-US" smtClean="0" sz="1600"/>
              <a:t>i</a:t>
            </a:r>
            <a:r>
              <a:rPr dirty="0" lang="en-US" smtClean="0" sz="1600"/>
              <a:t> 	</a:t>
            </a:r>
            <a:r>
              <a:rPr dirty="0" lang="en-US" smtClean="0" sz="1600"/>
              <a:t> </a:t>
            </a:r>
            <a:r>
              <a:rPr baseline="-25000" dirty="0" lang="en-US" smtClean="0" sz="1600"/>
              <a:t>i=1</a:t>
            </a:r>
            <a:r>
              <a:rPr dirty="0" lang="en-US" smtClean="0" sz="1600"/>
              <a:t> V</a:t>
            </a:r>
            <a:r>
              <a:rPr baseline="-25000" dirty="0" lang="en-US" smtClean="0" sz="1600"/>
              <a:t>i</a:t>
            </a:r>
            <a:r>
              <a:rPr dirty="0" lang="en-US" smtClean="0" sz="1600"/>
              <a:t>=</a:t>
            </a:r>
          </a:p>
          <a:p>
            <a:pPr indent="-228600" lvl="3" marL="1600200"/>
            <a:r>
              <a:rPr dirty="0" lang="en-US" smtClean="0" sz="1600"/>
              <a:t>GM2: si los nodos x,yV</a:t>
            </a:r>
            <a:r>
              <a:rPr baseline="-25000" dirty="0" lang="en-US" smtClean="0" sz="1600"/>
              <a:t>i</a:t>
            </a:r>
            <a:r>
              <a:rPr dirty="0" lang="en-US" smtClean="0" sz="1600"/>
              <a:t> </a:t>
            </a:r>
            <a:r>
              <a:rPr dirty="0" lang="en-US" smtClean="0" sz="1600"/>
              <a:t>(x,y), (y,x)</a:t>
            </a:r>
            <a:r>
              <a:rPr dirty="0" lang="en-US" smtClean="0" sz="1600"/>
              <a:t>A</a:t>
            </a:r>
          </a:p>
          <a:p>
            <a:pPr indent="-228600" lvl="4" marL="2057400"/>
            <a:r>
              <a:rPr dirty="0" lang="en-US" smtClean="0" sz="1600"/>
              <a:t>No existe ningún arco que tenga por extremos nodos de un mismo conjunto V</a:t>
            </a:r>
            <a:r>
              <a:rPr baseline="-25000" dirty="0" lang="en-US" smtClean="0" sz="1600"/>
              <a:t>i</a:t>
            </a:r>
          </a:p>
          <a:p>
            <a:pPr indent="-228600" lvl="3" marL="1600200"/>
            <a:r>
              <a:rPr dirty="0" lang="en-US" smtClean="0" sz="1600"/>
              <a:t>GM3: si (x,y)A y xV</a:t>
            </a:r>
            <a:r>
              <a:rPr baseline="-25000" dirty="0" lang="en-US" smtClean="0" sz="1600"/>
              <a:t>i</a:t>
            </a:r>
            <a:r>
              <a:rPr dirty="0" lang="en-US" smtClean="0" sz="1600"/>
              <a:t>, yV</a:t>
            </a:r>
            <a:r>
              <a:rPr baseline="-25000" dirty="0" lang="en-US" smtClean="0" sz="1600"/>
              <a:t>j</a:t>
            </a:r>
            <a:r>
              <a:rPr dirty="0" lang="en-US" smtClean="0" sz="1600"/>
              <a:t> </a:t>
            </a:r>
            <a:r>
              <a:rPr dirty="0" lang="en-US" smtClean="0" sz="1600"/>
              <a:t> [i&lt;j] [j=i+1]</a:t>
            </a:r>
          </a:p>
          <a:p>
            <a:pPr indent="-228600" lvl="4" marL="2057400"/>
            <a:r>
              <a:rPr dirty="0" lang="en-US" smtClean="0" sz="1600"/>
              <a:t>Los arcos que entran en un conjunto lo hacen desde una etapa anterior; los que salen, lo hacen hacia adelante</a:t>
            </a:r>
          </a:p>
          <a:p>
            <a:pPr indent="-228600" lvl="3" marL="1600200"/>
            <a:r>
              <a:rPr dirty="0" lang="en-US" smtClean="0" sz="1600"/>
              <a:t>GM4: </a:t>
            </a:r>
            <a:r>
              <a:rPr dirty="0" lang="en-US" smtClean="0" sz="1600"/>
              <a:t></a:t>
            </a:r>
            <a:r>
              <a:rPr baseline="-25000" dirty="0" lang="en-US" smtClean="0" sz="1600"/>
              <a:t>a</a:t>
            </a:r>
            <a:r>
              <a:rPr dirty="0" lang="en-US" smtClean="0" sz="1600"/>
              <a:t>(x)=conjunto de antecesores del nodo x (y,x), y</a:t>
            </a:r>
            <a:r>
              <a:rPr baseline="-25000" dirty="0" lang="en-US" smtClean="0" sz="1600"/>
              <a:t>a</a:t>
            </a:r>
            <a:r>
              <a:rPr dirty="0" lang="en-US" smtClean="0" sz="1600"/>
              <a:t>(x)</a:t>
            </a:r>
          </a:p>
          <a:p>
            <a:pPr indent="-228600" lvl="4" marL="2057400"/>
            <a:r>
              <a:rPr dirty="0" lang="en-US" smtClean="0" sz="1600"/>
              <a:t></a:t>
            </a:r>
            <a:r>
              <a:rPr baseline="-25000" dirty="0" lang="en-US" smtClean="0" sz="1600"/>
              <a:t>s</a:t>
            </a:r>
            <a:r>
              <a:rPr dirty="0" lang="en-US" smtClean="0" sz="1600"/>
              <a:t>(x)=conjunto de sucesores de x, (x,y), con y</a:t>
            </a:r>
            <a:r>
              <a:rPr baseline="-25000" dirty="0" lang="en-US" smtClean="0" sz="1600"/>
              <a:t>s</a:t>
            </a:r>
            <a:r>
              <a:rPr dirty="0" lang="en-US" smtClean="0" sz="1600"/>
              <a:t>(x)</a:t>
            </a:r>
          </a:p>
          <a:p>
            <a:pPr indent="-228600" lvl="4" marL="2057400"/>
            <a:r>
              <a:rPr dirty="0" lang="en-US" smtClean="0" sz="1600"/>
              <a:t></a:t>
            </a:r>
            <a:r>
              <a:rPr baseline="-25000" dirty="0" lang="en-US" smtClean="0" sz="1600"/>
              <a:t>a</a:t>
            </a:r>
            <a:r>
              <a:rPr dirty="0" lang="en-US" smtClean="0" sz="1600"/>
              <a:t>(x)=  si i=1, xV</a:t>
            </a:r>
            <a:r>
              <a:rPr baseline="-25000" dirty="0" lang="en-US" smtClean="0" sz="1600"/>
              <a:t>i</a:t>
            </a:r>
          </a:p>
          <a:p>
            <a:pPr indent="-228600" lvl="4" marL="2057400"/>
            <a:r>
              <a:rPr dirty="0" lang="en-US" smtClean="0" sz="1600"/>
              <a:t></a:t>
            </a:r>
            <a:r>
              <a:rPr baseline="-25000" dirty="0" lang="en-US" smtClean="0" sz="1600"/>
              <a:t>s</a:t>
            </a:r>
            <a:r>
              <a:rPr dirty="0" lang="en-US" smtClean="0" sz="1600"/>
              <a:t>(x)=  si i=n, xV</a:t>
            </a:r>
            <a:r>
              <a:rPr baseline="-25000" dirty="0" lang="en-US" smtClean="0" sz="1600"/>
              <a:t>i</a:t>
            </a:r>
          </a:p>
          <a:p>
            <a:pPr indent="-228600" lvl="4" marL="2057400"/>
            <a:r>
              <a:rPr dirty="0" lang="en-US" smtClean="0" sz="1600"/>
              <a:t>Cualquier nodo tiene antecesores excepto los de la etapa 1</a:t>
            </a:r>
          </a:p>
          <a:p>
            <a:pPr indent="-228600" lvl="4" marL="2057400"/>
            <a:r>
              <a:rPr dirty="0" lang="en-US" smtClean="0" sz="1600"/>
              <a:t>Cualquier nodo tiene sucesores excepto los de la última etapa</a:t>
            </a:r>
          </a:p>
          <a:p>
            <a:pPr indent="-228600" lvl="3" marL="1600200"/>
            <a:r>
              <a:rPr dirty="0" lang="en-US" smtClean="0" sz="1600"/>
              <a:t>GM5: |V</a:t>
            </a:r>
            <a:r>
              <a:rPr baseline="-25000" dirty="0" lang="en-US" smtClean="0" sz="1600"/>
              <a:t>1</a:t>
            </a:r>
            <a:r>
              <a:rPr dirty="0" lang="en-US" smtClean="0" sz="1600"/>
              <a:t>|=|V</a:t>
            </a:r>
            <a:r>
              <a:rPr baseline="-25000" dirty="0" lang="en-US" smtClean="0" sz="1600"/>
              <a:t>k</a:t>
            </a:r>
            <a:r>
              <a:rPr dirty="0" lang="en-US" smtClean="0" sz="1600"/>
              <a:t>|=1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 Box 139"/>
          <p:cNvSpPr>
            <a:spLocks/>
          </p:cNvSpPr>
          <p:nvPr>
            <p:ph idx="11" sz="quarter" type="ftr"/>
          </p:nvPr>
        </p:nvSpPr>
        <p:spPr/>
        <p:txBody>
          <a:bodyPr numCol="1"/>
          <a:lstStyle/>
          <a:p>
            <a:pPr algn="ctr"/>
            <a:r>
              <a:rPr dirty="0" lang="en-US" smtClean="0" sz="1400"/>
              <a:t>Programacin Dinmica</a:t>
            </a:r>
          </a:p>
        </p:txBody>
      </p:sp>
      <p:sp>
        <p:nvSpPr>
          <p:cNvPr id="140" name="Text Box 140"/>
          <p:cNvSpPr>
            <a:spLocks/>
          </p:cNvSpPr>
          <p:nvPr>
            <p:ph idx="12" sz="quarter" type="sldNum"/>
          </p:nvPr>
        </p:nvSpPr>
        <p:spPr/>
        <p:txBody>
          <a:bodyPr numCol="1"/>
          <a:lstStyle/>
          <a:p>
            <a:pPr algn="r"/>
            <a:fld id="{B1BD4AF5-4357-4526-9064-2E5A7950C297}" type="slidenum"/>
            <a:endParaRPr dirty="0" lang="en-US" smtClean="0" sz="1400"/>
          </a:p>
        </p:txBody>
      </p:sp>
      <p:sp>
        <p:nvSpPr>
          <p:cNvPr id="141" name="Text Box 141"/>
          <p:cNvSpPr>
            <a:spLocks/>
          </p:cNvSpPr>
          <p:nvPr>
            <p:ph idx="1" type="body"/>
          </p:nvPr>
        </p:nvSpPr>
        <p:spPr>
          <a:xfrm>
            <a:off x="609600" y="685800"/>
            <a:ext cx="7772400" cy="5562600"/>
          </a:xfrm>
          <a:prstGeom prst="rect">
            <a:avLst/>
          </a:prstGeom>
        </p:spPr>
        <p:txBody>
          <a:bodyPr numCol="1"/>
          <a:lstStyle/>
          <a:p>
            <a:pPr indent="-285750" lvl="1" marL="742950">
              <a:lnSpc>
                <a:spcPct val="90000"/>
              </a:lnSpc>
            </a:pPr>
            <a:r>
              <a:rPr dirty="0" lang="en-US" smtClean="0" sz="2000"/>
              <a:t>El camino óptimo con grafos multietapa</a:t>
            </a:r>
          </a:p>
          <a:p>
            <a:pPr indent="-228600" lvl="2" marL="1143000">
              <a:lnSpc>
                <a:spcPct val="90000"/>
              </a:lnSpc>
            </a:pPr>
            <a:r>
              <a:rPr dirty="0" lang="en-US" smtClean="0" sz="1800"/>
              <a:t>Grafo multietapa de k etapas</a:t>
            </a:r>
          </a:p>
          <a:p>
            <a:pPr indent="-228600" lvl="3" marL="1600200">
              <a:lnSpc>
                <a:spcPct val="90000"/>
              </a:lnSpc>
            </a:pPr>
            <a:r>
              <a:rPr dirty="0" lang="en-US" smtClean="0" sz="1600"/>
              <a:t>Cada arco tiene un valor o coste asociado</a:t>
            </a:r>
          </a:p>
          <a:p>
            <a:pPr indent="-228600" lvl="3" marL="1600200">
              <a:lnSpc>
                <a:spcPct val="90000"/>
              </a:lnSpc>
            </a:pPr>
            <a:r>
              <a:rPr dirty="0" lang="en-US" smtClean="0" sz="1600"/>
              <a:t>Problema: encontrar el camino óptimo para ir desde V</a:t>
            </a:r>
            <a:r>
              <a:rPr baseline="-25000" dirty="0" lang="en-US" smtClean="0" sz="1600"/>
              <a:t>1</a:t>
            </a:r>
            <a:r>
              <a:rPr dirty="0" lang="en-US" smtClean="0" sz="1600"/>
              <a:t> hasta V</a:t>
            </a:r>
            <a:r>
              <a:rPr baseline="-25000" dirty="0" lang="en-US" smtClean="0" sz="1600"/>
              <a:t>k</a:t>
            </a:r>
            <a:r>
              <a:rPr dirty="0" lang="en-US" smtClean="0" sz="1600"/>
              <a:t>.</a:t>
            </a:r>
          </a:p>
          <a:p>
            <a:pPr indent="-228600" lvl="2" marL="1143000">
              <a:lnSpc>
                <a:spcPct val="90000"/>
              </a:lnSpc>
            </a:pPr>
            <a:r>
              <a:rPr dirty="0" lang="en-US" smtClean="0" sz="1800"/>
              <a:t>Resolución con PD:</a:t>
            </a:r>
          </a:p>
          <a:p>
            <a:pPr indent="-228600" lvl="3" marL="1600200">
              <a:lnSpc>
                <a:spcPct val="90000"/>
              </a:lnSpc>
            </a:pPr>
            <a:r>
              <a:rPr dirty="0" lang="en-US" smtClean="0" sz="1600"/>
              <a:t>Notación:</a:t>
            </a:r>
          </a:p>
          <a:p>
            <a:pPr indent="-228600" lvl="4" marL="2057400">
              <a:lnSpc>
                <a:spcPct val="90000"/>
              </a:lnSpc>
            </a:pPr>
            <a:r>
              <a:rPr dirty="0" lang="en-US" smtClean="0" sz="1600"/>
              <a:t>el nodo s sobre V</a:t>
            </a:r>
            <a:r>
              <a:rPr baseline="-25000" dirty="0" lang="en-US" smtClean="0" sz="1600"/>
              <a:t>1</a:t>
            </a:r>
            <a:r>
              <a:rPr dirty="0" lang="en-US" smtClean="0" sz="1600"/>
              <a:t> tendrá índice 1</a:t>
            </a:r>
          </a:p>
          <a:p>
            <a:pPr indent="-228600" lvl="4" marL="2057400">
              <a:lnSpc>
                <a:spcPct val="90000"/>
              </a:lnSpc>
            </a:pPr>
            <a:r>
              <a:rPr dirty="0" lang="en-US" smtClean="0" sz="1600"/>
              <a:t>El nodo t sobre V</a:t>
            </a:r>
            <a:r>
              <a:rPr baseline="-25000" dirty="0" lang="en-US" smtClean="0" sz="1600"/>
              <a:t>k</a:t>
            </a:r>
            <a:r>
              <a:rPr dirty="0" lang="en-US" smtClean="0" sz="1600"/>
              <a:t> tendrá índice n</a:t>
            </a:r>
          </a:p>
          <a:p>
            <a:pPr indent="-228600" lvl="4" marL="2057400">
              <a:lnSpc>
                <a:spcPct val="90000"/>
              </a:lnSpc>
            </a:pPr>
            <a:r>
              <a:rPr dirty="0" lang="en-US" smtClean="0" sz="1600"/>
              <a:t>Se asigna el número de nodo por etapas, correlativamente</a:t>
            </a:r>
          </a:p>
          <a:p>
            <a:pPr indent="-228600" lvl="3" marL="1600200">
              <a:lnSpc>
                <a:spcPct val="90000"/>
              </a:lnSpc>
            </a:pPr>
            <a:r>
              <a:rPr dirty="0" lang="en-US" smtClean="0" sz="1600"/>
              <a:t>Subproblemas:</a:t>
            </a:r>
          </a:p>
          <a:p>
            <a:pPr indent="-228600" lvl="4" marL="2057400">
              <a:lnSpc>
                <a:spcPct val="90000"/>
              </a:lnSpc>
            </a:pPr>
            <a:r>
              <a:rPr dirty="0" lang="en-US" smtClean="0" sz="1600"/>
              <a:t>Para cada nodo de cada V</a:t>
            </a:r>
            <a:r>
              <a:rPr baseline="-25000" dirty="0" lang="en-US" smtClean="0" sz="1600"/>
              <a:t>i</a:t>
            </a:r>
            <a:r>
              <a:rPr dirty="0" lang="en-US" smtClean="0" sz="1600"/>
              <a:t>, se estudia el mejor camino desde V</a:t>
            </a:r>
            <a:r>
              <a:rPr baseline="-25000" dirty="0" lang="en-US" smtClean="0" sz="1600"/>
              <a:t>1</a:t>
            </a:r>
            <a:r>
              <a:rPr dirty="0" lang="en-US" smtClean="0" sz="1600"/>
              <a:t> hasta el nodo V</a:t>
            </a:r>
            <a:r>
              <a:rPr baseline="-25000" dirty="0" lang="en-US" smtClean="0" sz="1600"/>
              <a:t>i</a:t>
            </a:r>
            <a:r>
              <a:rPr dirty="0" lang="en-US" smtClean="0" sz="1600"/>
              <a:t>; igualmente de i a k</a:t>
            </a:r>
          </a:p>
          <a:p>
            <a:pPr indent="-228600" lvl="3" marL="1600200">
              <a:lnSpc>
                <a:spcPct val="90000"/>
              </a:lnSpc>
            </a:pPr>
            <a:r>
              <a:rPr dirty="0" lang="en-US" smtClean="0" sz="1600"/>
              <a:t>Principio de optimalidad:</a:t>
            </a:r>
          </a:p>
          <a:p>
            <a:pPr indent="-228600" lvl="4" marL="2057400">
              <a:lnSpc>
                <a:spcPct val="90000"/>
              </a:lnSpc>
            </a:pPr>
            <a:r>
              <a:rPr dirty="0" lang="en-US" smtClean="0" sz="1600"/>
              <a:t>Si el nodo x</a:t>
            </a:r>
            <a:r>
              <a:rPr dirty="0" lang="en-US" smtClean="0" sz="1600"/>
              <a:t>al camino óptimo entre V</a:t>
            </a:r>
            <a:r>
              <a:rPr baseline="-25000" dirty="0" lang="en-US" smtClean="0" sz="1600"/>
              <a:t>1</a:t>
            </a:r>
            <a:r>
              <a:rPr dirty="0" lang="en-US" smtClean="0" sz="1600"/>
              <a:t> y V</a:t>
            </a:r>
            <a:r>
              <a:rPr baseline="-25000" dirty="0" lang="en-US" smtClean="0" sz="1600"/>
              <a:t>k</a:t>
            </a:r>
            <a:r>
              <a:rPr dirty="0" lang="en-US" smtClean="0" sz="1600"/>
              <a:t>, el subcamino V</a:t>
            </a:r>
            <a:r>
              <a:rPr baseline="-25000" dirty="0" lang="en-US" smtClean="0" sz="1600"/>
              <a:t>1</a:t>
            </a:r>
            <a:r>
              <a:rPr dirty="0" lang="en-US" smtClean="0" sz="1600"/>
              <a:t>..x es óptimo y el subcamino x..t, con tV</a:t>
            </a:r>
            <a:r>
              <a:rPr baseline="-25000" dirty="0" lang="en-US" smtClean="0" sz="1600"/>
              <a:t>k</a:t>
            </a:r>
            <a:r>
              <a:rPr dirty="0" lang="en-US" smtClean="0" sz="1600"/>
              <a:t>, también es óptimo</a:t>
            </a:r>
          </a:p>
          <a:p>
            <a:pPr indent="-228600" lvl="3" marL="1600200">
              <a:lnSpc>
                <a:spcPct val="90000"/>
              </a:lnSpc>
            </a:pPr>
            <a:r>
              <a:rPr dirty="0" lang="en-US" smtClean="0" sz="1600"/>
              <a:t>Planteamiento:</a:t>
            </a:r>
          </a:p>
          <a:p>
            <a:pPr indent="-228600" lvl="4" marL="2057400">
              <a:lnSpc>
                <a:spcPct val="90000"/>
              </a:lnSpc>
            </a:pPr>
            <a:r>
              <a:rPr dirty="0" lang="en-US" smtClean="0" sz="1600"/>
              <a:t>L[1..n,1..n]=coste de las aristas del grafo;	  k: nº de etapas</a:t>
            </a:r>
          </a:p>
          <a:p>
            <a:pPr indent="-228600" lvl="4" marL="2057400">
              <a:lnSpc>
                <a:spcPct val="90000"/>
              </a:lnSpc>
            </a:pPr>
            <a:r>
              <a:rPr dirty="0" lang="en-US" smtClean="0" sz="1600"/>
              <a:t>P[1..k]=vector que contiene el camino óptimo; P[i]=nodo antecesor</a:t>
            </a:r>
          </a:p>
          <a:p>
            <a:pPr indent="-228600" lvl="4" marL="2057400">
              <a:lnSpc>
                <a:spcPct val="90000"/>
              </a:lnSpc>
            </a:pPr>
            <a:r>
              <a:rPr dirty="0" lang="en-US" smtClean="0" sz="1600"/>
              <a:t>Coste[1..n]=coste del camino óptimo (de s a i)</a:t>
            </a:r>
          </a:p>
          <a:p>
            <a:pPr indent="-228600" lvl="4" marL="2057400">
              <a:lnSpc>
                <a:spcPct val="90000"/>
              </a:lnSpc>
            </a:pPr>
            <a:r>
              <a:rPr dirty="0" lang="en-US" smtClean="0" sz="1600"/>
              <a:t>Coste</a:t>
            </a:r>
            <a:r>
              <a:rPr baseline="-25000" dirty="0" lang="en-US" smtClean="0" sz="1600"/>
              <a:t>i</a:t>
            </a:r>
            <a:r>
              <a:rPr dirty="0" lang="en-US" smtClean="0" sz="1600"/>
              <a:t>[j]=[max/min](coste</a:t>
            </a:r>
            <a:r>
              <a:rPr baseline="-25000" dirty="0" lang="en-US" smtClean="0" sz="1600"/>
              <a:t>i-1</a:t>
            </a:r>
            <a:r>
              <a:rPr dirty="0" lang="en-US" smtClean="0" sz="1600"/>
              <a:t>(l)+L(l,j))  lV</a:t>
            </a:r>
            <a:r>
              <a:rPr baseline="-25000" dirty="0" lang="en-US" smtClean="0" sz="1600"/>
              <a:t>i-1</a:t>
            </a:r>
            <a:r>
              <a:rPr dirty="0" lang="en-US" smtClean="0" sz="1600"/>
              <a:t>; (l,j) A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 Box 142"/>
          <p:cNvSpPr>
            <a:spLocks/>
          </p:cNvSpPr>
          <p:nvPr>
            <p:ph idx="11" sz="quarter" type="ftr"/>
          </p:nvPr>
        </p:nvSpPr>
        <p:spPr/>
        <p:txBody>
          <a:bodyPr numCol="1"/>
          <a:lstStyle/>
          <a:p>
            <a:pPr algn="ctr"/>
            <a:r>
              <a:rPr dirty="0" lang="en-US" smtClean="0" sz="1400"/>
              <a:t>Programacin Dinmica</a:t>
            </a:r>
          </a:p>
        </p:txBody>
      </p:sp>
      <p:sp>
        <p:nvSpPr>
          <p:cNvPr id="143" name="Text Box 143"/>
          <p:cNvSpPr>
            <a:spLocks/>
          </p:cNvSpPr>
          <p:nvPr>
            <p:ph idx="12" sz="quarter" type="sldNum"/>
          </p:nvPr>
        </p:nvSpPr>
        <p:spPr/>
        <p:txBody>
          <a:bodyPr numCol="1"/>
          <a:lstStyle/>
          <a:p>
            <a:pPr algn="r"/>
            <a:fld id="{F67F24C9-F7B1-4D82-938F-33E0FA40F5B9}" type="slidenum"/>
            <a:endParaRPr dirty="0" lang="en-US" smtClean="0" sz="1400"/>
          </a:p>
        </p:txBody>
      </p:sp>
      <p:sp>
        <p:nvSpPr>
          <p:cNvPr id="144" name="Text Box 144"/>
          <p:cNvSpPr>
            <a:spLocks/>
          </p:cNvSpPr>
          <p:nvPr>
            <p:ph idx="1" type="body"/>
          </p:nvPr>
        </p:nvSpPr>
        <p:spPr>
          <a:xfrm>
            <a:off x="609600" y="685800"/>
            <a:ext cx="7772400" cy="5562600"/>
          </a:xfrm>
          <a:prstGeom prst="rect">
            <a:avLst/>
          </a:prstGeom>
        </p:spPr>
        <p:txBody>
          <a:bodyPr numCol="1"/>
          <a:lstStyle/>
          <a:p>
            <a:pPr indent="-228600" lvl="2" marL="1143000">
              <a:lnSpc>
                <a:spcPct val="90000"/>
              </a:lnSpc>
            </a:pPr>
            <a:r>
              <a:rPr dirty="0" lang="en-US" smtClean="0" sz="2000"/>
              <a:t>Algoritmo del camino óptimo con grafo multietapa(COGM)</a:t>
            </a:r>
          </a:p>
          <a:p>
            <a:pPr indent="-228600" lvl="3" marL="1600200">
              <a:lnSpc>
                <a:spcPct val="90000"/>
              </a:lnSpc>
              <a:buNone/>
            </a:pPr>
            <a:r>
              <a:rPr dirty="0" lang="en-US" smtClean="0" sz="1800"/>
              <a:t>Funcion COGM(L[1..n,1..n],k):vector p[k]</a:t>
            </a:r>
          </a:p>
          <a:p>
            <a:pPr indent="-228600" lvl="3" marL="1600200">
              <a:lnSpc>
                <a:spcPct val="90000"/>
              </a:lnSpc>
              <a:buNone/>
            </a:pPr>
            <a:r>
              <a:rPr dirty="0" lang="en-US" smtClean="0" sz="1800"/>
              <a:t> vector Coste[n], Aux[n]</a:t>
            </a:r>
          </a:p>
          <a:p>
            <a:pPr indent="-228600" lvl="3" marL="1600200">
              <a:lnSpc>
                <a:spcPct val="90000"/>
              </a:lnSpc>
              <a:buNone/>
            </a:pPr>
            <a:r>
              <a:rPr dirty="0" lang="en-US" smtClean="0" sz="1800"/>
              <a:t> Coste[1]=0</a:t>
            </a:r>
          </a:p>
          <a:p>
            <a:pPr indent="-228600" lvl="3" marL="1600200">
              <a:lnSpc>
                <a:spcPct val="90000"/>
              </a:lnSpc>
              <a:buNone/>
            </a:pPr>
            <a:r>
              <a:rPr dirty="0" lang="en-US" smtClean="0" sz="1800"/>
              <a:t> Para j=2 hasta n hacer</a:t>
            </a:r>
          </a:p>
          <a:p>
            <a:pPr indent="-228600" lvl="3" marL="1600200">
              <a:lnSpc>
                <a:spcPct val="90000"/>
              </a:lnSpc>
              <a:buNone/>
            </a:pPr>
            <a:r>
              <a:rPr dirty="0" lang="en-US" smtClean="0" sz="1800"/>
              <a:t>	r = nodo tal que (r,j)</a:t>
            </a:r>
            <a:r>
              <a:rPr dirty="0" lang="en-US" smtClean="0" sz="1800"/>
              <a:t>A y Coste[r]+L(r,j) sea óptimo</a:t>
            </a:r>
          </a:p>
          <a:p>
            <a:pPr indent="-228600" lvl="3" marL="1600200">
              <a:lnSpc>
                <a:spcPct val="90000"/>
              </a:lnSpc>
              <a:buNone/>
            </a:pPr>
            <a:r>
              <a:rPr dirty="0" lang="en-US" smtClean="0" sz="1800"/>
              <a:t>	Coste[j] = Coste[r]+L[r,j]</a:t>
            </a:r>
          </a:p>
          <a:p>
            <a:pPr indent="-228600" lvl="3" marL="1600200">
              <a:lnSpc>
                <a:spcPct val="90000"/>
              </a:lnSpc>
              <a:buNone/>
            </a:pPr>
            <a:r>
              <a:rPr dirty="0" lang="en-US" smtClean="0" sz="1800"/>
              <a:t>	Aux[j]=r</a:t>
            </a:r>
          </a:p>
          <a:p>
            <a:pPr indent="-228600" lvl="3" marL="1600200">
              <a:lnSpc>
                <a:spcPct val="90000"/>
              </a:lnSpc>
              <a:buNone/>
            </a:pPr>
            <a:r>
              <a:rPr dirty="0" lang="en-US" smtClean="0" sz="1800"/>
              <a:t> Fin para</a:t>
            </a:r>
          </a:p>
          <a:p>
            <a:pPr indent="-228600" lvl="3" marL="1600200">
              <a:lnSpc>
                <a:spcPct val="90000"/>
              </a:lnSpc>
              <a:buNone/>
            </a:pPr>
            <a:r>
              <a:rPr dirty="0" lang="en-US" smtClean="0" sz="1800"/>
              <a:t> Si |V</a:t>
            </a:r>
            <a:r>
              <a:rPr baseline="-25000" dirty="0" lang="en-US" smtClean="0" sz="1800"/>
              <a:t>1</a:t>
            </a:r>
            <a:r>
              <a:rPr dirty="0" lang="en-US" smtClean="0" sz="1800"/>
              <a:t>|=1 entonces P[1]=1</a:t>
            </a:r>
          </a:p>
          <a:p>
            <a:pPr indent="-228600" lvl="3" marL="1600200">
              <a:lnSpc>
                <a:spcPct val="90000"/>
              </a:lnSpc>
              <a:buNone/>
            </a:pPr>
            <a:r>
              <a:rPr dirty="0" lang="en-US" smtClean="0" sz="1800"/>
              <a:t> Si |V</a:t>
            </a:r>
            <a:r>
              <a:rPr baseline="-25000" dirty="0" lang="en-US" smtClean="0" sz="1800"/>
              <a:t>k</a:t>
            </a:r>
            <a:r>
              <a:rPr dirty="0" lang="en-US" smtClean="0" sz="1800"/>
              <a:t>|=1 entonces P[k]=n</a:t>
            </a:r>
          </a:p>
          <a:p>
            <a:pPr indent="-228600" lvl="3" marL="1600200">
              <a:lnSpc>
                <a:spcPct val="90000"/>
              </a:lnSpc>
              <a:buNone/>
            </a:pPr>
            <a:r>
              <a:rPr dirty="0" lang="en-US" smtClean="0" sz="1800"/>
              <a:t> Para j=k-1 hasta 2 hacer</a:t>
            </a:r>
          </a:p>
          <a:p>
            <a:pPr indent="-228600" lvl="3" marL="1600200">
              <a:lnSpc>
                <a:spcPct val="90000"/>
              </a:lnSpc>
              <a:buNone/>
            </a:pPr>
            <a:r>
              <a:rPr dirty="0" lang="en-US" smtClean="0" sz="1800"/>
              <a:t>	P[j] = Aux[P[j+1]]</a:t>
            </a:r>
          </a:p>
          <a:p>
            <a:pPr indent="-228600" lvl="3" marL="1600200">
              <a:lnSpc>
                <a:spcPct val="90000"/>
              </a:lnSpc>
              <a:buNone/>
            </a:pPr>
            <a:r>
              <a:rPr dirty="0" lang="en-US" smtClean="0" sz="1800"/>
              <a:t> Fin para</a:t>
            </a:r>
          </a:p>
          <a:p>
            <a:pPr indent="-228600" lvl="3" marL="1600200">
              <a:lnSpc>
                <a:spcPct val="90000"/>
              </a:lnSpc>
              <a:buNone/>
            </a:pPr>
            <a:r>
              <a:rPr dirty="0" lang="en-US" smtClean="0" sz="1800"/>
              <a:t>Fin COGM</a:t>
            </a:r>
          </a:p>
          <a:p>
            <a:pPr indent="-228600" lvl="3" marL="1600200">
              <a:lnSpc>
                <a:spcPct val="90000"/>
              </a:lnSpc>
            </a:pPr>
            <a:r>
              <a:rPr dirty="0" lang="en-US" smtClean="0" sz="1800"/>
              <a:t>El coste del camino óptimo está en Coste[n]</a:t>
            </a:r>
          </a:p>
          <a:p>
            <a:pPr indent="-228600" lvl="3" marL="1600200">
              <a:lnSpc>
                <a:spcPct val="90000"/>
              </a:lnSpc>
            </a:pPr>
            <a:r>
              <a:rPr dirty="0" lang="en-US" smtClean="0" sz="1800"/>
              <a:t>Los nodos del camino óptimo están en P[1..k]</a:t>
            </a:r>
          </a:p>
          <a:p>
            <a:pPr indent="-228600" lvl="3" marL="1600200">
              <a:lnSpc>
                <a:spcPct val="90000"/>
              </a:lnSpc>
            </a:pPr>
            <a:r>
              <a:rPr dirty="0" lang="en-US" smtClean="0" sz="1800"/>
              <a:t>Ejemplo: (...)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 Box 145"/>
          <p:cNvSpPr>
            <a:spLocks/>
          </p:cNvSpPr>
          <p:nvPr>
            <p:ph idx="11" sz="quarter" type="ftr"/>
          </p:nvPr>
        </p:nvSpPr>
        <p:spPr/>
        <p:txBody>
          <a:bodyPr numCol="1"/>
          <a:lstStyle/>
          <a:p>
            <a:pPr algn="ctr"/>
            <a:r>
              <a:rPr dirty="0" lang="en-US" smtClean="0" sz="1400"/>
              <a:t>Programacin Dinmica</a:t>
            </a:r>
          </a:p>
        </p:txBody>
      </p:sp>
      <p:sp>
        <p:nvSpPr>
          <p:cNvPr id="146" name="Text Box 146"/>
          <p:cNvSpPr>
            <a:spLocks/>
          </p:cNvSpPr>
          <p:nvPr>
            <p:ph idx="12" sz="quarter" type="sldNum"/>
          </p:nvPr>
        </p:nvSpPr>
        <p:spPr/>
        <p:txBody>
          <a:bodyPr numCol="1"/>
          <a:lstStyle/>
          <a:p>
            <a:pPr algn="r"/>
            <a:fld id="{C68D2A67-BE14-4CBF-86F1-B760CBA4E96F}" type="slidenum"/>
            <a:endParaRPr dirty="0" lang="en-US" smtClean="0" sz="1400"/>
          </a:p>
        </p:txBody>
      </p:sp>
      <p:sp>
        <p:nvSpPr>
          <p:cNvPr id="147" name="Text Box 147"/>
          <p:cNvSpPr>
            <a:spLocks/>
          </p:cNvSpPr>
          <p:nvPr>
            <p:ph idx="1" type="body"/>
          </p:nvPr>
        </p:nvSpPr>
        <p:spPr>
          <a:xfrm>
            <a:off x="609600" y="685800"/>
            <a:ext cx="7772400" cy="5562600"/>
          </a:xfrm>
          <a:prstGeom prst="rect">
            <a:avLst/>
          </a:prstGeom>
        </p:spPr>
        <p:txBody>
          <a:bodyPr numCol="1"/>
          <a:lstStyle/>
          <a:p>
            <a:pPr indent="-533400" lvl="1" marL="990600">
              <a:lnSpc>
                <a:spcPct val="90000"/>
              </a:lnSpc>
            </a:pPr>
            <a:r>
              <a:rPr dirty="0" lang="en-US" smtClean="0" sz="2000"/>
              <a:t>Aplicaciones de los grafos multietapa</a:t>
            </a:r>
          </a:p>
          <a:p>
            <a:pPr indent="-457200" lvl="2" marL="1371600">
              <a:lnSpc>
                <a:spcPct val="90000"/>
              </a:lnSpc>
            </a:pPr>
            <a:r>
              <a:rPr dirty="0" lang="en-US" smtClean="0" sz="1800"/>
              <a:t>Muchos problemas de PD se pueden resolver con GM</a:t>
            </a:r>
          </a:p>
          <a:p>
            <a:pPr indent="-457200" lvl="2" marL="1371600">
              <a:lnSpc>
                <a:spcPct val="90000"/>
              </a:lnSpc>
            </a:pPr>
            <a:r>
              <a:rPr dirty="0" lang="en-US" smtClean="0" sz="1800"/>
              <a:t>Problema de la mochila con GM</a:t>
            </a:r>
          </a:p>
          <a:p>
            <a:pPr indent="-381000" lvl="3" marL="1752600">
              <a:lnSpc>
                <a:spcPct val="90000"/>
              </a:lnSpc>
            </a:pPr>
            <a:r>
              <a:rPr dirty="0" lang="en-US" smtClean="0" sz="1600"/>
              <a:t>Construir grafo multietapa; nº etapas=nº objetos</a:t>
            </a:r>
          </a:p>
          <a:p>
            <a:pPr indent="-381000" lvl="3" marL="1752600">
              <a:lnSpc>
                <a:spcPct val="90000"/>
              </a:lnSpc>
            </a:pPr>
            <a:r>
              <a:rPr dirty="0" lang="en-US" smtClean="0" sz="1600"/>
              <a:t>Etiquetar los nodos con las posibles capacidades de la mochila</a:t>
            </a:r>
          </a:p>
          <a:p>
            <a:pPr indent="-381000" lvl="3" marL="1752600">
              <a:lnSpc>
                <a:spcPct val="90000"/>
              </a:lnSpc>
            </a:pPr>
            <a:r>
              <a:rPr dirty="0" lang="en-US" smtClean="0" sz="1600"/>
              <a:t>De cada nodo salen dos aristas:</a:t>
            </a:r>
          </a:p>
          <a:p>
            <a:pPr indent="-381000" lvl="4" marL="2209800">
              <a:lnSpc>
                <a:spcPct val="90000"/>
              </a:lnSpc>
              <a:buFontTx/>
              <a:buAutoNum type="alphaLcParenR"/>
            </a:pPr>
            <a:r>
              <a:rPr dirty="0" lang="en-US" smtClean="0" sz="1600"/>
              <a:t>Irá hasta otro nodo con la misma etiqueta (capacidad) de una etapa posterior</a:t>
            </a:r>
          </a:p>
          <a:p>
            <a:pPr indent="-381000" lvl="4" marL="2209800">
              <a:lnSpc>
                <a:spcPct val="90000"/>
              </a:lnSpc>
              <a:buFontTx/>
              <a:buAutoNum type="alphaLcParenR"/>
            </a:pPr>
            <a:r>
              <a:rPr dirty="0" lang="en-US" smtClean="0" sz="1600"/>
              <a:t>Irá hasta otro nodo etiquetado con la capacidad del vértice de salida mas P</a:t>
            </a:r>
            <a:r>
              <a:rPr baseline="-25000" dirty="0" lang="en-US" smtClean="0" sz="1600"/>
              <a:t>i</a:t>
            </a:r>
            <a:r>
              <a:rPr dirty="0" lang="en-US" smtClean="0" sz="1600"/>
              <a:t> (el peso de ese nodo)</a:t>
            </a:r>
          </a:p>
          <a:p>
            <a:pPr indent="-381000" lvl="3" marL="1752600">
              <a:lnSpc>
                <a:spcPct val="90000"/>
              </a:lnSpc>
            </a:pPr>
            <a:r>
              <a:rPr dirty="0" lang="en-US" smtClean="0" sz="1600"/>
              <a:t>Solamente habrá un arco si la etiqueta de un nodo es menor que P</a:t>
            </a:r>
            <a:r>
              <a:rPr baseline="-25000" dirty="0" lang="en-US" smtClean="0" sz="1600"/>
              <a:t>i</a:t>
            </a:r>
            <a:r>
              <a:rPr dirty="0" lang="en-US" smtClean="0" sz="1600"/>
              <a:t> (W-etiqueta&lt;P</a:t>
            </a:r>
            <a:r>
              <a:rPr baseline="-25000" dirty="0" lang="en-US" smtClean="0" sz="1600"/>
              <a:t>i</a:t>
            </a:r>
            <a:r>
              <a:rPr dirty="0" lang="en-US" smtClean="0" sz="1600"/>
              <a:t>)</a:t>
            </a:r>
          </a:p>
          <a:p>
            <a:pPr indent="-457200" lvl="2" marL="1371600">
              <a:lnSpc>
                <a:spcPct val="90000"/>
              </a:lnSpc>
            </a:pPr>
            <a:r>
              <a:rPr dirty="0" lang="en-US" smtClean="0" sz="1800"/>
              <a:t>Ejemplo: W=6, n=5 objetos </a:t>
            </a:r>
            <a:r>
              <a:rPr dirty="0" lang="en-US" smtClean="0" sz="1800"/>
              <a:t> (...)</a:t>
            </a:r>
          </a:p>
          <a:p>
            <a:pPr indent="-533400" lvl="1" marL="990600">
              <a:lnSpc>
                <a:spcPct val="90000"/>
              </a:lnSpc>
            </a:pPr>
            <a:r>
              <a:rPr dirty="0" lang="en-US" smtClean="0" sz="2000"/>
              <a:t>Aplicación del principio de optimalidad al problema de la mochila:</a:t>
            </a:r>
          </a:p>
          <a:p>
            <a:pPr indent="-457200" lvl="2" marL="1371600">
              <a:lnSpc>
                <a:spcPct val="90000"/>
              </a:lnSpc>
            </a:pPr>
            <a:r>
              <a:rPr dirty="0" lang="en-US" smtClean="0" sz="1800"/>
              <a:t>Si </a:t>
            </a:r>
            <a:r>
              <a:rPr dirty="0" lang="en-US" smtClean="0" sz="1800"/>
              <a:t>1,2,...,t es la selección óptima de objetos para el problema de llenar la mochila, con W de peso máximo, con objetos de un conjunto C </a:t>
            </a:r>
            <a:r>
              <a:rPr dirty="0" lang="en-US" smtClean="0" sz="1800"/>
              <a:t></a:t>
            </a:r>
          </a:p>
          <a:p>
            <a:pPr indent="-381000" lvl="3" marL="1752600">
              <a:lnSpc>
                <a:spcPct val="90000"/>
              </a:lnSpc>
            </a:pPr>
            <a:r>
              <a:rPr dirty="0" lang="en-US" smtClean="0" sz="1600"/>
              <a:t>La subsolución 1, 2,..., t-1 es solución óptima del problema de la mochila con capacidad W-Pt y el conjunto C-{t}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/>
          <p:cNvSpPr>
            <a:spLocks/>
          </p:cNvSpPr>
          <p:nvPr>
            <p:ph idx="11" sz="quarter" type="ftr"/>
          </p:nvPr>
        </p:nvSpPr>
        <p:spPr/>
        <p:txBody>
          <a:bodyPr numCol="1"/>
          <a:lstStyle/>
          <a:p>
            <a:pPr algn="ctr"/>
            <a:r>
              <a:rPr dirty="0" lang="en-US" smtClean="0" sz="1400"/>
              <a:t>Programacin Dinmica</a:t>
            </a:r>
          </a:p>
        </p:txBody>
      </p:sp>
      <p:sp>
        <p:nvSpPr>
          <p:cNvPr id="13" name="Text Box 13"/>
          <p:cNvSpPr>
            <a:spLocks/>
          </p:cNvSpPr>
          <p:nvPr>
            <p:ph idx="12" sz="quarter" type="sldNum"/>
          </p:nvPr>
        </p:nvSpPr>
        <p:spPr/>
        <p:txBody>
          <a:bodyPr numCol="1"/>
          <a:lstStyle/>
          <a:p>
            <a:pPr algn="r"/>
            <a:fld id="{5999522F-206B-4843-AA3D-71302FEC7591}" type="slidenum"/>
            <a:endParaRPr dirty="0" lang="en-US" smtClean="0" sz="1400"/>
          </a:p>
        </p:txBody>
      </p:sp>
      <p:sp>
        <p:nvSpPr>
          <p:cNvPr id="14" name="Text Box 14"/>
          <p:cNvSpPr>
            <a:spLocks/>
          </p:cNvSpPr>
          <p:nvPr>
            <p:ph idx="1" type="body"/>
          </p:nvPr>
        </p:nvSpPr>
        <p:spPr>
          <a:xfrm>
            <a:off x="685800" y="685800"/>
            <a:ext cx="7772400" cy="5410200"/>
          </a:xfrm>
          <a:prstGeom prst="rect">
            <a:avLst/>
          </a:prstGeom>
        </p:spPr>
        <p:txBody>
          <a:bodyPr numCol="1"/>
          <a:lstStyle/>
          <a:p>
            <a:pPr indent="-342900" marL="342900">
              <a:buNone/>
            </a:pPr>
            <a:r>
              <a:rPr dirty="0" lang="en-US" smtClean="0" sz="2400"/>
              <a:t>1. Introducción</a:t>
            </a:r>
          </a:p>
          <a:p>
            <a:pPr indent="-285750" lvl="1" marL="742950"/>
            <a:r>
              <a:rPr dirty="0" lang="en-US" smtClean="0" sz="2000"/>
              <a:t>En DV los ejemplares se dividen en subejemplares</a:t>
            </a:r>
          </a:p>
          <a:p>
            <a:pPr indent="-228600" lvl="2" marL="1143000"/>
            <a:r>
              <a:rPr dirty="0" lang="en-US" smtClean="0" sz="1800"/>
              <a:t>Los subejemplares se resolvían (mediante subdivisiones)</a:t>
            </a:r>
          </a:p>
          <a:p>
            <a:pPr indent="-228600" lvl="2" marL="1143000"/>
            <a:r>
              <a:rPr dirty="0" lang="en-US" smtClean="0" sz="1800"/>
              <a:t>Se combinan las soluciones para resolver el caso general</a:t>
            </a:r>
          </a:p>
          <a:p>
            <a:pPr indent="-285750" lvl="1" marL="742950"/>
            <a:r>
              <a:rPr dirty="0" lang="en-US" smtClean="0" sz="2000"/>
              <a:t>DV no tiene en cuenta los posibles solapamientos</a:t>
            </a:r>
          </a:p>
          <a:p>
            <a:pPr indent="-228600" lvl="2" marL="1143000"/>
            <a:r>
              <a:rPr dirty="0" lang="en-US" smtClean="0" sz="1800"/>
              <a:t>Si los subproblemas idénticos se resuelven independientemente, se duplica el trabajo </a:t>
            </a:r>
            <a:r>
              <a:rPr dirty="0" lang="en-US" smtClean="0" sz="1800"/>
              <a:t> algoritmo ineficiente</a:t>
            </a:r>
          </a:p>
          <a:p>
            <a:pPr indent="-228600" lvl="2" marL="1143000"/>
            <a:r>
              <a:rPr dirty="0" lang="en-US" smtClean="0" sz="1800"/>
              <a:t>Podemos almacenar las subsoluciones para su uso posterior, evitando la duplicación y resultando más eficaces</a:t>
            </a:r>
          </a:p>
          <a:p>
            <a:pPr indent="-285750" lvl="1" marL="742950"/>
            <a:r>
              <a:rPr dirty="0" lang="en-US" smtClean="0" sz="2000"/>
              <a:t>PD evita calcular dos veces un mismo resultado, por lo que necesita una tabla de resultados conocidos</a:t>
            </a:r>
          </a:p>
          <a:p>
            <a:pPr indent="-285750" lvl="1" marL="742950"/>
            <a:r>
              <a:rPr dirty="0" lang="en-US" smtClean="0" sz="2000"/>
              <a:t>DV: técnica descendente de refinamiento sucesivo </a:t>
            </a:r>
            <a:r>
              <a:rPr dirty="0" lang="en-US" smtClean="0" sz="2000"/>
              <a:t> el caso completo se va dividiendo en subcasos más pequeños</a:t>
            </a:r>
          </a:p>
          <a:p>
            <a:pPr indent="-285750" lvl="1" marL="742950"/>
            <a:r>
              <a:rPr dirty="0" lang="en-US" smtClean="0" sz="2000"/>
              <a:t>PD: técnica ascendente que comienza por los subcasos más pequeños y sencillos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15"/>
          <p:cNvSpPr>
            <a:spLocks/>
          </p:cNvSpPr>
          <p:nvPr>
            <p:ph idx="11" sz="quarter" type="ftr"/>
          </p:nvPr>
        </p:nvSpPr>
        <p:spPr/>
        <p:txBody>
          <a:bodyPr numCol="1"/>
          <a:lstStyle/>
          <a:p>
            <a:pPr algn="ctr"/>
            <a:r>
              <a:rPr dirty="0" lang="en-US" smtClean="0" sz="1400"/>
              <a:t>Programacin Dinmica</a:t>
            </a:r>
          </a:p>
        </p:txBody>
      </p:sp>
      <p:sp>
        <p:nvSpPr>
          <p:cNvPr id="16" name="Text Box 16"/>
          <p:cNvSpPr>
            <a:spLocks/>
          </p:cNvSpPr>
          <p:nvPr>
            <p:ph idx="12" sz="quarter" type="sldNum"/>
          </p:nvPr>
        </p:nvSpPr>
        <p:spPr/>
        <p:txBody>
          <a:bodyPr numCol="1"/>
          <a:lstStyle/>
          <a:p>
            <a:pPr algn="r"/>
            <a:fld id="{DD05A924-6865-4FFD-B276-F543C88DA46F}" type="slidenum"/>
            <a:endParaRPr dirty="0" lang="en-US" smtClean="0" sz="1400"/>
          </a:p>
        </p:txBody>
      </p:sp>
      <p:sp>
        <p:nvSpPr>
          <p:cNvPr id="17" name="Text Box 17"/>
          <p:cNvSpPr>
            <a:spLocks/>
          </p:cNvSpPr>
          <p:nvPr>
            <p:ph idx="1" type="body"/>
          </p:nvPr>
        </p:nvSpPr>
        <p:spPr>
          <a:xfrm>
            <a:off x="685800" y="685800"/>
            <a:ext cx="7772400" cy="5410200"/>
          </a:xfrm>
          <a:prstGeom prst="rect">
            <a:avLst/>
          </a:prstGeom>
        </p:spPr>
        <p:txBody>
          <a:bodyPr numCol="1"/>
          <a:lstStyle/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400"/>
              <a:t>2. Cálculo del coeficiente binomial</a:t>
            </a:r>
          </a:p>
          <a:p>
            <a:pPr indent="-285750" lvl="1" marL="742950">
              <a:lnSpc>
                <a:spcPct val="90000"/>
              </a:lnSpc>
            </a:pPr>
            <a:endParaRPr dirty="0" lang="en-US" smtClean="0" sz="2000"/>
          </a:p>
          <a:p>
            <a:pPr indent="-285750" lvl="1" marL="742950">
              <a:lnSpc>
                <a:spcPct val="90000"/>
              </a:lnSpc>
            </a:pPr>
            <a:endParaRPr dirty="0" lang="en-US" smtClean="0" sz="2000"/>
          </a:p>
          <a:p>
            <a:pPr indent="-285750" lvl="1" marL="742950">
              <a:lnSpc>
                <a:spcPct val="90000"/>
              </a:lnSpc>
            </a:pPr>
            <a:endParaRPr dirty="0" lang="en-US" smtClean="0" sz="2000"/>
          </a:p>
          <a:p>
            <a:pPr indent="-285750" lvl="1" marL="742950">
              <a:lnSpc>
                <a:spcPct val="90000"/>
              </a:lnSpc>
            </a:pPr>
            <a:endParaRPr dirty="0" lang="en-US" smtClean="0" sz="2000"/>
          </a:p>
          <a:p>
            <a:pPr indent="-285750" lvl="1" marL="742950">
              <a:lnSpc>
                <a:spcPct val="90000"/>
              </a:lnSpc>
            </a:pPr>
            <a:endParaRPr dirty="0" lang="en-US" smtClean="0" sz="2000"/>
          </a:p>
          <a:p>
            <a:pPr indent="-285750" lvl="1" marL="742950">
              <a:lnSpc>
                <a:spcPct val="90000"/>
              </a:lnSpc>
            </a:pPr>
            <a:r>
              <a:rPr dirty="0" lang="en-US" smtClean="0" sz="2000"/>
              <a:t>Para calcularlo directamente:</a:t>
            </a:r>
          </a:p>
          <a:p>
            <a:pPr indent="-285750" lvl="1" marL="742950">
              <a:lnSpc>
                <a:spcPct val="90000"/>
              </a:lnSpc>
              <a:buNone/>
            </a:pPr>
            <a:r>
              <a:rPr dirty="0" lang="en-US" smtClean="0" sz="2000"/>
              <a:t>funcion C(n,k)</a:t>
            </a:r>
          </a:p>
          <a:p>
            <a:pPr indent="-285750" lvl="1" marL="742950">
              <a:lnSpc>
                <a:spcPct val="90000"/>
              </a:lnSpc>
              <a:buNone/>
            </a:pPr>
            <a:r>
              <a:rPr dirty="0" lang="en-US" smtClean="0" sz="2000"/>
              <a:t>	si k=0 o k=n entonces devolver 1</a:t>
            </a:r>
          </a:p>
          <a:p>
            <a:pPr indent="-285750" lvl="1" marL="742950">
              <a:lnSpc>
                <a:spcPct val="90000"/>
              </a:lnSpc>
              <a:buNone/>
            </a:pPr>
            <a:r>
              <a:rPr dirty="0" lang="en-US" smtClean="0" sz="2000"/>
              <a:t>	sino devolver(C(n-1,k-1)+C(n-1,k))</a:t>
            </a:r>
          </a:p>
          <a:p>
            <a:pPr indent="-285750" lvl="1" marL="742950">
              <a:lnSpc>
                <a:spcPct val="90000"/>
              </a:lnSpc>
              <a:buNone/>
            </a:pPr>
            <a:r>
              <a:rPr dirty="0" lang="en-US" smtClean="0" sz="2000"/>
              <a:t>fin_funcion</a:t>
            </a:r>
          </a:p>
          <a:p>
            <a:pPr indent="-285750" lvl="1" marL="742950">
              <a:lnSpc>
                <a:spcPct val="90000"/>
              </a:lnSpc>
            </a:pPr>
            <a:r>
              <a:rPr dirty="0" lang="en-US" smtClean="0" sz="2000"/>
              <a:t>Para calcular C(5,3):</a:t>
            </a:r>
          </a:p>
          <a:p>
            <a:pPr indent="-285750" lvl="1" marL="742950">
              <a:lnSpc>
                <a:spcPct val="90000"/>
              </a:lnSpc>
              <a:buNone/>
            </a:pPr>
            <a:r>
              <a:rPr dirty="0" lang="en-US" smtClean="0" sz="2000"/>
              <a:t>	C(5,3) = C(4,2)+C(4,3) = C(3,1)+C(3,2)+C(3,2)+C(3,3) =</a:t>
            </a:r>
          </a:p>
          <a:p>
            <a:pPr indent="-285750" lvl="1" marL="742950">
              <a:lnSpc>
                <a:spcPct val="90000"/>
              </a:lnSpc>
              <a:buNone/>
            </a:pPr>
            <a:r>
              <a:rPr dirty="0" lang="en-US" smtClean="0" sz="2000"/>
              <a:t>	= C(2,0)+C(2,1)+C(2,1)+C(2,2)+C(2,1)+C(2,2) = </a:t>
            </a:r>
          </a:p>
          <a:p>
            <a:pPr indent="-285750" lvl="1" marL="742950">
              <a:lnSpc>
                <a:spcPct val="90000"/>
              </a:lnSpc>
              <a:buNone/>
            </a:pPr>
            <a:r>
              <a:rPr dirty="0" lang="en-US" smtClean="0" sz="2000"/>
              <a:t>	= 1+C(1,0)+C(1,1)+1+C(1,0)+C(1,1)+1+1 = 10</a:t>
            </a:r>
          </a:p>
        </p:txBody>
      </p:sp>
      <p:sp>
        <p:nvSpPr>
          <p:cNvPr id="18" name="Text Box 18"/>
          <p:cNvSpPr txBox="1">
            <a:spLocks/>
          </p:cNvSpPr>
          <p:nvPr/>
        </p:nvSpPr>
        <p:spPr>
          <a:xfrm>
            <a:off x="1260475" y="1470025"/>
            <a:ext cx="457200" cy="825500"/>
          </a:xfrm>
          <a:prstGeom prst="rect">
            <a:avLst/>
          </a:prstGeom>
          <a:noFill/>
          <a:ln>
            <a:noFill/>
          </a:ln>
        </p:spPr>
        <p:txBody>
          <a:bodyPr numCol="1">
            <a:spAutoFit/>
          </a:bodyPr>
          <a:lstStyle/>
          <a:p>
            <a:pPr indent="0" marL="0"/>
            <a:r>
              <a:rPr dirty="0" lang="en-US" smtClean="0" sz="1600">
                <a:latin charset="0" pitchFamily="49" typeface="Courier New"/>
              </a:rPr>
              <a:t>n</a:t>
            </a:r>
          </a:p>
          <a:p>
            <a:pPr indent="0" marL="0"/>
            <a:endParaRPr dirty="0" lang="en-US" smtClean="0" sz="1600">
              <a:latin charset="0" pitchFamily="49" typeface="Courier New"/>
            </a:endParaRPr>
          </a:p>
          <a:p>
            <a:pPr indent="0" marL="0"/>
            <a:r>
              <a:rPr dirty="0" lang="en-US" smtClean="0" sz="1600">
                <a:latin charset="0" pitchFamily="49" typeface="Courier New"/>
              </a:rPr>
              <a:t>k</a:t>
            </a:r>
          </a:p>
        </p:txBody>
      </p:sp>
      <p:sp>
        <p:nvSpPr>
          <p:cNvPr id="19" name="Text Box 19"/>
          <p:cNvSpPr>
            <a:spLocks/>
          </p:cNvSpPr>
          <p:nvPr/>
        </p:nvSpPr>
        <p:spPr>
          <a:xfrm>
            <a:off x="1268412" y="1530350"/>
            <a:ext cx="80962" cy="733425"/>
          </a:xfrm>
          <a:prstGeom prst="leftBracket">
            <a:avLst/>
          </a:prstGeom>
          <a:noFill/>
          <a:ln>
            <a:solidFill>
              <a:schemeClr val="tx1"/>
            </a:solidFill>
            <a:round/>
            <a:headEnd/>
            <a:tailEnd/>
          </a:ln>
        </p:spPr>
      </p:sp>
      <p:sp>
        <p:nvSpPr>
          <p:cNvPr id="20" name="Text Box 20"/>
          <p:cNvSpPr>
            <a:spLocks/>
          </p:cNvSpPr>
          <p:nvPr/>
        </p:nvSpPr>
        <p:spPr>
          <a:xfrm>
            <a:off x="1498600" y="1533525"/>
            <a:ext cx="101600" cy="730250"/>
          </a:xfrm>
          <a:prstGeom prst="rightBracket">
            <a:avLst/>
          </a:prstGeom>
          <a:noFill/>
          <a:ln>
            <a:solidFill>
              <a:schemeClr val="tx1"/>
            </a:solidFill>
            <a:round/>
            <a:headEnd/>
            <a:tailEnd/>
          </a:ln>
        </p:spPr>
      </p:sp>
      <p:sp>
        <p:nvSpPr>
          <p:cNvPr id="21" name="Text Box 21"/>
          <p:cNvSpPr>
            <a:spLocks/>
          </p:cNvSpPr>
          <p:nvPr/>
        </p:nvSpPr>
        <p:spPr>
          <a:xfrm>
            <a:off x="1981200" y="1447800"/>
            <a:ext cx="76200" cy="762000"/>
          </a:xfrm>
          <a:prstGeom prst="leftBracket">
            <a:avLst/>
          </a:prstGeom>
          <a:noFill/>
          <a:ln>
            <a:solidFill>
              <a:schemeClr val="tx1"/>
            </a:solidFill>
            <a:round/>
            <a:headEnd/>
            <a:tailEnd/>
          </a:ln>
        </p:spPr>
      </p:sp>
      <p:sp>
        <p:nvSpPr>
          <p:cNvPr id="22" name="Text Box 22"/>
          <p:cNvSpPr>
            <a:spLocks/>
          </p:cNvSpPr>
          <p:nvPr/>
        </p:nvSpPr>
        <p:spPr>
          <a:xfrm>
            <a:off x="2298700" y="1447800"/>
            <a:ext cx="74612" cy="762000"/>
          </a:xfrm>
          <a:prstGeom prst="rightBracket">
            <a:avLst/>
          </a:prstGeom>
          <a:noFill/>
          <a:ln>
            <a:solidFill>
              <a:schemeClr val="tx1"/>
            </a:solidFill>
            <a:round/>
            <a:headEnd/>
            <a:tailEnd/>
          </a:ln>
        </p:spPr>
      </p:sp>
      <p:sp>
        <p:nvSpPr>
          <p:cNvPr id="23" name="Text Box 23"/>
          <p:cNvSpPr txBox="1">
            <a:spLocks/>
          </p:cNvSpPr>
          <p:nvPr/>
        </p:nvSpPr>
        <p:spPr>
          <a:xfrm>
            <a:off x="1981200" y="1143000"/>
            <a:ext cx="4495800" cy="1558925"/>
          </a:xfrm>
          <a:prstGeom prst="rect">
            <a:avLst/>
          </a:prstGeom>
          <a:noFill/>
          <a:ln>
            <a:noFill/>
          </a:ln>
        </p:spPr>
        <p:txBody>
          <a:bodyPr numCol="1">
            <a:spAutoFit/>
          </a:bodyPr>
          <a:lstStyle/>
          <a:p>
            <a:pPr indent="0" marL="0"/>
            <a:r>
              <a:rPr dirty="0" lang="en-US" smtClean="0" sz="1600"/>
              <a:t>1  		si k=0 o k=n</a:t>
            </a:r>
          </a:p>
          <a:p>
            <a:pPr indent="0" marL="0"/>
            <a:r>
              <a:rPr dirty="0" lang="en-US" smtClean="0" sz="1600"/>
              <a:t>n-1       n-1</a:t>
            </a:r>
          </a:p>
          <a:p>
            <a:pPr indent="0" marL="0"/>
            <a:r>
              <a:rPr dirty="0" lang="en-US" smtClean="0" sz="1600"/>
              <a:t>        +	  	si 0&lt;k&lt;n</a:t>
            </a:r>
          </a:p>
          <a:p>
            <a:pPr indent="0" marL="0"/>
            <a:r>
              <a:rPr dirty="0" lang="en-US" smtClean="0" sz="1600"/>
              <a:t>k-1       k</a:t>
            </a:r>
          </a:p>
          <a:p>
            <a:pPr indent="0" marL="0"/>
            <a:endParaRPr dirty="0" lang="en-US" smtClean="0" sz="1600"/>
          </a:p>
          <a:p>
            <a:pPr indent="0" marL="0"/>
            <a:r>
              <a:rPr dirty="0" lang="en-US" smtClean="0" sz="1600"/>
              <a:t>0 		en caso contrario</a:t>
            </a:r>
            <a:r>
              <a:rPr dirty="0" lang="en-US" smtClean="0" sz="1600">
                <a:latin charset="0" pitchFamily="49" typeface="Courier New"/>
              </a:rPr>
              <a:t> </a:t>
            </a:r>
          </a:p>
        </p:txBody>
      </p:sp>
      <p:sp>
        <p:nvSpPr>
          <p:cNvPr id="24" name="Text Box 24"/>
          <p:cNvSpPr>
            <a:spLocks/>
          </p:cNvSpPr>
          <p:nvPr/>
        </p:nvSpPr>
        <p:spPr>
          <a:xfrm>
            <a:off x="2635250" y="1457325"/>
            <a:ext cx="76200" cy="762000"/>
          </a:xfrm>
          <a:prstGeom prst="leftBracket">
            <a:avLst/>
          </a:prstGeom>
          <a:noFill/>
          <a:ln>
            <a:solidFill>
              <a:schemeClr val="tx1"/>
            </a:solidFill>
            <a:round/>
            <a:headEnd/>
            <a:tailEnd/>
          </a:ln>
        </p:spPr>
      </p:sp>
      <p:sp>
        <p:nvSpPr>
          <p:cNvPr id="25" name="Text Box 25"/>
          <p:cNvSpPr>
            <a:spLocks/>
          </p:cNvSpPr>
          <p:nvPr/>
        </p:nvSpPr>
        <p:spPr>
          <a:xfrm>
            <a:off x="2913062" y="1447800"/>
            <a:ext cx="74612" cy="762000"/>
          </a:xfrm>
          <a:prstGeom prst="rightBracket">
            <a:avLst/>
          </a:prstGeom>
          <a:noFill/>
          <a:ln>
            <a:solidFill>
              <a:schemeClr val="tx1"/>
            </a:solidFill>
            <a:round/>
            <a:headEnd/>
            <a:tailEnd/>
          </a:ln>
        </p:spPr>
      </p:sp>
      <p:sp>
        <p:nvSpPr>
          <p:cNvPr id="26" name="Text Box 26"/>
          <p:cNvSpPr>
            <a:spLocks/>
          </p:cNvSpPr>
          <p:nvPr/>
        </p:nvSpPr>
        <p:spPr>
          <a:xfrm>
            <a:off x="1828800" y="1219200"/>
            <a:ext cx="152400" cy="1447800"/>
          </a:xfrm>
          <a:prstGeom prst="leftBrace">
            <a:avLst>
              <a:gd fmla="val 8333" name="adj1"/>
              <a:gd fmla="val 50000" name="adj2"/>
            </a:avLst>
          </a:prstGeom>
          <a:noFill/>
          <a:ln>
            <a:solidFill>
              <a:schemeClr val="tx1"/>
            </a:solidFill>
            <a:round/>
            <a:headEnd/>
            <a:tailEnd/>
          </a:ln>
        </p:spPr>
      </p:sp>
      <p:sp>
        <p:nvSpPr>
          <p:cNvPr id="27" name="Text Box 27"/>
          <p:cNvSpPr>
            <a:spLocks/>
          </p:cNvSpPr>
          <p:nvPr/>
        </p:nvSpPr>
        <p:spPr>
          <a:xfrm>
            <a:off x="1676400" y="1905000"/>
            <a:ext cx="152400" cy="0"/>
          </a:xfrm>
          <a:prstGeom prst="line">
            <a:avLst/>
          </a:prstGeom>
          <a:noFill/>
          <a:ln>
            <a:solidFill>
              <a:schemeClr val="tx1"/>
            </a:solidFill>
            <a:round/>
            <a:headEnd/>
            <a:tailEnd/>
          </a:ln>
        </p:spPr>
      </p:sp>
      <p:sp>
        <p:nvSpPr>
          <p:cNvPr id="28" name="Text Box 28"/>
          <p:cNvSpPr>
            <a:spLocks/>
          </p:cNvSpPr>
          <p:nvPr/>
        </p:nvSpPr>
        <p:spPr>
          <a:xfrm>
            <a:off x="1676400" y="1981200"/>
            <a:ext cx="152400" cy="0"/>
          </a:xfrm>
          <a:prstGeom prst="line">
            <a:avLst/>
          </a:prstGeom>
          <a:noFill/>
          <a:ln>
            <a:solidFill>
              <a:schemeClr val="tx1"/>
            </a:solidFill>
            <a:round/>
            <a:headEnd/>
            <a:tailEnd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29"/>
          <p:cNvSpPr>
            <a:spLocks/>
          </p:cNvSpPr>
          <p:nvPr>
            <p:ph idx="11" sz="quarter" type="ftr"/>
          </p:nvPr>
        </p:nvSpPr>
        <p:spPr/>
        <p:txBody>
          <a:bodyPr numCol="1"/>
          <a:lstStyle/>
          <a:p>
            <a:pPr algn="ctr"/>
            <a:r>
              <a:rPr dirty="0" lang="en-US" smtClean="0" sz="1400"/>
              <a:t>Programacin Dinmica</a:t>
            </a:r>
          </a:p>
        </p:txBody>
      </p:sp>
      <p:sp>
        <p:nvSpPr>
          <p:cNvPr id="30" name="Text Box 30"/>
          <p:cNvSpPr>
            <a:spLocks/>
          </p:cNvSpPr>
          <p:nvPr>
            <p:ph idx="12" sz="quarter" type="sldNum"/>
          </p:nvPr>
        </p:nvSpPr>
        <p:spPr/>
        <p:txBody>
          <a:bodyPr numCol="1"/>
          <a:lstStyle/>
          <a:p>
            <a:pPr algn="r"/>
            <a:fld id="{1017454F-E00A-4E1B-94A9-FDCD475BF187}" type="slidenum"/>
            <a:endParaRPr dirty="0" lang="en-US" smtClean="0" sz="1400"/>
          </a:p>
        </p:txBody>
      </p:sp>
      <p:sp>
        <p:nvSpPr>
          <p:cNvPr id="31" name="Text Box 31"/>
          <p:cNvSpPr>
            <a:spLocks/>
          </p:cNvSpPr>
          <p:nvPr>
            <p:ph idx="1" type="body"/>
          </p:nvPr>
        </p:nvSpPr>
        <p:spPr>
          <a:xfrm>
            <a:off x="685800" y="685800"/>
            <a:ext cx="7772400" cy="5410200"/>
          </a:xfrm>
          <a:prstGeom prst="rect">
            <a:avLst/>
          </a:prstGeom>
        </p:spPr>
        <p:txBody>
          <a:bodyPr numCol="1"/>
          <a:lstStyle/>
          <a:p>
            <a:pPr indent="-342900" marL="342900">
              <a:buNone/>
            </a:pPr>
            <a:endParaRPr dirty="0" lang="en-US" smtClean="0" sz="2400"/>
          </a:p>
          <a:p>
            <a:pPr indent="-285750" lvl="1" marL="742950"/>
            <a:r>
              <a:rPr dirty="0" lang="en-US" smtClean="0" sz="2000"/>
              <a:t>Muchos valores C(i,j) i&lt;n , j&lt;n se calculan muchas veces </a:t>
            </a:r>
            <a:r>
              <a:rPr dirty="0" lang="en-US" smtClean="0" sz="2000"/>
              <a:t> C(2,2) o C(2,1)</a:t>
            </a:r>
          </a:p>
          <a:p>
            <a:pPr indent="-228600" lvl="2" marL="1143000"/>
            <a:r>
              <a:rPr dirty="0" lang="en-US" smtClean="0" sz="1800"/>
              <a:t>La repetición de cálculos tiene orden exponencial</a:t>
            </a:r>
          </a:p>
          <a:p>
            <a:pPr indent="-285750" lvl="1" marL="742950"/>
            <a:r>
              <a:rPr dirty="0" lang="en-US" smtClean="0" sz="2000"/>
              <a:t>El resultado final se obtiene sumando un cierto número de 1, luego el tiempo de ejecución de la función es </a:t>
            </a:r>
            <a:r>
              <a:rPr dirty="0" lang="en-US" smtClean="0" sz="2000"/>
              <a:t>((</a:t>
            </a:r>
            <a:r>
              <a:rPr baseline="30000" dirty="0" lang="en-US" smtClean="0" sz="2000"/>
              <a:t>n</a:t>
            </a:r>
            <a:r>
              <a:rPr baseline="-25000" dirty="0" lang="en-US" smtClean="0" sz="2000"/>
              <a:t>k</a:t>
            </a:r>
            <a:r>
              <a:rPr dirty="0" lang="en-US" smtClean="0" sz="2000"/>
              <a:t>))</a:t>
            </a:r>
          </a:p>
          <a:p>
            <a:pPr indent="-285750" lvl="1" marL="742950"/>
            <a:r>
              <a:rPr dirty="0" lang="en-US" smtClean="0" sz="2000"/>
              <a:t>Se puede mejorar el algoritmo utilizando una tabla de resultados intermedios (triángulo de Pascal), alcanzándose (n·k)</a:t>
            </a:r>
          </a:p>
          <a:p>
            <a:pPr indent="-285750" lvl="1" marL="742950"/>
            <a:endParaRPr dirty="0" lang="en-US" smtClean="0" sz="2000"/>
          </a:p>
        </p:txBody>
      </p:sp>
      <p:grpSp>
        <p:nvGrpSpPr>
          <p:cNvPr id="32" name="Group 32"/>
          <p:cNvGrpSpPr>
            <a:grpSpLocks/>
          </p:cNvGrpSpPr>
          <p:nvPr/>
        </p:nvGrpSpPr>
        <p:grpSpPr>
          <a:xfrm>
            <a:off x="1524000" y="3581400"/>
            <a:ext cx="6096000" cy="2743200"/>
            <a:chOff x="960" y="2256"/>
            <a:chExt cx="3840" cy="1865"/>
          </a:xfrm>
        </p:grpSpPr>
        <p:sp>
          <p:nvSpPr>
            <p:cNvPr id="33" name="Text Box 33"/>
            <p:cNvSpPr>
              <a:spLocks/>
            </p:cNvSpPr>
            <p:nvPr/>
          </p:nvSpPr>
          <p:spPr>
            <a:xfrm>
              <a:off x="4251" y="3422"/>
              <a:ext cx="549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endParaRPr/>
            </a:p>
          </p:txBody>
        </p:sp>
        <p:sp>
          <p:nvSpPr>
            <p:cNvPr id="34" name="Text Box 34"/>
            <p:cNvSpPr>
              <a:spLocks/>
            </p:cNvSpPr>
            <p:nvPr/>
          </p:nvSpPr>
          <p:spPr>
            <a:xfrm>
              <a:off x="3703" y="3422"/>
              <a:ext cx="548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endParaRPr/>
            </a:p>
          </p:txBody>
        </p:sp>
        <p:sp>
          <p:nvSpPr>
            <p:cNvPr id="35" name="Text Box 35"/>
            <p:cNvSpPr>
              <a:spLocks/>
            </p:cNvSpPr>
            <p:nvPr/>
          </p:nvSpPr>
          <p:spPr>
            <a:xfrm>
              <a:off x="3154" y="3422"/>
              <a:ext cx="549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endParaRPr/>
            </a:p>
          </p:txBody>
        </p:sp>
        <p:sp>
          <p:nvSpPr>
            <p:cNvPr id="36" name="Text Box 36"/>
            <p:cNvSpPr>
              <a:spLocks/>
            </p:cNvSpPr>
            <p:nvPr/>
          </p:nvSpPr>
          <p:spPr>
            <a:xfrm>
              <a:off x="2606" y="3422"/>
              <a:ext cx="548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endParaRPr/>
            </a:p>
          </p:txBody>
        </p:sp>
        <p:sp>
          <p:nvSpPr>
            <p:cNvPr id="37" name="Text Box 37"/>
            <p:cNvSpPr>
              <a:spLocks/>
            </p:cNvSpPr>
            <p:nvPr/>
          </p:nvSpPr>
          <p:spPr>
            <a:xfrm>
              <a:off x="2057" y="3422"/>
              <a:ext cx="549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endParaRPr/>
            </a:p>
          </p:txBody>
        </p:sp>
        <p:sp>
          <p:nvSpPr>
            <p:cNvPr id="38" name="Text Box 38"/>
            <p:cNvSpPr>
              <a:spLocks/>
            </p:cNvSpPr>
            <p:nvPr/>
          </p:nvSpPr>
          <p:spPr>
            <a:xfrm>
              <a:off x="1509" y="3422"/>
              <a:ext cx="548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endParaRPr/>
            </a:p>
          </p:txBody>
        </p:sp>
        <p:sp>
          <p:nvSpPr>
            <p:cNvPr id="39" name="Text Box 39"/>
            <p:cNvSpPr>
              <a:spLocks/>
            </p:cNvSpPr>
            <p:nvPr/>
          </p:nvSpPr>
          <p:spPr>
            <a:xfrm>
              <a:off x="960" y="3422"/>
              <a:ext cx="549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pPr indent="0" marL="0">
                <a:buNone/>
              </a:pPr>
              <a:r>
                <a:rPr dirty="0" lang="en-US" smtClean="0" sz="1400"/>
                <a:t>......</a:t>
              </a:r>
            </a:p>
          </p:txBody>
        </p:sp>
        <p:sp>
          <p:nvSpPr>
            <p:cNvPr id="40" name="Text Box 40"/>
            <p:cNvSpPr>
              <a:spLocks/>
            </p:cNvSpPr>
            <p:nvPr/>
          </p:nvSpPr>
          <p:spPr>
            <a:xfrm>
              <a:off x="4251" y="3888"/>
              <a:ext cx="549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endParaRPr/>
            </a:p>
          </p:txBody>
        </p:sp>
        <p:sp>
          <p:nvSpPr>
            <p:cNvPr id="41" name="Text Box 41"/>
            <p:cNvSpPr>
              <a:spLocks/>
            </p:cNvSpPr>
            <p:nvPr/>
          </p:nvSpPr>
          <p:spPr>
            <a:xfrm>
              <a:off x="3703" y="3888"/>
              <a:ext cx="548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endParaRPr/>
            </a:p>
          </p:txBody>
        </p:sp>
        <p:sp>
          <p:nvSpPr>
            <p:cNvPr id="42" name="Text Box 42"/>
            <p:cNvSpPr>
              <a:spLocks/>
            </p:cNvSpPr>
            <p:nvPr/>
          </p:nvSpPr>
          <p:spPr>
            <a:xfrm>
              <a:off x="3154" y="3888"/>
              <a:ext cx="549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endParaRPr/>
            </a:p>
          </p:txBody>
        </p:sp>
        <p:sp>
          <p:nvSpPr>
            <p:cNvPr id="43" name="Text Box 43"/>
            <p:cNvSpPr>
              <a:spLocks/>
            </p:cNvSpPr>
            <p:nvPr/>
          </p:nvSpPr>
          <p:spPr>
            <a:xfrm>
              <a:off x="2606" y="3888"/>
              <a:ext cx="548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endParaRPr/>
            </a:p>
          </p:txBody>
        </p:sp>
        <p:sp>
          <p:nvSpPr>
            <p:cNvPr id="44" name="Text Box 44"/>
            <p:cNvSpPr>
              <a:spLocks/>
            </p:cNvSpPr>
            <p:nvPr/>
          </p:nvSpPr>
          <p:spPr>
            <a:xfrm>
              <a:off x="2057" y="3888"/>
              <a:ext cx="549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endParaRPr/>
            </a:p>
          </p:txBody>
        </p:sp>
        <p:sp>
          <p:nvSpPr>
            <p:cNvPr id="45" name="Text Box 45"/>
            <p:cNvSpPr>
              <a:spLocks/>
            </p:cNvSpPr>
            <p:nvPr/>
          </p:nvSpPr>
          <p:spPr>
            <a:xfrm>
              <a:off x="1509" y="3888"/>
              <a:ext cx="548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pPr indent="0" marL="0">
                <a:buNone/>
              </a:pPr>
              <a:r>
                <a:rPr dirty="0" lang="en-US" smtClean="0" sz="1400"/>
                <a:t>1</a:t>
              </a:r>
            </a:p>
          </p:txBody>
        </p:sp>
        <p:sp>
          <p:nvSpPr>
            <p:cNvPr id="46" name="Text Box 46"/>
            <p:cNvSpPr>
              <a:spLocks/>
            </p:cNvSpPr>
            <p:nvPr/>
          </p:nvSpPr>
          <p:spPr>
            <a:xfrm>
              <a:off x="960" y="3888"/>
              <a:ext cx="549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pPr indent="0" marL="0">
                <a:buNone/>
              </a:pPr>
              <a:r>
                <a:rPr dirty="0" lang="en-US" smtClean="0" sz="1400"/>
                <a:t>n</a:t>
              </a:r>
            </a:p>
          </p:txBody>
        </p:sp>
        <p:sp>
          <p:nvSpPr>
            <p:cNvPr id="47" name="Text Box 47"/>
            <p:cNvSpPr>
              <a:spLocks/>
            </p:cNvSpPr>
            <p:nvPr/>
          </p:nvSpPr>
          <p:spPr>
            <a:xfrm>
              <a:off x="4251" y="3655"/>
              <a:ext cx="549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endParaRPr/>
            </a:p>
          </p:txBody>
        </p:sp>
        <p:sp>
          <p:nvSpPr>
            <p:cNvPr id="48" name="Text Box 48"/>
            <p:cNvSpPr>
              <a:spLocks/>
            </p:cNvSpPr>
            <p:nvPr/>
          </p:nvSpPr>
          <p:spPr>
            <a:xfrm>
              <a:off x="3703" y="3655"/>
              <a:ext cx="548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endParaRPr/>
            </a:p>
          </p:txBody>
        </p:sp>
        <p:sp>
          <p:nvSpPr>
            <p:cNvPr id="49" name="Text Box 49"/>
            <p:cNvSpPr>
              <a:spLocks/>
            </p:cNvSpPr>
            <p:nvPr/>
          </p:nvSpPr>
          <p:spPr>
            <a:xfrm>
              <a:off x="3154" y="3655"/>
              <a:ext cx="549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endParaRPr/>
            </a:p>
          </p:txBody>
        </p:sp>
        <p:sp>
          <p:nvSpPr>
            <p:cNvPr id="50" name="Text Box 50"/>
            <p:cNvSpPr>
              <a:spLocks/>
            </p:cNvSpPr>
            <p:nvPr/>
          </p:nvSpPr>
          <p:spPr>
            <a:xfrm>
              <a:off x="2606" y="3655"/>
              <a:ext cx="548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endParaRPr/>
            </a:p>
          </p:txBody>
        </p:sp>
        <p:sp>
          <p:nvSpPr>
            <p:cNvPr id="51" name="Text Box 51"/>
            <p:cNvSpPr>
              <a:spLocks/>
            </p:cNvSpPr>
            <p:nvPr/>
          </p:nvSpPr>
          <p:spPr>
            <a:xfrm>
              <a:off x="2057" y="3655"/>
              <a:ext cx="549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endParaRPr/>
            </a:p>
          </p:txBody>
        </p:sp>
        <p:sp>
          <p:nvSpPr>
            <p:cNvPr id="52" name="Text Box 52"/>
            <p:cNvSpPr>
              <a:spLocks/>
            </p:cNvSpPr>
            <p:nvPr/>
          </p:nvSpPr>
          <p:spPr>
            <a:xfrm>
              <a:off x="1509" y="3655"/>
              <a:ext cx="548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pPr indent="0" marL="0">
                <a:buNone/>
              </a:pPr>
              <a:r>
                <a:rPr dirty="0" lang="en-US" smtClean="0" sz="1400"/>
                <a:t>1</a:t>
              </a:r>
            </a:p>
          </p:txBody>
        </p:sp>
        <p:sp>
          <p:nvSpPr>
            <p:cNvPr id="53" name="Text Box 53"/>
            <p:cNvSpPr>
              <a:spLocks/>
            </p:cNvSpPr>
            <p:nvPr/>
          </p:nvSpPr>
          <p:spPr>
            <a:xfrm>
              <a:off x="960" y="3655"/>
              <a:ext cx="549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pPr indent="0" marL="0">
                <a:buNone/>
              </a:pPr>
              <a:r>
                <a:rPr dirty="0" lang="en-US" smtClean="0" sz="1400"/>
                <a:t>n-1</a:t>
              </a:r>
            </a:p>
          </p:txBody>
        </p:sp>
        <p:sp>
          <p:nvSpPr>
            <p:cNvPr id="54" name="Text Box 54"/>
            <p:cNvSpPr>
              <a:spLocks/>
            </p:cNvSpPr>
            <p:nvPr/>
          </p:nvSpPr>
          <p:spPr>
            <a:xfrm>
              <a:off x="4251" y="3189"/>
              <a:ext cx="549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endParaRPr/>
            </a:p>
          </p:txBody>
        </p:sp>
        <p:sp>
          <p:nvSpPr>
            <p:cNvPr id="55" name="Text Box 55"/>
            <p:cNvSpPr>
              <a:spLocks/>
            </p:cNvSpPr>
            <p:nvPr/>
          </p:nvSpPr>
          <p:spPr>
            <a:xfrm>
              <a:off x="3703" y="3189"/>
              <a:ext cx="548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endParaRPr/>
            </a:p>
          </p:txBody>
        </p:sp>
        <p:sp>
          <p:nvSpPr>
            <p:cNvPr id="56" name="Text Box 56"/>
            <p:cNvSpPr>
              <a:spLocks/>
            </p:cNvSpPr>
            <p:nvPr/>
          </p:nvSpPr>
          <p:spPr>
            <a:xfrm>
              <a:off x="3154" y="3189"/>
              <a:ext cx="549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pPr indent="0" marL="0">
                <a:buNone/>
              </a:pPr>
              <a:r>
                <a:rPr dirty="0" lang="en-US" smtClean="0" sz="1400"/>
                <a:t>1</a:t>
              </a:r>
            </a:p>
          </p:txBody>
        </p:sp>
        <p:sp>
          <p:nvSpPr>
            <p:cNvPr id="57" name="Text Box 57"/>
            <p:cNvSpPr>
              <a:spLocks/>
            </p:cNvSpPr>
            <p:nvPr/>
          </p:nvSpPr>
          <p:spPr>
            <a:xfrm>
              <a:off x="2606" y="3189"/>
              <a:ext cx="548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pPr indent="0" marL="0">
                <a:buNone/>
              </a:pPr>
              <a:r>
                <a:rPr dirty="0" lang="en-US" smtClean="0" sz="1400"/>
                <a:t>3</a:t>
              </a:r>
            </a:p>
          </p:txBody>
        </p:sp>
        <p:sp>
          <p:nvSpPr>
            <p:cNvPr id="58" name="Text Box 58"/>
            <p:cNvSpPr>
              <a:spLocks/>
            </p:cNvSpPr>
            <p:nvPr/>
          </p:nvSpPr>
          <p:spPr>
            <a:xfrm>
              <a:off x="2057" y="3189"/>
              <a:ext cx="549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pPr indent="0" marL="0">
                <a:buNone/>
              </a:pPr>
              <a:r>
                <a:rPr dirty="0" lang="en-US" smtClean="0" sz="1400"/>
                <a:t>3</a:t>
              </a:r>
            </a:p>
          </p:txBody>
        </p:sp>
        <p:sp>
          <p:nvSpPr>
            <p:cNvPr id="59" name="Text Box 59"/>
            <p:cNvSpPr>
              <a:spLocks/>
            </p:cNvSpPr>
            <p:nvPr/>
          </p:nvSpPr>
          <p:spPr>
            <a:xfrm>
              <a:off x="1509" y="3189"/>
              <a:ext cx="548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pPr indent="0" marL="0">
                <a:buNone/>
              </a:pPr>
              <a:r>
                <a:rPr dirty="0" lang="en-US" smtClean="0" sz="1400"/>
                <a:t>1</a:t>
              </a:r>
            </a:p>
          </p:txBody>
        </p:sp>
        <p:sp>
          <p:nvSpPr>
            <p:cNvPr id="60" name="Text Box 60"/>
            <p:cNvSpPr>
              <a:spLocks/>
            </p:cNvSpPr>
            <p:nvPr/>
          </p:nvSpPr>
          <p:spPr>
            <a:xfrm>
              <a:off x="960" y="3189"/>
              <a:ext cx="549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pPr indent="0" marL="0">
                <a:buNone/>
              </a:pPr>
              <a:r>
                <a:rPr dirty="0" lang="en-US" smtClean="0" sz="1400"/>
                <a:t>3</a:t>
              </a:r>
            </a:p>
          </p:txBody>
        </p:sp>
        <p:sp>
          <p:nvSpPr>
            <p:cNvPr id="61" name="Text Box 61"/>
            <p:cNvSpPr>
              <a:spLocks/>
            </p:cNvSpPr>
            <p:nvPr/>
          </p:nvSpPr>
          <p:spPr>
            <a:xfrm>
              <a:off x="4251" y="2955"/>
              <a:ext cx="549" cy="23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pPr indent="0" marL="0">
                <a:buNone/>
              </a:pPr>
              <a:r>
                <a:rPr dirty="0" lang="en-US" smtClean="0" sz="1400"/>
                <a:t>0</a:t>
              </a:r>
            </a:p>
          </p:txBody>
        </p:sp>
        <p:sp>
          <p:nvSpPr>
            <p:cNvPr id="62" name="Text Box 62"/>
            <p:cNvSpPr>
              <a:spLocks/>
            </p:cNvSpPr>
            <p:nvPr/>
          </p:nvSpPr>
          <p:spPr>
            <a:xfrm>
              <a:off x="3703" y="2955"/>
              <a:ext cx="548" cy="23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pPr indent="0" marL="0">
                <a:buNone/>
              </a:pPr>
              <a:r>
                <a:rPr dirty="0" lang="en-US" smtClean="0" sz="1400"/>
                <a:t>0</a:t>
              </a:r>
            </a:p>
          </p:txBody>
        </p:sp>
        <p:sp>
          <p:nvSpPr>
            <p:cNvPr id="63" name="Text Box 63"/>
            <p:cNvSpPr>
              <a:spLocks/>
            </p:cNvSpPr>
            <p:nvPr/>
          </p:nvSpPr>
          <p:spPr>
            <a:xfrm>
              <a:off x="3154" y="2955"/>
              <a:ext cx="549" cy="23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pPr indent="0" marL="0">
                <a:buNone/>
              </a:pPr>
              <a:r>
                <a:rPr dirty="0" lang="en-US" smtClean="0" sz="1400"/>
                <a:t>0</a:t>
              </a:r>
            </a:p>
          </p:txBody>
        </p:sp>
        <p:sp>
          <p:nvSpPr>
            <p:cNvPr id="64" name="Text Box 64"/>
            <p:cNvSpPr>
              <a:spLocks/>
            </p:cNvSpPr>
            <p:nvPr/>
          </p:nvSpPr>
          <p:spPr>
            <a:xfrm>
              <a:off x="2606" y="2955"/>
              <a:ext cx="548" cy="23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pPr indent="0" marL="0">
                <a:buNone/>
              </a:pPr>
              <a:r>
                <a:rPr dirty="0" lang="en-US" smtClean="0" sz="1400"/>
                <a:t>1</a:t>
              </a:r>
            </a:p>
          </p:txBody>
        </p:sp>
        <p:sp>
          <p:nvSpPr>
            <p:cNvPr id="65" name="Text Box 65"/>
            <p:cNvSpPr>
              <a:spLocks/>
            </p:cNvSpPr>
            <p:nvPr/>
          </p:nvSpPr>
          <p:spPr>
            <a:xfrm>
              <a:off x="2057" y="2955"/>
              <a:ext cx="549" cy="23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pPr indent="0" marL="0">
                <a:buNone/>
              </a:pPr>
              <a:r>
                <a:rPr dirty="0" lang="en-US" smtClean="0" sz="1400"/>
                <a:t>2</a:t>
              </a:r>
            </a:p>
          </p:txBody>
        </p:sp>
        <p:sp>
          <p:nvSpPr>
            <p:cNvPr id="66" name="Text Box 66"/>
            <p:cNvSpPr>
              <a:spLocks/>
            </p:cNvSpPr>
            <p:nvPr/>
          </p:nvSpPr>
          <p:spPr>
            <a:xfrm>
              <a:off x="1509" y="2955"/>
              <a:ext cx="548" cy="23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pPr indent="0" marL="0">
                <a:buNone/>
              </a:pPr>
              <a:r>
                <a:rPr dirty="0" lang="en-US" smtClean="0" sz="1400"/>
                <a:t>1</a:t>
              </a:r>
            </a:p>
          </p:txBody>
        </p:sp>
        <p:sp>
          <p:nvSpPr>
            <p:cNvPr id="67" name="Text Box 67"/>
            <p:cNvSpPr>
              <a:spLocks/>
            </p:cNvSpPr>
            <p:nvPr/>
          </p:nvSpPr>
          <p:spPr>
            <a:xfrm>
              <a:off x="960" y="2955"/>
              <a:ext cx="549" cy="23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pPr indent="0" marL="0">
                <a:buNone/>
              </a:pPr>
              <a:r>
                <a:rPr dirty="0" lang="en-US" smtClean="0" sz="1400"/>
                <a:t>2</a:t>
              </a:r>
            </a:p>
          </p:txBody>
        </p:sp>
        <p:sp>
          <p:nvSpPr>
            <p:cNvPr id="68" name="Text Box 68"/>
            <p:cNvSpPr>
              <a:spLocks/>
            </p:cNvSpPr>
            <p:nvPr/>
          </p:nvSpPr>
          <p:spPr>
            <a:xfrm>
              <a:off x="4251" y="2722"/>
              <a:ext cx="549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pPr indent="0" marL="0">
                <a:buNone/>
              </a:pPr>
              <a:r>
                <a:rPr dirty="0" lang="en-US" smtClean="0" sz="1400"/>
                <a:t>0</a:t>
              </a:r>
            </a:p>
          </p:txBody>
        </p:sp>
        <p:sp>
          <p:nvSpPr>
            <p:cNvPr id="69" name="Text Box 69"/>
            <p:cNvSpPr>
              <a:spLocks/>
            </p:cNvSpPr>
            <p:nvPr/>
          </p:nvSpPr>
          <p:spPr>
            <a:xfrm>
              <a:off x="3703" y="2722"/>
              <a:ext cx="548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pPr indent="0" marL="0">
                <a:buNone/>
              </a:pPr>
              <a:r>
                <a:rPr dirty="0" lang="en-US" smtClean="0" sz="1400"/>
                <a:t>0</a:t>
              </a:r>
            </a:p>
          </p:txBody>
        </p:sp>
        <p:sp>
          <p:nvSpPr>
            <p:cNvPr id="70" name="Text Box 70"/>
            <p:cNvSpPr>
              <a:spLocks/>
            </p:cNvSpPr>
            <p:nvPr/>
          </p:nvSpPr>
          <p:spPr>
            <a:xfrm>
              <a:off x="3154" y="2722"/>
              <a:ext cx="549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endParaRPr/>
            </a:p>
          </p:txBody>
        </p:sp>
        <p:sp>
          <p:nvSpPr>
            <p:cNvPr id="71" name="Text Box 71"/>
            <p:cNvSpPr>
              <a:spLocks/>
            </p:cNvSpPr>
            <p:nvPr/>
          </p:nvSpPr>
          <p:spPr>
            <a:xfrm>
              <a:off x="2606" y="2722"/>
              <a:ext cx="548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pPr indent="0" marL="0">
                <a:buNone/>
              </a:pPr>
              <a:r>
                <a:rPr dirty="0" lang="en-US" smtClean="0" sz="1400"/>
                <a:t>0</a:t>
              </a:r>
            </a:p>
          </p:txBody>
        </p:sp>
        <p:sp>
          <p:nvSpPr>
            <p:cNvPr id="72" name="Text Box 72"/>
            <p:cNvSpPr>
              <a:spLocks/>
            </p:cNvSpPr>
            <p:nvPr/>
          </p:nvSpPr>
          <p:spPr>
            <a:xfrm>
              <a:off x="2057" y="2722"/>
              <a:ext cx="549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pPr indent="0" marL="0">
                <a:buNone/>
              </a:pPr>
              <a:r>
                <a:rPr dirty="0" lang="en-US" smtClean="0" sz="1400"/>
                <a:t>1</a:t>
              </a:r>
            </a:p>
          </p:txBody>
        </p:sp>
        <p:sp>
          <p:nvSpPr>
            <p:cNvPr id="73" name="Text Box 73"/>
            <p:cNvSpPr>
              <a:spLocks/>
            </p:cNvSpPr>
            <p:nvPr/>
          </p:nvSpPr>
          <p:spPr>
            <a:xfrm>
              <a:off x="1509" y="2722"/>
              <a:ext cx="548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pPr indent="0" marL="0">
                <a:buNone/>
              </a:pPr>
              <a:r>
                <a:rPr dirty="0" lang="en-US" smtClean="0" sz="1400"/>
                <a:t>1</a:t>
              </a:r>
            </a:p>
          </p:txBody>
        </p:sp>
        <p:sp>
          <p:nvSpPr>
            <p:cNvPr id="74" name="Text Box 74"/>
            <p:cNvSpPr>
              <a:spLocks/>
            </p:cNvSpPr>
            <p:nvPr/>
          </p:nvSpPr>
          <p:spPr>
            <a:xfrm>
              <a:off x="960" y="2722"/>
              <a:ext cx="549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pPr indent="0" marL="0">
                <a:buNone/>
              </a:pPr>
              <a:r>
                <a:rPr dirty="0" lang="en-US" smtClean="0" sz="1400"/>
                <a:t>1</a:t>
              </a:r>
            </a:p>
          </p:txBody>
        </p:sp>
        <p:sp>
          <p:nvSpPr>
            <p:cNvPr id="75" name="Text Box 75"/>
            <p:cNvSpPr>
              <a:spLocks/>
            </p:cNvSpPr>
            <p:nvPr/>
          </p:nvSpPr>
          <p:spPr>
            <a:xfrm>
              <a:off x="4251" y="2489"/>
              <a:ext cx="549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pPr indent="0" marL="0">
                <a:buNone/>
              </a:pPr>
              <a:r>
                <a:rPr dirty="0" lang="en-US" smtClean="0" sz="1400"/>
                <a:t>0</a:t>
              </a:r>
            </a:p>
          </p:txBody>
        </p:sp>
        <p:sp>
          <p:nvSpPr>
            <p:cNvPr id="76" name="Text Box 76"/>
            <p:cNvSpPr>
              <a:spLocks/>
            </p:cNvSpPr>
            <p:nvPr/>
          </p:nvSpPr>
          <p:spPr>
            <a:xfrm>
              <a:off x="3703" y="2489"/>
              <a:ext cx="548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pPr indent="0" marL="0">
                <a:buNone/>
              </a:pPr>
              <a:r>
                <a:rPr dirty="0" lang="en-US" smtClean="0" sz="1400"/>
                <a:t>0</a:t>
              </a:r>
            </a:p>
          </p:txBody>
        </p:sp>
        <p:sp>
          <p:nvSpPr>
            <p:cNvPr id="77" name="Text Box 77"/>
            <p:cNvSpPr>
              <a:spLocks/>
            </p:cNvSpPr>
            <p:nvPr/>
          </p:nvSpPr>
          <p:spPr>
            <a:xfrm>
              <a:off x="3154" y="2489"/>
              <a:ext cx="549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endParaRPr/>
            </a:p>
          </p:txBody>
        </p:sp>
        <p:sp>
          <p:nvSpPr>
            <p:cNvPr id="78" name="Text Box 78"/>
            <p:cNvSpPr>
              <a:spLocks/>
            </p:cNvSpPr>
            <p:nvPr/>
          </p:nvSpPr>
          <p:spPr>
            <a:xfrm>
              <a:off x="2606" y="2489"/>
              <a:ext cx="548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pPr indent="0" marL="0">
                <a:buNone/>
              </a:pPr>
              <a:r>
                <a:rPr dirty="0" lang="en-US" smtClean="0" sz="1400"/>
                <a:t>0</a:t>
              </a:r>
            </a:p>
          </p:txBody>
        </p:sp>
        <p:sp>
          <p:nvSpPr>
            <p:cNvPr id="79" name="Text Box 79"/>
            <p:cNvSpPr>
              <a:spLocks/>
            </p:cNvSpPr>
            <p:nvPr/>
          </p:nvSpPr>
          <p:spPr>
            <a:xfrm>
              <a:off x="2057" y="2489"/>
              <a:ext cx="549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pPr indent="0" marL="0">
                <a:buNone/>
              </a:pPr>
              <a:r>
                <a:rPr dirty="0" lang="en-US" smtClean="0" sz="1400"/>
                <a:t>0</a:t>
              </a:r>
            </a:p>
          </p:txBody>
        </p:sp>
        <p:sp>
          <p:nvSpPr>
            <p:cNvPr id="80" name="Text Box 80"/>
            <p:cNvSpPr>
              <a:spLocks/>
            </p:cNvSpPr>
            <p:nvPr/>
          </p:nvSpPr>
          <p:spPr>
            <a:xfrm>
              <a:off x="1509" y="2489"/>
              <a:ext cx="548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pPr indent="0" marL="0">
                <a:buNone/>
              </a:pPr>
              <a:r>
                <a:rPr dirty="0" lang="en-US" smtClean="0" sz="1400"/>
                <a:t>1</a:t>
              </a:r>
            </a:p>
          </p:txBody>
        </p:sp>
        <p:sp>
          <p:nvSpPr>
            <p:cNvPr id="81" name="Text Box 81"/>
            <p:cNvSpPr>
              <a:spLocks/>
            </p:cNvSpPr>
            <p:nvPr/>
          </p:nvSpPr>
          <p:spPr>
            <a:xfrm>
              <a:off x="960" y="2489"/>
              <a:ext cx="549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pPr indent="0" marL="0">
                <a:buNone/>
              </a:pPr>
              <a:r>
                <a:rPr dirty="0" lang="en-US" smtClean="0" sz="1400"/>
                <a:t>0</a:t>
              </a:r>
            </a:p>
          </p:txBody>
        </p:sp>
        <p:sp>
          <p:nvSpPr>
            <p:cNvPr id="82" name="Text Box 82"/>
            <p:cNvSpPr>
              <a:spLocks/>
            </p:cNvSpPr>
            <p:nvPr/>
          </p:nvSpPr>
          <p:spPr>
            <a:xfrm>
              <a:off x="4251" y="2256"/>
              <a:ext cx="549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pPr indent="0" marL="0">
                <a:buNone/>
              </a:pPr>
              <a:r>
                <a:rPr dirty="0" lang="en-US" smtClean="0" sz="1400"/>
                <a:t>k</a:t>
              </a:r>
            </a:p>
          </p:txBody>
        </p:sp>
        <p:sp>
          <p:nvSpPr>
            <p:cNvPr id="83" name="Text Box 83"/>
            <p:cNvSpPr>
              <a:spLocks/>
            </p:cNvSpPr>
            <p:nvPr/>
          </p:nvSpPr>
          <p:spPr>
            <a:xfrm>
              <a:off x="3703" y="2256"/>
              <a:ext cx="548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pPr indent="0" marL="0">
                <a:buNone/>
              </a:pPr>
              <a:r>
                <a:rPr dirty="0" lang="en-US" smtClean="0" sz="1400"/>
                <a:t>k-1</a:t>
              </a:r>
            </a:p>
          </p:txBody>
        </p:sp>
        <p:sp>
          <p:nvSpPr>
            <p:cNvPr id="84" name="Text Box 84"/>
            <p:cNvSpPr>
              <a:spLocks/>
            </p:cNvSpPr>
            <p:nvPr/>
          </p:nvSpPr>
          <p:spPr>
            <a:xfrm>
              <a:off x="3154" y="2256"/>
              <a:ext cx="549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pPr indent="0" marL="0">
                <a:buNone/>
              </a:pPr>
              <a:r>
                <a:rPr dirty="0" lang="en-US" smtClean="0" sz="1400"/>
                <a:t>.....</a:t>
              </a:r>
            </a:p>
          </p:txBody>
        </p:sp>
        <p:sp>
          <p:nvSpPr>
            <p:cNvPr id="85" name="Text Box 85"/>
            <p:cNvSpPr>
              <a:spLocks/>
            </p:cNvSpPr>
            <p:nvPr/>
          </p:nvSpPr>
          <p:spPr>
            <a:xfrm>
              <a:off x="2606" y="2256"/>
              <a:ext cx="548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pPr indent="0" marL="0">
                <a:buNone/>
              </a:pPr>
              <a:r>
                <a:rPr dirty="0" lang="en-US" smtClean="0" sz="1400"/>
                <a:t>2</a:t>
              </a:r>
            </a:p>
          </p:txBody>
        </p:sp>
        <p:sp>
          <p:nvSpPr>
            <p:cNvPr id="86" name="Text Box 86"/>
            <p:cNvSpPr>
              <a:spLocks/>
            </p:cNvSpPr>
            <p:nvPr/>
          </p:nvSpPr>
          <p:spPr>
            <a:xfrm>
              <a:off x="2057" y="2256"/>
              <a:ext cx="549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pPr indent="0" marL="0">
                <a:buNone/>
              </a:pPr>
              <a:r>
                <a:rPr dirty="0" lang="en-US" smtClean="0" sz="1400"/>
                <a:t>1</a:t>
              </a:r>
            </a:p>
          </p:txBody>
        </p:sp>
        <p:sp>
          <p:nvSpPr>
            <p:cNvPr id="87" name="Text Box 87"/>
            <p:cNvSpPr>
              <a:spLocks/>
            </p:cNvSpPr>
            <p:nvPr/>
          </p:nvSpPr>
          <p:spPr>
            <a:xfrm>
              <a:off x="1509" y="2256"/>
              <a:ext cx="548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pPr indent="0" marL="0">
                <a:buNone/>
              </a:pPr>
              <a:r>
                <a:rPr dirty="0" lang="en-US" smtClean="0" sz="1400"/>
                <a:t>0</a:t>
              </a:r>
            </a:p>
          </p:txBody>
        </p:sp>
        <p:sp>
          <p:nvSpPr>
            <p:cNvPr id="88" name="Text Box 88"/>
            <p:cNvSpPr>
              <a:spLocks/>
            </p:cNvSpPr>
            <p:nvPr/>
          </p:nvSpPr>
          <p:spPr>
            <a:xfrm>
              <a:off x="960" y="2256"/>
              <a:ext cx="549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 numCol="1"/>
            <a:lstStyle/>
            <a:p>
              <a:endParaRPr/>
            </a:p>
          </p:txBody>
        </p:sp>
        <p:sp>
          <p:nvSpPr>
            <p:cNvPr id="89" name="Text Box 89"/>
            <p:cNvSpPr>
              <a:spLocks/>
            </p:cNvSpPr>
            <p:nvPr/>
          </p:nvSpPr>
          <p:spPr>
            <a:xfrm>
              <a:off x="960" y="2256"/>
              <a:ext cx="3840" cy="0"/>
            </a:xfrm>
            <a:prstGeom prst="line">
              <a:avLst/>
            </a:prstGeom>
            <a:noFill/>
            <a:ln cap="sq" w="28575">
              <a:solidFill>
                <a:schemeClr val="tx1"/>
              </a:solidFill>
              <a:round/>
              <a:headEnd/>
              <a:tailEnd/>
            </a:ln>
            <a:effectLst/>
          </p:spPr>
        </p:sp>
        <p:sp>
          <p:nvSpPr>
            <p:cNvPr id="90" name="Text Box 90"/>
            <p:cNvSpPr>
              <a:spLocks/>
            </p:cNvSpPr>
            <p:nvPr/>
          </p:nvSpPr>
          <p:spPr>
            <a:xfrm>
              <a:off x="960" y="2489"/>
              <a:ext cx="3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sp>
        <p:sp>
          <p:nvSpPr>
            <p:cNvPr id="91" name="Text Box 91"/>
            <p:cNvSpPr>
              <a:spLocks/>
            </p:cNvSpPr>
            <p:nvPr/>
          </p:nvSpPr>
          <p:spPr>
            <a:xfrm>
              <a:off x="960" y="2722"/>
              <a:ext cx="3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sp>
        <p:sp>
          <p:nvSpPr>
            <p:cNvPr id="92" name="Text Box 92"/>
            <p:cNvSpPr>
              <a:spLocks/>
            </p:cNvSpPr>
            <p:nvPr/>
          </p:nvSpPr>
          <p:spPr>
            <a:xfrm>
              <a:off x="960" y="2955"/>
              <a:ext cx="3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sp>
        <p:sp>
          <p:nvSpPr>
            <p:cNvPr id="93" name="Text Box 93"/>
            <p:cNvSpPr>
              <a:spLocks/>
            </p:cNvSpPr>
            <p:nvPr/>
          </p:nvSpPr>
          <p:spPr>
            <a:xfrm>
              <a:off x="960" y="3189"/>
              <a:ext cx="3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sp>
        <p:sp>
          <p:nvSpPr>
            <p:cNvPr id="94" name="Text Box 94"/>
            <p:cNvSpPr>
              <a:spLocks/>
            </p:cNvSpPr>
            <p:nvPr/>
          </p:nvSpPr>
          <p:spPr>
            <a:xfrm>
              <a:off x="960" y="3422"/>
              <a:ext cx="3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sp>
        <p:sp>
          <p:nvSpPr>
            <p:cNvPr id="95" name="Text Box 95"/>
            <p:cNvSpPr>
              <a:spLocks/>
            </p:cNvSpPr>
            <p:nvPr/>
          </p:nvSpPr>
          <p:spPr>
            <a:xfrm>
              <a:off x="960" y="3888"/>
              <a:ext cx="3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sp>
        <p:sp>
          <p:nvSpPr>
            <p:cNvPr id="96" name="Text Box 96"/>
            <p:cNvSpPr>
              <a:spLocks/>
            </p:cNvSpPr>
            <p:nvPr/>
          </p:nvSpPr>
          <p:spPr>
            <a:xfrm>
              <a:off x="960" y="4121"/>
              <a:ext cx="3840" cy="0"/>
            </a:xfrm>
            <a:prstGeom prst="line">
              <a:avLst/>
            </a:prstGeom>
            <a:noFill/>
            <a:ln cap="sq" w="28575">
              <a:solidFill>
                <a:schemeClr val="tx1"/>
              </a:solidFill>
              <a:round/>
              <a:headEnd/>
              <a:tailEnd/>
            </a:ln>
            <a:effectLst/>
          </p:spPr>
        </p:sp>
        <p:sp>
          <p:nvSpPr>
            <p:cNvPr id="97" name="Text Box 97"/>
            <p:cNvSpPr>
              <a:spLocks/>
            </p:cNvSpPr>
            <p:nvPr/>
          </p:nvSpPr>
          <p:spPr>
            <a:xfrm>
              <a:off x="960" y="2256"/>
              <a:ext cx="0" cy="1865"/>
            </a:xfrm>
            <a:prstGeom prst="line">
              <a:avLst/>
            </a:prstGeom>
            <a:noFill/>
            <a:ln cap="sq" w="28575">
              <a:solidFill>
                <a:schemeClr val="tx1"/>
              </a:solidFill>
              <a:round/>
              <a:headEnd/>
              <a:tailEnd/>
            </a:ln>
            <a:effectLst/>
          </p:spPr>
        </p:sp>
        <p:sp>
          <p:nvSpPr>
            <p:cNvPr id="98" name="Text Box 98"/>
            <p:cNvSpPr>
              <a:spLocks/>
            </p:cNvSpPr>
            <p:nvPr/>
          </p:nvSpPr>
          <p:spPr>
            <a:xfrm>
              <a:off x="1509" y="2256"/>
              <a:ext cx="0" cy="18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sp>
        <p:sp>
          <p:nvSpPr>
            <p:cNvPr id="99" name="Text Box 99"/>
            <p:cNvSpPr>
              <a:spLocks/>
            </p:cNvSpPr>
            <p:nvPr/>
          </p:nvSpPr>
          <p:spPr>
            <a:xfrm>
              <a:off x="2057" y="2256"/>
              <a:ext cx="0" cy="18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sp>
        <p:sp>
          <p:nvSpPr>
            <p:cNvPr id="100" name="Text Box 100"/>
            <p:cNvSpPr>
              <a:spLocks/>
            </p:cNvSpPr>
            <p:nvPr/>
          </p:nvSpPr>
          <p:spPr>
            <a:xfrm>
              <a:off x="2606" y="2256"/>
              <a:ext cx="0" cy="18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sp>
        <p:sp>
          <p:nvSpPr>
            <p:cNvPr id="101" name="Text Box 101"/>
            <p:cNvSpPr>
              <a:spLocks/>
            </p:cNvSpPr>
            <p:nvPr/>
          </p:nvSpPr>
          <p:spPr>
            <a:xfrm>
              <a:off x="3154" y="2256"/>
              <a:ext cx="0" cy="18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sp>
        <p:sp>
          <p:nvSpPr>
            <p:cNvPr id="102" name="Text Box 102"/>
            <p:cNvSpPr>
              <a:spLocks/>
            </p:cNvSpPr>
            <p:nvPr/>
          </p:nvSpPr>
          <p:spPr>
            <a:xfrm>
              <a:off x="3703" y="2256"/>
              <a:ext cx="0" cy="18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sp>
        <p:sp>
          <p:nvSpPr>
            <p:cNvPr id="103" name="Text Box 103"/>
            <p:cNvSpPr>
              <a:spLocks/>
            </p:cNvSpPr>
            <p:nvPr/>
          </p:nvSpPr>
          <p:spPr>
            <a:xfrm>
              <a:off x="4251" y="2256"/>
              <a:ext cx="0" cy="18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sp>
        <p:sp>
          <p:nvSpPr>
            <p:cNvPr id="104" name="Text Box 104"/>
            <p:cNvSpPr>
              <a:spLocks/>
            </p:cNvSpPr>
            <p:nvPr/>
          </p:nvSpPr>
          <p:spPr>
            <a:xfrm>
              <a:off x="4800" y="2256"/>
              <a:ext cx="0" cy="1865"/>
            </a:xfrm>
            <a:prstGeom prst="line">
              <a:avLst/>
            </a:prstGeom>
            <a:noFill/>
            <a:ln cap="sq" w="28575">
              <a:solidFill>
                <a:schemeClr val="tx1"/>
              </a:solidFill>
              <a:round/>
              <a:headEnd/>
              <a:tailEnd/>
            </a:ln>
            <a:effectLst/>
          </p:spPr>
        </p:sp>
        <p:sp>
          <p:nvSpPr>
            <p:cNvPr id="105" name="Text Box 105"/>
            <p:cNvSpPr>
              <a:spLocks/>
            </p:cNvSpPr>
            <p:nvPr/>
          </p:nvSpPr>
          <p:spPr>
            <a:xfrm>
              <a:off x="960" y="3655"/>
              <a:ext cx="3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 Box 106"/>
          <p:cNvSpPr>
            <a:spLocks/>
          </p:cNvSpPr>
          <p:nvPr>
            <p:ph idx="11" sz="quarter" type="ftr"/>
          </p:nvPr>
        </p:nvSpPr>
        <p:spPr/>
        <p:txBody>
          <a:bodyPr numCol="1"/>
          <a:lstStyle/>
          <a:p>
            <a:pPr algn="ctr"/>
            <a:r>
              <a:rPr dirty="0" lang="en-US" smtClean="0" sz="1400"/>
              <a:t>Programacin Dinmica</a:t>
            </a:r>
          </a:p>
        </p:txBody>
      </p:sp>
      <p:sp>
        <p:nvSpPr>
          <p:cNvPr id="107" name="Text Box 107"/>
          <p:cNvSpPr>
            <a:spLocks/>
          </p:cNvSpPr>
          <p:nvPr>
            <p:ph idx="12" sz="quarter" type="sldNum"/>
          </p:nvPr>
        </p:nvSpPr>
        <p:spPr/>
        <p:txBody>
          <a:bodyPr numCol="1"/>
          <a:lstStyle/>
          <a:p>
            <a:pPr algn="r"/>
            <a:fld id="{46C9212E-D9B1-48EE-B496-5224D05B5157}" type="slidenum"/>
            <a:endParaRPr dirty="0" lang="en-US" smtClean="0" sz="1400"/>
          </a:p>
        </p:txBody>
      </p:sp>
      <p:sp>
        <p:nvSpPr>
          <p:cNvPr id="108" name="Text Box 108"/>
          <p:cNvSpPr>
            <a:spLocks/>
          </p:cNvSpPr>
          <p:nvPr>
            <p:ph idx="1" type="body"/>
          </p:nvPr>
        </p:nvSpPr>
        <p:spPr>
          <a:xfrm>
            <a:off x="685800" y="685800"/>
            <a:ext cx="7772400" cy="5410200"/>
          </a:xfrm>
          <a:prstGeom prst="rect">
            <a:avLst/>
          </a:prstGeom>
        </p:spPr>
        <p:txBody>
          <a:bodyPr numCol="1"/>
          <a:lstStyle/>
          <a:p>
            <a:pPr indent="-342900" marL="342900">
              <a:buNone/>
            </a:pPr>
            <a:r>
              <a:rPr dirty="0" lang="en-US" smtClean="0" sz="2400"/>
              <a:t>3. El problema de devolver el cambio</a:t>
            </a:r>
          </a:p>
          <a:p>
            <a:pPr indent="-285750" lvl="1" marL="742950"/>
            <a:r>
              <a:rPr dirty="0" lang="en-US" smtClean="0" sz="2000"/>
              <a:t>Análisis del algoritmo voraz:</a:t>
            </a:r>
          </a:p>
          <a:p>
            <a:pPr indent="-228600" lvl="2" marL="1143000"/>
            <a:r>
              <a:rPr dirty="0" lang="en-US" smtClean="0" sz="1800"/>
              <a:t>Es muy eficiente cuando funciona</a:t>
            </a:r>
          </a:p>
          <a:p>
            <a:pPr indent="-228600" lvl="2" marL="1143000"/>
            <a:r>
              <a:rPr dirty="0" lang="en-US" smtClean="0" sz="1800"/>
              <a:t>Funciona en un número limitado de casos: </a:t>
            </a:r>
          </a:p>
          <a:p>
            <a:pPr indent="-228600" lvl="3" marL="1600200"/>
            <a:r>
              <a:rPr dirty="0" lang="en-US" smtClean="0" sz="1600"/>
              <a:t>En ciertos sistemas monetarios o cuando faltan monedas de algún tipo </a:t>
            </a:r>
            <a:r>
              <a:rPr dirty="0" lang="en-US" smtClean="0" sz="1600"/>
              <a:t> obtiene una respuesta no óptima o incluso no obtiene respuesta</a:t>
            </a:r>
          </a:p>
          <a:p>
            <a:pPr indent="-228600" lvl="3" marL="1600200"/>
            <a:r>
              <a:rPr dirty="0" lang="en-US" smtClean="0" sz="1600"/>
              <a:t>Ejemplo: devolver 8 unidades con monedas de 1, 4 y 6 </a:t>
            </a:r>
          </a:p>
          <a:p>
            <a:pPr indent="-228600" lvl="4" marL="2057400"/>
            <a:r>
              <a:rPr dirty="0" lang="en-US" smtClean="0" sz="1600"/>
              <a:t>Voraz: 1moneda de 6 y 2 de 1 </a:t>
            </a:r>
            <a:r>
              <a:rPr dirty="0" lang="en-US" smtClean="0" sz="1600"/>
              <a:t> total 3 monedas</a:t>
            </a:r>
          </a:p>
          <a:p>
            <a:pPr indent="-228600" lvl="4" marL="2057400"/>
            <a:r>
              <a:rPr dirty="0" lang="en-US" smtClean="0" sz="1600"/>
              <a:t>Mejor: 2 monedas de 4  total 2 monedas</a:t>
            </a:r>
          </a:p>
          <a:p>
            <a:pPr indent="-285750" lvl="1" marL="742950"/>
            <a:r>
              <a:rPr dirty="0" lang="en-US" smtClean="0" sz="2000"/>
              <a:t>PD: preparar una tabla con los resultados intermedios útiles, para combinarlos en la solución del caso</a:t>
            </a:r>
          </a:p>
          <a:p>
            <a:pPr indent="-285750" lvl="1" marL="742950"/>
            <a:r>
              <a:rPr dirty="0" lang="en-US" smtClean="0" sz="2000"/>
              <a:t>Suponemos que:</a:t>
            </a:r>
          </a:p>
          <a:p>
            <a:pPr indent="-228600" lvl="2" marL="1143000"/>
            <a:r>
              <a:rPr dirty="0" lang="en-US" smtClean="0" sz="1800"/>
              <a:t>El sistema monetario tiene n tipos de monedas</a:t>
            </a:r>
          </a:p>
          <a:p>
            <a:pPr indent="-228600" lvl="2" marL="1143000"/>
            <a:r>
              <a:rPr dirty="0" lang="en-US" smtClean="0" sz="1800"/>
              <a:t>Cada moneda i, 1</a:t>
            </a:r>
            <a:r>
              <a:rPr dirty="0" lang="en-US" smtClean="0" sz="1800"/>
              <a:t> </a:t>
            </a:r>
            <a:r>
              <a:rPr dirty="0" lang="en-US" smtClean="0" sz="1800"/>
              <a:t>i </a:t>
            </a:r>
            <a:r>
              <a:rPr dirty="0" lang="en-US" smtClean="0" sz="1800"/>
              <a:t></a:t>
            </a:r>
            <a:r>
              <a:rPr dirty="0" lang="en-US" smtClean="0" sz="1800"/>
              <a:t> n tiene un valor d</a:t>
            </a:r>
            <a:r>
              <a:rPr baseline="-25000" dirty="0" lang="en-US" smtClean="0" sz="1800"/>
              <a:t>i</a:t>
            </a:r>
            <a:r>
              <a:rPr dirty="0" lang="en-US" smtClean="0" sz="1800"/>
              <a:t> unidades d</a:t>
            </a:r>
            <a:r>
              <a:rPr baseline="-25000" dirty="0" lang="en-US" smtClean="0" sz="1800"/>
              <a:t>i</a:t>
            </a:r>
            <a:r>
              <a:rPr dirty="0" lang="en-US" smtClean="0" sz="1800"/>
              <a:t>&gt;0</a:t>
            </a:r>
          </a:p>
          <a:p>
            <a:pPr indent="-228600" lvl="2" marL="1143000"/>
            <a:r>
              <a:rPr dirty="0" lang="en-US" smtClean="0" sz="1800"/>
              <a:t>Se dispone de un suministro ilimitado de monedas</a:t>
            </a:r>
          </a:p>
          <a:p>
            <a:pPr indent="-228600" lvl="2" marL="1143000"/>
            <a:r>
              <a:rPr dirty="0" lang="en-US" smtClean="0" sz="1800"/>
              <a:t>Cambio a devolver: N unidades con el menor número de monedas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 Box 109"/>
          <p:cNvSpPr>
            <a:spLocks/>
          </p:cNvSpPr>
          <p:nvPr>
            <p:ph idx="11" sz="quarter" type="ftr"/>
          </p:nvPr>
        </p:nvSpPr>
        <p:spPr/>
        <p:txBody>
          <a:bodyPr numCol="1"/>
          <a:lstStyle/>
          <a:p>
            <a:pPr algn="ctr"/>
            <a:r>
              <a:rPr dirty="0" lang="en-US" smtClean="0" sz="1400"/>
              <a:t>Programacin Dinmica</a:t>
            </a:r>
          </a:p>
        </p:txBody>
      </p:sp>
      <p:sp>
        <p:nvSpPr>
          <p:cNvPr id="110" name="Text Box 110"/>
          <p:cNvSpPr>
            <a:spLocks/>
          </p:cNvSpPr>
          <p:nvPr>
            <p:ph idx="12" sz="quarter" type="sldNum"/>
          </p:nvPr>
        </p:nvSpPr>
        <p:spPr/>
        <p:txBody>
          <a:bodyPr numCol="1"/>
          <a:lstStyle/>
          <a:p>
            <a:pPr algn="r"/>
            <a:fld id="{DA097948-63A4-49C6-9194-5F625E706C01}" type="slidenum"/>
            <a:endParaRPr dirty="0" lang="en-US" smtClean="0" sz="1400"/>
          </a:p>
        </p:txBody>
      </p:sp>
      <p:sp>
        <p:nvSpPr>
          <p:cNvPr id="111" name="Text Box 111"/>
          <p:cNvSpPr>
            <a:spLocks/>
          </p:cNvSpPr>
          <p:nvPr>
            <p:ph idx="1" type="body"/>
          </p:nvPr>
        </p:nvSpPr>
        <p:spPr>
          <a:xfrm>
            <a:off x="685800" y="685800"/>
            <a:ext cx="7772400" cy="5410200"/>
          </a:xfrm>
          <a:prstGeom prst="rect">
            <a:avLst/>
          </a:prstGeom>
        </p:spPr>
        <p:txBody>
          <a:bodyPr numCol="1"/>
          <a:lstStyle/>
          <a:p>
            <a:pPr indent="-285750" lvl="1" marL="742950">
              <a:lnSpc>
                <a:spcPct val="90000"/>
              </a:lnSpc>
            </a:pPr>
            <a:r>
              <a:rPr dirty="0" lang="en-US" smtClean="0" sz="2000"/>
              <a:t>Elementos para resolver el problema mediante PD:</a:t>
            </a:r>
          </a:p>
          <a:p>
            <a:pPr indent="-228600" lvl="2" marL="1143000">
              <a:lnSpc>
                <a:spcPct val="90000"/>
              </a:lnSpc>
            </a:pPr>
            <a:r>
              <a:rPr dirty="0" lang="en-US" smtClean="0" sz="1800"/>
              <a:t>Tabla c[1..n,0..N] con una fila para las posibles denominaciones o tipos de moneda y cada columna para las cantidades posibles a pagar (desde 0 hasta N)</a:t>
            </a:r>
          </a:p>
          <a:p>
            <a:pPr indent="-228600" lvl="2" marL="1143000">
              <a:lnSpc>
                <a:spcPct val="90000"/>
              </a:lnSpc>
            </a:pPr>
            <a:r>
              <a:rPr dirty="0" lang="en-US" smtClean="0" sz="1800"/>
              <a:t>C[i,j]: número mínimo de monedas necesarias para pagar la cantidad de j unidades con 0 </a:t>
            </a:r>
            <a:r>
              <a:rPr dirty="0" lang="en-US" smtClean="0" sz="1800"/>
              <a:t></a:t>
            </a:r>
            <a:r>
              <a:rPr dirty="0" lang="en-US" smtClean="0" sz="1800"/>
              <a:t> j </a:t>
            </a:r>
            <a:r>
              <a:rPr dirty="0" lang="en-US" smtClean="0" sz="1800"/>
              <a:t> N empleando los tipos de moneda de la 1 a la i con 1  i  n</a:t>
            </a:r>
          </a:p>
          <a:p>
            <a:pPr indent="-228600" lvl="2" marL="1143000">
              <a:lnSpc>
                <a:spcPct val="90000"/>
              </a:lnSpc>
            </a:pPr>
            <a:r>
              <a:rPr dirty="0" lang="en-US" smtClean="0" sz="1800"/>
              <a:t>Para rellenar la tabla:</a:t>
            </a:r>
          </a:p>
          <a:p>
            <a:pPr indent="-228600" lvl="3" marL="1600200">
              <a:lnSpc>
                <a:spcPct val="90000"/>
              </a:lnSpc>
            </a:pPr>
            <a:r>
              <a:rPr dirty="0" lang="en-US" smtClean="0" sz="1600"/>
              <a:t>Inicialmente c[i,0]=0 para todo i</a:t>
            </a:r>
          </a:p>
          <a:p>
            <a:pPr indent="-228600" lvl="3" marL="1600200">
              <a:lnSpc>
                <a:spcPct val="90000"/>
              </a:lnSpc>
            </a:pPr>
            <a:r>
              <a:rPr dirty="0" lang="en-US" smtClean="0" sz="1600"/>
              <a:t>Para pagar j unidades con monedas de los tipos 1 a i:</a:t>
            </a:r>
          </a:p>
          <a:p>
            <a:pPr indent="-228600" lvl="4" marL="2057400">
              <a:lnSpc>
                <a:spcPct val="90000"/>
              </a:lnSpc>
            </a:pPr>
            <a:r>
              <a:rPr dirty="0" lang="en-US" smtClean="0" sz="1600"/>
              <a:t>Sin utilizar monedas de tipo i </a:t>
            </a:r>
            <a:r>
              <a:rPr dirty="0" lang="en-US" smtClean="0" sz="1600"/>
              <a:t> c[i,j] = c[i-1,j]</a:t>
            </a:r>
          </a:p>
          <a:p>
            <a:pPr indent="-228600" lvl="4" marL="2057400">
              <a:lnSpc>
                <a:spcPct val="90000"/>
              </a:lnSpc>
            </a:pPr>
            <a:r>
              <a:rPr dirty="0" lang="en-US" smtClean="0" sz="1600"/>
              <a:t>Utilizando al menos una moneda de tipo i:</a:t>
            </a:r>
          </a:p>
          <a:p>
            <a:pPr indent="-228600" lvl="4" marL="2057400">
              <a:lnSpc>
                <a:spcPct val="90000"/>
              </a:lnSpc>
              <a:buNone/>
            </a:pPr>
            <a:r>
              <a:rPr dirty="0" lang="en-US" smtClean="0" sz="1600"/>
              <a:t>c[i,j] = 1 + c[i, j-d</a:t>
            </a:r>
            <a:r>
              <a:rPr baseline="-25000" dirty="0" lang="en-US" smtClean="0" sz="1600"/>
              <a:t>i</a:t>
            </a:r>
            <a:r>
              <a:rPr dirty="0" lang="en-US" smtClean="0" sz="1600"/>
              <a:t>]</a:t>
            </a:r>
          </a:p>
          <a:p>
            <a:pPr indent="-228600" lvl="3" marL="1600200">
              <a:lnSpc>
                <a:spcPct val="90000"/>
              </a:lnSpc>
            </a:pPr>
            <a:r>
              <a:rPr dirty="0" lang="en-US" smtClean="0" sz="1600"/>
              <a:t>Elegiremos la que minimice el número de monedas utilizadas:</a:t>
            </a:r>
          </a:p>
          <a:p>
            <a:pPr indent="-228600" lvl="4" marL="2057400">
              <a:lnSpc>
                <a:spcPct val="90000"/>
              </a:lnSpc>
              <a:buNone/>
            </a:pPr>
            <a:r>
              <a:rPr dirty="0" lang="en-US" smtClean="0" sz="1600"/>
              <a:t>c[i,j] = min(c[i-1,j], 1 + c[i, j-d</a:t>
            </a:r>
            <a:r>
              <a:rPr baseline="-25000" dirty="0" lang="en-US" smtClean="0" sz="1600"/>
              <a:t>i</a:t>
            </a:r>
            <a:r>
              <a:rPr dirty="0" lang="en-US" smtClean="0" sz="1600"/>
              <a:t>] )</a:t>
            </a:r>
          </a:p>
          <a:p>
            <a:pPr indent="-228600" lvl="3" marL="1600200">
              <a:lnSpc>
                <a:spcPct val="90000"/>
              </a:lnSpc>
            </a:pPr>
            <a:r>
              <a:rPr dirty="0" lang="en-US" smtClean="0" sz="1600"/>
              <a:t>Si i=1 y j&lt;d</a:t>
            </a:r>
            <a:r>
              <a:rPr baseline="-25000" dirty="0" lang="en-US" smtClean="0" sz="1600"/>
              <a:t>1</a:t>
            </a:r>
            <a:r>
              <a:rPr dirty="0" lang="en-US" smtClean="0" sz="1600"/>
              <a:t> haremos c[i,j] = + para indicar que no es posible pagar una cantidad j exacta empleando sólo monedas del tipo 1</a:t>
            </a:r>
          </a:p>
          <a:p>
            <a:pPr indent="-228600" lvl="3" marL="1600200">
              <a:lnSpc>
                <a:spcPct val="90000"/>
              </a:lnSpc>
            </a:pPr>
            <a:r>
              <a:rPr dirty="0" lang="en-US" smtClean="0" sz="1600"/>
              <a:t>Cuando i=1 o j&lt;di, uno de los elementos que se compara no está en la tabla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 Box 112"/>
          <p:cNvSpPr>
            <a:spLocks/>
          </p:cNvSpPr>
          <p:nvPr>
            <p:ph idx="11" sz="quarter" type="ftr"/>
          </p:nvPr>
        </p:nvSpPr>
        <p:spPr/>
        <p:txBody>
          <a:bodyPr numCol="1"/>
          <a:lstStyle/>
          <a:p>
            <a:pPr algn="ctr"/>
            <a:r>
              <a:rPr dirty="0" lang="en-US" smtClean="0" sz="1400"/>
              <a:t>Programacin Dinmica</a:t>
            </a:r>
          </a:p>
        </p:txBody>
      </p:sp>
      <p:sp>
        <p:nvSpPr>
          <p:cNvPr id="113" name="Text Box 113"/>
          <p:cNvSpPr>
            <a:spLocks/>
          </p:cNvSpPr>
          <p:nvPr>
            <p:ph idx="12" sz="quarter" type="sldNum"/>
          </p:nvPr>
        </p:nvSpPr>
        <p:spPr/>
        <p:txBody>
          <a:bodyPr numCol="1"/>
          <a:lstStyle/>
          <a:p>
            <a:pPr algn="r"/>
            <a:fld id="{8438548B-20CF-4BA7-B740-0CB41A9E3D22}" type="slidenum"/>
            <a:endParaRPr dirty="0" lang="en-US" smtClean="0" sz="1400"/>
          </a:p>
        </p:txBody>
      </p:sp>
      <p:sp>
        <p:nvSpPr>
          <p:cNvPr id="114" name="Text Box 114"/>
          <p:cNvSpPr>
            <a:spLocks/>
          </p:cNvSpPr>
          <p:nvPr>
            <p:ph idx="1" type="body"/>
          </p:nvPr>
        </p:nvSpPr>
        <p:spPr>
          <a:xfrm>
            <a:off x="685800" y="685800"/>
            <a:ext cx="7772400" cy="5410200"/>
          </a:xfrm>
          <a:prstGeom prst="rect">
            <a:avLst/>
          </a:prstGeom>
        </p:spPr>
        <p:txBody>
          <a:bodyPr numCol="1"/>
          <a:lstStyle/>
          <a:p>
            <a:pPr indent="-228600" lvl="3" marL="1600200"/>
            <a:r>
              <a:rPr dirty="0" lang="en-US" smtClean="0" sz="1800"/>
              <a:t>Cuando i=1 o j&lt;di, uno de los elementos que se compara no está en la tabla</a:t>
            </a:r>
          </a:p>
          <a:p>
            <a:pPr indent="-285750" lvl="1" marL="742950">
              <a:buNone/>
            </a:pPr>
            <a:endParaRPr dirty="0" lang="en-US" smtClean="0" sz="1400"/>
          </a:p>
          <a:p>
            <a:pPr indent="-228600" lvl="3" marL="1600200">
              <a:buNone/>
            </a:pPr>
            <a:r>
              <a:rPr dirty="0" lang="en-US" smtClean="0" sz="1600"/>
              <a:t>Ejemplo: pagar 8 unidades con monedas de 1, 4 y 6</a:t>
            </a:r>
          </a:p>
          <a:p>
            <a:pPr indent="-228600" lvl="3" marL="1600200">
              <a:buNone/>
            </a:pPr>
            <a:endParaRPr dirty="0" lang="en-US" smtClean="0" sz="1600"/>
          </a:p>
          <a:p>
            <a:pPr indent="-228600" lvl="3" marL="1600200">
              <a:buNone/>
            </a:pPr>
            <a:r>
              <a:rPr dirty="0" lang="en-US" smtClean="0" sz="1600"/>
              <a:t>Funcion monedas(N)</a:t>
            </a:r>
          </a:p>
          <a:p>
            <a:pPr indent="-228600" lvl="3" marL="1600200">
              <a:buNone/>
            </a:pPr>
            <a:r>
              <a:rPr dirty="0" lang="en-US" smtClean="0" sz="1600"/>
              <a:t>Vector d[1..n]=[1,4,6]</a:t>
            </a:r>
          </a:p>
          <a:p>
            <a:pPr indent="-228600" lvl="3" marL="1600200">
              <a:buNone/>
            </a:pPr>
            <a:r>
              <a:rPr dirty="0" lang="en-US" smtClean="0" sz="1600"/>
              <a:t>Matriz c[1..n,0..N]</a:t>
            </a:r>
          </a:p>
          <a:p>
            <a:pPr indent="-228600" lvl="3" marL="1600200">
              <a:buNone/>
            </a:pPr>
            <a:r>
              <a:rPr dirty="0" lang="en-US" smtClean="0" sz="1600"/>
              <a:t>Para i=1 hasta n hacer c[i,0] = 0</a:t>
            </a:r>
          </a:p>
          <a:p>
            <a:pPr indent="-228600" lvl="3" marL="1600200">
              <a:buNone/>
            </a:pPr>
            <a:r>
              <a:rPr dirty="0" lang="en-US" smtClean="0" sz="1600"/>
              <a:t>Para i=1 hasta n hacer</a:t>
            </a:r>
          </a:p>
          <a:p>
            <a:pPr indent="-228600" lvl="3" marL="1600200">
              <a:buNone/>
            </a:pPr>
            <a:r>
              <a:rPr dirty="0" lang="en-US" smtClean="0" sz="1600"/>
              <a:t>	para j=1 hasta N hacer</a:t>
            </a:r>
          </a:p>
          <a:p>
            <a:pPr indent="-228600" lvl="3" marL="1600200">
              <a:buNone/>
            </a:pPr>
            <a:r>
              <a:rPr dirty="0" lang="en-US" smtClean="0" sz="1600"/>
              <a:t>		si i=1 y j&lt;d[i] entonces c[i,j] = </a:t>
            </a:r>
            <a:r>
              <a:rPr dirty="0" lang="en-US" smtClean="0" sz="1600"/>
              <a:t></a:t>
            </a:r>
          </a:p>
          <a:p>
            <a:pPr indent="-228600" lvl="3" marL="1600200">
              <a:buNone/>
            </a:pPr>
            <a:r>
              <a:rPr dirty="0" lang="en-US" smtClean="0" sz="1600"/>
              <a:t>		sino  si i=1 entonces c[i,j] = 1 + c[1,j-d[1]]</a:t>
            </a:r>
          </a:p>
          <a:p>
            <a:pPr indent="-228600" lvl="3" marL="1600200">
              <a:buNone/>
            </a:pPr>
            <a:r>
              <a:rPr dirty="0" lang="en-US" smtClean="0" sz="1600"/>
              <a:t>		       sino 	si j &lt; d[i] entonces c[i,j] = c[i-1,j]</a:t>
            </a:r>
          </a:p>
          <a:p>
            <a:pPr indent="-228600" lvl="3" marL="1600200">
              <a:buNone/>
            </a:pPr>
            <a:r>
              <a:rPr dirty="0" lang="en-US" smtClean="0" sz="1600"/>
              <a:t>		      	sino c[i,j] = min(c[i-1,j], 1 + c[i,j-d[i]])</a:t>
            </a:r>
          </a:p>
          <a:p>
            <a:pPr indent="-228600" lvl="3" marL="1600200">
              <a:buNone/>
            </a:pPr>
            <a:r>
              <a:rPr dirty="0" lang="en-US" smtClean="0" sz="1600"/>
              <a:t>devolver c[n,N]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 Box 115"/>
          <p:cNvSpPr>
            <a:spLocks/>
          </p:cNvSpPr>
          <p:nvPr>
            <p:ph idx="11" sz="quarter" type="ftr"/>
          </p:nvPr>
        </p:nvSpPr>
        <p:spPr/>
        <p:txBody>
          <a:bodyPr numCol="1"/>
          <a:lstStyle/>
          <a:p>
            <a:pPr algn="ctr"/>
            <a:r>
              <a:rPr dirty="0" lang="en-US" smtClean="0" sz="1400"/>
              <a:t>Programacin Dinmica</a:t>
            </a:r>
          </a:p>
        </p:txBody>
      </p:sp>
      <p:sp>
        <p:nvSpPr>
          <p:cNvPr id="116" name="Text Box 116"/>
          <p:cNvSpPr>
            <a:spLocks/>
          </p:cNvSpPr>
          <p:nvPr>
            <p:ph idx="12" sz="quarter" type="sldNum"/>
          </p:nvPr>
        </p:nvSpPr>
        <p:spPr/>
        <p:txBody>
          <a:bodyPr numCol="1"/>
          <a:lstStyle/>
          <a:p>
            <a:pPr algn="r"/>
            <a:fld id="{9F35C783-34EE-4693-A142-256D0E37981F}" type="slidenum"/>
            <a:endParaRPr dirty="0" lang="en-US" smtClean="0" sz="1400"/>
          </a:p>
        </p:txBody>
      </p:sp>
      <p:sp>
        <p:nvSpPr>
          <p:cNvPr id="117" name="Text Box 117"/>
          <p:cNvSpPr>
            <a:spLocks/>
          </p:cNvSpPr>
          <p:nvPr>
            <p:ph idx="1" type="body"/>
          </p:nvPr>
        </p:nvSpPr>
        <p:spPr>
          <a:xfrm>
            <a:off x="685800" y="685800"/>
            <a:ext cx="7772400" cy="5410200"/>
          </a:xfrm>
          <a:prstGeom prst="rect">
            <a:avLst/>
          </a:prstGeom>
        </p:spPr>
        <p:txBody>
          <a:bodyPr numCol="1"/>
          <a:lstStyle/>
          <a:p>
            <a:pPr indent="-228600" lvl="3" marL="1600200"/>
            <a:r>
              <a:rPr dirty="0" lang="en-US" smtClean="0" sz="1800"/>
              <a:t>Con un suministro inagotable de monedas de tipo 1, siempre existe solución</a:t>
            </a:r>
          </a:p>
          <a:p>
            <a:pPr indent="-228600" lvl="4" marL="2057400"/>
            <a:r>
              <a:rPr dirty="0" lang="en-US" smtClean="0" sz="1800"/>
              <a:t>en otro caso puede haber valores de N sin solución</a:t>
            </a:r>
          </a:p>
          <a:p>
            <a:pPr indent="-228600" lvl="2" marL="1143000"/>
            <a:r>
              <a:rPr dirty="0" lang="en-US" smtClean="0" sz="2000"/>
              <a:t>Para saber las monedas (tipo y cantidad) de la solución:</a:t>
            </a:r>
          </a:p>
          <a:p>
            <a:pPr indent="-228600" lvl="3" marL="1600200"/>
            <a:r>
              <a:rPr dirty="0" lang="en-US" smtClean="0" sz="1800"/>
              <a:t>Pagar j con monedas 1,2,...,i</a:t>
            </a:r>
          </a:p>
          <a:p>
            <a:pPr indent="-228600" lvl="3" marL="1600200"/>
            <a:r>
              <a:rPr dirty="0" lang="en-US" smtClean="0" sz="1800"/>
              <a:t>c[i,j] = nº mínimo de monedas que se necesitan para pagar j</a:t>
            </a:r>
          </a:p>
          <a:p>
            <a:pPr indent="-228600" lvl="3" marL="1600200"/>
            <a:r>
              <a:rPr dirty="0" lang="en-US" smtClean="0" sz="1800"/>
              <a:t>Si c[i,j] = c[i-1,j] </a:t>
            </a:r>
            <a:r>
              <a:rPr dirty="0" lang="en-US" smtClean="0" sz="1800"/>
              <a:t> no se necesitan monedas de tipo i y se tiene que comprobar c[i-1,j]</a:t>
            </a:r>
          </a:p>
          <a:p>
            <a:pPr indent="-228600" lvl="3" marL="1600200"/>
            <a:r>
              <a:rPr dirty="0" lang="en-US" smtClean="0" sz="1800"/>
              <a:t>Si c[i,j] = 1 + c[i,j-d</a:t>
            </a:r>
            <a:r>
              <a:rPr baseline="-25000" dirty="0" lang="en-US" smtClean="0" sz="1800"/>
              <a:t>i</a:t>
            </a:r>
            <a:r>
              <a:rPr dirty="0" lang="en-US" smtClean="0" sz="1800"/>
              <a:t>]  se entrega una moneda i y se avanza hasta c[i,j-d</a:t>
            </a:r>
            <a:r>
              <a:rPr baseline="-25000" dirty="0" lang="en-US" smtClean="0" sz="1800"/>
              <a:t>i</a:t>
            </a:r>
            <a:r>
              <a:rPr dirty="0" lang="en-US" smtClean="0" sz="1800"/>
              <a:t>] que también se tiene que comprobar</a:t>
            </a:r>
          </a:p>
          <a:p>
            <a:pPr indent="-228600" lvl="3" marL="1600200"/>
            <a:r>
              <a:rPr dirty="0" lang="en-US" smtClean="0" sz="1800"/>
              <a:t>Si c[i-1,j] y 1+c[i,j-d</a:t>
            </a:r>
            <a:r>
              <a:rPr baseline="-25000" dirty="0" lang="en-US" smtClean="0" sz="1800"/>
              <a:t>i</a:t>
            </a:r>
            <a:r>
              <a:rPr dirty="0" lang="en-US" smtClean="0" sz="1800"/>
              <a:t>] son iguales a c[i,j] se puede seleccionar cualquiera</a:t>
            </a:r>
          </a:p>
          <a:p>
            <a:pPr indent="-228600" lvl="3" marL="1600200"/>
            <a:r>
              <a:rPr dirty="0" lang="en-US" smtClean="0" sz="1800"/>
              <a:t>Se sigue el mismo proceso hasta que j=0</a:t>
            </a:r>
          </a:p>
          <a:p>
            <a:pPr indent="-228600" lvl="2" marL="1143000"/>
            <a:r>
              <a:rPr dirty="0" lang="en-US" smtClean="0" sz="2000"/>
              <a:t>Análisis del algoritmo:</a:t>
            </a:r>
          </a:p>
          <a:p>
            <a:pPr indent="-228600" lvl="3" marL="1600200"/>
            <a:r>
              <a:rPr dirty="0" lang="en-US" smtClean="0" sz="1800"/>
              <a:t>Calcular una matriz nx(N+1) </a:t>
            </a:r>
            <a:r>
              <a:rPr dirty="0" lang="en-US" smtClean="0" sz="1800"/>
              <a:t> tiempo de ejecución </a:t>
            </a:r>
            <a:r>
              <a:rPr dirty="0" lang="en-US" smtClean="0" sz="1800"/>
              <a:t></a:t>
            </a:r>
            <a:r>
              <a:rPr dirty="0" lang="en-US" smtClean="0" sz="1800"/>
              <a:t>(n·N)</a:t>
            </a:r>
          </a:p>
          <a:p>
            <a:pPr indent="-228600" lvl="3" marL="1600200"/>
            <a:r>
              <a:rPr dirty="0" lang="en-US" smtClean="0" sz="1800"/>
              <a:t>Menos eficiente que voraz aunque es óptimo</a:t>
            </a:r>
          </a:p>
          <a:p>
            <a:pPr indent="-228600" lvl="3" marL="1600200"/>
            <a:endParaRPr dirty="0" lang="en-US" smtClean="0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 Box 118"/>
          <p:cNvSpPr>
            <a:spLocks/>
          </p:cNvSpPr>
          <p:nvPr>
            <p:ph idx="11" sz="quarter" type="ftr"/>
          </p:nvPr>
        </p:nvSpPr>
        <p:spPr/>
        <p:txBody>
          <a:bodyPr numCol="1"/>
          <a:lstStyle/>
          <a:p>
            <a:pPr algn="ctr"/>
            <a:r>
              <a:rPr dirty="0" lang="en-US" smtClean="0" sz="1400"/>
              <a:t>Programacin Dinmica</a:t>
            </a:r>
          </a:p>
        </p:txBody>
      </p:sp>
      <p:sp>
        <p:nvSpPr>
          <p:cNvPr id="119" name="Text Box 119"/>
          <p:cNvSpPr>
            <a:spLocks/>
          </p:cNvSpPr>
          <p:nvPr>
            <p:ph idx="12" sz="quarter" type="sldNum"/>
          </p:nvPr>
        </p:nvSpPr>
        <p:spPr/>
        <p:txBody>
          <a:bodyPr numCol="1"/>
          <a:lstStyle/>
          <a:p>
            <a:pPr algn="r"/>
            <a:fld id="{0C641DE6-22FF-4CFE-A7D8-52C97607D3B0}" type="slidenum"/>
            <a:endParaRPr dirty="0" lang="en-US" smtClean="0" sz="1400"/>
          </a:p>
        </p:txBody>
      </p:sp>
      <p:sp>
        <p:nvSpPr>
          <p:cNvPr id="120" name="Text Box 120"/>
          <p:cNvSpPr>
            <a:spLocks/>
          </p:cNvSpPr>
          <p:nvPr>
            <p:ph idx="1" type="body"/>
          </p:nvPr>
        </p:nvSpPr>
        <p:spPr>
          <a:xfrm>
            <a:off x="685800" y="685800"/>
            <a:ext cx="7772400" cy="5410200"/>
          </a:xfrm>
          <a:prstGeom prst="rect">
            <a:avLst/>
          </a:prstGeom>
        </p:spPr>
        <p:txBody>
          <a:bodyPr numCol="1"/>
          <a:lstStyle/>
          <a:p>
            <a:pPr indent="-285750" lvl="1" marL="742950">
              <a:lnSpc>
                <a:spcPct val="90000"/>
              </a:lnSpc>
            </a:pPr>
            <a:r>
              <a:rPr dirty="0" lang="en-US" smtClean="0" sz="2000"/>
              <a:t>Principio de optimalidad</a:t>
            </a:r>
          </a:p>
          <a:p>
            <a:pPr indent="-228600" lvl="2" marL="1143000">
              <a:lnSpc>
                <a:spcPct val="90000"/>
              </a:lnSpc>
            </a:pPr>
            <a:r>
              <a:rPr dirty="0" lang="en-US" smtClean="0" sz="1800"/>
              <a:t>En una sucesión óptima de decisiones u opciones, toda subsecuencia debe ser también óptima</a:t>
            </a:r>
          </a:p>
          <a:p>
            <a:pPr indent="-228600" lvl="3" marL="1600200">
              <a:lnSpc>
                <a:spcPct val="90000"/>
              </a:lnSpc>
            </a:pPr>
            <a:r>
              <a:rPr dirty="0" lang="en-US" smtClean="0" sz="1600"/>
              <a:t>En el algoritmo de devolver el cambio</a:t>
            </a:r>
          </a:p>
          <a:p>
            <a:pPr indent="-228600" lvl="4" marL="2057400">
              <a:lnSpc>
                <a:spcPct val="90000"/>
              </a:lnSpc>
            </a:pPr>
            <a:r>
              <a:rPr dirty="0" lang="en-US" smtClean="0" sz="1600"/>
              <a:t>c[i,j] forma óptima de devolver j con monedas 1..i </a:t>
            </a:r>
            <a:r>
              <a:rPr dirty="0" lang="en-US" smtClean="0" sz="1600"/>
              <a:t></a:t>
            </a:r>
          </a:p>
          <a:p>
            <a:pPr indent="-228600" lvl="4" marL="2057400">
              <a:lnSpc>
                <a:spcPct val="90000"/>
              </a:lnSpc>
            </a:pPr>
            <a:r>
              <a:rPr dirty="0" lang="en-US" smtClean="0" sz="1600"/>
              <a:t>c[i-1,j] y c[i,j-d</a:t>
            </a:r>
            <a:r>
              <a:rPr baseline="-25000" dirty="0" lang="en-US" smtClean="0" sz="1600"/>
              <a:t>i</a:t>
            </a:r>
            <a:r>
              <a:rPr dirty="0" lang="en-US" smtClean="0" sz="1600"/>
              <a:t>] son también soluciones óptimas de los casos que representan</a:t>
            </a:r>
          </a:p>
          <a:p>
            <a:pPr indent="-228600" lvl="4" marL="2057400">
              <a:lnSpc>
                <a:spcPct val="90000"/>
              </a:lnSpc>
            </a:pPr>
            <a:r>
              <a:rPr dirty="0" lang="en-US" smtClean="0" sz="1600"/>
              <a:t>Sólo nos interesaba c[n,N], pero el resto de entradas también proporcionan soluciones óptimas</a:t>
            </a:r>
          </a:p>
          <a:p>
            <a:pPr indent="-228600" lvl="2" marL="1143000">
              <a:lnSpc>
                <a:spcPct val="90000"/>
              </a:lnSpc>
            </a:pPr>
            <a:r>
              <a:rPr dirty="0" lang="en-US" smtClean="0" sz="1800"/>
              <a:t>Si el principio no es aplicable en un escenario, es probable que no sea posible utilizar programación dinámica</a:t>
            </a:r>
          </a:p>
          <a:p>
            <a:pPr indent="-228600" lvl="3" marL="1600200">
              <a:lnSpc>
                <a:spcPct val="90000"/>
              </a:lnSpc>
            </a:pPr>
            <a:r>
              <a:rPr dirty="0" lang="en-US" smtClean="0" sz="1600"/>
              <a:t>Cuando se trata de utilización óptima de recursos no se aplica del mismo modo</a:t>
            </a:r>
          </a:p>
          <a:p>
            <a:pPr indent="-228600" lvl="4" marL="2057400">
              <a:lnSpc>
                <a:spcPct val="90000"/>
              </a:lnSpc>
            </a:pPr>
            <a:r>
              <a:rPr dirty="0" lang="en-US" smtClean="0" sz="1600"/>
              <a:t>Camino más corto entre A-C que pasa por B: A-B y B-C son también los más cortos</a:t>
            </a:r>
          </a:p>
          <a:p>
            <a:pPr indent="-228600" lvl="4" marL="2057400">
              <a:lnSpc>
                <a:spcPct val="90000"/>
              </a:lnSpc>
            </a:pPr>
            <a:r>
              <a:rPr dirty="0" lang="en-US" smtClean="0" sz="1600"/>
              <a:t>Camino más rápido entre A-C que pasa por B: no implica necesariamente que A-B o B-C tengan que ser también los más rápidos</a:t>
            </a:r>
          </a:p>
          <a:p>
            <a:pPr indent="-228600" lvl="3" marL="1600200">
              <a:lnSpc>
                <a:spcPct val="90000"/>
              </a:lnSpc>
            </a:pPr>
            <a:r>
              <a:rPr dirty="0" lang="en-US" smtClean="0" sz="1600"/>
              <a:t>Los subcasos tienen que ser independientes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Words>2068</Words>
  <Paragraphs>278</Paragraphs>
  <Slides>18</Slides>
  <Notes>18</Notes>
  <TotalTime>0</TotalTime>
  <HiddenSlides>0</HiddenSlides>
  <ScaleCrop>false</ScaleCrop>
  <HyperlinksChanged>false</HyperlinksChanged>
  <Application>Microsoft PowerPoint</Application>
  <PresentationFormat/>
</Properties>
</file>