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5" r:id="rId17"/>
    <p:sldId id="276" r:id="rId18"/>
    <p:sldId id="270" r:id="rId19"/>
    <p:sldId id="271" r:id="rId20"/>
    <p:sldId id="272" r:id="rId21"/>
    <p:sldId id="273" r:id="rId22"/>
  </p:sldIdLst>
  <p:sldSz cx="9144000" cy="6858000" type="screen4x3"/>
  <p:notesSz cx="6858000" cy="9144000"/>
  <p:defaultTextStyle>
    <a:defPPr>
      <a:defRPr lang="es-ES"/>
    </a:defPPr>
    <a:lvl1pPr algn="l" rtl="0" fontAlgn="base">
      <a:spcBef>
        <a:spcPct val="20000"/>
      </a:spcBef>
      <a:spcAft>
        <a:spcPct val="0"/>
      </a:spcAft>
      <a:buClr>
        <a:schemeClr val="accent1"/>
      </a:buClr>
      <a:buSzPct val="70000"/>
      <a:buFont typeface="Wingdings" pitchFamily="2" charset="2"/>
      <a:defRPr kern="1200">
        <a:solidFill>
          <a:schemeClr val="tx1"/>
        </a:solidFill>
        <a:latin typeface="Qlassik Bold" pitchFamily="82" charset="0"/>
        <a:ea typeface="+mn-ea"/>
        <a:cs typeface="+mn-cs"/>
      </a:defRPr>
    </a:lvl1pPr>
    <a:lvl2pPr marL="457200" algn="l" rtl="0" fontAlgn="base">
      <a:spcBef>
        <a:spcPct val="20000"/>
      </a:spcBef>
      <a:spcAft>
        <a:spcPct val="0"/>
      </a:spcAft>
      <a:buClr>
        <a:schemeClr val="accent1"/>
      </a:buClr>
      <a:buSzPct val="70000"/>
      <a:buFont typeface="Wingdings" pitchFamily="2" charset="2"/>
      <a:defRPr kern="1200">
        <a:solidFill>
          <a:schemeClr val="tx1"/>
        </a:solidFill>
        <a:latin typeface="Qlassik Bold" pitchFamily="82" charset="0"/>
        <a:ea typeface="+mn-ea"/>
        <a:cs typeface="+mn-cs"/>
      </a:defRPr>
    </a:lvl2pPr>
    <a:lvl3pPr marL="914400" algn="l" rtl="0" fontAlgn="base">
      <a:spcBef>
        <a:spcPct val="20000"/>
      </a:spcBef>
      <a:spcAft>
        <a:spcPct val="0"/>
      </a:spcAft>
      <a:buClr>
        <a:schemeClr val="accent1"/>
      </a:buClr>
      <a:buSzPct val="70000"/>
      <a:buFont typeface="Wingdings" pitchFamily="2" charset="2"/>
      <a:defRPr kern="1200">
        <a:solidFill>
          <a:schemeClr val="tx1"/>
        </a:solidFill>
        <a:latin typeface="Qlassik Bold" pitchFamily="82" charset="0"/>
        <a:ea typeface="+mn-ea"/>
        <a:cs typeface="+mn-cs"/>
      </a:defRPr>
    </a:lvl3pPr>
    <a:lvl4pPr marL="1371600" algn="l" rtl="0" fontAlgn="base">
      <a:spcBef>
        <a:spcPct val="20000"/>
      </a:spcBef>
      <a:spcAft>
        <a:spcPct val="0"/>
      </a:spcAft>
      <a:buClr>
        <a:schemeClr val="accent1"/>
      </a:buClr>
      <a:buSzPct val="70000"/>
      <a:buFont typeface="Wingdings" pitchFamily="2" charset="2"/>
      <a:defRPr kern="1200">
        <a:solidFill>
          <a:schemeClr val="tx1"/>
        </a:solidFill>
        <a:latin typeface="Qlassik Bold" pitchFamily="82" charset="0"/>
        <a:ea typeface="+mn-ea"/>
        <a:cs typeface="+mn-cs"/>
      </a:defRPr>
    </a:lvl4pPr>
    <a:lvl5pPr marL="1828800" algn="l" rtl="0" fontAlgn="base">
      <a:spcBef>
        <a:spcPct val="20000"/>
      </a:spcBef>
      <a:spcAft>
        <a:spcPct val="0"/>
      </a:spcAft>
      <a:buClr>
        <a:schemeClr val="accent1"/>
      </a:buClr>
      <a:buSzPct val="70000"/>
      <a:buFont typeface="Wingdings" pitchFamily="2" charset="2"/>
      <a:defRPr kern="1200">
        <a:solidFill>
          <a:schemeClr val="tx1"/>
        </a:solidFill>
        <a:latin typeface="Qlassik Bold" pitchFamily="82" charset="0"/>
        <a:ea typeface="+mn-ea"/>
        <a:cs typeface="+mn-cs"/>
      </a:defRPr>
    </a:lvl5pPr>
    <a:lvl6pPr marL="2286000" algn="l" defTabSz="914400" rtl="0" eaLnBrk="1" latinLnBrk="0" hangingPunct="1">
      <a:defRPr kern="1200">
        <a:solidFill>
          <a:schemeClr val="tx1"/>
        </a:solidFill>
        <a:latin typeface="Qlassik Bold" pitchFamily="82" charset="0"/>
        <a:ea typeface="+mn-ea"/>
        <a:cs typeface="+mn-cs"/>
      </a:defRPr>
    </a:lvl6pPr>
    <a:lvl7pPr marL="2743200" algn="l" defTabSz="914400" rtl="0" eaLnBrk="1" latinLnBrk="0" hangingPunct="1">
      <a:defRPr kern="1200">
        <a:solidFill>
          <a:schemeClr val="tx1"/>
        </a:solidFill>
        <a:latin typeface="Qlassik Bold" pitchFamily="82" charset="0"/>
        <a:ea typeface="+mn-ea"/>
        <a:cs typeface="+mn-cs"/>
      </a:defRPr>
    </a:lvl7pPr>
    <a:lvl8pPr marL="3200400" algn="l" defTabSz="914400" rtl="0" eaLnBrk="1" latinLnBrk="0" hangingPunct="1">
      <a:defRPr kern="1200">
        <a:solidFill>
          <a:schemeClr val="tx1"/>
        </a:solidFill>
        <a:latin typeface="Qlassik Bold" pitchFamily="82" charset="0"/>
        <a:ea typeface="+mn-ea"/>
        <a:cs typeface="+mn-cs"/>
      </a:defRPr>
    </a:lvl8pPr>
    <a:lvl9pPr marL="3657600" algn="l" defTabSz="914400" rtl="0" eaLnBrk="1" latinLnBrk="0" hangingPunct="1">
      <a:defRPr kern="1200">
        <a:solidFill>
          <a:schemeClr val="tx1"/>
        </a:solidFill>
        <a:latin typeface="Qlassik Bold" pitchFamily="8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786" y="-28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74431BB0-EA6A-450C-9245-3FF067D63FF7}" type="slidenum">
              <a:rPr lang="es-ES" smtClean="0"/>
              <a:pPr/>
              <a:t>‹Nº›</a:t>
            </a:fld>
            <a:endParaRPr lang="es-ES"/>
          </a:p>
        </p:txBody>
      </p:sp>
    </p:spTree>
  </p:cSld>
  <p:clrMapOvr>
    <a:masterClrMapping/>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667A8C0-0C10-4579-85DB-F7882552E7A1}" type="slidenum">
              <a:rPr lang="es-ES" smtClean="0"/>
              <a:pPr/>
              <a:t>‹Nº›</a:t>
            </a:fld>
            <a:endParaRPr lang="es-E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F6B6130-2BC2-474F-BC89-02F71BB7E80C}" type="slidenum">
              <a:rPr lang="es-ES" smtClean="0"/>
              <a:pPr/>
              <a:t>‹Nº›</a:t>
            </a:fld>
            <a:endParaRPr lang="es-ES"/>
          </a:p>
        </p:txBody>
      </p:sp>
    </p:spTree>
  </p:cSld>
  <p:clrMapOvr>
    <a:masterClrMapping/>
  </p:clrMapOvr>
  <p:transition spd="slow">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ítulo y gráfico">
    <p:spTree>
      <p:nvGrpSpPr>
        <p:cNvPr id="1" name=""/>
        <p:cNvGrpSpPr/>
        <p:nvPr/>
      </p:nvGrpSpPr>
      <p:grpSpPr>
        <a:xfrm>
          <a:off x="0" y="0"/>
          <a:ext cx="0" cy="0"/>
          <a:chOff x="0" y="0"/>
          <a:chExt cx="0" cy="0"/>
        </a:xfrm>
      </p:grpSpPr>
      <p:sp>
        <p:nvSpPr>
          <p:cNvPr id="2" name="1 Título"/>
          <p:cNvSpPr>
            <a:spLocks noGrp="1"/>
          </p:cNvSpPr>
          <p:nvPr>
            <p:ph type="title"/>
          </p:nvPr>
        </p:nvSpPr>
        <p:spPr>
          <a:xfrm>
            <a:off x="931863" y="96838"/>
            <a:ext cx="7158037" cy="1412875"/>
          </a:xfrm>
        </p:spPr>
        <p:txBody>
          <a:bodyPr/>
          <a:lstStyle/>
          <a:p>
            <a:r>
              <a:rPr lang="es-ES" smtClean="0"/>
              <a:t>Haga clic para modificar el estilo de título del patrón</a:t>
            </a:r>
            <a:endParaRPr lang="es-ES"/>
          </a:p>
        </p:txBody>
      </p:sp>
      <p:sp>
        <p:nvSpPr>
          <p:cNvPr id="3" name="2 Marcador de gráfico"/>
          <p:cNvSpPr>
            <a:spLocks noGrp="1"/>
          </p:cNvSpPr>
          <p:nvPr>
            <p:ph type="chart" idx="1"/>
          </p:nvPr>
        </p:nvSpPr>
        <p:spPr>
          <a:xfrm>
            <a:off x="949325" y="1981200"/>
            <a:ext cx="7661275" cy="4114800"/>
          </a:xfrm>
        </p:spPr>
        <p:txBody>
          <a:bodyPr/>
          <a:lstStyle/>
          <a:p>
            <a:endParaRPr lang="es-ES"/>
          </a:p>
        </p:txBody>
      </p:sp>
      <p:sp>
        <p:nvSpPr>
          <p:cNvPr id="4" name="3 Marcador de fecha"/>
          <p:cNvSpPr>
            <a:spLocks noGrp="1"/>
          </p:cNvSpPr>
          <p:nvPr>
            <p:ph type="dt" sz="half" idx="10"/>
          </p:nvPr>
        </p:nvSpPr>
        <p:spPr>
          <a:xfrm>
            <a:off x="946150" y="6248400"/>
            <a:ext cx="1905000" cy="457200"/>
          </a:xfrm>
        </p:spPr>
        <p:txBody>
          <a:bodyPr/>
          <a:lstStyle>
            <a:lvl1pPr>
              <a:defRPr/>
            </a:lvl1pPr>
          </a:lstStyle>
          <a:p>
            <a:endParaRPr lang="es-ES"/>
          </a:p>
        </p:txBody>
      </p:sp>
      <p:sp>
        <p:nvSpPr>
          <p:cNvPr id="5" name="4 Marcador de pie de página"/>
          <p:cNvSpPr>
            <a:spLocks noGrp="1"/>
          </p:cNvSpPr>
          <p:nvPr>
            <p:ph type="ftr" sz="quarter" idx="11"/>
          </p:nvPr>
        </p:nvSpPr>
        <p:spPr>
          <a:xfrm>
            <a:off x="3352800" y="6248400"/>
            <a:ext cx="2895600" cy="457200"/>
          </a:xfrm>
        </p:spPr>
        <p:txBody>
          <a:bodyPr/>
          <a:lstStyle>
            <a:lvl1pPr>
              <a:defRPr/>
            </a:lvl1pPr>
          </a:lstStyle>
          <a:p>
            <a:endParaRPr lang="es-ES"/>
          </a:p>
        </p:txBody>
      </p:sp>
      <p:sp>
        <p:nvSpPr>
          <p:cNvPr id="6" name="5 Marcador de número de diapositiva"/>
          <p:cNvSpPr>
            <a:spLocks noGrp="1"/>
          </p:cNvSpPr>
          <p:nvPr>
            <p:ph type="sldNum" sz="quarter" idx="12"/>
          </p:nvPr>
        </p:nvSpPr>
        <p:spPr>
          <a:xfrm>
            <a:off x="6705600" y="6248400"/>
            <a:ext cx="1905000" cy="457200"/>
          </a:xfrm>
        </p:spPr>
        <p:txBody>
          <a:bodyPr/>
          <a:lstStyle>
            <a:lvl1pPr>
              <a:defRPr/>
            </a:lvl1pPr>
          </a:lstStyle>
          <a:p>
            <a:fld id="{3D943823-81AF-4B84-A54F-2B769E85B5B2}" type="slidenum">
              <a:rPr lang="es-ES"/>
              <a:pPr/>
              <a:t>‹Nº›</a:t>
            </a:fld>
            <a:endParaRPr lang="es-ES"/>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931863" y="96838"/>
            <a:ext cx="7158037" cy="1412875"/>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949325" y="1981200"/>
            <a:ext cx="3754438"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856163" y="1981200"/>
            <a:ext cx="3754437"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4856163" y="4114800"/>
            <a:ext cx="3754437"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fecha"/>
          <p:cNvSpPr>
            <a:spLocks noGrp="1"/>
          </p:cNvSpPr>
          <p:nvPr>
            <p:ph type="dt" sz="half" idx="10"/>
          </p:nvPr>
        </p:nvSpPr>
        <p:spPr>
          <a:xfrm>
            <a:off x="946150" y="6248400"/>
            <a:ext cx="1905000" cy="457200"/>
          </a:xfrm>
        </p:spPr>
        <p:txBody>
          <a:bodyPr/>
          <a:lstStyle>
            <a:lvl1pPr>
              <a:defRPr/>
            </a:lvl1pPr>
          </a:lstStyle>
          <a:p>
            <a:endParaRPr lang="es-ES"/>
          </a:p>
        </p:txBody>
      </p:sp>
      <p:sp>
        <p:nvSpPr>
          <p:cNvPr id="7" name="6 Marcador de pie de página"/>
          <p:cNvSpPr>
            <a:spLocks noGrp="1"/>
          </p:cNvSpPr>
          <p:nvPr>
            <p:ph type="ftr" sz="quarter" idx="11"/>
          </p:nvPr>
        </p:nvSpPr>
        <p:spPr>
          <a:xfrm>
            <a:off x="3352800" y="6248400"/>
            <a:ext cx="2895600" cy="457200"/>
          </a:xfrm>
        </p:spPr>
        <p:txBody>
          <a:bodyPr/>
          <a:lstStyle>
            <a:lvl1pPr>
              <a:defRPr/>
            </a:lvl1pPr>
          </a:lstStyle>
          <a:p>
            <a:endParaRPr lang="es-ES"/>
          </a:p>
        </p:txBody>
      </p:sp>
      <p:sp>
        <p:nvSpPr>
          <p:cNvPr id="8" name="7 Marcador de número de diapositiva"/>
          <p:cNvSpPr>
            <a:spLocks noGrp="1"/>
          </p:cNvSpPr>
          <p:nvPr>
            <p:ph type="sldNum" sz="quarter" idx="12"/>
          </p:nvPr>
        </p:nvSpPr>
        <p:spPr>
          <a:xfrm>
            <a:off x="6705600" y="6248400"/>
            <a:ext cx="1905000" cy="457200"/>
          </a:xfrm>
        </p:spPr>
        <p:txBody>
          <a:bodyPr/>
          <a:lstStyle>
            <a:lvl1pPr>
              <a:defRPr/>
            </a:lvl1pPr>
          </a:lstStyle>
          <a:p>
            <a:fld id="{1E4C6D49-8D9F-4D00-A683-19AF1538CB71}" type="slidenum">
              <a:rPr lang="es-ES"/>
              <a:pPr/>
              <a:t>‹Nº›</a:t>
            </a:fld>
            <a:endParaRPr lang="es-ES"/>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931863" y="96838"/>
            <a:ext cx="7158037" cy="1412875"/>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949325" y="1981200"/>
            <a:ext cx="3754438"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856163" y="1981200"/>
            <a:ext cx="3754437"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a:xfrm>
            <a:off x="946150" y="6248400"/>
            <a:ext cx="1905000" cy="457200"/>
          </a:xfrm>
        </p:spPr>
        <p:txBody>
          <a:bodyPr/>
          <a:lstStyle>
            <a:lvl1pPr>
              <a:defRPr/>
            </a:lvl1pPr>
          </a:lstStyle>
          <a:p>
            <a:endParaRPr lang="es-ES"/>
          </a:p>
        </p:txBody>
      </p:sp>
      <p:sp>
        <p:nvSpPr>
          <p:cNvPr id="6" name="5 Marcador de pie de página"/>
          <p:cNvSpPr>
            <a:spLocks noGrp="1"/>
          </p:cNvSpPr>
          <p:nvPr>
            <p:ph type="ftr" sz="quarter" idx="11"/>
          </p:nvPr>
        </p:nvSpPr>
        <p:spPr>
          <a:xfrm>
            <a:off x="3352800" y="6248400"/>
            <a:ext cx="2895600" cy="457200"/>
          </a:xfrm>
        </p:spPr>
        <p:txBody>
          <a:bodyPr/>
          <a:lstStyle>
            <a:lvl1pPr>
              <a:defRPr/>
            </a:lvl1pPr>
          </a:lstStyle>
          <a:p>
            <a:endParaRPr lang="es-ES"/>
          </a:p>
        </p:txBody>
      </p:sp>
      <p:sp>
        <p:nvSpPr>
          <p:cNvPr id="7" name="6 Marcador de número de diapositiva"/>
          <p:cNvSpPr>
            <a:spLocks noGrp="1"/>
          </p:cNvSpPr>
          <p:nvPr>
            <p:ph type="sldNum" sz="quarter" idx="12"/>
          </p:nvPr>
        </p:nvSpPr>
        <p:spPr>
          <a:xfrm>
            <a:off x="6705600" y="6248400"/>
            <a:ext cx="1905000" cy="457200"/>
          </a:xfrm>
        </p:spPr>
        <p:txBody>
          <a:bodyPr/>
          <a:lstStyle>
            <a:lvl1pPr>
              <a:defRPr/>
            </a:lvl1pPr>
          </a:lstStyle>
          <a:p>
            <a:fld id="{38577295-F6FE-4CE3-ACCF-15FB63E355E4}" type="slidenum">
              <a:rPr lang="es-ES"/>
              <a:pPr/>
              <a:t>‹Nº›</a:t>
            </a:fld>
            <a:endParaRPr lang="es-E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C3C0002-4EF3-404A-9603-85E435FF590F}" type="slidenum">
              <a:rPr lang="es-ES" smtClean="0"/>
              <a:pPr/>
              <a:t>‹Nº›</a:t>
            </a:fld>
            <a:endParaRPr lang="es-ES"/>
          </a:p>
        </p:txBody>
      </p:sp>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3706674B-ABD2-4353-A493-0054ED328155}" type="slidenum">
              <a:rPr lang="es-ES" smtClean="0"/>
              <a:pPr/>
              <a:t>‹Nº›</a:t>
            </a:fld>
            <a:endParaRPr lang="es-E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F926DA9-9D93-4895-96F4-1D5DBF477B9A}" type="slidenum">
              <a:rPr lang="es-ES" smtClean="0"/>
              <a:pPr/>
              <a:t>‹Nº›</a:t>
            </a:fld>
            <a:endParaRPr lang="es-E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6C1F345D-43DE-412D-9352-ACD59A5B0AC1}" type="slidenum">
              <a:rPr lang="es-ES" smtClean="0"/>
              <a:pPr/>
              <a:t>‹Nº›</a:t>
            </a:fld>
            <a:endParaRPr lang="es-E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90836357-5A35-47BE-A0D5-41149B0D7C73}" type="slidenum">
              <a:rPr lang="es-ES" smtClean="0"/>
              <a:pPr/>
              <a:t>‹Nº›</a:t>
            </a:fld>
            <a:endParaRPr lang="es-E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3072EC56-2C07-4B29-84C7-6013037768C5}" type="slidenum">
              <a:rPr lang="es-ES" smtClean="0"/>
              <a:pPr/>
              <a:t>‹Nº›</a:t>
            </a:fld>
            <a:endParaRPr lang="es-E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FFD173B-19FC-4DCA-BA87-FCF80E5D59A6}" type="slidenum">
              <a:rPr lang="es-ES" smtClean="0"/>
              <a:pPr/>
              <a:t>‹Nº›</a:t>
            </a:fld>
            <a:endParaRPr lang="es-E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077200" y="6356350"/>
            <a:ext cx="609600" cy="365125"/>
          </a:xfrm>
        </p:spPr>
        <p:txBody>
          <a:bodyPr/>
          <a:lstStyle/>
          <a:p>
            <a:fld id="{C446D4A8-26D1-4802-AFB4-3CCE06E5C43A}" type="slidenum">
              <a:rPr lang="es-ES" smtClean="0"/>
              <a:pPr/>
              <a:t>‹Nº›</a:t>
            </a:fld>
            <a:endParaRPr lang="es-E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6A708C-A999-4B2F-92B2-C00D6A6EBAA0}" type="slidenum">
              <a:rPr lang="es-ES" smtClean="0"/>
              <a:pPr/>
              <a:t>‹Nº›</a:t>
            </a:fld>
            <a:endParaRPr lang="es-ES"/>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Lst>
  <p:transition spd="slow">
    <p:fade/>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Documento_de_Microsoft_Office_Word2.docx"/><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package" Target="../embeddings/Documento_de_Microsoft_Office_Word4.docx"/><Relationship Id="rId4" Type="http://schemas.openxmlformats.org/officeDocument/2006/relationships/package" Target="../embeddings/Documento_de_Microsoft_Office_Word3.doc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Documento_de_Microsoft_Office_Word5.docx"/><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3.xml.rels><?xml version="1.0" encoding="UTF-8" standalone="yes"?>
<Relationships xmlns="http://schemas.openxmlformats.org/package/2006/relationships"><Relationship Id="rId3" Type="http://schemas.openxmlformats.org/officeDocument/2006/relationships/package" Target="../embeddings/Documento_de_Microsoft_Office_Word6.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package" Target="../embeddings/Documento_de_Microsoft_Office_Word7.docx"/></Relationships>
</file>

<file path=ppt/slides/_rels/slide14.xml.rels><?xml version="1.0" encoding="UTF-8" standalone="yes"?>
<Relationships xmlns="http://schemas.openxmlformats.org/package/2006/relationships"><Relationship Id="rId3" Type="http://schemas.openxmlformats.org/officeDocument/2006/relationships/package" Target="../embeddings/Documento_de_Microsoft_Office_Word8.docx"/><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5.xml.rels><?xml version="1.0" encoding="UTF-8" standalone="yes"?>
<Relationships xmlns="http://schemas.openxmlformats.org/package/2006/relationships"><Relationship Id="rId3" Type="http://schemas.openxmlformats.org/officeDocument/2006/relationships/package" Target="../embeddings/Documento_de_Microsoft_Office_Word9.docx"/><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6.xml.rels><?xml version="1.0" encoding="UTF-8" standalone="yes"?>
<Relationships xmlns="http://schemas.openxmlformats.org/package/2006/relationships"><Relationship Id="rId3" Type="http://schemas.openxmlformats.org/officeDocument/2006/relationships/package" Target="../embeddings/Documento_de_Microsoft_Office_Word10.docx"/><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7.xml.rels><?xml version="1.0" encoding="UTF-8" standalone="yes"?>
<Relationships xmlns="http://schemas.openxmlformats.org/package/2006/relationships"><Relationship Id="rId3" Type="http://schemas.openxmlformats.org/officeDocument/2006/relationships/package" Target="../embeddings/Documento_de_Microsoft_Office_Word11.docx"/><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Documento_de_Microsoft_Office_Word12.docx"/><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Documento_de_Microsoft_Office_Word1.docx"/><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1443038"/>
            <a:ext cx="7086600" cy="1193800"/>
          </a:xfrm>
        </p:spPr>
        <p:txBody>
          <a:bodyPr>
            <a:normAutofit fontScale="90000"/>
          </a:bodyPr>
          <a:lstStyle/>
          <a:p>
            <a:pPr algn="ctr"/>
            <a:r>
              <a:rPr lang="es-ES" sz="3600" dirty="0"/>
              <a:t/>
            </a:r>
            <a:br>
              <a:rPr lang="es-ES" sz="3600" dirty="0"/>
            </a:br>
            <a:r>
              <a:rPr lang="es-ES" sz="5300" dirty="0">
                <a:solidFill>
                  <a:schemeClr val="tx1">
                    <a:lumMod val="95000"/>
                    <a:lumOff val="5000"/>
                  </a:schemeClr>
                </a:solidFill>
                <a:latin typeface="Baskerville Old Face" pitchFamily="18" charset="0"/>
              </a:rPr>
              <a:t>Restricciones de desigualdad</a:t>
            </a:r>
          </a:p>
        </p:txBody>
      </p:sp>
      <p:sp>
        <p:nvSpPr>
          <p:cNvPr id="2051" name="Rectangle 3"/>
          <p:cNvSpPr>
            <a:spLocks noGrp="1" noChangeArrowheads="1"/>
          </p:cNvSpPr>
          <p:nvPr>
            <p:ph type="subTitle" idx="1"/>
          </p:nvPr>
        </p:nvSpPr>
        <p:spPr>
          <a:xfrm>
            <a:off x="1331913" y="3581400"/>
            <a:ext cx="6592887" cy="1071563"/>
          </a:xfrm>
        </p:spPr>
        <p:txBody>
          <a:bodyPr/>
          <a:lstStyle/>
          <a:p>
            <a:pPr>
              <a:buFont typeface="Wingdings" pitchFamily="2" charset="2"/>
              <a:buChar char="n"/>
            </a:pPr>
            <a:r>
              <a:rPr lang="es-ES" sz="2400" dirty="0">
                <a:latin typeface="Baskerville Old Face" pitchFamily="18" charset="0"/>
              </a:rPr>
              <a:t> </a:t>
            </a:r>
            <a:r>
              <a:rPr lang="es-ES" sz="2400" dirty="0">
                <a:solidFill>
                  <a:schemeClr val="tx1">
                    <a:lumMod val="95000"/>
                    <a:lumOff val="5000"/>
                  </a:schemeClr>
                </a:solidFill>
                <a:latin typeface="Baskerville Old Face" pitchFamily="18" charset="0"/>
              </a:rPr>
              <a:t>Extensión del método de </a:t>
            </a:r>
            <a:r>
              <a:rPr lang="es-ES" sz="2400" dirty="0" err="1">
                <a:solidFill>
                  <a:schemeClr val="tx1">
                    <a:lumMod val="95000"/>
                    <a:lumOff val="5000"/>
                  </a:schemeClr>
                </a:solidFill>
                <a:latin typeface="Baskerville Old Face" pitchFamily="18" charset="0"/>
              </a:rPr>
              <a:t>Lagrange</a:t>
            </a:r>
            <a:endParaRPr lang="es-ES" sz="2400" dirty="0">
              <a:solidFill>
                <a:schemeClr val="tx1">
                  <a:lumMod val="95000"/>
                  <a:lumOff val="5000"/>
                </a:schemeClr>
              </a:solidFill>
              <a:latin typeface="Baskerville Old Face" pitchFamily="18" charset="0"/>
            </a:endParaRPr>
          </a:p>
          <a:p>
            <a:pPr>
              <a:buFont typeface="Wingdings" pitchFamily="2" charset="2"/>
              <a:buChar char="n"/>
            </a:pPr>
            <a:r>
              <a:rPr lang="es-ES" sz="2400" dirty="0">
                <a:solidFill>
                  <a:schemeClr val="tx1">
                    <a:lumMod val="95000"/>
                    <a:lumOff val="5000"/>
                  </a:schemeClr>
                </a:solidFill>
                <a:latin typeface="Baskerville Old Face" pitchFamily="18" charset="0"/>
              </a:rPr>
              <a:t> Condiciones de </a:t>
            </a:r>
            <a:r>
              <a:rPr lang="es-ES" sz="2400" dirty="0" err="1" smtClean="0">
                <a:solidFill>
                  <a:schemeClr val="tx1">
                    <a:lumMod val="95000"/>
                    <a:lumOff val="5000"/>
                  </a:schemeClr>
                </a:solidFill>
                <a:latin typeface="Baskerville Old Face" pitchFamily="18" charset="0"/>
              </a:rPr>
              <a:t>Karush</a:t>
            </a:r>
            <a:r>
              <a:rPr lang="es-ES" sz="2400" dirty="0" smtClean="0">
                <a:solidFill>
                  <a:schemeClr val="tx1">
                    <a:lumMod val="95000"/>
                    <a:lumOff val="5000"/>
                  </a:schemeClr>
                </a:solidFill>
                <a:latin typeface="Baskerville Old Face" pitchFamily="18" charset="0"/>
              </a:rPr>
              <a:t>-</a:t>
            </a:r>
            <a:r>
              <a:rPr lang="es-ES" sz="2400" dirty="0" err="1" smtClean="0">
                <a:solidFill>
                  <a:schemeClr val="tx1">
                    <a:lumMod val="95000"/>
                    <a:lumOff val="5000"/>
                  </a:schemeClr>
                </a:solidFill>
                <a:latin typeface="Baskerville Old Face" pitchFamily="18" charset="0"/>
              </a:rPr>
              <a:t>Kuhn</a:t>
            </a:r>
            <a:r>
              <a:rPr lang="es-ES" sz="2400" dirty="0" smtClean="0">
                <a:solidFill>
                  <a:schemeClr val="tx1">
                    <a:lumMod val="95000"/>
                    <a:lumOff val="5000"/>
                  </a:schemeClr>
                </a:solidFill>
                <a:latin typeface="Baskerville Old Face" pitchFamily="18" charset="0"/>
              </a:rPr>
              <a:t>-Tucker (KKT</a:t>
            </a:r>
            <a:r>
              <a:rPr lang="es-ES" sz="2400" dirty="0">
                <a:solidFill>
                  <a:schemeClr val="tx1">
                    <a:lumMod val="95000"/>
                    <a:lumOff val="5000"/>
                  </a:schemeClr>
                </a:solidFill>
                <a:latin typeface="Baskerville Old Face" pitchFamily="18" charset="0"/>
              </a:rPr>
              <a:t>)</a:t>
            </a:r>
          </a:p>
        </p:txBody>
      </p:sp>
      <p:sp>
        <p:nvSpPr>
          <p:cNvPr id="2053" name="Text Box 5"/>
          <p:cNvSpPr txBox="1">
            <a:spLocks noChangeArrowheads="1"/>
          </p:cNvSpPr>
          <p:nvPr/>
        </p:nvSpPr>
        <p:spPr bwMode="auto">
          <a:xfrm>
            <a:off x="6948488" y="5229225"/>
            <a:ext cx="1655762" cy="1192213"/>
          </a:xfrm>
          <a:prstGeom prst="rect">
            <a:avLst/>
          </a:prstGeom>
          <a:noFill/>
          <a:ln w="9525">
            <a:noFill/>
            <a:miter lim="800000"/>
            <a:headEnd/>
            <a:tailEnd/>
          </a:ln>
          <a:effectLst/>
        </p:spPr>
        <p:txBody>
          <a:bodyPr>
            <a:spAutoFit/>
          </a:bodyPr>
          <a:lstStyle/>
          <a:p>
            <a:pPr>
              <a:spcBef>
                <a:spcPct val="50000"/>
              </a:spcBef>
              <a:buClrTx/>
              <a:buSzTx/>
              <a:buFontTx/>
              <a:buNone/>
            </a:pPr>
            <a:r>
              <a:rPr lang="es-ES" dirty="0">
                <a:latin typeface="Baskerville Old Face" pitchFamily="18" charset="0"/>
              </a:rPr>
              <a:t>Costa Carlos</a:t>
            </a:r>
          </a:p>
          <a:p>
            <a:pPr>
              <a:spcBef>
                <a:spcPct val="50000"/>
              </a:spcBef>
              <a:buClrTx/>
              <a:buSzTx/>
              <a:buFontTx/>
              <a:buNone/>
            </a:pPr>
            <a:r>
              <a:rPr lang="es-ES" dirty="0" err="1">
                <a:latin typeface="Baskerville Old Face" pitchFamily="18" charset="0"/>
              </a:rPr>
              <a:t>Karle</a:t>
            </a:r>
            <a:r>
              <a:rPr lang="es-ES" dirty="0">
                <a:latin typeface="Baskerville Old Face" pitchFamily="18" charset="0"/>
              </a:rPr>
              <a:t> Karin</a:t>
            </a:r>
          </a:p>
          <a:p>
            <a:pPr>
              <a:spcBef>
                <a:spcPct val="50000"/>
              </a:spcBef>
              <a:buClrTx/>
              <a:buSzTx/>
              <a:buFontTx/>
              <a:buNone/>
            </a:pPr>
            <a:r>
              <a:rPr lang="es-ES" dirty="0" err="1">
                <a:latin typeface="Baskerville Old Face" pitchFamily="18" charset="0"/>
              </a:rPr>
              <a:t>Leon</a:t>
            </a:r>
            <a:r>
              <a:rPr lang="es-ES" dirty="0">
                <a:latin typeface="Baskerville Old Face" pitchFamily="18" charset="0"/>
              </a:rPr>
              <a:t> Gabriela</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28596" y="214290"/>
            <a:ext cx="8229600" cy="1143000"/>
          </a:xfrm>
        </p:spPr>
        <p:txBody>
          <a:bodyPr>
            <a:noAutofit/>
          </a:bodyPr>
          <a:lstStyle/>
          <a:p>
            <a:pPr algn="ctr"/>
            <a:r>
              <a:rPr lang="es-ES" sz="3600" dirty="0">
                <a:solidFill>
                  <a:schemeClr val="tx1"/>
                </a:solidFill>
                <a:effectLst>
                  <a:outerShdw blurRad="38100" dist="38100" dir="2700000" algn="tl">
                    <a:srgbClr val="C0C0C0"/>
                  </a:outerShdw>
                </a:effectLst>
                <a:latin typeface="Baskerville Old Face" pitchFamily="18" charset="0"/>
              </a:rPr>
              <a:t>Condiciones de Karush-</a:t>
            </a:r>
            <a:r>
              <a:rPr lang="es-ES" sz="3600" dirty="0" err="1">
                <a:solidFill>
                  <a:schemeClr val="tx1"/>
                </a:solidFill>
                <a:effectLst>
                  <a:outerShdw blurRad="38100" dist="38100" dir="2700000" algn="tl">
                    <a:srgbClr val="C0C0C0"/>
                  </a:outerShdw>
                </a:effectLst>
                <a:latin typeface="Baskerville Old Face" pitchFamily="18" charset="0"/>
              </a:rPr>
              <a:t>Kuhn</a:t>
            </a:r>
            <a:r>
              <a:rPr lang="es-ES" sz="3600" dirty="0">
                <a:solidFill>
                  <a:schemeClr val="tx1"/>
                </a:solidFill>
                <a:effectLst>
                  <a:outerShdw blurRad="38100" dist="38100" dir="2700000" algn="tl">
                    <a:srgbClr val="C0C0C0"/>
                  </a:outerShdw>
                </a:effectLst>
                <a:latin typeface="Baskerville Old Face" pitchFamily="18" charset="0"/>
              </a:rPr>
              <a:t>-Tucker (KKT)</a:t>
            </a:r>
          </a:p>
        </p:txBody>
      </p:sp>
      <p:sp>
        <p:nvSpPr>
          <p:cNvPr id="70661" name="Rectangle 5"/>
          <p:cNvSpPr>
            <a:spLocks noChangeArrowheads="1"/>
          </p:cNvSpPr>
          <p:nvPr/>
        </p:nvSpPr>
        <p:spPr bwMode="auto">
          <a:xfrm>
            <a:off x="0" y="0"/>
            <a:ext cx="9144000" cy="457200"/>
          </a:xfrm>
          <a:prstGeom prst="rect">
            <a:avLst/>
          </a:prstGeom>
          <a:noFill/>
          <a:ln w="9525" cap="flat" cmpd="sng" algn="ctr">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70662" name="Rectangle 6"/>
          <p:cNvSpPr>
            <a:spLocks noChangeArrowheads="1"/>
          </p:cNvSpPr>
          <p:nvPr/>
        </p:nvSpPr>
        <p:spPr bwMode="auto">
          <a:xfrm>
            <a:off x="0" y="666750"/>
            <a:ext cx="9144000" cy="0"/>
          </a:xfrm>
          <a:prstGeom prst="rect">
            <a:avLst/>
          </a:prstGeom>
          <a:noFill/>
          <a:ln w="9525" cap="flat" cmpd="sng" algn="ctr">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endParaRPr>
          </a:p>
        </p:txBody>
      </p:sp>
      <p:graphicFrame>
        <p:nvGraphicFramePr>
          <p:cNvPr id="10" name="9 Objeto"/>
          <p:cNvGraphicFramePr>
            <a:graphicFrameLocks noChangeAspect="1"/>
          </p:cNvGraphicFramePr>
          <p:nvPr/>
        </p:nvGraphicFramePr>
        <p:xfrm>
          <a:off x="1500166" y="1571612"/>
          <a:ext cx="6111875" cy="4073525"/>
        </p:xfrm>
        <a:graphic>
          <a:graphicData uri="http://schemas.openxmlformats.org/presentationml/2006/ole">
            <p:oleObj spid="_x0000_s70664" name="Documento" r:id="rId3" imgW="6130330" imgH="4082563" progId="Word.Document.12">
              <p:embed/>
            </p:oleObj>
          </a:graphicData>
        </a:graphic>
      </p:graphicFrame>
      <p:sp>
        <p:nvSpPr>
          <p:cNvPr id="11" name="10 CuadroTexto"/>
          <p:cNvSpPr txBox="1"/>
          <p:nvPr/>
        </p:nvSpPr>
        <p:spPr>
          <a:xfrm>
            <a:off x="428596" y="2143116"/>
            <a:ext cx="8072494" cy="769441"/>
          </a:xfrm>
          <a:prstGeom prst="rect">
            <a:avLst/>
          </a:prstGeom>
          <a:noFill/>
        </p:spPr>
        <p:txBody>
          <a:bodyPr wrap="square" rtlCol="0">
            <a:spAutoFit/>
          </a:bodyPr>
          <a:lstStyle/>
          <a:p>
            <a:r>
              <a:rPr lang="es-MX" sz="2200" dirty="0" smtClean="0">
                <a:latin typeface="Baskerville Old Face" pitchFamily="18" charset="0"/>
              </a:rPr>
              <a:t>	Donde m es el numero total de restricciones de desigualdad. La función lagrangiana está dada por </a:t>
            </a:r>
            <a:endParaRPr lang="es-ES" sz="2200" dirty="0">
              <a:latin typeface="Baskerville Old Face" pitchFamily="18" charset="0"/>
            </a:endParaRPr>
          </a:p>
        </p:txBody>
      </p:sp>
      <p:graphicFrame>
        <p:nvGraphicFramePr>
          <p:cNvPr id="12" name="11 Objeto"/>
          <p:cNvGraphicFramePr>
            <a:graphicFrameLocks noChangeAspect="1"/>
          </p:cNvGraphicFramePr>
          <p:nvPr/>
        </p:nvGraphicFramePr>
        <p:xfrm>
          <a:off x="714348" y="3074988"/>
          <a:ext cx="7072362" cy="4354540"/>
        </p:xfrm>
        <a:graphic>
          <a:graphicData uri="http://schemas.openxmlformats.org/presentationml/2006/ole">
            <p:oleObj spid="_x0000_s70665" name="Documento" r:id="rId4" imgW="6111561" imgH="4073182" progId="Word.Document.12">
              <p:embed/>
            </p:oleObj>
          </a:graphicData>
        </a:graphic>
      </p:graphicFrame>
      <p:sp>
        <p:nvSpPr>
          <p:cNvPr id="13" name="12 CuadroTexto"/>
          <p:cNvSpPr txBox="1"/>
          <p:nvPr/>
        </p:nvSpPr>
        <p:spPr>
          <a:xfrm>
            <a:off x="500034" y="3857628"/>
            <a:ext cx="7929618" cy="1785104"/>
          </a:xfrm>
          <a:prstGeom prst="rect">
            <a:avLst/>
          </a:prstGeom>
          <a:noFill/>
        </p:spPr>
        <p:txBody>
          <a:bodyPr wrap="square" rtlCol="0">
            <a:spAutoFit/>
          </a:bodyPr>
          <a:lstStyle/>
          <a:p>
            <a:pPr algn="just"/>
            <a:r>
              <a:rPr lang="es-MX" sz="2200" dirty="0" smtClean="0">
                <a:latin typeface="Baskerville Old Face" pitchFamily="18" charset="0"/>
              </a:rPr>
              <a:t>Dadas las Restricciones g(x) &lt;= 0 una condición necesaria para la optimización es que </a:t>
            </a:r>
            <a:r>
              <a:rPr lang="el-GR" sz="2200" dirty="0" smtClean="0">
                <a:latin typeface="Calibri"/>
              </a:rPr>
              <a:t>λ</a:t>
            </a:r>
            <a:r>
              <a:rPr lang="es-MX" sz="2200" dirty="0" smtClean="0">
                <a:latin typeface="Baskerville Old Face" pitchFamily="18" charset="0"/>
              </a:rPr>
              <a:t>  sea no negativa (no positiva) para problemas de maximización (minimización). Esto se justifica como sigue. Considere el caso de maximización. Como </a:t>
            </a:r>
            <a:r>
              <a:rPr lang="el-GR" sz="2200" dirty="0" smtClean="0">
                <a:latin typeface="Calibri"/>
              </a:rPr>
              <a:t>λ</a:t>
            </a:r>
            <a:r>
              <a:rPr lang="es-MX" sz="2200" dirty="0" smtClean="0">
                <a:latin typeface="Baskerville Old Face" pitchFamily="18" charset="0"/>
              </a:rPr>
              <a:t> mide la tasa de variación de f con respecto a g, es decir </a:t>
            </a:r>
            <a:endParaRPr lang="es-ES" sz="2200" dirty="0">
              <a:latin typeface="Baskerville Old Face" pitchFamily="18" charset="0"/>
            </a:endParaRPr>
          </a:p>
        </p:txBody>
      </p:sp>
      <p:graphicFrame>
        <p:nvGraphicFramePr>
          <p:cNvPr id="14" name="13 Objeto"/>
          <p:cNvGraphicFramePr>
            <a:graphicFrameLocks noChangeAspect="1"/>
          </p:cNvGraphicFramePr>
          <p:nvPr/>
        </p:nvGraphicFramePr>
        <p:xfrm>
          <a:off x="1428728" y="5357826"/>
          <a:ext cx="6069013" cy="4035425"/>
        </p:xfrm>
        <a:graphic>
          <a:graphicData uri="http://schemas.openxmlformats.org/presentationml/2006/ole">
            <p:oleObj spid="_x0000_s70666" name="Documento" r:id="rId5" imgW="6130330" imgH="4082563" progId="Word.Document.12">
              <p:embed/>
            </p:oleObj>
          </a:graphicData>
        </a:graphic>
      </p:graphicFrame>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28596" y="214290"/>
            <a:ext cx="8229600" cy="1143000"/>
          </a:xfrm>
        </p:spPr>
        <p:txBody>
          <a:bodyPr>
            <a:normAutofit/>
          </a:bodyPr>
          <a:lstStyle/>
          <a:p>
            <a:pPr algn="ctr"/>
            <a:r>
              <a:rPr lang="es-ES" sz="3600" dirty="0">
                <a:solidFill>
                  <a:schemeClr val="tx1">
                    <a:lumMod val="95000"/>
                    <a:lumOff val="5000"/>
                  </a:schemeClr>
                </a:solidFill>
                <a:effectLst>
                  <a:outerShdw blurRad="38100" dist="38100" dir="2700000" algn="tl">
                    <a:srgbClr val="C0C0C0"/>
                  </a:outerShdw>
                </a:effectLst>
                <a:latin typeface="Baskerville Old Face" pitchFamily="18" charset="0"/>
              </a:rPr>
              <a:t>Condiciones de </a:t>
            </a:r>
            <a:r>
              <a:rPr lang="es-ES" sz="3600" dirty="0" err="1">
                <a:solidFill>
                  <a:schemeClr val="tx1">
                    <a:lumMod val="95000"/>
                    <a:lumOff val="5000"/>
                  </a:schemeClr>
                </a:solidFill>
                <a:effectLst>
                  <a:outerShdw blurRad="38100" dist="38100" dir="2700000" algn="tl">
                    <a:srgbClr val="C0C0C0"/>
                  </a:outerShdw>
                </a:effectLst>
                <a:latin typeface="Baskerville Old Face" pitchFamily="18" charset="0"/>
              </a:rPr>
              <a:t>Karush</a:t>
            </a:r>
            <a:r>
              <a:rPr lang="es-ES" sz="3600" dirty="0">
                <a:solidFill>
                  <a:schemeClr val="tx1">
                    <a:lumMod val="95000"/>
                    <a:lumOff val="5000"/>
                  </a:schemeClr>
                </a:solidFill>
                <a:effectLst>
                  <a:outerShdw blurRad="38100" dist="38100" dir="2700000" algn="tl">
                    <a:srgbClr val="C0C0C0"/>
                  </a:outerShdw>
                </a:effectLst>
                <a:latin typeface="Baskerville Old Face" pitchFamily="18" charset="0"/>
              </a:rPr>
              <a:t>-</a:t>
            </a:r>
            <a:r>
              <a:rPr lang="es-ES" sz="3600" dirty="0" err="1">
                <a:solidFill>
                  <a:schemeClr val="tx1">
                    <a:lumMod val="95000"/>
                    <a:lumOff val="5000"/>
                  </a:schemeClr>
                </a:solidFill>
                <a:effectLst>
                  <a:outerShdw blurRad="38100" dist="38100" dir="2700000" algn="tl">
                    <a:srgbClr val="C0C0C0"/>
                  </a:outerShdw>
                </a:effectLst>
                <a:latin typeface="Baskerville Old Face" pitchFamily="18" charset="0"/>
              </a:rPr>
              <a:t>Kuhn</a:t>
            </a:r>
            <a:r>
              <a:rPr lang="es-ES" sz="3600" dirty="0">
                <a:solidFill>
                  <a:schemeClr val="tx1">
                    <a:lumMod val="95000"/>
                    <a:lumOff val="5000"/>
                  </a:schemeClr>
                </a:solidFill>
                <a:effectLst>
                  <a:outerShdw blurRad="38100" dist="38100" dir="2700000" algn="tl">
                    <a:srgbClr val="C0C0C0"/>
                  </a:outerShdw>
                </a:effectLst>
                <a:latin typeface="Baskerville Old Face" pitchFamily="18" charset="0"/>
              </a:rPr>
              <a:t>-Tucker (KKT)</a:t>
            </a:r>
          </a:p>
        </p:txBody>
      </p:sp>
      <p:sp>
        <p:nvSpPr>
          <p:cNvPr id="71683" name="Rectangle 3"/>
          <p:cNvSpPr>
            <a:spLocks noGrp="1" noChangeArrowheads="1"/>
          </p:cNvSpPr>
          <p:nvPr>
            <p:ph idx="1"/>
          </p:nvPr>
        </p:nvSpPr>
        <p:spPr>
          <a:xfrm>
            <a:off x="457200" y="1643050"/>
            <a:ext cx="8229600" cy="4681550"/>
          </a:xfrm>
        </p:spPr>
        <p:txBody>
          <a:bodyPr/>
          <a:lstStyle/>
          <a:p>
            <a:pPr algn="just">
              <a:buNone/>
            </a:pPr>
            <a:r>
              <a:rPr lang="es-ES" dirty="0" smtClean="0"/>
              <a:t>	</a:t>
            </a:r>
            <a:r>
              <a:rPr lang="es-ES" sz="2200" dirty="0" smtClean="0">
                <a:latin typeface="Baskerville Old Face" pitchFamily="18" charset="0"/>
              </a:rPr>
              <a:t>conforme el lado derecho de la restricción g&lt;=0 aumenta sobre cero, el espacio solución se hace menos restringido y, por tanto, </a:t>
            </a:r>
            <a:r>
              <a:rPr lang="es-ES" sz="2200" i="1" dirty="0" smtClean="0">
                <a:latin typeface="Baskerville Old Face" pitchFamily="18" charset="0"/>
              </a:rPr>
              <a:t>f</a:t>
            </a:r>
            <a:r>
              <a:rPr lang="es-ES" sz="2200" dirty="0" smtClean="0">
                <a:latin typeface="Baskerville Old Face" pitchFamily="18" charset="0"/>
              </a:rPr>
              <a:t> no puede disminuir. Esto significa que </a:t>
            </a:r>
            <a:r>
              <a:rPr lang="el-GR" sz="2200" dirty="0" smtClean="0">
                <a:latin typeface="Calibri"/>
              </a:rPr>
              <a:t>λ</a:t>
            </a:r>
            <a:r>
              <a:rPr lang="es-MX" sz="2200" dirty="0" smtClean="0">
                <a:latin typeface="Baskerville Old Face" pitchFamily="18" charset="0"/>
              </a:rPr>
              <a:t>&gt;= 0</a:t>
            </a:r>
            <a:r>
              <a:rPr lang="es-ES" sz="2200" dirty="0" smtClean="0">
                <a:latin typeface="Baskerville Old Face" pitchFamily="18" charset="0"/>
              </a:rPr>
              <a:t>. De manera similar para la minimización, conforme aumenta un recurso, </a:t>
            </a:r>
            <a:r>
              <a:rPr lang="es-ES" sz="2200" i="1" dirty="0" smtClean="0">
                <a:latin typeface="Baskerville Old Face" pitchFamily="18" charset="0"/>
              </a:rPr>
              <a:t>f</a:t>
            </a:r>
            <a:r>
              <a:rPr lang="es-ES" sz="2200" dirty="0" smtClean="0">
                <a:latin typeface="Baskerville Old Face" pitchFamily="18" charset="0"/>
              </a:rPr>
              <a:t> no puede aumentar, lo que implica que  </a:t>
            </a:r>
            <a:r>
              <a:rPr lang="el-GR" sz="2200" dirty="0" smtClean="0">
                <a:latin typeface="Calibri"/>
              </a:rPr>
              <a:t>λ</a:t>
            </a:r>
            <a:r>
              <a:rPr lang="es-ES" sz="2200" dirty="0" smtClean="0">
                <a:latin typeface="Baskerville Old Face" pitchFamily="18" charset="0"/>
              </a:rPr>
              <a:t>&lt;=0. Si las restricciones son igualdades, es decir, g(x) = 0</a:t>
            </a:r>
            <a:r>
              <a:rPr lang="es-ES" sz="2200" b="1" dirty="0" smtClean="0">
                <a:latin typeface="Baskerville Old Face" pitchFamily="18" charset="0"/>
              </a:rPr>
              <a:t>, </a:t>
            </a:r>
            <a:r>
              <a:rPr lang="es-ES" sz="2200" dirty="0" smtClean="0">
                <a:latin typeface="Baskerville Old Face" pitchFamily="18" charset="0"/>
              </a:rPr>
              <a:t>entonces </a:t>
            </a:r>
            <a:r>
              <a:rPr lang="el-GR" sz="2200" dirty="0" smtClean="0">
                <a:latin typeface="Calibri"/>
              </a:rPr>
              <a:t>λ</a:t>
            </a:r>
            <a:r>
              <a:rPr lang="es-ES" sz="2200" dirty="0" smtClean="0">
                <a:latin typeface="Baskerville Old Face" pitchFamily="18" charset="0"/>
              </a:rPr>
              <a:t> se hace no restringida en el signo.</a:t>
            </a:r>
          </a:p>
          <a:p>
            <a:pPr algn="just">
              <a:buNone/>
            </a:pPr>
            <a:endParaRPr lang="es-ES" sz="2200" dirty="0" smtClean="0">
              <a:latin typeface="Baskerville Old Face" pitchFamily="18" charset="0"/>
            </a:endParaRPr>
          </a:p>
          <a:p>
            <a:pPr algn="just">
              <a:buNone/>
            </a:pPr>
            <a:r>
              <a:rPr lang="es-MX" sz="2200" dirty="0" smtClean="0">
                <a:latin typeface="Baskerville Old Face" pitchFamily="18" charset="0"/>
              </a:rPr>
              <a:t>		Las restricciones sobre </a:t>
            </a:r>
            <a:r>
              <a:rPr lang="el-GR" sz="2200" dirty="0" smtClean="0"/>
              <a:t>λ</a:t>
            </a:r>
            <a:r>
              <a:rPr lang="es-MX" sz="2200" dirty="0" smtClean="0">
                <a:latin typeface="Baskerville Old Face" pitchFamily="18" charset="0"/>
              </a:rPr>
              <a:t> deben conservarse como parte de las condiciones necesarias de </a:t>
            </a:r>
            <a:r>
              <a:rPr lang="es-MX" sz="2200" dirty="0" err="1" smtClean="0">
                <a:latin typeface="Baskerville Old Face" pitchFamily="18" charset="0"/>
              </a:rPr>
              <a:t>Kuhn</a:t>
            </a:r>
            <a:r>
              <a:rPr lang="es-MX" sz="2200" dirty="0" smtClean="0">
                <a:latin typeface="Baskerville Old Face" pitchFamily="18" charset="0"/>
              </a:rPr>
              <a:t>-Tucker. Las condiciones restantes se derivaran ahora.</a:t>
            </a:r>
            <a:endParaRPr lang="es-ES" sz="2200" dirty="0">
              <a:latin typeface="Baskerville Old Face" pitchFamily="18" charset="0"/>
            </a:endParaRP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14290"/>
            <a:ext cx="8229600" cy="1143000"/>
          </a:xfrm>
        </p:spPr>
        <p:txBody>
          <a:bodyPr>
            <a:normAutofit/>
          </a:bodyPr>
          <a:lstStyle/>
          <a:p>
            <a:pPr algn="ct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Condiciones de </a:t>
            </a:r>
            <a:r>
              <a:rPr lang="es-ES" sz="3600" dirty="0" err="1" smtClean="0">
                <a:solidFill>
                  <a:schemeClr val="tx1">
                    <a:lumMod val="95000"/>
                    <a:lumOff val="5000"/>
                  </a:schemeClr>
                </a:solidFill>
                <a:effectLst>
                  <a:outerShdw blurRad="38100" dist="38100" dir="2700000" algn="tl">
                    <a:srgbClr val="C0C0C0"/>
                  </a:outerShdw>
                </a:effectLst>
                <a:latin typeface="Baskerville Old Face" pitchFamily="18" charset="0"/>
              </a:rPr>
              <a:t>Karush</a:t>
            </a: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a:t>
            </a:r>
            <a:r>
              <a:rPr lang="es-ES" sz="3600" dirty="0" err="1" smtClean="0">
                <a:solidFill>
                  <a:schemeClr val="tx1">
                    <a:lumMod val="95000"/>
                    <a:lumOff val="5000"/>
                  </a:schemeClr>
                </a:solidFill>
                <a:effectLst>
                  <a:outerShdw blurRad="38100" dist="38100" dir="2700000" algn="tl">
                    <a:srgbClr val="C0C0C0"/>
                  </a:outerShdw>
                </a:effectLst>
                <a:latin typeface="Baskerville Old Face" pitchFamily="18" charset="0"/>
              </a:rPr>
              <a:t>Kuhn</a:t>
            </a: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-Tucker (KKT)</a:t>
            </a:r>
            <a:endParaRPr lang="es-ES" sz="3600" dirty="0">
              <a:latin typeface="Baskerville Old Face" pitchFamily="18" charset="0"/>
            </a:endParaRPr>
          </a:p>
        </p:txBody>
      </p:sp>
      <p:sp>
        <p:nvSpPr>
          <p:cNvPr id="42" name="41 Marcador de contenido"/>
          <p:cNvSpPr>
            <a:spLocks noGrp="1"/>
          </p:cNvSpPr>
          <p:nvPr>
            <p:ph idx="1"/>
          </p:nvPr>
        </p:nvSpPr>
        <p:spPr>
          <a:xfrm>
            <a:off x="428596" y="1714488"/>
            <a:ext cx="8229600" cy="4389120"/>
          </a:xfrm>
        </p:spPr>
        <p:txBody>
          <a:bodyPr/>
          <a:lstStyle/>
          <a:p>
            <a:r>
              <a:rPr lang="es-ES" sz="2200" dirty="0" smtClean="0">
                <a:latin typeface="Baskerville Old Face" pitchFamily="18" charset="0"/>
              </a:rPr>
              <a:t>Tomando las derivadas parciales de L con respecto a </a:t>
            </a:r>
            <a:r>
              <a:rPr lang="es-ES" sz="2200" b="1" dirty="0" smtClean="0">
                <a:latin typeface="Baskerville Old Face" pitchFamily="18" charset="0"/>
              </a:rPr>
              <a:t>X, S, y λ </a:t>
            </a:r>
            <a:r>
              <a:rPr lang="es-ES" sz="2200" dirty="0" smtClean="0">
                <a:latin typeface="Baskerville Old Face" pitchFamily="18" charset="0"/>
              </a:rPr>
              <a:t>obtenemos </a:t>
            </a:r>
          </a:p>
          <a:p>
            <a:pPr>
              <a:buNone/>
            </a:pPr>
            <a:endParaRPr lang="es-MX" sz="2200" dirty="0" smtClean="0">
              <a:latin typeface="Baskerville Old Face" pitchFamily="18" charset="0"/>
            </a:endParaRPr>
          </a:p>
          <a:p>
            <a:pPr>
              <a:buNone/>
            </a:pPr>
            <a:endParaRPr lang="es-ES" sz="2200" dirty="0" smtClean="0">
              <a:latin typeface="Baskerville Old Face" pitchFamily="18" charset="0"/>
            </a:endParaRPr>
          </a:p>
          <a:p>
            <a:endParaRPr lang="es-ES" sz="2200" dirty="0" smtClean="0">
              <a:latin typeface="Baskerville Old Face" pitchFamily="18" charset="0"/>
            </a:endParaRPr>
          </a:p>
          <a:p>
            <a:endParaRPr lang="es-ES" sz="2200" dirty="0" smtClean="0">
              <a:latin typeface="Baskerville Old Face" pitchFamily="18" charset="0"/>
            </a:endParaRPr>
          </a:p>
          <a:p>
            <a:endParaRPr lang="es-ES" sz="2200" dirty="0" smtClean="0">
              <a:latin typeface="Baskerville Old Face" pitchFamily="18" charset="0"/>
            </a:endParaRPr>
          </a:p>
          <a:p>
            <a:endParaRPr lang="es-ES" sz="2200" dirty="0" smtClean="0">
              <a:latin typeface="Baskerville Old Face" pitchFamily="18" charset="0"/>
            </a:endParaRPr>
          </a:p>
          <a:p>
            <a:r>
              <a:rPr lang="es-ES" sz="2200" dirty="0" smtClean="0">
                <a:latin typeface="Baskerville Old Face" pitchFamily="18" charset="0"/>
              </a:rPr>
              <a:t>El segundo conjunto de ecuaciones revela los siguientes resultados.</a:t>
            </a:r>
          </a:p>
          <a:p>
            <a:endParaRPr lang="es-ES" dirty="0"/>
          </a:p>
        </p:txBody>
      </p:sp>
      <p:graphicFrame>
        <p:nvGraphicFramePr>
          <p:cNvPr id="43" name="42 Objeto"/>
          <p:cNvGraphicFramePr>
            <a:graphicFrameLocks noChangeAspect="1"/>
          </p:cNvGraphicFramePr>
          <p:nvPr/>
        </p:nvGraphicFramePr>
        <p:xfrm>
          <a:off x="1142976" y="2500306"/>
          <a:ext cx="7215238" cy="4357694"/>
        </p:xfrm>
        <a:graphic>
          <a:graphicData uri="http://schemas.openxmlformats.org/presentationml/2006/ole">
            <p:oleObj spid="_x0000_s88101" name="Documento" r:id="rId3" imgW="6130330" imgH="4082563" progId="Word.Document.12">
              <p:embed/>
            </p:oleObj>
          </a:graphicData>
        </a:graphic>
      </p:graphicFrame>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1714488"/>
            <a:ext cx="8229600" cy="4389120"/>
          </a:xfrm>
        </p:spPr>
        <p:txBody>
          <a:bodyPr>
            <a:normAutofit/>
          </a:bodyPr>
          <a:lstStyle/>
          <a:p>
            <a:pPr lvl="0"/>
            <a:r>
              <a:rPr lang="es-ES" sz="2200" dirty="0" smtClean="0">
                <a:latin typeface="Baskerville Old Face" pitchFamily="18" charset="0"/>
              </a:rPr>
              <a:t>Si </a:t>
            </a:r>
            <a:r>
              <a:rPr lang="es-ES" sz="2200" dirty="0" err="1" smtClean="0">
                <a:latin typeface="Baskerville Old Face" pitchFamily="18" charset="0"/>
              </a:rPr>
              <a:t>λ</a:t>
            </a:r>
            <a:r>
              <a:rPr lang="es-ES" sz="2200" baseline="-25000" dirty="0" err="1" smtClean="0">
                <a:latin typeface="Baskerville Old Face" pitchFamily="18" charset="0"/>
              </a:rPr>
              <a:t>i</a:t>
            </a:r>
            <a:r>
              <a:rPr lang="es-ES" sz="2200" dirty="0" smtClean="0">
                <a:latin typeface="Baskerville Old Face" pitchFamily="18" charset="0"/>
              </a:rPr>
              <a:t> no es cero, entonces S</a:t>
            </a:r>
            <a:r>
              <a:rPr lang="es-ES" sz="2200" baseline="-25000" dirty="0" smtClean="0">
                <a:latin typeface="Baskerville Old Face" pitchFamily="18" charset="0"/>
              </a:rPr>
              <a:t>i</a:t>
            </a:r>
            <a:r>
              <a:rPr lang="es-ES" sz="2200" baseline="30000" dirty="0" smtClean="0">
                <a:latin typeface="Baskerville Old Face" pitchFamily="18" charset="0"/>
              </a:rPr>
              <a:t>2</a:t>
            </a:r>
            <a:r>
              <a:rPr lang="es-ES" sz="2200" dirty="0" smtClean="0">
                <a:latin typeface="Baskerville Old Face" pitchFamily="18" charset="0"/>
              </a:rPr>
              <a:t> = 0. Esto significa que el recurso correspondiente es escaso y, en consecuencia, se consume por completo (restricción de igualdad). </a:t>
            </a:r>
          </a:p>
          <a:p>
            <a:pPr lvl="0"/>
            <a:endParaRPr lang="es-ES" sz="2200" dirty="0" smtClean="0">
              <a:latin typeface="Baskerville Old Face" pitchFamily="18" charset="0"/>
            </a:endParaRPr>
          </a:p>
          <a:p>
            <a:pPr lvl="0">
              <a:spcBef>
                <a:spcPts val="0"/>
              </a:spcBef>
            </a:pPr>
            <a:r>
              <a:rPr lang="es-ES" sz="2200" dirty="0" smtClean="0">
                <a:latin typeface="Baskerville Old Face" pitchFamily="18" charset="0"/>
              </a:rPr>
              <a:t>Si S</a:t>
            </a:r>
            <a:r>
              <a:rPr lang="es-ES" sz="2200" baseline="-25000" dirty="0" smtClean="0">
                <a:latin typeface="Baskerville Old Face" pitchFamily="18" charset="0"/>
              </a:rPr>
              <a:t>i</a:t>
            </a:r>
            <a:r>
              <a:rPr lang="es-ES" sz="2200" baseline="30000" dirty="0" smtClean="0">
                <a:latin typeface="Baskerville Old Face" pitchFamily="18" charset="0"/>
              </a:rPr>
              <a:t>2</a:t>
            </a:r>
            <a:r>
              <a:rPr lang="es-ES" sz="2200" dirty="0" smtClean="0">
                <a:latin typeface="Baskerville Old Face" pitchFamily="18" charset="0"/>
              </a:rPr>
              <a:t> &gt; 0, </a:t>
            </a:r>
            <a:r>
              <a:rPr lang="es-ES" sz="2200" dirty="0" err="1" smtClean="0">
                <a:latin typeface="Baskerville Old Face" pitchFamily="18" charset="0"/>
              </a:rPr>
              <a:t>λ</a:t>
            </a:r>
            <a:r>
              <a:rPr lang="es-ES" sz="2200" baseline="-25000" dirty="0" err="1" smtClean="0">
                <a:latin typeface="Baskerville Old Face" pitchFamily="18" charset="0"/>
              </a:rPr>
              <a:t>i</a:t>
            </a:r>
            <a:r>
              <a:rPr lang="es-ES" sz="2200" dirty="0" smtClean="0">
                <a:latin typeface="Baskerville Old Face" pitchFamily="18" charset="0"/>
              </a:rPr>
              <a:t> = 0. Esto significa que el </a:t>
            </a:r>
            <a:r>
              <a:rPr lang="es-ES" sz="2200" dirty="0" err="1" smtClean="0">
                <a:latin typeface="Baskerville Old Face" pitchFamily="18" charset="0"/>
              </a:rPr>
              <a:t>iésimo</a:t>
            </a:r>
            <a:r>
              <a:rPr lang="es-ES" sz="2200" dirty="0" smtClean="0">
                <a:latin typeface="Baskerville Old Face" pitchFamily="18" charset="0"/>
              </a:rPr>
              <a:t> recurso no es escaso y, en consecuencia, no afecta el valor de f ( es decir, </a:t>
            </a:r>
            <a:r>
              <a:rPr lang="es-ES" sz="2200" dirty="0" err="1" smtClean="0">
                <a:latin typeface="Baskerville Old Face" pitchFamily="18" charset="0"/>
              </a:rPr>
              <a:t>i.e</a:t>
            </a:r>
            <a:r>
              <a:rPr lang="es-ES" sz="2200" dirty="0" smtClean="0">
                <a:latin typeface="Baskerville Old Face" pitchFamily="18" charset="0"/>
              </a:rPr>
              <a:t>,                        ).</a:t>
            </a:r>
          </a:p>
          <a:p>
            <a:pPr lvl="0"/>
            <a:endParaRPr lang="es-MX" sz="2200" dirty="0" smtClean="0">
              <a:latin typeface="Baskerville Old Face" pitchFamily="18" charset="0"/>
            </a:endParaRPr>
          </a:p>
          <a:p>
            <a:pPr lvl="0"/>
            <a:endParaRPr lang="es-MX" sz="2200" dirty="0" smtClean="0">
              <a:latin typeface="Baskerville Old Face" pitchFamily="18" charset="0"/>
            </a:endParaRPr>
          </a:p>
          <a:p>
            <a:pPr lvl="0"/>
            <a:r>
              <a:rPr lang="es-MX" sz="2200" dirty="0" smtClean="0">
                <a:latin typeface="Baskerville Old Face" pitchFamily="18" charset="0"/>
              </a:rPr>
              <a:t>Del Segundo y tercer conjunto de ecuaciones se sigue que </a:t>
            </a:r>
          </a:p>
          <a:p>
            <a:pPr lvl="0"/>
            <a:endParaRPr lang="es-MX" sz="2200" dirty="0" smtClean="0">
              <a:latin typeface="Baskerville Old Face" pitchFamily="18" charset="0"/>
            </a:endParaRPr>
          </a:p>
          <a:p>
            <a:pPr lvl="0"/>
            <a:endParaRPr lang="es-ES" sz="2200" dirty="0" smtClean="0">
              <a:latin typeface="Baskerville Old Face" pitchFamily="18" charset="0"/>
            </a:endParaRPr>
          </a:p>
        </p:txBody>
      </p:sp>
      <p:sp>
        <p:nvSpPr>
          <p:cNvPr id="4" name="1 Título"/>
          <p:cNvSpPr>
            <a:spLocks noGrp="1"/>
          </p:cNvSpPr>
          <p:nvPr>
            <p:ph type="title"/>
          </p:nvPr>
        </p:nvSpPr>
        <p:spPr>
          <a:xfrm>
            <a:off x="428596" y="214290"/>
            <a:ext cx="8229600" cy="1143000"/>
          </a:xfrm>
        </p:spPr>
        <p:txBody>
          <a:bodyPr>
            <a:normAutofit/>
          </a:bodyPr>
          <a:lstStyle/>
          <a:p>
            <a:pPr algn="ct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Condiciones de </a:t>
            </a:r>
            <a:r>
              <a:rPr lang="es-ES" sz="3600" dirty="0" err="1" smtClean="0">
                <a:solidFill>
                  <a:schemeClr val="tx1">
                    <a:lumMod val="95000"/>
                    <a:lumOff val="5000"/>
                  </a:schemeClr>
                </a:solidFill>
                <a:effectLst>
                  <a:outerShdw blurRad="38100" dist="38100" dir="2700000" algn="tl">
                    <a:srgbClr val="C0C0C0"/>
                  </a:outerShdw>
                </a:effectLst>
                <a:latin typeface="Baskerville Old Face" pitchFamily="18" charset="0"/>
              </a:rPr>
              <a:t>Karush</a:t>
            </a: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a:t>
            </a:r>
            <a:r>
              <a:rPr lang="es-ES" sz="3600" dirty="0" err="1" smtClean="0">
                <a:solidFill>
                  <a:schemeClr val="tx1">
                    <a:lumMod val="95000"/>
                    <a:lumOff val="5000"/>
                  </a:schemeClr>
                </a:solidFill>
                <a:effectLst>
                  <a:outerShdw blurRad="38100" dist="38100" dir="2700000" algn="tl">
                    <a:srgbClr val="C0C0C0"/>
                  </a:outerShdw>
                </a:effectLst>
                <a:latin typeface="Baskerville Old Face" pitchFamily="18" charset="0"/>
              </a:rPr>
              <a:t>Kuhn</a:t>
            </a: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-Tucker (KKT)</a:t>
            </a:r>
            <a:endParaRPr lang="es-ES" sz="3600" dirty="0">
              <a:latin typeface="Baskerville Old Face" pitchFamily="18" charset="0"/>
            </a:endParaRPr>
          </a:p>
        </p:txBody>
      </p:sp>
      <p:graphicFrame>
        <p:nvGraphicFramePr>
          <p:cNvPr id="5" name="4 Objeto"/>
          <p:cNvGraphicFramePr>
            <a:graphicFrameLocks noChangeAspect="1"/>
          </p:cNvGraphicFramePr>
          <p:nvPr/>
        </p:nvGraphicFramePr>
        <p:xfrm>
          <a:off x="6215074" y="3429000"/>
          <a:ext cx="1860550" cy="882650"/>
        </p:xfrm>
        <a:graphic>
          <a:graphicData uri="http://schemas.openxmlformats.org/presentationml/2006/ole">
            <p:oleObj spid="_x0000_s89090" name="Documento" r:id="rId3" imgW="1882701" imgH="908594" progId="Word.Document.12">
              <p:embed/>
            </p:oleObj>
          </a:graphicData>
        </a:graphic>
      </p:graphicFrame>
      <p:graphicFrame>
        <p:nvGraphicFramePr>
          <p:cNvPr id="6" name="5 Objeto"/>
          <p:cNvGraphicFramePr>
            <a:graphicFrameLocks noChangeAspect="1"/>
          </p:cNvGraphicFramePr>
          <p:nvPr/>
        </p:nvGraphicFramePr>
        <p:xfrm>
          <a:off x="1285852" y="5076824"/>
          <a:ext cx="6429420" cy="638191"/>
        </p:xfrm>
        <a:graphic>
          <a:graphicData uri="http://schemas.openxmlformats.org/presentationml/2006/ole">
            <p:oleObj spid="_x0000_s89091" name="Documento" r:id="rId4" imgW="6125999" imgH="524978" progId="Word.Document.12">
              <p:embed/>
            </p:oleObj>
          </a:graphicData>
        </a:graphic>
      </p:graphicFrame>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1714488"/>
            <a:ext cx="8229600" cy="4389120"/>
          </a:xfrm>
        </p:spPr>
        <p:txBody>
          <a:bodyPr/>
          <a:lstStyle/>
          <a:p>
            <a:pPr lvl="0" algn="just"/>
            <a:r>
              <a:rPr lang="es-MX" sz="2200" dirty="0" smtClean="0">
                <a:latin typeface="Baskerville Old Face" pitchFamily="18" charset="0"/>
              </a:rPr>
              <a:t>Esta nueva condición esencialmente repite el argumento anterior, porque si </a:t>
            </a:r>
            <a:r>
              <a:rPr lang="el-GR" sz="2200" dirty="0" smtClean="0">
                <a:latin typeface="Calibri"/>
              </a:rPr>
              <a:t>λ</a:t>
            </a:r>
            <a:r>
              <a:rPr lang="es-MX" sz="2200" dirty="0" smtClean="0">
                <a:latin typeface="Baskerville Old Face" pitchFamily="18" charset="0"/>
              </a:rPr>
              <a:t>i  &gt; 0, </a:t>
            </a:r>
            <a:r>
              <a:rPr lang="es-MX" sz="2200" dirty="0" err="1" smtClean="0">
                <a:latin typeface="Baskerville Old Face" pitchFamily="18" charset="0"/>
              </a:rPr>
              <a:t>g</a:t>
            </a:r>
            <a:r>
              <a:rPr lang="es-MX" sz="2200" baseline="-25000" dirty="0" err="1" smtClean="0">
                <a:latin typeface="Baskerville Old Face" pitchFamily="18" charset="0"/>
              </a:rPr>
              <a:t>i</a:t>
            </a:r>
            <a:r>
              <a:rPr lang="es-MX" sz="2200" dirty="0" smtClean="0">
                <a:latin typeface="Baskerville Old Face" pitchFamily="18" charset="0"/>
              </a:rPr>
              <a:t>(x) =0 o S</a:t>
            </a:r>
            <a:r>
              <a:rPr lang="es-MX" sz="2200" baseline="-25000" dirty="0" smtClean="0">
                <a:latin typeface="Baskerville Old Face" pitchFamily="18" charset="0"/>
              </a:rPr>
              <a:t>i</a:t>
            </a:r>
            <a:r>
              <a:rPr lang="es-MX" sz="2200" baseline="30000" dirty="0" smtClean="0">
                <a:latin typeface="Baskerville Old Face" pitchFamily="18" charset="0"/>
              </a:rPr>
              <a:t>2</a:t>
            </a:r>
            <a:r>
              <a:rPr lang="es-MX" sz="2200" dirty="0" smtClean="0">
                <a:latin typeface="Baskerville Old Face" pitchFamily="18" charset="0"/>
              </a:rPr>
              <a:t> = 0. de manera similar, si </a:t>
            </a:r>
            <a:r>
              <a:rPr lang="es-MX" sz="2200" dirty="0" err="1" smtClean="0">
                <a:latin typeface="Baskerville Old Face" pitchFamily="18" charset="0"/>
              </a:rPr>
              <a:t>g</a:t>
            </a:r>
            <a:r>
              <a:rPr lang="es-MX" sz="2200" baseline="-25000" dirty="0" err="1" smtClean="0">
                <a:latin typeface="Baskerville Old Face" pitchFamily="18" charset="0"/>
              </a:rPr>
              <a:t>i</a:t>
            </a:r>
            <a:r>
              <a:rPr lang="es-MX" sz="2200" dirty="0" smtClean="0">
                <a:latin typeface="Baskerville Old Face" pitchFamily="18" charset="0"/>
              </a:rPr>
              <a:t>(x)&lt;0, S</a:t>
            </a:r>
            <a:r>
              <a:rPr lang="es-MX" sz="2200" baseline="-25000" dirty="0" smtClean="0">
                <a:latin typeface="Baskerville Old Face" pitchFamily="18" charset="0"/>
              </a:rPr>
              <a:t>i</a:t>
            </a:r>
            <a:r>
              <a:rPr lang="es-MX" sz="2200" baseline="30000" dirty="0" smtClean="0">
                <a:latin typeface="Baskerville Old Face" pitchFamily="18" charset="0"/>
              </a:rPr>
              <a:t>2</a:t>
            </a:r>
            <a:r>
              <a:rPr lang="es-MX" sz="2200" dirty="0" smtClean="0">
                <a:latin typeface="Baskerville Old Face" pitchFamily="18" charset="0"/>
              </a:rPr>
              <a:t> &gt;0, y </a:t>
            </a:r>
            <a:r>
              <a:rPr lang="el-GR" sz="2200" dirty="0" smtClean="0">
                <a:latin typeface="Calibri"/>
              </a:rPr>
              <a:t>λ</a:t>
            </a:r>
            <a:r>
              <a:rPr lang="es-MX" sz="2200" dirty="0" smtClean="0">
                <a:latin typeface="Baskerville Old Face" pitchFamily="18" charset="0"/>
              </a:rPr>
              <a:t>i  = 0.</a:t>
            </a:r>
          </a:p>
          <a:p>
            <a:pPr lvl="0" algn="just"/>
            <a:endParaRPr lang="es-MX" sz="2200" dirty="0" smtClean="0">
              <a:latin typeface="Baskerville Old Face" pitchFamily="18" charset="0"/>
            </a:endParaRPr>
          </a:p>
          <a:p>
            <a:pPr lvl="0" algn="just"/>
            <a:r>
              <a:rPr lang="es-MX" sz="2200" dirty="0" smtClean="0">
                <a:latin typeface="Baskerville Old Face" pitchFamily="18" charset="0"/>
              </a:rPr>
              <a:t>Las condiciones necesarias de </a:t>
            </a:r>
            <a:r>
              <a:rPr lang="es-MX" sz="2200" dirty="0" err="1" smtClean="0">
                <a:latin typeface="Baskerville Old Face" pitchFamily="18" charset="0"/>
              </a:rPr>
              <a:t>Kuhn</a:t>
            </a:r>
            <a:r>
              <a:rPr lang="es-MX" sz="2200" dirty="0" smtClean="0">
                <a:latin typeface="Baskerville Old Face" pitchFamily="18" charset="0"/>
              </a:rPr>
              <a:t>- Tucker para que x y </a:t>
            </a:r>
            <a:r>
              <a:rPr lang="el-GR" sz="2200" dirty="0" smtClean="0"/>
              <a:t>λ</a:t>
            </a:r>
            <a:r>
              <a:rPr lang="es-MX" sz="2200" dirty="0" smtClean="0">
                <a:latin typeface="Baskerville Old Face" pitchFamily="18" charset="0"/>
              </a:rPr>
              <a:t> sea un punto estacionario del problema de </a:t>
            </a:r>
            <a:r>
              <a:rPr lang="es-MX" sz="2200" dirty="0" err="1" smtClean="0">
                <a:latin typeface="Baskerville Old Face" pitchFamily="18" charset="0"/>
              </a:rPr>
              <a:t>maximizacion</a:t>
            </a:r>
            <a:r>
              <a:rPr lang="es-MX" sz="2200" dirty="0" smtClean="0">
                <a:latin typeface="Baskerville Old Face" pitchFamily="18" charset="0"/>
              </a:rPr>
              <a:t> se resume ahora como sigue: </a:t>
            </a:r>
          </a:p>
          <a:p>
            <a:pPr lvl="0"/>
            <a:endParaRPr lang="es-MX" sz="2200" dirty="0" smtClean="0">
              <a:latin typeface="Baskerville Old Face" pitchFamily="18" charset="0"/>
            </a:endParaRPr>
          </a:p>
          <a:p>
            <a:pPr lvl="0"/>
            <a:endParaRPr lang="es-ES" dirty="0" smtClean="0"/>
          </a:p>
        </p:txBody>
      </p:sp>
      <p:sp>
        <p:nvSpPr>
          <p:cNvPr id="4" name="1 Título"/>
          <p:cNvSpPr>
            <a:spLocks noGrp="1"/>
          </p:cNvSpPr>
          <p:nvPr>
            <p:ph type="title"/>
          </p:nvPr>
        </p:nvSpPr>
        <p:spPr>
          <a:xfrm>
            <a:off x="428596" y="214290"/>
            <a:ext cx="8229600" cy="1143000"/>
          </a:xfrm>
        </p:spPr>
        <p:txBody>
          <a:bodyPr>
            <a:normAutofit/>
          </a:bodyPr>
          <a:lstStyle/>
          <a:p>
            <a:pPr algn="ct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Condiciones de </a:t>
            </a:r>
            <a:r>
              <a:rPr lang="es-ES" sz="3600" dirty="0" err="1" smtClean="0">
                <a:solidFill>
                  <a:schemeClr val="tx1">
                    <a:lumMod val="95000"/>
                    <a:lumOff val="5000"/>
                  </a:schemeClr>
                </a:solidFill>
                <a:effectLst>
                  <a:outerShdw blurRad="38100" dist="38100" dir="2700000" algn="tl">
                    <a:srgbClr val="C0C0C0"/>
                  </a:outerShdw>
                </a:effectLst>
                <a:latin typeface="Baskerville Old Face" pitchFamily="18" charset="0"/>
              </a:rPr>
              <a:t>Karush</a:t>
            </a: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a:t>
            </a:r>
            <a:r>
              <a:rPr lang="es-ES" sz="3600" dirty="0" err="1" smtClean="0">
                <a:solidFill>
                  <a:schemeClr val="tx1">
                    <a:lumMod val="95000"/>
                    <a:lumOff val="5000"/>
                  </a:schemeClr>
                </a:solidFill>
                <a:effectLst>
                  <a:outerShdw blurRad="38100" dist="38100" dir="2700000" algn="tl">
                    <a:srgbClr val="C0C0C0"/>
                  </a:outerShdw>
                </a:effectLst>
                <a:latin typeface="Baskerville Old Face" pitchFamily="18" charset="0"/>
              </a:rPr>
              <a:t>Kuhn</a:t>
            </a: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-Tucker (KKT)</a:t>
            </a:r>
            <a:endParaRPr lang="es-ES" sz="3600" dirty="0">
              <a:latin typeface="Baskerville Old Face" pitchFamily="18" charset="0"/>
            </a:endParaRPr>
          </a:p>
        </p:txBody>
      </p:sp>
      <p:graphicFrame>
        <p:nvGraphicFramePr>
          <p:cNvPr id="7" name="6 Objeto"/>
          <p:cNvGraphicFramePr>
            <a:graphicFrameLocks noChangeAspect="1"/>
          </p:cNvGraphicFramePr>
          <p:nvPr/>
        </p:nvGraphicFramePr>
        <p:xfrm>
          <a:off x="928662" y="3929066"/>
          <a:ext cx="7143800" cy="2500306"/>
        </p:xfrm>
        <a:graphic>
          <a:graphicData uri="http://schemas.openxmlformats.org/presentationml/2006/ole">
            <p:oleObj spid="_x0000_s90116" name="Documento" r:id="rId3" imgW="3085378" imgH="1025867" progId="Word.Document.12">
              <p:embed/>
            </p:oleObj>
          </a:graphicData>
        </a:graphic>
      </p:graphicFrame>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28596" y="214290"/>
            <a:ext cx="8229600" cy="1143000"/>
          </a:xfrm>
        </p:spPr>
        <p:txBody>
          <a:bodyPr>
            <a:normAutofit/>
          </a:bodyPr>
          <a:lstStyle/>
          <a:p>
            <a:pPr algn="ct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Condiciones de </a:t>
            </a:r>
            <a:r>
              <a:rPr lang="es-ES" sz="3600" dirty="0" err="1" smtClean="0">
                <a:solidFill>
                  <a:schemeClr val="tx1">
                    <a:lumMod val="95000"/>
                    <a:lumOff val="5000"/>
                  </a:schemeClr>
                </a:solidFill>
                <a:effectLst>
                  <a:outerShdw blurRad="38100" dist="38100" dir="2700000" algn="tl">
                    <a:srgbClr val="C0C0C0"/>
                  </a:outerShdw>
                </a:effectLst>
                <a:latin typeface="Baskerville Old Face" pitchFamily="18" charset="0"/>
              </a:rPr>
              <a:t>Karush</a:t>
            </a: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a:t>
            </a:r>
            <a:r>
              <a:rPr lang="es-ES" sz="3600" dirty="0" err="1" smtClean="0">
                <a:solidFill>
                  <a:schemeClr val="tx1">
                    <a:lumMod val="95000"/>
                    <a:lumOff val="5000"/>
                  </a:schemeClr>
                </a:solidFill>
                <a:effectLst>
                  <a:outerShdw blurRad="38100" dist="38100" dir="2700000" algn="tl">
                    <a:srgbClr val="C0C0C0"/>
                  </a:outerShdw>
                </a:effectLst>
                <a:latin typeface="Baskerville Old Face" pitchFamily="18" charset="0"/>
              </a:rPr>
              <a:t>Kuhn</a:t>
            </a: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-Tucker (KKT)</a:t>
            </a:r>
            <a:endParaRPr lang="es-ES" sz="3600" dirty="0">
              <a:latin typeface="Baskerville Old Face" pitchFamily="18" charset="0"/>
            </a:endParaRPr>
          </a:p>
        </p:txBody>
      </p:sp>
      <p:graphicFrame>
        <p:nvGraphicFramePr>
          <p:cNvPr id="5" name="4 Marcador de contenido"/>
          <p:cNvGraphicFramePr>
            <a:graphicFrameLocks noChangeAspect="1"/>
          </p:cNvGraphicFramePr>
          <p:nvPr>
            <p:ph idx="1"/>
          </p:nvPr>
        </p:nvGraphicFramePr>
        <p:xfrm>
          <a:off x="293657" y="1357298"/>
          <a:ext cx="8850343" cy="5929353"/>
        </p:xfrm>
        <a:graphic>
          <a:graphicData uri="http://schemas.openxmlformats.org/presentationml/2006/ole">
            <p:oleObj spid="_x0000_s96258" name="Documento" r:id="rId3" imgW="4398866" imgH="3057755" progId="Word.Document.12">
              <p:embed/>
            </p:oleObj>
          </a:graphicData>
        </a:graphic>
      </p:graphicFrame>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28596" y="214290"/>
            <a:ext cx="8229600" cy="1143000"/>
          </a:xfrm>
        </p:spPr>
        <p:txBody>
          <a:bodyPr>
            <a:normAutofit/>
          </a:bodyPr>
          <a:lstStyle/>
          <a:p>
            <a:pPr algn="ct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Condiciones de </a:t>
            </a:r>
            <a:r>
              <a:rPr lang="es-ES" sz="3600" dirty="0" err="1" smtClean="0">
                <a:solidFill>
                  <a:schemeClr val="tx1">
                    <a:lumMod val="95000"/>
                    <a:lumOff val="5000"/>
                  </a:schemeClr>
                </a:solidFill>
                <a:effectLst>
                  <a:outerShdw blurRad="38100" dist="38100" dir="2700000" algn="tl">
                    <a:srgbClr val="C0C0C0"/>
                  </a:outerShdw>
                </a:effectLst>
                <a:latin typeface="Baskerville Old Face" pitchFamily="18" charset="0"/>
              </a:rPr>
              <a:t>Karush</a:t>
            </a: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a:t>
            </a:r>
            <a:r>
              <a:rPr lang="es-ES" sz="3600" dirty="0" err="1" smtClean="0">
                <a:solidFill>
                  <a:schemeClr val="tx1">
                    <a:lumMod val="95000"/>
                    <a:lumOff val="5000"/>
                  </a:schemeClr>
                </a:solidFill>
                <a:effectLst>
                  <a:outerShdw blurRad="38100" dist="38100" dir="2700000" algn="tl">
                    <a:srgbClr val="C0C0C0"/>
                  </a:outerShdw>
                </a:effectLst>
                <a:latin typeface="Baskerville Old Face" pitchFamily="18" charset="0"/>
              </a:rPr>
              <a:t>Kuhn</a:t>
            </a: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-Tucker (KKT)</a:t>
            </a:r>
            <a:endParaRPr lang="es-ES" sz="3600" dirty="0">
              <a:latin typeface="Baskerville Old Face" pitchFamily="18" charset="0"/>
            </a:endParaRPr>
          </a:p>
        </p:txBody>
      </p:sp>
      <p:graphicFrame>
        <p:nvGraphicFramePr>
          <p:cNvPr id="5" name="4 Objeto"/>
          <p:cNvGraphicFramePr>
            <a:graphicFrameLocks noChangeAspect="1"/>
          </p:cNvGraphicFramePr>
          <p:nvPr/>
        </p:nvGraphicFramePr>
        <p:xfrm>
          <a:off x="0" y="1500174"/>
          <a:ext cx="9301163" cy="5121289"/>
        </p:xfrm>
        <a:graphic>
          <a:graphicData uri="http://schemas.openxmlformats.org/presentationml/2006/ole">
            <p:oleObj spid="_x0000_s97282" name="Documento" r:id="rId3" imgW="8293849" imgH="4328635" progId="Word.Document.12">
              <p:embed/>
            </p:oleObj>
          </a:graphicData>
        </a:graphic>
      </p:graphicFrame>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28596" y="214290"/>
            <a:ext cx="8229600" cy="1143000"/>
          </a:xfrm>
        </p:spPr>
        <p:txBody>
          <a:bodyPr>
            <a:normAutofit/>
          </a:bodyPr>
          <a:lstStyle/>
          <a:p>
            <a:pPr algn="ct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Condiciones de </a:t>
            </a:r>
            <a:r>
              <a:rPr lang="es-ES" sz="3600" dirty="0" err="1" smtClean="0">
                <a:solidFill>
                  <a:schemeClr val="tx1">
                    <a:lumMod val="95000"/>
                    <a:lumOff val="5000"/>
                  </a:schemeClr>
                </a:solidFill>
                <a:effectLst>
                  <a:outerShdw blurRad="38100" dist="38100" dir="2700000" algn="tl">
                    <a:srgbClr val="C0C0C0"/>
                  </a:outerShdw>
                </a:effectLst>
                <a:latin typeface="Baskerville Old Face" pitchFamily="18" charset="0"/>
              </a:rPr>
              <a:t>Karush</a:t>
            </a: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a:t>
            </a:r>
            <a:r>
              <a:rPr lang="es-ES" sz="3600" dirty="0" err="1" smtClean="0">
                <a:solidFill>
                  <a:schemeClr val="tx1">
                    <a:lumMod val="95000"/>
                    <a:lumOff val="5000"/>
                  </a:schemeClr>
                </a:solidFill>
                <a:effectLst>
                  <a:outerShdw blurRad="38100" dist="38100" dir="2700000" algn="tl">
                    <a:srgbClr val="C0C0C0"/>
                  </a:outerShdw>
                </a:effectLst>
                <a:latin typeface="Baskerville Old Face" pitchFamily="18" charset="0"/>
              </a:rPr>
              <a:t>Kuhn</a:t>
            </a:r>
            <a:r>
              <a:rPr lang="es-ES" sz="3600" dirty="0" smtClean="0">
                <a:solidFill>
                  <a:schemeClr val="tx1">
                    <a:lumMod val="95000"/>
                    <a:lumOff val="5000"/>
                  </a:schemeClr>
                </a:solidFill>
                <a:effectLst>
                  <a:outerShdw blurRad="38100" dist="38100" dir="2700000" algn="tl">
                    <a:srgbClr val="C0C0C0"/>
                  </a:outerShdw>
                </a:effectLst>
                <a:latin typeface="Baskerville Old Face" pitchFamily="18" charset="0"/>
              </a:rPr>
              <a:t>-Tucker (KKT)</a:t>
            </a:r>
            <a:endParaRPr lang="es-ES" sz="3600" dirty="0">
              <a:latin typeface="Baskerville Old Face" pitchFamily="18" charset="0"/>
            </a:endParaRPr>
          </a:p>
        </p:txBody>
      </p:sp>
      <p:graphicFrame>
        <p:nvGraphicFramePr>
          <p:cNvPr id="6" name="5 Objeto"/>
          <p:cNvGraphicFramePr>
            <a:graphicFrameLocks noChangeAspect="1"/>
          </p:cNvGraphicFramePr>
          <p:nvPr/>
        </p:nvGraphicFramePr>
        <p:xfrm>
          <a:off x="1166812" y="1671638"/>
          <a:ext cx="6779473" cy="3686188"/>
        </p:xfrm>
        <a:graphic>
          <a:graphicData uri="http://schemas.openxmlformats.org/presentationml/2006/ole">
            <p:oleObj spid="_x0000_s98307" name="Documento" r:id="rId3" imgW="3667225" imgH="2005908" progId="Word.Document.12">
              <p:embed/>
            </p:oleObj>
          </a:graphicData>
        </a:graphic>
      </p:graphicFrame>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0"/>
            <a:ext cx="8501122" cy="1143000"/>
          </a:xfrm>
        </p:spPr>
        <p:txBody>
          <a:bodyPr>
            <a:normAutofit/>
          </a:bodyPr>
          <a:lstStyle/>
          <a:p>
            <a:pPr algn="ctr"/>
            <a:r>
              <a:rPr lang="es-MX" sz="3200" dirty="0" smtClean="0">
                <a:solidFill>
                  <a:schemeClr val="tx1">
                    <a:lumMod val="95000"/>
                    <a:lumOff val="5000"/>
                  </a:schemeClr>
                </a:solidFill>
                <a:effectLst>
                  <a:outerShdw blurRad="38100" dist="38100" dir="2700000" algn="tl">
                    <a:srgbClr val="000000">
                      <a:alpha val="43137"/>
                    </a:srgbClr>
                  </a:outerShdw>
                </a:effectLst>
                <a:latin typeface="Baskerville Old Face" pitchFamily="18" charset="0"/>
              </a:rPr>
              <a:t>Suficiencia de las condiciones de Kuhn - Tucker</a:t>
            </a:r>
            <a:endParaRPr lang="es-ES" sz="3200" dirty="0">
              <a:solidFill>
                <a:schemeClr val="tx1">
                  <a:lumMod val="95000"/>
                  <a:lumOff val="5000"/>
                </a:schemeClr>
              </a:solidFill>
              <a:effectLst>
                <a:outerShdw blurRad="38100" dist="38100" dir="2700000" algn="tl">
                  <a:srgbClr val="000000">
                    <a:alpha val="43137"/>
                  </a:srgbClr>
                </a:outerShdw>
              </a:effectLst>
              <a:latin typeface="Baskerville Old Face" pitchFamily="18" charset="0"/>
            </a:endParaRPr>
          </a:p>
        </p:txBody>
      </p:sp>
      <p:sp>
        <p:nvSpPr>
          <p:cNvPr id="3" name="2 Marcador de contenido"/>
          <p:cNvSpPr>
            <a:spLocks noGrp="1"/>
          </p:cNvSpPr>
          <p:nvPr>
            <p:ph idx="1"/>
          </p:nvPr>
        </p:nvSpPr>
        <p:spPr>
          <a:xfrm>
            <a:off x="428596" y="1285860"/>
            <a:ext cx="8501122" cy="5214974"/>
          </a:xfrm>
        </p:spPr>
        <p:txBody>
          <a:bodyPr>
            <a:normAutofit/>
          </a:bodyPr>
          <a:lstStyle/>
          <a:p>
            <a:pPr algn="just">
              <a:buNone/>
            </a:pPr>
            <a:r>
              <a:rPr lang="es-MX" sz="2200" dirty="0" smtClean="0">
                <a:latin typeface="Baskerville Old Face" pitchFamily="18" charset="0"/>
              </a:rPr>
              <a:t>		Las condiciones necesarias de Kuhn – Tucker </a:t>
            </a:r>
            <a:r>
              <a:rPr lang="es-MX" sz="2200" dirty="0" err="1" smtClean="0">
                <a:latin typeface="Baskerville Old Face" pitchFamily="18" charset="0"/>
              </a:rPr>
              <a:t>tambien</a:t>
            </a:r>
            <a:r>
              <a:rPr lang="es-MX" sz="2200" dirty="0" smtClean="0">
                <a:latin typeface="Baskerville Old Face" pitchFamily="18" charset="0"/>
              </a:rPr>
              <a:t> son suficientes si la función objetivo y el espacio solución satisface ciertas condiciones con respecto a la convexidad y a la concavidad.</a:t>
            </a:r>
          </a:p>
          <a:p>
            <a:pPr algn="just"/>
            <a:endParaRPr lang="es-MX" sz="2200" dirty="0" smtClean="0">
              <a:latin typeface="Baskerville Old Face" pitchFamily="18" charset="0"/>
            </a:endParaRPr>
          </a:p>
          <a:p>
            <a:pPr algn="just"/>
            <a:endParaRPr lang="es-MX" sz="2200" dirty="0" smtClean="0">
              <a:latin typeface="Baskerville Old Face" pitchFamily="18" charset="0"/>
            </a:endParaRPr>
          </a:p>
          <a:p>
            <a:pPr algn="just"/>
            <a:endParaRPr lang="es-MX" sz="2200" dirty="0" smtClean="0">
              <a:latin typeface="Baskerville Old Face" pitchFamily="18" charset="0"/>
            </a:endParaRPr>
          </a:p>
          <a:p>
            <a:pPr algn="just">
              <a:buNone/>
            </a:pPr>
            <a:endParaRPr lang="es-MX" sz="2200" dirty="0" smtClean="0">
              <a:latin typeface="Baskerville Old Face" pitchFamily="18" charset="0"/>
            </a:endParaRPr>
          </a:p>
          <a:p>
            <a:pPr algn="just"/>
            <a:endParaRPr lang="es-MX" sz="2200" dirty="0" smtClean="0">
              <a:latin typeface="Baskerville Old Face" pitchFamily="18" charset="0"/>
            </a:endParaRPr>
          </a:p>
          <a:p>
            <a:pPr algn="just">
              <a:buNone/>
            </a:pPr>
            <a:r>
              <a:rPr lang="es-MX" sz="2200" dirty="0" smtClean="0">
                <a:latin typeface="Baskerville Old Face" pitchFamily="18" charset="0"/>
              </a:rPr>
              <a:t>		Es mas simple verificar que una función es convexa o cóncava que probar que un espacio solución es un conjunto convexo. Por esta </a:t>
            </a:r>
            <a:r>
              <a:rPr lang="es-MX" sz="2200" dirty="0" err="1" smtClean="0">
                <a:latin typeface="Baskerville Old Face" pitchFamily="18" charset="0"/>
              </a:rPr>
              <a:t>razon</a:t>
            </a:r>
            <a:r>
              <a:rPr lang="es-MX" sz="2200" dirty="0" smtClean="0">
                <a:latin typeface="Baskerville Old Face" pitchFamily="18" charset="0"/>
              </a:rPr>
              <a:t>, se proporcionan una lista de condiciones que son mas </a:t>
            </a:r>
            <a:r>
              <a:rPr lang="es-MX" sz="2200" dirty="0" err="1" smtClean="0">
                <a:latin typeface="Baskerville Old Face" pitchFamily="18" charset="0"/>
              </a:rPr>
              <a:t>faciles</a:t>
            </a:r>
            <a:r>
              <a:rPr lang="es-MX" sz="2200" dirty="0" smtClean="0">
                <a:latin typeface="Baskerville Old Face" pitchFamily="18" charset="0"/>
              </a:rPr>
              <a:t> de aplicar en la practica en el sentido de que la convexidad del espacio solución se establece comprobando de forma directa la convexidad o la concavidad de las funciones de restricción. </a:t>
            </a:r>
          </a:p>
        </p:txBody>
      </p:sp>
      <p:graphicFrame>
        <p:nvGraphicFramePr>
          <p:cNvPr id="4" name="3 Tabla"/>
          <p:cNvGraphicFramePr>
            <a:graphicFrameLocks noGrp="1"/>
          </p:cNvGraphicFramePr>
          <p:nvPr/>
        </p:nvGraphicFramePr>
        <p:xfrm>
          <a:off x="857224" y="2428868"/>
          <a:ext cx="7643865" cy="1857388"/>
        </p:xfrm>
        <a:graphic>
          <a:graphicData uri="http://schemas.openxmlformats.org/drawingml/2006/table">
            <a:tbl>
              <a:tblPr firstRow="1" bandRow="1">
                <a:tableStyleId>{ED083AE6-46FA-4A59-8FB0-9F97EB10719F}</a:tableStyleId>
              </a:tblPr>
              <a:tblGrid>
                <a:gridCol w="2547955"/>
                <a:gridCol w="2547955"/>
                <a:gridCol w="2547955"/>
              </a:tblGrid>
              <a:tr h="464347">
                <a:tc rowSpan="2">
                  <a:txBody>
                    <a:bodyPr/>
                    <a:lstStyle/>
                    <a:p>
                      <a:pPr algn="ctr"/>
                      <a:r>
                        <a:rPr lang="es-MX" b="0" dirty="0" smtClean="0"/>
                        <a:t>Sentido de optimización</a:t>
                      </a:r>
                      <a:endParaRPr lang="es-ES" b="0" dirty="0"/>
                    </a:p>
                  </a:txBody>
                  <a:tcPr/>
                </a:tc>
                <a:tc gridSpan="2">
                  <a:txBody>
                    <a:bodyPr/>
                    <a:lstStyle/>
                    <a:p>
                      <a:pPr algn="ctr"/>
                      <a:r>
                        <a:rPr lang="es-MX" b="0" dirty="0" smtClean="0"/>
                        <a:t>Condiciones requeridas</a:t>
                      </a:r>
                      <a:endParaRPr lang="es-ES" b="0" dirty="0"/>
                    </a:p>
                  </a:txBody>
                  <a:tcPr/>
                </a:tc>
                <a:tc hMerge="1">
                  <a:txBody>
                    <a:bodyPr/>
                    <a:lstStyle/>
                    <a:p>
                      <a:endParaRPr lang="es-ES" dirty="0"/>
                    </a:p>
                  </a:txBody>
                  <a:tcPr/>
                </a:tc>
              </a:tr>
              <a:tr h="464347">
                <a:tc vMerge="1">
                  <a:txBody>
                    <a:bodyPr/>
                    <a:lstStyle/>
                    <a:p>
                      <a:endParaRPr lang="es-ES" dirty="0"/>
                    </a:p>
                  </a:txBody>
                  <a:tcPr/>
                </a:tc>
                <a:tc>
                  <a:txBody>
                    <a:bodyPr/>
                    <a:lstStyle/>
                    <a:p>
                      <a:pPr algn="ctr"/>
                      <a:r>
                        <a:rPr lang="es-MX" dirty="0" smtClean="0"/>
                        <a:t>Función</a:t>
                      </a:r>
                      <a:r>
                        <a:rPr lang="es-MX" baseline="0" dirty="0" smtClean="0"/>
                        <a:t> Objetivo</a:t>
                      </a:r>
                      <a:endParaRPr lang="es-ES" dirty="0"/>
                    </a:p>
                  </a:txBody>
                  <a:tcPr/>
                </a:tc>
                <a:tc>
                  <a:txBody>
                    <a:bodyPr/>
                    <a:lstStyle/>
                    <a:p>
                      <a:pPr algn="ctr"/>
                      <a:r>
                        <a:rPr lang="es-MX" dirty="0" smtClean="0"/>
                        <a:t>Espacio Solución</a:t>
                      </a:r>
                      <a:endParaRPr lang="es-ES" dirty="0"/>
                    </a:p>
                  </a:txBody>
                  <a:tcPr/>
                </a:tc>
              </a:tr>
              <a:tr h="464347">
                <a:tc>
                  <a:txBody>
                    <a:bodyPr/>
                    <a:lstStyle/>
                    <a:p>
                      <a:pPr algn="ctr"/>
                      <a:r>
                        <a:rPr lang="es-MX" dirty="0" smtClean="0"/>
                        <a:t>Maximización</a:t>
                      </a:r>
                      <a:endParaRPr lang="es-ES" dirty="0"/>
                    </a:p>
                  </a:txBody>
                  <a:tcPr/>
                </a:tc>
                <a:tc>
                  <a:txBody>
                    <a:bodyPr/>
                    <a:lstStyle/>
                    <a:p>
                      <a:pPr algn="ctr"/>
                      <a:r>
                        <a:rPr lang="es-MX" dirty="0" smtClean="0"/>
                        <a:t>Cóncava</a:t>
                      </a:r>
                      <a:endParaRPr lang="es-ES" dirty="0"/>
                    </a:p>
                  </a:txBody>
                  <a:tcPr/>
                </a:tc>
                <a:tc>
                  <a:txBody>
                    <a:bodyPr/>
                    <a:lstStyle/>
                    <a:p>
                      <a:pPr algn="ctr"/>
                      <a:r>
                        <a:rPr lang="es-MX" dirty="0" smtClean="0"/>
                        <a:t>Conjunto convexo</a:t>
                      </a:r>
                      <a:endParaRPr lang="es-ES" dirty="0"/>
                    </a:p>
                  </a:txBody>
                  <a:tcPr/>
                </a:tc>
              </a:tr>
              <a:tr h="464347">
                <a:tc>
                  <a:txBody>
                    <a:bodyPr/>
                    <a:lstStyle/>
                    <a:p>
                      <a:pPr algn="ctr"/>
                      <a:r>
                        <a:rPr lang="es-MX" dirty="0" smtClean="0"/>
                        <a:t>Minimización</a:t>
                      </a:r>
                      <a:endParaRPr lang="es-ES" dirty="0"/>
                    </a:p>
                  </a:txBody>
                  <a:tcPr/>
                </a:tc>
                <a:tc>
                  <a:txBody>
                    <a:bodyPr/>
                    <a:lstStyle/>
                    <a:p>
                      <a:pPr algn="ctr"/>
                      <a:r>
                        <a:rPr lang="es-MX" dirty="0" smtClean="0"/>
                        <a:t>Convexa</a:t>
                      </a:r>
                      <a:endParaRPr lang="es-ES" dirty="0"/>
                    </a:p>
                  </a:txBody>
                  <a:tcPr/>
                </a:tc>
                <a:tc>
                  <a:txBody>
                    <a:bodyPr/>
                    <a:lstStyle/>
                    <a:p>
                      <a:pPr algn="ctr"/>
                      <a:r>
                        <a:rPr lang="es-MX" dirty="0" smtClean="0"/>
                        <a:t>Conjunto convexo</a:t>
                      </a:r>
                      <a:endParaRPr lang="es-ES" dirty="0"/>
                    </a:p>
                  </a:txBody>
                  <a:tcPr/>
                </a:tc>
              </a:tr>
            </a:tbl>
          </a:graphicData>
        </a:graphic>
      </p:graphicFrame>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143000"/>
          </a:xfrm>
        </p:spPr>
        <p:txBody>
          <a:bodyPr>
            <a:normAutofit/>
          </a:bodyPr>
          <a:lstStyle/>
          <a:p>
            <a:pPr algn="ctr"/>
            <a:r>
              <a:rPr lang="es-MX" sz="3200" dirty="0" smtClean="0">
                <a:solidFill>
                  <a:schemeClr val="tx1">
                    <a:lumMod val="95000"/>
                    <a:lumOff val="5000"/>
                  </a:schemeClr>
                </a:solidFill>
                <a:effectLst>
                  <a:outerShdw blurRad="38100" dist="38100" dir="2700000" algn="tl">
                    <a:srgbClr val="000000">
                      <a:alpha val="43137"/>
                    </a:srgbClr>
                  </a:outerShdw>
                </a:effectLst>
                <a:latin typeface="Baskerville Old Face" pitchFamily="18" charset="0"/>
              </a:rPr>
              <a:t>Suficiencia de las condiciones de Kuhn - Tucker</a:t>
            </a:r>
            <a:endParaRPr lang="es-ES" sz="3200" dirty="0">
              <a:effectLst>
                <a:outerShdw blurRad="38100" dist="38100" dir="2700000" algn="tl">
                  <a:srgbClr val="000000">
                    <a:alpha val="43137"/>
                  </a:srgbClr>
                </a:outerShdw>
              </a:effectLst>
              <a:latin typeface="Baskerville Old Face" pitchFamily="18" charset="0"/>
            </a:endParaRPr>
          </a:p>
        </p:txBody>
      </p:sp>
      <p:sp>
        <p:nvSpPr>
          <p:cNvPr id="3" name="2 Marcador de contenido"/>
          <p:cNvSpPr>
            <a:spLocks noGrp="1"/>
          </p:cNvSpPr>
          <p:nvPr>
            <p:ph idx="1"/>
          </p:nvPr>
        </p:nvSpPr>
        <p:spPr>
          <a:xfrm>
            <a:off x="428596" y="1357298"/>
            <a:ext cx="8229600" cy="4389120"/>
          </a:xfrm>
        </p:spPr>
        <p:txBody>
          <a:bodyPr>
            <a:normAutofit/>
          </a:bodyPr>
          <a:lstStyle/>
          <a:p>
            <a:r>
              <a:rPr lang="es-ES" sz="2200" dirty="0" smtClean="0">
                <a:latin typeface="Baskerville Old Face" pitchFamily="18" charset="0"/>
              </a:rPr>
              <a:t>Para proporcionar estas condiciones, definimos el problema no lineal generalizado como</a:t>
            </a:r>
          </a:p>
          <a:p>
            <a:pPr algn="ctr">
              <a:buNone/>
            </a:pPr>
            <a:r>
              <a:rPr lang="es-ES" sz="2200" dirty="0" smtClean="0">
                <a:latin typeface="Baskerville Old Face" pitchFamily="18" charset="0"/>
              </a:rPr>
              <a:t>Maximice ó minimice z = f(x)</a:t>
            </a:r>
          </a:p>
          <a:p>
            <a:pPr>
              <a:buNone/>
            </a:pPr>
            <a:r>
              <a:rPr lang="es-ES" sz="2200" dirty="0" smtClean="0">
                <a:latin typeface="Baskerville Old Face" pitchFamily="18" charset="0"/>
              </a:rPr>
              <a:t>        Sujeto a: </a:t>
            </a:r>
          </a:p>
          <a:p>
            <a:pPr>
              <a:buNone/>
            </a:pPr>
            <a:endParaRPr lang="es-ES" dirty="0" smtClean="0"/>
          </a:p>
        </p:txBody>
      </p:sp>
      <p:graphicFrame>
        <p:nvGraphicFramePr>
          <p:cNvPr id="4" name="3 Objeto"/>
          <p:cNvGraphicFramePr>
            <a:graphicFrameLocks noChangeAspect="1"/>
          </p:cNvGraphicFramePr>
          <p:nvPr/>
        </p:nvGraphicFramePr>
        <p:xfrm>
          <a:off x="285720" y="2786058"/>
          <a:ext cx="8528050" cy="3057525"/>
        </p:xfrm>
        <a:graphic>
          <a:graphicData uri="http://schemas.openxmlformats.org/presentationml/2006/ole">
            <p:oleObj spid="_x0000_s92162" name="Documento" r:id="rId3" imgW="8207221" imgH="2942765" progId="Word.Document.12">
              <p:embed/>
            </p:oleObj>
          </a:graphicData>
        </a:graphic>
      </p:graphicFrame>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a:xfrm>
            <a:off x="500034" y="214290"/>
            <a:ext cx="8229600" cy="1143000"/>
          </a:xfrm>
        </p:spPr>
        <p:txBody>
          <a:bodyPr>
            <a:normAutofit/>
          </a:bodyPr>
          <a:lstStyle/>
          <a:p>
            <a:pPr algn="ctr"/>
            <a:r>
              <a:rPr lang="es-ES" sz="4400" dirty="0">
                <a:solidFill>
                  <a:schemeClr val="tx1"/>
                </a:solidFill>
                <a:effectLst>
                  <a:outerShdw blurRad="38100" dist="38100" dir="2700000" algn="tl">
                    <a:srgbClr val="C0C0C0"/>
                  </a:outerShdw>
                </a:effectLst>
                <a:latin typeface="Baskerville Old Face" pitchFamily="18" charset="0"/>
              </a:rPr>
              <a:t>Extensión del método de </a:t>
            </a:r>
            <a:r>
              <a:rPr lang="es-ES" sz="4400" dirty="0" err="1">
                <a:solidFill>
                  <a:schemeClr val="tx1"/>
                </a:solidFill>
                <a:effectLst>
                  <a:outerShdw blurRad="38100" dist="38100" dir="2700000" algn="tl">
                    <a:srgbClr val="C0C0C0"/>
                  </a:outerShdw>
                </a:effectLst>
                <a:latin typeface="Baskerville Old Face" pitchFamily="18" charset="0"/>
              </a:rPr>
              <a:t>Lagrange</a:t>
            </a:r>
            <a:endParaRPr lang="es-ES" sz="4400" dirty="0">
              <a:solidFill>
                <a:schemeClr val="tx1"/>
              </a:solidFill>
              <a:effectLst>
                <a:outerShdw blurRad="38100" dist="38100" dir="2700000" algn="tl">
                  <a:srgbClr val="C0C0C0"/>
                </a:outerShdw>
              </a:effectLst>
              <a:latin typeface="Baskerville Old Face" pitchFamily="18" charset="0"/>
            </a:endParaRPr>
          </a:p>
        </p:txBody>
      </p:sp>
      <p:sp>
        <p:nvSpPr>
          <p:cNvPr id="45059" name="Rectangle 3"/>
          <p:cNvSpPr>
            <a:spLocks noGrp="1" noChangeArrowheads="1"/>
          </p:cNvSpPr>
          <p:nvPr>
            <p:ph idx="1"/>
          </p:nvPr>
        </p:nvSpPr>
        <p:spPr>
          <a:xfrm>
            <a:off x="457200" y="1500174"/>
            <a:ext cx="8229600" cy="4824426"/>
          </a:xfrm>
        </p:spPr>
        <p:txBody>
          <a:bodyPr>
            <a:noAutofit/>
          </a:bodyPr>
          <a:lstStyle/>
          <a:p>
            <a:pPr marL="0" indent="0" algn="just">
              <a:buFont typeface="Wingdings" pitchFamily="2" charset="2"/>
              <a:buNone/>
            </a:pPr>
            <a:r>
              <a:rPr lang="es-ES" sz="2200" dirty="0">
                <a:latin typeface="Baskerville Old Face" pitchFamily="18" charset="0"/>
              </a:rPr>
              <a:t>Supongamos que el problema está dado por:</a:t>
            </a:r>
          </a:p>
          <a:p>
            <a:pPr marL="0" indent="0" algn="just">
              <a:buFont typeface="Wingdings" pitchFamily="2" charset="2"/>
              <a:buNone/>
            </a:pPr>
            <a:endParaRPr lang="es-ES" sz="2200" dirty="0">
              <a:latin typeface="Baskerville Old Face" pitchFamily="18" charset="0"/>
            </a:endParaRPr>
          </a:p>
          <a:p>
            <a:pPr marL="0" indent="0" algn="ctr">
              <a:buFont typeface="Wingdings" pitchFamily="2" charset="2"/>
              <a:buNone/>
            </a:pPr>
            <a:r>
              <a:rPr lang="es-ES" sz="2200" dirty="0">
                <a:latin typeface="Baskerville Old Face" pitchFamily="18" charset="0"/>
              </a:rPr>
              <a:t>Maximizar    z = f(X)</a:t>
            </a:r>
          </a:p>
          <a:p>
            <a:pPr marL="0" indent="0" algn="just">
              <a:buFont typeface="Wingdings" pitchFamily="2" charset="2"/>
              <a:buNone/>
            </a:pPr>
            <a:r>
              <a:rPr lang="es-ES" sz="2200" dirty="0">
                <a:latin typeface="Baskerville Old Face" pitchFamily="18" charset="0"/>
              </a:rPr>
              <a:t>	Sujeta a</a:t>
            </a:r>
          </a:p>
          <a:p>
            <a:pPr marL="0" indent="0" algn="ctr">
              <a:buFont typeface="Wingdings" pitchFamily="2" charset="2"/>
              <a:buNone/>
            </a:pPr>
            <a:r>
              <a:rPr lang="es-ES" sz="2200" dirty="0">
                <a:latin typeface="Baskerville Old Face" pitchFamily="18" charset="0"/>
              </a:rPr>
              <a:t>                                    </a:t>
            </a:r>
            <a:r>
              <a:rPr lang="es-ES" sz="2200" dirty="0" err="1">
                <a:latin typeface="Baskerville Old Face" pitchFamily="18" charset="0"/>
              </a:rPr>
              <a:t>Gi</a:t>
            </a:r>
            <a:r>
              <a:rPr lang="es-ES" sz="2200" dirty="0">
                <a:latin typeface="Baskerville Old Face" pitchFamily="18" charset="0"/>
              </a:rPr>
              <a:t>(X) </a:t>
            </a:r>
            <a:r>
              <a:rPr lang="es-ES" sz="2200" dirty="0">
                <a:latin typeface="Baskerville Old Face" pitchFamily="18" charset="0"/>
                <a:ea typeface="Arial" charset="0"/>
                <a:cs typeface="Arial" charset="0"/>
              </a:rPr>
              <a:t>≤ </a:t>
            </a:r>
            <a:r>
              <a:rPr lang="es-ES" sz="2200" dirty="0">
                <a:latin typeface="Baskerville Old Face" pitchFamily="18" charset="0"/>
              </a:rPr>
              <a:t>0,     i=1,2,3,….,n 		</a:t>
            </a:r>
          </a:p>
          <a:p>
            <a:pPr marL="0" indent="0" algn="just">
              <a:buFont typeface="Wingdings" pitchFamily="2" charset="2"/>
              <a:buNone/>
            </a:pPr>
            <a:r>
              <a:rPr lang="es-ES" sz="2200" dirty="0">
                <a:latin typeface="Baskerville Old Face" pitchFamily="18" charset="0"/>
              </a:rPr>
              <a:t>Las restricciones de no negatividad X </a:t>
            </a:r>
            <a:r>
              <a:rPr lang="es-ES" sz="2200" dirty="0">
                <a:latin typeface="Baskerville Old Face" pitchFamily="18" charset="0"/>
                <a:ea typeface="Arial" charset="0"/>
                <a:cs typeface="Arial" charset="0"/>
              </a:rPr>
              <a:t>≥ 0, si las hay, se incluyen en las </a:t>
            </a:r>
            <a:r>
              <a:rPr lang="es-ES" sz="2200" i="1" dirty="0">
                <a:latin typeface="Baskerville Old Face" pitchFamily="18" charset="0"/>
                <a:ea typeface="Arial" charset="0"/>
                <a:cs typeface="Arial" charset="0"/>
              </a:rPr>
              <a:t>m.</a:t>
            </a:r>
          </a:p>
          <a:p>
            <a:pPr marL="0" indent="0" algn="just">
              <a:buFont typeface="Wingdings" pitchFamily="2" charset="2"/>
              <a:buNone/>
            </a:pPr>
            <a:endParaRPr lang="es-ES" sz="2200" i="1" dirty="0">
              <a:latin typeface="Baskerville Old Face" pitchFamily="18" charset="0"/>
              <a:ea typeface="Arial" charset="0"/>
              <a:cs typeface="Arial" charset="0"/>
            </a:endParaRPr>
          </a:p>
          <a:p>
            <a:pPr marL="0" indent="0" algn="just">
              <a:buFont typeface="Wingdings" pitchFamily="2" charset="2"/>
              <a:buNone/>
            </a:pPr>
            <a:r>
              <a:rPr lang="es-ES" sz="2200" dirty="0" smtClean="0">
                <a:latin typeface="Baskerville Old Face" pitchFamily="18" charset="0"/>
              </a:rPr>
              <a:t>	La </a:t>
            </a:r>
            <a:r>
              <a:rPr lang="es-ES" sz="2200" dirty="0">
                <a:latin typeface="Baskerville Old Face" pitchFamily="18" charset="0"/>
              </a:rPr>
              <a:t>idea general de extender el procedimiento </a:t>
            </a:r>
            <a:r>
              <a:rPr lang="es-ES" sz="2200" dirty="0" err="1">
                <a:latin typeface="Baskerville Old Face" pitchFamily="18" charset="0"/>
              </a:rPr>
              <a:t>lagrangiano</a:t>
            </a:r>
            <a:r>
              <a:rPr lang="es-ES" sz="2200" dirty="0">
                <a:latin typeface="Baskerville Old Face" pitchFamily="18" charset="0"/>
              </a:rPr>
              <a:t> es que si el óptimo no restringido de f(X) no satisface todas las restricciones, el óptimo restringido debe ocurrir en un punto límite del espacio solución. Esto significa que una, o más, de las </a:t>
            </a:r>
            <a:r>
              <a:rPr lang="es-ES" sz="2200" i="1" dirty="0">
                <a:latin typeface="Baskerville Old Face" pitchFamily="18" charset="0"/>
              </a:rPr>
              <a:t>m</a:t>
            </a:r>
            <a:r>
              <a:rPr lang="es-ES" sz="2200" dirty="0">
                <a:latin typeface="Baskerville Old Face" pitchFamily="18" charset="0"/>
              </a:rPr>
              <a:t> restricciones debe  satisfacerse en forma de ecuación. El procedimiento implica así los siguientes pasos.</a:t>
            </a: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500174"/>
            <a:ext cx="8229600" cy="4824426"/>
          </a:xfrm>
        </p:spPr>
        <p:txBody>
          <a:bodyPr/>
          <a:lstStyle/>
          <a:p>
            <a:r>
              <a:rPr lang="es-ES" dirty="0" smtClean="0"/>
              <a:t>Donde </a:t>
            </a:r>
            <a:r>
              <a:rPr lang="el-GR" dirty="0" smtClean="0">
                <a:latin typeface="Cambria Math"/>
                <a:ea typeface="Cambria Math"/>
              </a:rPr>
              <a:t>λ</a:t>
            </a:r>
            <a:r>
              <a:rPr lang="es-ES" dirty="0" smtClean="0">
                <a:latin typeface="Cambria Math"/>
                <a:ea typeface="Cambria Math"/>
              </a:rPr>
              <a:t>i </a:t>
            </a:r>
            <a:r>
              <a:rPr lang="es-ES" sz="2200" dirty="0" smtClean="0">
                <a:latin typeface="Baskerville Old Face" pitchFamily="18" charset="0"/>
                <a:ea typeface="Cambria Math"/>
              </a:rPr>
              <a:t>es el multiplicador asociado con la restricción i.</a:t>
            </a:r>
          </a:p>
          <a:p>
            <a:r>
              <a:rPr lang="es-ES" sz="2200" dirty="0" smtClean="0">
                <a:latin typeface="Baskerville Old Face" pitchFamily="18" charset="0"/>
                <a:ea typeface="Cambria Math"/>
              </a:rPr>
              <a:t>Las condiciones de la siguiente tabla representan solo un subconjunto de las condiciones de la tabla mostrada anteriormente. La </a:t>
            </a:r>
            <a:r>
              <a:rPr lang="es-ES" sz="2200" dirty="0" err="1" smtClean="0">
                <a:latin typeface="Baskerville Old Face" pitchFamily="18" charset="0"/>
                <a:ea typeface="Cambria Math"/>
              </a:rPr>
              <a:t>razon</a:t>
            </a:r>
            <a:r>
              <a:rPr lang="es-ES" sz="2200" dirty="0" smtClean="0">
                <a:latin typeface="Baskerville Old Face" pitchFamily="18" charset="0"/>
                <a:ea typeface="Cambria Math"/>
              </a:rPr>
              <a:t> es que un espacio de solución puede ser convexo sin satisfacer las condiciones de la tabla siguiente </a:t>
            </a:r>
            <a:endParaRPr lang="es-ES" dirty="0"/>
          </a:p>
        </p:txBody>
      </p:sp>
      <p:sp>
        <p:nvSpPr>
          <p:cNvPr id="4" name="1 Título"/>
          <p:cNvSpPr>
            <a:spLocks noGrp="1"/>
          </p:cNvSpPr>
          <p:nvPr>
            <p:ph type="title"/>
          </p:nvPr>
        </p:nvSpPr>
        <p:spPr>
          <a:xfrm>
            <a:off x="500034" y="0"/>
            <a:ext cx="8229600" cy="1143000"/>
          </a:xfrm>
        </p:spPr>
        <p:txBody>
          <a:bodyPr>
            <a:normAutofit/>
          </a:bodyPr>
          <a:lstStyle/>
          <a:p>
            <a:pPr algn="ctr"/>
            <a:r>
              <a:rPr lang="es-MX" sz="3200" dirty="0" smtClean="0">
                <a:solidFill>
                  <a:schemeClr val="tx1">
                    <a:lumMod val="95000"/>
                    <a:lumOff val="5000"/>
                  </a:schemeClr>
                </a:solidFill>
                <a:effectLst>
                  <a:outerShdw blurRad="38100" dist="38100" dir="2700000" algn="tl">
                    <a:srgbClr val="000000">
                      <a:alpha val="43137"/>
                    </a:srgbClr>
                  </a:outerShdw>
                </a:effectLst>
                <a:latin typeface="Baskerville Old Face" pitchFamily="18" charset="0"/>
              </a:rPr>
              <a:t>Suficiencia de las condiciones de Kuhn - Tucker</a:t>
            </a:r>
            <a:endParaRPr lang="es-ES" sz="3200" dirty="0">
              <a:effectLst>
                <a:outerShdw blurRad="38100" dist="38100" dir="2700000" algn="tl">
                  <a:srgbClr val="000000">
                    <a:alpha val="43137"/>
                  </a:srgbClr>
                </a:outerShdw>
              </a:effectLst>
              <a:latin typeface="Baskerville Old Face" pitchFamily="18" charset="0"/>
            </a:endParaRPr>
          </a:p>
        </p:txBody>
      </p:sp>
      <p:graphicFrame>
        <p:nvGraphicFramePr>
          <p:cNvPr id="5" name="4 Tabla"/>
          <p:cNvGraphicFramePr>
            <a:graphicFrameLocks noGrp="1"/>
          </p:cNvGraphicFramePr>
          <p:nvPr/>
        </p:nvGraphicFramePr>
        <p:xfrm>
          <a:off x="428596" y="3429000"/>
          <a:ext cx="8358245" cy="2966720"/>
        </p:xfrm>
        <a:graphic>
          <a:graphicData uri="http://schemas.openxmlformats.org/drawingml/2006/table">
            <a:tbl>
              <a:tblPr firstRow="1" bandRow="1">
                <a:tableStyleId>{ED083AE6-46FA-4A59-8FB0-9F97EB10719F}</a:tableStyleId>
              </a:tblPr>
              <a:tblGrid>
                <a:gridCol w="1671649"/>
                <a:gridCol w="1671649"/>
                <a:gridCol w="1671649"/>
                <a:gridCol w="1671649"/>
                <a:gridCol w="1671649"/>
              </a:tblGrid>
              <a:tr h="370840">
                <a:tc rowSpan="2">
                  <a:txBody>
                    <a:bodyPr/>
                    <a:lstStyle/>
                    <a:p>
                      <a:pPr algn="ctr"/>
                      <a:r>
                        <a:rPr lang="es-ES" b="1" dirty="0" smtClean="0">
                          <a:latin typeface="Baskerville Old Face" pitchFamily="18" charset="0"/>
                        </a:rPr>
                        <a:t>Sentido de la</a:t>
                      </a:r>
                      <a:r>
                        <a:rPr lang="es-ES" b="1" baseline="0" dirty="0" smtClean="0">
                          <a:latin typeface="Baskerville Old Face" pitchFamily="18" charset="0"/>
                        </a:rPr>
                        <a:t> Optimización</a:t>
                      </a:r>
                      <a:endParaRPr lang="es-ES" b="1" dirty="0">
                        <a:latin typeface="Baskerville Old Face" pitchFamily="18" charset="0"/>
                      </a:endParaRPr>
                    </a:p>
                  </a:txBody>
                  <a:tcPr/>
                </a:tc>
                <a:tc gridSpan="4">
                  <a:txBody>
                    <a:bodyPr/>
                    <a:lstStyle/>
                    <a:p>
                      <a:pPr algn="ctr"/>
                      <a:r>
                        <a:rPr lang="es-ES" b="1" dirty="0" smtClean="0">
                          <a:latin typeface="Baskerville Old Face" pitchFamily="18" charset="0"/>
                        </a:rPr>
                        <a:t>Condiciones Requeridas</a:t>
                      </a:r>
                      <a:r>
                        <a:rPr lang="es-ES" b="1" baseline="0" dirty="0" smtClean="0">
                          <a:latin typeface="Baskerville Old Face" pitchFamily="18" charset="0"/>
                        </a:rPr>
                        <a:t> </a:t>
                      </a:r>
                      <a:endParaRPr lang="es-ES" b="1" dirty="0">
                        <a:latin typeface="Baskerville Old Face" pitchFamily="18" charset="0"/>
                      </a:endParaRPr>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r>
              <a:tr h="370840">
                <a:tc vMerge="1">
                  <a:txBody>
                    <a:bodyPr/>
                    <a:lstStyle/>
                    <a:p>
                      <a:endParaRPr lang="es-ES" dirty="0"/>
                    </a:p>
                  </a:txBody>
                  <a:tcPr/>
                </a:tc>
                <a:tc>
                  <a:txBody>
                    <a:bodyPr/>
                    <a:lstStyle/>
                    <a:p>
                      <a:pPr algn="ctr"/>
                      <a:r>
                        <a:rPr lang="es-ES" dirty="0" smtClean="0"/>
                        <a:t>F(x)</a:t>
                      </a:r>
                      <a:endParaRPr lang="es-ES" dirty="0"/>
                    </a:p>
                  </a:txBody>
                  <a:tcPr/>
                </a:tc>
                <a:tc>
                  <a:txBody>
                    <a:bodyPr/>
                    <a:lstStyle/>
                    <a:p>
                      <a:pPr algn="ctr"/>
                      <a:r>
                        <a:rPr lang="es-ES" dirty="0" err="1" smtClean="0"/>
                        <a:t>G</a:t>
                      </a:r>
                      <a:r>
                        <a:rPr lang="es-ES" baseline="-25000" dirty="0" err="1" smtClean="0"/>
                        <a:t>i</a:t>
                      </a:r>
                      <a:r>
                        <a:rPr lang="es-ES" baseline="-25000" dirty="0" smtClean="0"/>
                        <a:t> </a:t>
                      </a:r>
                      <a:r>
                        <a:rPr lang="es-ES" dirty="0" smtClean="0"/>
                        <a:t>(x)</a:t>
                      </a:r>
                      <a:endParaRPr lang="es-ES" dirty="0"/>
                    </a:p>
                  </a:txBody>
                  <a:tcPr/>
                </a:tc>
                <a:tc>
                  <a:txBody>
                    <a:bodyPr/>
                    <a:lstStyle/>
                    <a:p>
                      <a:pPr algn="ctr"/>
                      <a:r>
                        <a:rPr lang="el-GR" dirty="0" smtClean="0">
                          <a:latin typeface="Cambria Math"/>
                          <a:ea typeface="Cambria Math"/>
                        </a:rPr>
                        <a:t>λ</a:t>
                      </a:r>
                      <a:r>
                        <a:rPr lang="es-ES" baseline="-25000" dirty="0" smtClean="0">
                          <a:latin typeface="Cambria Math"/>
                          <a:ea typeface="Cambria Math"/>
                        </a:rPr>
                        <a:t>i</a:t>
                      </a:r>
                      <a:endParaRPr lang="es-ES" dirty="0"/>
                    </a:p>
                  </a:txBody>
                  <a:tcPr/>
                </a:tc>
                <a:tc>
                  <a:txBody>
                    <a:bodyPr/>
                    <a:lstStyle/>
                    <a:p>
                      <a:pPr algn="ctr"/>
                      <a:endParaRPr lang="es-ES"/>
                    </a:p>
                  </a:txBody>
                  <a:tcPr/>
                </a:tc>
              </a:tr>
              <a:tr h="370840">
                <a:tc rowSpan="3">
                  <a:txBody>
                    <a:bodyPr/>
                    <a:lstStyle/>
                    <a:p>
                      <a:pPr algn="ctr"/>
                      <a:r>
                        <a:rPr lang="es-ES" dirty="0" smtClean="0"/>
                        <a:t>Maximización</a:t>
                      </a:r>
                      <a:endParaRPr lang="es-ES" dirty="0"/>
                    </a:p>
                  </a:txBody>
                  <a:tcPr/>
                </a:tc>
                <a:tc>
                  <a:txBody>
                    <a:bodyPr/>
                    <a:lstStyle/>
                    <a:p>
                      <a:pPr algn="ctr"/>
                      <a:r>
                        <a:rPr lang="es-ES" dirty="0" smtClean="0"/>
                        <a:t>Cóncava</a:t>
                      </a:r>
                      <a:endParaRPr lang="es-ES" dirty="0"/>
                    </a:p>
                  </a:txBody>
                  <a:tcPr/>
                </a:tc>
                <a:tc>
                  <a:txBody>
                    <a:bodyPr/>
                    <a:lstStyle/>
                    <a:p>
                      <a:pPr algn="ctr"/>
                      <a:r>
                        <a:rPr lang="es-ES" dirty="0" smtClean="0"/>
                        <a:t>Convexa</a:t>
                      </a:r>
                      <a:endParaRPr lang="es-ES" dirty="0"/>
                    </a:p>
                  </a:txBody>
                  <a:tcPr/>
                </a:tc>
                <a:tc>
                  <a:txBody>
                    <a:bodyPr/>
                    <a:lstStyle/>
                    <a:p>
                      <a:pPr algn="ctr"/>
                      <a:r>
                        <a:rPr lang="es-ES" dirty="0" smtClean="0"/>
                        <a:t>≥ 0</a:t>
                      </a:r>
                      <a:endParaRPr lang="es-ES" dirty="0"/>
                    </a:p>
                  </a:txBody>
                  <a:tcPr/>
                </a:tc>
                <a:tc>
                  <a:txBody>
                    <a:bodyPr/>
                    <a:lstStyle/>
                    <a:p>
                      <a:pPr algn="ctr"/>
                      <a:r>
                        <a:rPr lang="es-ES" dirty="0" smtClean="0"/>
                        <a:t>( 1 ≤  i  ≤r )</a:t>
                      </a:r>
                      <a:endParaRPr lang="es-ES" dirty="0"/>
                    </a:p>
                  </a:txBody>
                  <a:tcPr/>
                </a:tc>
              </a:tr>
              <a:tr h="370840">
                <a:tc vMerge="1">
                  <a:txBody>
                    <a:bodyPr/>
                    <a:lstStyle/>
                    <a:p>
                      <a:endParaRPr lang="es-ES" dirty="0"/>
                    </a:p>
                  </a:txBody>
                  <a:tcPr/>
                </a:tc>
                <a:tc>
                  <a:txBody>
                    <a:bodyPr/>
                    <a:lstStyle/>
                    <a:p>
                      <a:pPr algn="ctr"/>
                      <a:endParaRPr lang="es-ES" dirty="0"/>
                    </a:p>
                  </a:txBody>
                  <a:tcPr/>
                </a:tc>
                <a:tc>
                  <a:txBody>
                    <a:bodyPr/>
                    <a:lstStyle/>
                    <a:p>
                      <a:pPr algn="ctr"/>
                      <a:r>
                        <a:rPr lang="es-ES" dirty="0" smtClean="0"/>
                        <a:t>Cóncava</a:t>
                      </a:r>
                      <a:endParaRPr lang="es-ES" dirty="0"/>
                    </a:p>
                  </a:txBody>
                  <a:tcPr/>
                </a:tc>
                <a:tc>
                  <a:txBody>
                    <a:bodyPr/>
                    <a:lstStyle/>
                    <a:p>
                      <a:pPr algn="ctr"/>
                      <a:r>
                        <a:rPr lang="es-ES" dirty="0" smtClean="0"/>
                        <a:t>≤ 0</a:t>
                      </a:r>
                      <a:endParaRPr lang="es-ES" dirty="0"/>
                    </a:p>
                  </a:txBody>
                  <a:tcPr/>
                </a:tc>
                <a:tc>
                  <a:txBody>
                    <a:bodyPr/>
                    <a:lstStyle/>
                    <a:p>
                      <a:pPr algn="ctr"/>
                      <a:r>
                        <a:rPr lang="es-ES" dirty="0" smtClean="0"/>
                        <a:t>( r</a:t>
                      </a:r>
                      <a:r>
                        <a:rPr lang="es-ES" baseline="0" dirty="0" smtClean="0"/>
                        <a:t> + 1 </a:t>
                      </a:r>
                      <a:r>
                        <a:rPr lang="es-ES" dirty="0" smtClean="0"/>
                        <a:t>≤  i  ≤ p )</a:t>
                      </a:r>
                      <a:endParaRPr lang="es-ES" dirty="0"/>
                    </a:p>
                  </a:txBody>
                  <a:tcPr/>
                </a:tc>
              </a:tr>
              <a:tr h="370840">
                <a:tc vMerge="1">
                  <a:txBody>
                    <a:bodyPr/>
                    <a:lstStyle/>
                    <a:p>
                      <a:endParaRPr lang="es-ES" dirty="0"/>
                    </a:p>
                  </a:txBody>
                  <a:tcPr/>
                </a:tc>
                <a:tc>
                  <a:txBody>
                    <a:bodyPr/>
                    <a:lstStyle/>
                    <a:p>
                      <a:pPr algn="ctr"/>
                      <a:endParaRPr lang="es-ES" dirty="0"/>
                    </a:p>
                  </a:txBody>
                  <a:tcPr/>
                </a:tc>
                <a:tc>
                  <a:txBody>
                    <a:bodyPr/>
                    <a:lstStyle/>
                    <a:p>
                      <a:pPr algn="ctr"/>
                      <a:r>
                        <a:rPr lang="es-ES" dirty="0" smtClean="0"/>
                        <a:t>Lineal</a:t>
                      </a:r>
                      <a:endParaRPr lang="es-ES" dirty="0"/>
                    </a:p>
                  </a:txBody>
                  <a:tcPr/>
                </a:tc>
                <a:tc>
                  <a:txBody>
                    <a:bodyPr/>
                    <a:lstStyle/>
                    <a:p>
                      <a:pPr algn="ctr"/>
                      <a:r>
                        <a:rPr lang="es-ES" dirty="0" smtClean="0"/>
                        <a:t>Sin Restricción</a:t>
                      </a:r>
                      <a:endParaRPr lang="es-ES" dirty="0"/>
                    </a:p>
                  </a:txBody>
                  <a:tcPr/>
                </a:tc>
                <a:tc>
                  <a:txBody>
                    <a:bodyPr/>
                    <a:lstStyle/>
                    <a:p>
                      <a:pPr algn="ctr"/>
                      <a:r>
                        <a:rPr lang="es-ES" dirty="0" smtClean="0"/>
                        <a:t>( p + 1 ≤ i ≤ m ) </a:t>
                      </a:r>
                      <a:endParaRPr lang="es-ES" dirty="0"/>
                    </a:p>
                  </a:txBody>
                  <a:tcPr/>
                </a:tc>
              </a:tr>
              <a:tr h="370840">
                <a:tc rowSpan="3">
                  <a:txBody>
                    <a:bodyPr/>
                    <a:lstStyle/>
                    <a:p>
                      <a:pPr algn="ctr"/>
                      <a:r>
                        <a:rPr lang="es-ES" dirty="0" smtClean="0"/>
                        <a:t>Minimización</a:t>
                      </a:r>
                      <a:endParaRPr lang="es-ES" dirty="0"/>
                    </a:p>
                  </a:txBody>
                  <a:tcPr/>
                </a:tc>
                <a:tc>
                  <a:txBody>
                    <a:bodyPr/>
                    <a:lstStyle/>
                    <a:p>
                      <a:pPr algn="ctr"/>
                      <a:r>
                        <a:rPr lang="es-ES" dirty="0" smtClean="0"/>
                        <a:t>Convexa</a:t>
                      </a:r>
                      <a:endParaRPr lang="es-ES" dirty="0"/>
                    </a:p>
                  </a:txBody>
                  <a:tcPr/>
                </a:tc>
                <a:tc>
                  <a:txBody>
                    <a:bodyPr/>
                    <a:lstStyle/>
                    <a:p>
                      <a:pPr algn="ctr"/>
                      <a:r>
                        <a:rPr lang="es-ES" dirty="0" smtClean="0"/>
                        <a:t>Convexa</a:t>
                      </a:r>
                      <a:endParaRPr lang="es-ES" dirty="0"/>
                    </a:p>
                  </a:txBody>
                  <a:tcPr/>
                </a:tc>
                <a:tc>
                  <a:txBody>
                    <a:bodyPr/>
                    <a:lstStyle/>
                    <a:p>
                      <a:pPr algn="ctr"/>
                      <a:r>
                        <a:rPr lang="es-ES" dirty="0" smtClean="0"/>
                        <a:t>≤ 0</a:t>
                      </a:r>
                      <a:endParaRPr lang="es-ES" dirty="0"/>
                    </a:p>
                  </a:txBody>
                  <a:tcPr/>
                </a:tc>
                <a:tc>
                  <a:txBody>
                    <a:bodyPr/>
                    <a:lstStyle/>
                    <a:p>
                      <a:pPr algn="ctr"/>
                      <a:r>
                        <a:rPr lang="es-ES" dirty="0" smtClean="0"/>
                        <a:t>( 1 ≤  i  ≤r )</a:t>
                      </a:r>
                      <a:endParaRPr lang="es-ES" dirty="0"/>
                    </a:p>
                  </a:txBody>
                  <a:tcPr/>
                </a:tc>
              </a:tr>
              <a:tr h="370840">
                <a:tc vMerge="1">
                  <a:txBody>
                    <a:bodyPr/>
                    <a:lstStyle/>
                    <a:p>
                      <a:endParaRPr lang="es-ES" dirty="0"/>
                    </a:p>
                  </a:txBody>
                  <a:tcPr/>
                </a:tc>
                <a:tc>
                  <a:txBody>
                    <a:bodyPr/>
                    <a:lstStyle/>
                    <a:p>
                      <a:pPr algn="ctr"/>
                      <a:endParaRPr lang="es-ES"/>
                    </a:p>
                  </a:txBody>
                  <a:tcPr/>
                </a:tc>
                <a:tc>
                  <a:txBody>
                    <a:bodyPr/>
                    <a:lstStyle/>
                    <a:p>
                      <a:pPr algn="ctr"/>
                      <a:r>
                        <a:rPr lang="es-ES" dirty="0" smtClean="0"/>
                        <a:t>Cóncava</a:t>
                      </a:r>
                      <a:endParaRPr lang="es-ES" dirty="0"/>
                    </a:p>
                  </a:txBody>
                  <a:tcPr/>
                </a:tc>
                <a:tc>
                  <a:txBody>
                    <a:bodyPr/>
                    <a:lstStyle/>
                    <a:p>
                      <a:pPr algn="ctr"/>
                      <a:r>
                        <a:rPr lang="es-ES" dirty="0" smtClean="0"/>
                        <a:t>≥ 0</a:t>
                      </a:r>
                      <a:endParaRPr lang="es-ES" dirty="0"/>
                    </a:p>
                  </a:txBody>
                  <a:tcPr/>
                </a:tc>
                <a:tc>
                  <a:txBody>
                    <a:bodyPr/>
                    <a:lstStyle/>
                    <a:p>
                      <a:pPr algn="ctr"/>
                      <a:r>
                        <a:rPr lang="es-ES" dirty="0" smtClean="0"/>
                        <a:t>( r</a:t>
                      </a:r>
                      <a:r>
                        <a:rPr lang="es-ES" baseline="0" dirty="0" smtClean="0"/>
                        <a:t> + 1 </a:t>
                      </a:r>
                      <a:r>
                        <a:rPr lang="es-ES" dirty="0" smtClean="0"/>
                        <a:t>≤  i  ≤ p )</a:t>
                      </a:r>
                      <a:endParaRPr lang="es-ES" dirty="0"/>
                    </a:p>
                  </a:txBody>
                  <a:tcPr/>
                </a:tc>
              </a:tr>
              <a:tr h="370840">
                <a:tc vMerge="1">
                  <a:txBody>
                    <a:bodyPr/>
                    <a:lstStyle/>
                    <a:p>
                      <a:endParaRPr lang="es-ES" dirty="0"/>
                    </a:p>
                  </a:txBody>
                  <a:tcPr/>
                </a:tc>
                <a:tc>
                  <a:txBody>
                    <a:bodyPr/>
                    <a:lstStyle/>
                    <a:p>
                      <a:pPr algn="ctr"/>
                      <a:endParaRPr lang="es-ES"/>
                    </a:p>
                  </a:txBody>
                  <a:tcPr/>
                </a:tc>
                <a:tc>
                  <a:txBody>
                    <a:bodyPr/>
                    <a:lstStyle/>
                    <a:p>
                      <a:pPr algn="ctr"/>
                      <a:r>
                        <a:rPr lang="es-ES" dirty="0" smtClean="0"/>
                        <a:t>Lineal</a:t>
                      </a:r>
                      <a:endParaRPr lang="es-ES" dirty="0"/>
                    </a:p>
                  </a:txBody>
                  <a:tcPr/>
                </a:tc>
                <a:tc>
                  <a:txBody>
                    <a:bodyPr/>
                    <a:lstStyle/>
                    <a:p>
                      <a:pPr algn="ctr"/>
                      <a:r>
                        <a:rPr lang="es-ES" dirty="0" smtClean="0"/>
                        <a:t>Sin Restricción</a:t>
                      </a:r>
                      <a:endParaRPr lang="es-ES" dirty="0"/>
                    </a:p>
                  </a:txBody>
                  <a:tcPr/>
                </a:tc>
                <a:tc>
                  <a:txBody>
                    <a:bodyPr/>
                    <a:lstStyle/>
                    <a:p>
                      <a:pPr algn="ctr"/>
                      <a:r>
                        <a:rPr lang="es-ES" dirty="0" smtClean="0"/>
                        <a:t>( p + 1 ≤ i ≤ m ) </a:t>
                      </a:r>
                      <a:endParaRPr lang="es-ES" dirty="0"/>
                    </a:p>
                  </a:txBody>
                  <a:tcPr/>
                </a:tc>
              </a:tr>
            </a:tbl>
          </a:graphicData>
        </a:graphic>
      </p:graphicFrame>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1428736"/>
            <a:ext cx="8686800" cy="4389120"/>
          </a:xfrm>
        </p:spPr>
        <p:txBody>
          <a:bodyPr>
            <a:normAutofit/>
          </a:bodyPr>
          <a:lstStyle/>
          <a:p>
            <a:pPr lvl="1">
              <a:buNone/>
            </a:pPr>
            <a:r>
              <a:rPr lang="es-ES" sz="2200" dirty="0" smtClean="0">
                <a:latin typeface="Baskerville Old Face" pitchFamily="18" charset="0"/>
              </a:rPr>
              <a:t>	</a:t>
            </a:r>
          </a:p>
          <a:p>
            <a:pPr lvl="1" algn="just">
              <a:buNone/>
            </a:pPr>
            <a:r>
              <a:rPr lang="es-ES" sz="2200" dirty="0" smtClean="0">
                <a:latin typeface="Baskerville Old Face" pitchFamily="18" charset="0"/>
              </a:rPr>
              <a:t>		La Validez de esta tabla descansa en el hecho de que las condiciones dadas generan una función lagrangiana cóncava L(X, S, </a:t>
            </a:r>
            <a:r>
              <a:rPr lang="el-GR" sz="2200" dirty="0" smtClean="0">
                <a:latin typeface="Cambria Math"/>
                <a:ea typeface="Cambria Math"/>
              </a:rPr>
              <a:t>λ</a:t>
            </a:r>
            <a:r>
              <a:rPr lang="es-ES" sz="2200" dirty="0" smtClean="0">
                <a:latin typeface="Baskerville Old Face" pitchFamily="18" charset="0"/>
              </a:rPr>
              <a:t>) convexa en caso de minimización. Este resultado se verifica al notar que si </a:t>
            </a:r>
            <a:r>
              <a:rPr lang="es-ES" sz="2200" dirty="0" err="1" smtClean="0">
                <a:latin typeface="Baskerville Old Face" pitchFamily="18" charset="0"/>
              </a:rPr>
              <a:t>g</a:t>
            </a:r>
            <a:r>
              <a:rPr lang="es-ES" sz="2200" baseline="-25000" dirty="0" err="1" smtClean="0">
                <a:latin typeface="Baskerville Old Face" pitchFamily="18" charset="0"/>
              </a:rPr>
              <a:t>i</a:t>
            </a:r>
            <a:r>
              <a:rPr lang="es-ES" sz="2200" dirty="0" smtClean="0">
                <a:latin typeface="Baskerville Old Face" pitchFamily="18" charset="0"/>
              </a:rPr>
              <a:t>(x) es convexa, entonces, </a:t>
            </a:r>
            <a:r>
              <a:rPr lang="el-GR" sz="2200" dirty="0" smtClean="0">
                <a:latin typeface="Cambria Math"/>
                <a:ea typeface="Cambria Math"/>
              </a:rPr>
              <a:t>λ</a:t>
            </a:r>
            <a:r>
              <a:rPr lang="es-ES" sz="2200" baseline="-25000" dirty="0" smtClean="0">
                <a:latin typeface="Baskerville Old Face" pitchFamily="18" charset="0"/>
                <a:ea typeface="Cambria Math"/>
              </a:rPr>
              <a:t>i</a:t>
            </a:r>
            <a:r>
              <a:rPr lang="es-ES" sz="2200" dirty="0" smtClean="0">
                <a:latin typeface="Baskerville Old Face" pitchFamily="18" charset="0"/>
              </a:rPr>
              <a:t>g</a:t>
            </a:r>
            <a:r>
              <a:rPr lang="es-ES" sz="2200" baseline="-25000" dirty="0" smtClean="0">
                <a:latin typeface="Baskerville Old Face" pitchFamily="18" charset="0"/>
              </a:rPr>
              <a:t>i</a:t>
            </a:r>
            <a:r>
              <a:rPr lang="es-ES" sz="2200" dirty="0" smtClean="0">
                <a:latin typeface="Baskerville Old Face" pitchFamily="18" charset="0"/>
              </a:rPr>
              <a:t>(x) es convexa si </a:t>
            </a:r>
            <a:r>
              <a:rPr lang="el-GR" sz="2200" dirty="0" smtClean="0">
                <a:latin typeface="Cambria Math"/>
                <a:ea typeface="Cambria Math"/>
              </a:rPr>
              <a:t>λ</a:t>
            </a:r>
            <a:r>
              <a:rPr lang="es-ES" sz="2200" baseline="-25000" dirty="0" smtClean="0">
                <a:latin typeface="Baskerville Old Face" pitchFamily="18" charset="0"/>
                <a:ea typeface="Cambria Math"/>
              </a:rPr>
              <a:t>i</a:t>
            </a:r>
            <a:r>
              <a:rPr lang="es-ES" sz="2200" dirty="0" smtClean="0">
                <a:latin typeface="Baskerville Old Face" pitchFamily="18" charset="0"/>
              </a:rPr>
              <a:t> &gt;0 y cóncava si </a:t>
            </a:r>
            <a:r>
              <a:rPr lang="el-GR" sz="2200" dirty="0" smtClean="0">
                <a:latin typeface="Cambria Math"/>
                <a:ea typeface="Cambria Math"/>
              </a:rPr>
              <a:t>λ</a:t>
            </a:r>
            <a:r>
              <a:rPr lang="es-ES" sz="2200" baseline="-25000" dirty="0" smtClean="0">
                <a:latin typeface="Baskerville Old Face" pitchFamily="18" charset="0"/>
                <a:ea typeface="Cambria Math"/>
              </a:rPr>
              <a:t>i</a:t>
            </a:r>
            <a:r>
              <a:rPr lang="es-ES" sz="2200" dirty="0" smtClean="0">
                <a:latin typeface="Baskerville Old Face" pitchFamily="18" charset="0"/>
                <a:ea typeface="Cambria Math"/>
              </a:rPr>
              <a:t> &lt;0. Es posible establecer una interpretación similar para todas las condiciones restantes.</a:t>
            </a:r>
          </a:p>
          <a:p>
            <a:pPr lvl="1" algn="just">
              <a:buNone/>
            </a:pPr>
            <a:endParaRPr lang="es-ES" sz="2200" dirty="0" smtClean="0">
              <a:latin typeface="Baskerville Old Face" pitchFamily="18" charset="0"/>
              <a:ea typeface="Cambria Math"/>
            </a:endParaRPr>
          </a:p>
          <a:p>
            <a:pPr lvl="1" algn="just">
              <a:buNone/>
            </a:pPr>
            <a:r>
              <a:rPr lang="es-ES" sz="2200" dirty="0" smtClean="0">
                <a:latin typeface="Baskerville Old Face" pitchFamily="18" charset="0"/>
                <a:ea typeface="Cambria Math"/>
              </a:rPr>
              <a:t>		Obsérvese que una función lineal es convexa y cóncava. También, si una función f es cóncava, entonces – f es convexa, y viceversa. </a:t>
            </a:r>
          </a:p>
        </p:txBody>
      </p:sp>
      <p:sp>
        <p:nvSpPr>
          <p:cNvPr id="4" name="1 Título"/>
          <p:cNvSpPr>
            <a:spLocks noGrp="1"/>
          </p:cNvSpPr>
          <p:nvPr>
            <p:ph type="title"/>
          </p:nvPr>
        </p:nvSpPr>
        <p:spPr>
          <a:xfrm>
            <a:off x="500034" y="0"/>
            <a:ext cx="8229600" cy="1143000"/>
          </a:xfrm>
        </p:spPr>
        <p:txBody>
          <a:bodyPr>
            <a:normAutofit/>
          </a:bodyPr>
          <a:lstStyle/>
          <a:p>
            <a:pPr algn="ctr"/>
            <a:r>
              <a:rPr lang="es-MX" sz="3200" dirty="0" smtClean="0">
                <a:solidFill>
                  <a:schemeClr val="tx1">
                    <a:lumMod val="95000"/>
                    <a:lumOff val="5000"/>
                  </a:schemeClr>
                </a:solidFill>
                <a:effectLst>
                  <a:outerShdw blurRad="38100" dist="38100" dir="2700000" algn="tl">
                    <a:srgbClr val="000000">
                      <a:alpha val="43137"/>
                    </a:srgbClr>
                  </a:outerShdw>
                </a:effectLst>
                <a:latin typeface="Baskerville Old Face" pitchFamily="18" charset="0"/>
              </a:rPr>
              <a:t>Suficiencia de las condiciones de Kuhn - Tucker</a:t>
            </a:r>
            <a:endParaRPr lang="es-ES" sz="3200" dirty="0">
              <a:effectLst>
                <a:outerShdw blurRad="38100" dist="38100" dir="2700000" algn="tl">
                  <a:srgbClr val="000000">
                    <a:alpha val="43137"/>
                  </a:srgbClr>
                </a:outerShdw>
              </a:effectLst>
              <a:latin typeface="Baskerville Old Face" pitchFamily="18" charset="0"/>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a:xfrm>
            <a:off x="500034" y="214290"/>
            <a:ext cx="8229600" cy="1143000"/>
          </a:xfrm>
        </p:spPr>
        <p:txBody>
          <a:bodyPr>
            <a:normAutofit/>
          </a:bodyPr>
          <a:lstStyle/>
          <a:p>
            <a:pPr algn="ctr"/>
            <a:r>
              <a:rPr lang="es-ES" sz="4400" dirty="0">
                <a:solidFill>
                  <a:schemeClr val="tx1"/>
                </a:solidFill>
                <a:effectLst>
                  <a:outerShdw blurRad="38100" dist="38100" dir="2700000" algn="tl">
                    <a:srgbClr val="C0C0C0"/>
                  </a:outerShdw>
                </a:effectLst>
                <a:latin typeface="Baskerville Old Face" pitchFamily="18" charset="0"/>
              </a:rPr>
              <a:t>Extensión del método de </a:t>
            </a:r>
            <a:r>
              <a:rPr lang="es-ES" sz="4400" dirty="0" err="1">
                <a:solidFill>
                  <a:schemeClr val="tx1"/>
                </a:solidFill>
                <a:effectLst>
                  <a:outerShdw blurRad="38100" dist="38100" dir="2700000" algn="tl">
                    <a:srgbClr val="C0C0C0"/>
                  </a:outerShdw>
                </a:effectLst>
                <a:latin typeface="Baskerville Old Face" pitchFamily="18" charset="0"/>
              </a:rPr>
              <a:t>Lagrange</a:t>
            </a:r>
            <a:endParaRPr lang="es-ES" sz="4400" dirty="0">
              <a:solidFill>
                <a:schemeClr val="tx1"/>
              </a:solidFill>
              <a:effectLst>
                <a:outerShdw blurRad="38100" dist="38100" dir="2700000" algn="tl">
                  <a:srgbClr val="C0C0C0"/>
                </a:outerShdw>
              </a:effectLst>
              <a:latin typeface="Baskerville Old Face" pitchFamily="18" charset="0"/>
            </a:endParaRPr>
          </a:p>
        </p:txBody>
      </p:sp>
      <p:sp>
        <p:nvSpPr>
          <p:cNvPr id="52227" name="Rectangle 3"/>
          <p:cNvSpPr>
            <a:spLocks noGrp="1" noChangeArrowheads="1"/>
          </p:cNvSpPr>
          <p:nvPr>
            <p:ph idx="1"/>
          </p:nvPr>
        </p:nvSpPr>
        <p:spPr>
          <a:xfrm>
            <a:off x="285720" y="1357298"/>
            <a:ext cx="8572560" cy="4967302"/>
          </a:xfrm>
        </p:spPr>
        <p:txBody>
          <a:bodyPr>
            <a:noAutofit/>
          </a:bodyPr>
          <a:lstStyle/>
          <a:p>
            <a:pPr marL="0" indent="0" algn="just">
              <a:buFont typeface="Wingdings" pitchFamily="2" charset="2"/>
              <a:buNone/>
            </a:pPr>
            <a:r>
              <a:rPr lang="es-ES" sz="2000" dirty="0">
                <a:latin typeface="Baskerville Old Face" pitchFamily="18" charset="0"/>
              </a:rPr>
              <a:t>El procedimiento implica así los siguientes pasos:</a:t>
            </a:r>
          </a:p>
          <a:p>
            <a:pPr marL="0" indent="0" algn="just">
              <a:buFont typeface="Wingdings" pitchFamily="2" charset="2"/>
              <a:buNone/>
            </a:pPr>
            <a:endParaRPr lang="es-ES" sz="2000" dirty="0">
              <a:latin typeface="Baskerville Old Face" pitchFamily="18" charset="0"/>
            </a:endParaRPr>
          </a:p>
          <a:p>
            <a:pPr marL="0" indent="0" algn="just">
              <a:buFont typeface="Wingdings" pitchFamily="2" charset="2"/>
              <a:buNone/>
            </a:pPr>
            <a:r>
              <a:rPr lang="es-ES" sz="2000" b="1" dirty="0">
                <a:latin typeface="Baskerville Old Face" pitchFamily="18" charset="0"/>
              </a:rPr>
              <a:t>Paso 1. </a:t>
            </a:r>
            <a:r>
              <a:rPr lang="es-ES" sz="2000" dirty="0">
                <a:latin typeface="Baskerville Old Face" pitchFamily="18" charset="0"/>
              </a:rPr>
              <a:t>Resuelva el problema no restringido</a:t>
            </a:r>
          </a:p>
          <a:p>
            <a:pPr marL="0" indent="0" algn="just">
              <a:buFont typeface="Wingdings" pitchFamily="2" charset="2"/>
              <a:buNone/>
            </a:pPr>
            <a:endParaRPr lang="es-ES" sz="2000" dirty="0">
              <a:latin typeface="Baskerville Old Face" pitchFamily="18" charset="0"/>
            </a:endParaRPr>
          </a:p>
          <a:p>
            <a:pPr marL="0" indent="0" algn="ctr">
              <a:buFont typeface="Wingdings" pitchFamily="2" charset="2"/>
              <a:buNone/>
            </a:pPr>
            <a:r>
              <a:rPr lang="es-ES" sz="2000" dirty="0">
                <a:latin typeface="Baskerville Old Face" pitchFamily="18" charset="0"/>
              </a:rPr>
              <a:t>Maximizar    z = f(X)</a:t>
            </a:r>
          </a:p>
          <a:p>
            <a:pPr marL="0" indent="0" algn="just">
              <a:buFont typeface="Wingdings" pitchFamily="2" charset="2"/>
              <a:buNone/>
            </a:pPr>
            <a:r>
              <a:rPr lang="es-ES" sz="2000" dirty="0" smtClean="0">
                <a:latin typeface="Baskerville Old Face" pitchFamily="18" charset="0"/>
              </a:rPr>
              <a:t>	Si </a:t>
            </a:r>
            <a:r>
              <a:rPr lang="es-ES" sz="2000" dirty="0">
                <a:latin typeface="Baskerville Old Face" pitchFamily="18" charset="0"/>
              </a:rPr>
              <a:t>el optimo resultante satisface todas las restricciones, detenerse ya que todas las restricciones son redundantes. En caso contrario hacer </a:t>
            </a:r>
            <a:r>
              <a:rPr lang="es-ES" sz="2000" i="1" dirty="0">
                <a:latin typeface="Baskerville Old Face" pitchFamily="18" charset="0"/>
              </a:rPr>
              <a:t>K</a:t>
            </a:r>
            <a:r>
              <a:rPr lang="es-ES" sz="2000" dirty="0">
                <a:latin typeface="Baskerville Old Face" pitchFamily="18" charset="0"/>
              </a:rPr>
              <a:t>=1</a:t>
            </a:r>
            <a:r>
              <a:rPr lang="es-ES" sz="2000" i="1" dirty="0">
                <a:latin typeface="Baskerville Old Face" pitchFamily="18" charset="0"/>
              </a:rPr>
              <a:t> </a:t>
            </a:r>
            <a:r>
              <a:rPr lang="es-ES" sz="2000" dirty="0">
                <a:latin typeface="Baskerville Old Face" pitchFamily="18" charset="0"/>
              </a:rPr>
              <a:t>y continuar con el paso 2.</a:t>
            </a:r>
          </a:p>
          <a:p>
            <a:pPr marL="0" indent="0" algn="just">
              <a:buFont typeface="Wingdings" pitchFamily="2" charset="2"/>
              <a:buNone/>
            </a:pPr>
            <a:endParaRPr lang="es-ES" sz="2000" dirty="0">
              <a:latin typeface="Baskerville Old Face" pitchFamily="18" charset="0"/>
            </a:endParaRPr>
          </a:p>
          <a:p>
            <a:pPr marL="0" indent="0" algn="just">
              <a:buFont typeface="Wingdings" pitchFamily="2" charset="2"/>
              <a:buNone/>
            </a:pPr>
            <a:r>
              <a:rPr lang="es-ES" sz="2000" dirty="0" smtClean="0">
                <a:latin typeface="Baskerville Old Face" pitchFamily="18" charset="0"/>
              </a:rPr>
              <a:t>	Paso </a:t>
            </a:r>
            <a:r>
              <a:rPr lang="es-ES" sz="2000" dirty="0">
                <a:latin typeface="Baskerville Old Face" pitchFamily="18" charset="0"/>
              </a:rPr>
              <a:t>2. Activar todas las </a:t>
            </a:r>
            <a:r>
              <a:rPr lang="es-ES" sz="2000" i="1" dirty="0">
                <a:latin typeface="Baskerville Old Face" pitchFamily="18" charset="0"/>
              </a:rPr>
              <a:t>K </a:t>
            </a:r>
            <a:r>
              <a:rPr lang="es-ES" sz="2000" dirty="0">
                <a:latin typeface="Baskerville Old Face" pitchFamily="18" charset="0"/>
              </a:rPr>
              <a:t>restricciones (convertirlas en igualdades) y optimizar a f(X) sujeta a las </a:t>
            </a:r>
            <a:r>
              <a:rPr lang="es-ES" sz="2000" i="1" dirty="0">
                <a:latin typeface="Baskerville Old Face" pitchFamily="18" charset="0"/>
              </a:rPr>
              <a:t>K</a:t>
            </a:r>
            <a:r>
              <a:rPr lang="es-ES" sz="2000" dirty="0">
                <a:latin typeface="Baskerville Old Face" pitchFamily="18" charset="0"/>
              </a:rPr>
              <a:t> restricciones activas, con el método de </a:t>
            </a:r>
            <a:r>
              <a:rPr lang="es-ES" sz="2000" dirty="0" err="1">
                <a:latin typeface="Baskerville Old Face" pitchFamily="18" charset="0"/>
              </a:rPr>
              <a:t>Lagrange</a:t>
            </a:r>
            <a:r>
              <a:rPr lang="es-ES" sz="2000" dirty="0">
                <a:latin typeface="Baskerville Old Face" pitchFamily="18" charset="0"/>
              </a:rPr>
              <a:t>. Si la solución obtenida es factible con respecto a las demás restricciones, detenerse; se tiene un óptimo </a:t>
            </a:r>
            <a:r>
              <a:rPr lang="es-ES" sz="2000" i="1" dirty="0">
                <a:latin typeface="Baskerville Old Face" pitchFamily="18" charset="0"/>
              </a:rPr>
              <a:t>local </a:t>
            </a:r>
            <a:r>
              <a:rPr lang="es-ES" sz="2000" dirty="0">
                <a:latin typeface="Baskerville Old Face" pitchFamily="18" charset="0"/>
              </a:rPr>
              <a:t>(un óptimo local se define entre los óptimos que resultan de la </a:t>
            </a:r>
            <a:r>
              <a:rPr lang="es-ES" sz="2000" dirty="0" err="1">
                <a:latin typeface="Baskerville Old Face" pitchFamily="18" charset="0"/>
              </a:rPr>
              <a:t>optimizacion</a:t>
            </a:r>
            <a:r>
              <a:rPr lang="es-ES" sz="2000" dirty="0">
                <a:latin typeface="Baskerville Old Face" pitchFamily="18" charset="0"/>
              </a:rPr>
              <a:t> de f(X) sujeta a </a:t>
            </a:r>
            <a:r>
              <a:rPr lang="es-ES" sz="2000" i="1" dirty="0">
                <a:latin typeface="Baskerville Old Face" pitchFamily="18" charset="0"/>
              </a:rPr>
              <a:t>todas</a:t>
            </a:r>
            <a:r>
              <a:rPr lang="es-ES" sz="2000" dirty="0">
                <a:latin typeface="Baskerville Old Face" pitchFamily="18" charset="0"/>
              </a:rPr>
              <a:t> las combinaciones de </a:t>
            </a:r>
            <a:r>
              <a:rPr lang="es-ES" sz="2000" i="1" dirty="0">
                <a:latin typeface="Baskerville Old Face" pitchFamily="18" charset="0"/>
              </a:rPr>
              <a:t>K</a:t>
            </a:r>
            <a:r>
              <a:rPr lang="es-ES" sz="2000" dirty="0">
                <a:latin typeface="Baskerville Old Face" pitchFamily="18" charset="0"/>
              </a:rPr>
              <a:t> restricciones de </a:t>
            </a:r>
            <a:r>
              <a:rPr lang="es-ES" sz="2000" i="1" dirty="0">
                <a:latin typeface="Baskerville Old Face" pitchFamily="18" charset="0"/>
              </a:rPr>
              <a:t>igualdad</a:t>
            </a:r>
            <a:r>
              <a:rPr lang="es-ES" sz="2000" dirty="0">
                <a:latin typeface="Baskerville Old Face" pitchFamily="18" charset="0"/>
              </a:rPr>
              <a:t>, </a:t>
            </a:r>
            <a:r>
              <a:rPr lang="es-ES" sz="2000" i="1" dirty="0">
                <a:latin typeface="Baskerville Old Face" pitchFamily="18" charset="0"/>
              </a:rPr>
              <a:t>K </a:t>
            </a:r>
            <a:r>
              <a:rPr lang="es-ES" sz="2000" dirty="0">
                <a:latin typeface="Baskerville Old Face" pitchFamily="18" charset="0"/>
              </a:rPr>
              <a:t>= 1,2,3,…,</a:t>
            </a:r>
            <a:r>
              <a:rPr lang="es-ES" sz="2000" i="1" dirty="0">
                <a:latin typeface="Baskerville Old Face" pitchFamily="18" charset="0"/>
              </a:rPr>
              <a:t>m</a:t>
            </a:r>
            <a:r>
              <a:rPr lang="es-ES" sz="2000" dirty="0">
                <a:latin typeface="Baskerville Old Face" pitchFamily="18" charset="0"/>
              </a:rPr>
              <a:t>). </a:t>
            </a: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type="title"/>
          </p:nvPr>
        </p:nvSpPr>
        <p:spPr>
          <a:xfrm>
            <a:off x="500034" y="214290"/>
            <a:ext cx="8229600" cy="1143000"/>
          </a:xfrm>
        </p:spPr>
        <p:txBody>
          <a:bodyPr>
            <a:normAutofit/>
          </a:bodyPr>
          <a:lstStyle/>
          <a:p>
            <a:pPr algn="ctr"/>
            <a:r>
              <a:rPr lang="es-ES" sz="4400" dirty="0">
                <a:solidFill>
                  <a:schemeClr val="tx1"/>
                </a:solidFill>
                <a:effectLst>
                  <a:outerShdw blurRad="38100" dist="38100" dir="2700000" algn="tl">
                    <a:srgbClr val="C0C0C0"/>
                  </a:outerShdw>
                </a:effectLst>
                <a:latin typeface="Baskerville Old Face" pitchFamily="18" charset="0"/>
              </a:rPr>
              <a:t>Extensión del método de </a:t>
            </a:r>
            <a:r>
              <a:rPr lang="es-ES" sz="4400" dirty="0" err="1">
                <a:solidFill>
                  <a:schemeClr val="tx1"/>
                </a:solidFill>
                <a:effectLst>
                  <a:outerShdw blurRad="38100" dist="38100" dir="2700000" algn="tl">
                    <a:srgbClr val="C0C0C0"/>
                  </a:outerShdw>
                </a:effectLst>
                <a:latin typeface="Baskerville Old Face" pitchFamily="18" charset="0"/>
              </a:rPr>
              <a:t>Lagrange</a:t>
            </a:r>
            <a:endParaRPr lang="es-ES" sz="4400" dirty="0">
              <a:solidFill>
                <a:schemeClr val="tx1"/>
              </a:solidFill>
              <a:effectLst>
                <a:outerShdw blurRad="38100" dist="38100" dir="2700000" algn="tl">
                  <a:srgbClr val="C0C0C0"/>
                </a:outerShdw>
              </a:effectLst>
              <a:latin typeface="Baskerville Old Face" pitchFamily="18" charset="0"/>
            </a:endParaRPr>
          </a:p>
        </p:txBody>
      </p:sp>
      <p:sp>
        <p:nvSpPr>
          <p:cNvPr id="53251" name="Rectangle 3"/>
          <p:cNvSpPr>
            <a:spLocks noGrp="1" noChangeArrowheads="1"/>
          </p:cNvSpPr>
          <p:nvPr>
            <p:ph idx="1"/>
          </p:nvPr>
        </p:nvSpPr>
        <p:spPr>
          <a:xfrm>
            <a:off x="457200" y="1571612"/>
            <a:ext cx="8229600" cy="4752988"/>
          </a:xfrm>
        </p:spPr>
        <p:txBody>
          <a:bodyPr>
            <a:noAutofit/>
          </a:bodyPr>
          <a:lstStyle/>
          <a:p>
            <a:pPr marL="0" indent="0" algn="just">
              <a:lnSpc>
                <a:spcPct val="80000"/>
              </a:lnSpc>
              <a:buFont typeface="Wingdings" pitchFamily="2" charset="2"/>
              <a:buNone/>
            </a:pPr>
            <a:r>
              <a:rPr lang="es-ES" sz="2200" dirty="0" smtClean="0">
                <a:latin typeface="Baskerville Old Face" pitchFamily="18" charset="0"/>
              </a:rPr>
              <a:t>	De </a:t>
            </a:r>
            <a:r>
              <a:rPr lang="es-ES" sz="2200" dirty="0">
                <a:latin typeface="Baskerville Old Face" pitchFamily="18" charset="0"/>
              </a:rPr>
              <a:t>lo contrario, activar otro conjunto de </a:t>
            </a:r>
            <a:r>
              <a:rPr lang="es-ES" sz="2200" i="1" dirty="0">
                <a:latin typeface="Baskerville Old Face" pitchFamily="18" charset="0"/>
              </a:rPr>
              <a:t>K</a:t>
            </a:r>
            <a:r>
              <a:rPr lang="es-ES" sz="2200" dirty="0">
                <a:latin typeface="Baskerville Old Face" pitchFamily="18" charset="0"/>
              </a:rPr>
              <a:t> restricciones y repetir el paso. Si se han considerado </a:t>
            </a:r>
            <a:r>
              <a:rPr lang="es-ES" sz="2200" i="1" dirty="0">
                <a:latin typeface="Baskerville Old Face" pitchFamily="18" charset="0"/>
              </a:rPr>
              <a:t>todos</a:t>
            </a:r>
            <a:r>
              <a:rPr lang="es-ES" sz="2200" dirty="0">
                <a:latin typeface="Baskerville Old Face" pitchFamily="18" charset="0"/>
              </a:rPr>
              <a:t> los conjuntos de restricciones activas, tomadas de </a:t>
            </a:r>
            <a:r>
              <a:rPr lang="es-ES" sz="2200" i="1" dirty="0">
                <a:latin typeface="Baskerville Old Face" pitchFamily="18" charset="0"/>
              </a:rPr>
              <a:t>K</a:t>
            </a:r>
            <a:r>
              <a:rPr lang="es-ES" sz="2200" dirty="0">
                <a:latin typeface="Baskerville Old Face" pitchFamily="18" charset="0"/>
              </a:rPr>
              <a:t> en </a:t>
            </a:r>
            <a:r>
              <a:rPr lang="es-ES" sz="2200" i="1" dirty="0">
                <a:latin typeface="Baskerville Old Face" pitchFamily="18" charset="0"/>
              </a:rPr>
              <a:t>K,</a:t>
            </a:r>
            <a:r>
              <a:rPr lang="es-ES" sz="2200" dirty="0">
                <a:latin typeface="Baskerville Old Face" pitchFamily="18" charset="0"/>
              </a:rPr>
              <a:t> sin encontrar una solución factible, Proceder a realizar el paso 3.</a:t>
            </a:r>
          </a:p>
          <a:p>
            <a:pPr marL="0" indent="0" algn="just">
              <a:lnSpc>
                <a:spcPct val="80000"/>
              </a:lnSpc>
              <a:buFont typeface="Wingdings" pitchFamily="2" charset="2"/>
              <a:buNone/>
            </a:pPr>
            <a:endParaRPr lang="es-ES" sz="2200" dirty="0">
              <a:latin typeface="Baskerville Old Face" pitchFamily="18" charset="0"/>
            </a:endParaRPr>
          </a:p>
          <a:p>
            <a:pPr marL="0" indent="0" algn="just">
              <a:lnSpc>
                <a:spcPct val="80000"/>
              </a:lnSpc>
              <a:buFont typeface="Wingdings" pitchFamily="2" charset="2"/>
              <a:buNone/>
            </a:pPr>
            <a:r>
              <a:rPr lang="es-ES" sz="2200" dirty="0">
                <a:latin typeface="Baskerville Old Face" pitchFamily="18" charset="0"/>
              </a:rPr>
              <a:t>Paso 3. Si </a:t>
            </a:r>
            <a:r>
              <a:rPr lang="es-ES" sz="2200" i="1" dirty="0">
                <a:latin typeface="Baskerville Old Face" pitchFamily="18" charset="0"/>
              </a:rPr>
              <a:t>K=m</a:t>
            </a:r>
            <a:r>
              <a:rPr lang="es-ES" sz="2200" dirty="0">
                <a:latin typeface="Baskerville Old Face" pitchFamily="18" charset="0"/>
              </a:rPr>
              <a:t>, detenerse. No existe solución factible. En caso contrario, poner </a:t>
            </a:r>
            <a:r>
              <a:rPr lang="es-ES" sz="2200" i="1" dirty="0">
                <a:latin typeface="Baskerville Old Face" pitchFamily="18" charset="0"/>
              </a:rPr>
              <a:t>K=K</a:t>
            </a:r>
            <a:r>
              <a:rPr lang="es-ES" sz="2200" dirty="0">
                <a:latin typeface="Baskerville Old Face" pitchFamily="18" charset="0"/>
              </a:rPr>
              <a:t>+1 y seguir el paso 2.</a:t>
            </a:r>
            <a:r>
              <a:rPr lang="es-ES" sz="2200" i="1" dirty="0">
                <a:latin typeface="Baskerville Old Face" pitchFamily="18" charset="0"/>
              </a:rPr>
              <a:t> </a:t>
            </a:r>
          </a:p>
          <a:p>
            <a:pPr marL="0" indent="0" algn="just">
              <a:lnSpc>
                <a:spcPct val="80000"/>
              </a:lnSpc>
              <a:buFont typeface="Wingdings" pitchFamily="2" charset="2"/>
              <a:buNone/>
            </a:pPr>
            <a:endParaRPr lang="es-ES" sz="2200" i="1" dirty="0">
              <a:latin typeface="Baskerville Old Face" pitchFamily="18" charset="0"/>
            </a:endParaRPr>
          </a:p>
          <a:p>
            <a:pPr marL="0" indent="0" algn="just">
              <a:lnSpc>
                <a:spcPct val="80000"/>
              </a:lnSpc>
              <a:buFont typeface="Wingdings" pitchFamily="2" charset="2"/>
              <a:buNone/>
            </a:pPr>
            <a:r>
              <a:rPr lang="es-ES" sz="2200" dirty="0" smtClean="0">
                <a:latin typeface="Baskerville Old Face" pitchFamily="18" charset="0"/>
              </a:rPr>
              <a:t>	Un </a:t>
            </a:r>
            <a:r>
              <a:rPr lang="es-ES" sz="2200" dirty="0">
                <a:latin typeface="Baskerville Old Face" pitchFamily="18" charset="0"/>
              </a:rPr>
              <a:t>punto importante que a menudo no se toma en cuenta al presentar el procedimiento es que no garantiza la optimización global aun cuando el problema es satisfactorio (posee un óptimo único). Otro punto importante es la equivocación implícita de que, para  p &lt; q, el óptimo de f(X) sujeto a p restricciones de igualdad siempre es mejor que su óptimo sujeto a q restricciones de igualdad. Esto es cierto, en general, sólo si las q restricciones forman un subconjunto de las p restricciones. El siguiente ejemplo está diseñado para ilustrar estos puntos.</a:t>
            </a:r>
          </a:p>
          <a:p>
            <a:pPr marL="0" indent="0" algn="just">
              <a:lnSpc>
                <a:spcPct val="80000"/>
              </a:lnSpc>
              <a:buFont typeface="Wingdings" pitchFamily="2" charset="2"/>
              <a:buNone/>
            </a:pPr>
            <a:endParaRPr lang="es-ES" sz="2200" dirty="0">
              <a:latin typeface="Baskerville Old Face" pitchFamily="18" charset="0"/>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00034" y="214290"/>
            <a:ext cx="8229600" cy="1143000"/>
          </a:xfrm>
        </p:spPr>
        <p:txBody>
          <a:bodyPr>
            <a:normAutofit/>
          </a:bodyPr>
          <a:lstStyle/>
          <a:p>
            <a:pPr algn="ctr"/>
            <a:r>
              <a:rPr lang="es-ES" sz="4400" dirty="0">
                <a:solidFill>
                  <a:schemeClr val="tx1"/>
                </a:solidFill>
                <a:effectLst>
                  <a:outerShdw blurRad="38100" dist="38100" dir="2700000" algn="tl">
                    <a:srgbClr val="C0C0C0"/>
                  </a:outerShdw>
                </a:effectLst>
                <a:latin typeface="Baskerville Old Face" pitchFamily="18" charset="0"/>
              </a:rPr>
              <a:t>Extensión del método de </a:t>
            </a:r>
            <a:r>
              <a:rPr lang="es-ES" sz="4400" dirty="0" err="1">
                <a:solidFill>
                  <a:schemeClr val="tx1"/>
                </a:solidFill>
                <a:effectLst>
                  <a:outerShdw blurRad="38100" dist="38100" dir="2700000" algn="tl">
                    <a:srgbClr val="C0C0C0"/>
                  </a:outerShdw>
                </a:effectLst>
                <a:latin typeface="Baskerville Old Face" pitchFamily="18" charset="0"/>
              </a:rPr>
              <a:t>Lagrange</a:t>
            </a:r>
            <a:endParaRPr lang="es-ES" sz="4400" dirty="0">
              <a:solidFill>
                <a:schemeClr val="tx1"/>
              </a:solidFill>
              <a:effectLst>
                <a:outerShdw blurRad="38100" dist="38100" dir="2700000" algn="tl">
                  <a:srgbClr val="C0C0C0"/>
                </a:outerShdw>
              </a:effectLst>
              <a:latin typeface="Baskerville Old Face" pitchFamily="18" charset="0"/>
            </a:endParaRPr>
          </a:p>
        </p:txBody>
      </p:sp>
      <p:sp>
        <p:nvSpPr>
          <p:cNvPr id="54275" name="Rectangle 3"/>
          <p:cNvSpPr>
            <a:spLocks noGrp="1" noChangeArrowheads="1"/>
          </p:cNvSpPr>
          <p:nvPr>
            <p:ph idx="1"/>
          </p:nvPr>
        </p:nvSpPr>
        <p:spPr>
          <a:xfrm>
            <a:off x="457200" y="1714488"/>
            <a:ext cx="8229600" cy="4610112"/>
          </a:xfrm>
        </p:spPr>
        <p:txBody>
          <a:bodyPr/>
          <a:lstStyle/>
          <a:p>
            <a:pPr marL="0" indent="0" algn="ctr">
              <a:buFont typeface="Wingdings" pitchFamily="2" charset="2"/>
              <a:buNone/>
            </a:pPr>
            <a:r>
              <a:rPr lang="es-ES" sz="2200" dirty="0">
                <a:latin typeface="Baskerville Old Face" pitchFamily="18" charset="0"/>
              </a:rPr>
              <a:t>Maximizar z = -(2x</a:t>
            </a:r>
            <a:r>
              <a:rPr lang="es-ES" sz="2200" baseline="-25000" dirty="0">
                <a:latin typeface="Baskerville Old Face" pitchFamily="18" charset="0"/>
              </a:rPr>
              <a:t>1</a:t>
            </a:r>
            <a:r>
              <a:rPr lang="es-ES" sz="2200" dirty="0">
                <a:latin typeface="Baskerville Old Face" pitchFamily="18" charset="0"/>
              </a:rPr>
              <a:t> – 5)</a:t>
            </a:r>
            <a:r>
              <a:rPr lang="es-ES" sz="2200" baseline="30000" dirty="0">
                <a:latin typeface="Baskerville Old Face" pitchFamily="18" charset="0"/>
              </a:rPr>
              <a:t>2</a:t>
            </a:r>
            <a:r>
              <a:rPr lang="es-ES" sz="2200" dirty="0">
                <a:latin typeface="Baskerville Old Face" pitchFamily="18" charset="0"/>
              </a:rPr>
              <a:t> - (2x</a:t>
            </a:r>
            <a:r>
              <a:rPr lang="es-ES" sz="2200" baseline="-25000" dirty="0">
                <a:latin typeface="Baskerville Old Face" pitchFamily="18" charset="0"/>
              </a:rPr>
              <a:t>2</a:t>
            </a:r>
            <a:r>
              <a:rPr lang="es-ES" sz="2200" dirty="0">
                <a:latin typeface="Baskerville Old Face" pitchFamily="18" charset="0"/>
              </a:rPr>
              <a:t> – 1)</a:t>
            </a:r>
            <a:r>
              <a:rPr lang="es-ES" sz="2200" baseline="30000" dirty="0">
                <a:latin typeface="Baskerville Old Face" pitchFamily="18" charset="0"/>
              </a:rPr>
              <a:t>2</a:t>
            </a:r>
          </a:p>
          <a:p>
            <a:pPr marL="0" indent="0">
              <a:buFont typeface="Wingdings" pitchFamily="2" charset="2"/>
              <a:buNone/>
            </a:pPr>
            <a:r>
              <a:rPr lang="es-ES" sz="2200" dirty="0">
                <a:latin typeface="Baskerville Old Face" pitchFamily="18" charset="0"/>
              </a:rPr>
              <a:t>	sujeta a</a:t>
            </a:r>
          </a:p>
          <a:p>
            <a:pPr marL="0" indent="0" algn="ctr">
              <a:buFont typeface="Wingdings" pitchFamily="2" charset="2"/>
              <a:buNone/>
            </a:pPr>
            <a:r>
              <a:rPr lang="es-ES" sz="2200" dirty="0">
                <a:latin typeface="Baskerville Old Face" pitchFamily="18" charset="0"/>
              </a:rPr>
              <a:t>x</a:t>
            </a:r>
            <a:r>
              <a:rPr lang="es-ES" sz="2200" baseline="-25000" dirty="0">
                <a:latin typeface="Baskerville Old Face" pitchFamily="18" charset="0"/>
              </a:rPr>
              <a:t>1</a:t>
            </a:r>
            <a:r>
              <a:rPr lang="es-ES" sz="2200" dirty="0">
                <a:latin typeface="Baskerville Old Face" pitchFamily="18" charset="0"/>
              </a:rPr>
              <a:t>+ 2x</a:t>
            </a:r>
            <a:r>
              <a:rPr lang="es-ES" sz="2200" baseline="-25000" dirty="0">
                <a:latin typeface="Baskerville Old Face" pitchFamily="18" charset="0"/>
              </a:rPr>
              <a:t>2</a:t>
            </a:r>
            <a:r>
              <a:rPr lang="es-ES" sz="2200" dirty="0">
                <a:latin typeface="Baskerville Old Face" pitchFamily="18" charset="0"/>
                <a:ea typeface="Arial" charset="0"/>
                <a:cs typeface="Arial" charset="0"/>
              </a:rPr>
              <a:t> </a:t>
            </a:r>
            <a:r>
              <a:rPr lang="es-ES" sz="2200" dirty="0">
                <a:latin typeface="Baskerville Old Face" pitchFamily="18" charset="0"/>
              </a:rPr>
              <a:t>2</a:t>
            </a:r>
          </a:p>
          <a:p>
            <a:pPr marL="0" indent="0" algn="ctr">
              <a:buFont typeface="Wingdings" pitchFamily="2" charset="2"/>
              <a:buNone/>
            </a:pPr>
            <a:r>
              <a:rPr lang="es-ES" sz="2200" dirty="0">
                <a:latin typeface="Baskerville Old Face" pitchFamily="18" charset="0"/>
              </a:rPr>
              <a:t>x</a:t>
            </a:r>
            <a:r>
              <a:rPr lang="es-ES" sz="2200" baseline="-25000" dirty="0">
                <a:latin typeface="Baskerville Old Face" pitchFamily="18" charset="0"/>
              </a:rPr>
              <a:t>1 </a:t>
            </a:r>
            <a:r>
              <a:rPr lang="es-ES" sz="2200" dirty="0">
                <a:latin typeface="Baskerville Old Face" pitchFamily="18" charset="0"/>
              </a:rPr>
              <a:t>, x</a:t>
            </a:r>
            <a:r>
              <a:rPr lang="es-ES" sz="2200" baseline="-25000" dirty="0">
                <a:latin typeface="Baskerville Old Face" pitchFamily="18" charset="0"/>
              </a:rPr>
              <a:t>2 </a:t>
            </a:r>
            <a:r>
              <a:rPr lang="es-ES" sz="2200" dirty="0">
                <a:latin typeface="Baskerville Old Face" pitchFamily="18" charset="0"/>
                <a:ea typeface="Arial" charset="0"/>
                <a:cs typeface="Arial" charset="0"/>
              </a:rPr>
              <a:t>≥</a:t>
            </a:r>
            <a:r>
              <a:rPr lang="es-ES" sz="2200" dirty="0">
                <a:latin typeface="Baskerville Old Face" pitchFamily="18" charset="0"/>
              </a:rPr>
              <a:t> 0</a:t>
            </a:r>
          </a:p>
          <a:p>
            <a:pPr marL="0" indent="0" algn="ctr">
              <a:buFont typeface="Wingdings" pitchFamily="2" charset="2"/>
              <a:buNone/>
            </a:pPr>
            <a:endParaRPr lang="es-ES" sz="2200" dirty="0">
              <a:latin typeface="Baskerville Old Face" pitchFamily="18" charset="0"/>
            </a:endParaRPr>
          </a:p>
          <a:p>
            <a:pPr marL="0" indent="0" algn="just">
              <a:buFont typeface="Wingdings" pitchFamily="2" charset="2"/>
              <a:buNone/>
            </a:pPr>
            <a:r>
              <a:rPr lang="es-ES" sz="2200" dirty="0" smtClean="0">
                <a:latin typeface="Baskerville Old Face" pitchFamily="18" charset="0"/>
              </a:rPr>
              <a:t>	La </a:t>
            </a:r>
            <a:r>
              <a:rPr lang="es-ES" sz="2200" dirty="0">
                <a:latin typeface="Baskerville Old Face" pitchFamily="18" charset="0"/>
              </a:rPr>
              <a:t>representación gráfica en la siguiente figura ayuda a comprender el procedimiento analítico. Observe que el problema es satisfactorio (función objetivo cóncava sujeta a un espacio convexo), y eso quiere decir que un algoritmo razonablemente bien definido debería garantizar la </a:t>
            </a:r>
            <a:r>
              <a:rPr lang="es-ES" sz="2200" dirty="0" err="1">
                <a:latin typeface="Baskerville Old Face" pitchFamily="18" charset="0"/>
              </a:rPr>
              <a:t>optimalidad</a:t>
            </a:r>
            <a:r>
              <a:rPr lang="es-ES" sz="2200" dirty="0">
                <a:latin typeface="Baskerville Old Face" pitchFamily="18" charset="0"/>
              </a:rPr>
              <a:t> global. No obstante, como se mostrará, el método </a:t>
            </a:r>
            <a:r>
              <a:rPr lang="es-ES" sz="2200" dirty="0" err="1">
                <a:latin typeface="Baskerville Old Face" pitchFamily="18" charset="0"/>
              </a:rPr>
              <a:t>lagrangiano</a:t>
            </a:r>
            <a:r>
              <a:rPr lang="es-ES" sz="2200" dirty="0">
                <a:latin typeface="Baskerville Old Face" pitchFamily="18" charset="0"/>
              </a:rPr>
              <a:t> extendido produce sólo un máximo local.</a:t>
            </a:r>
          </a:p>
          <a:p>
            <a:pPr marL="0" indent="0" algn="just">
              <a:buFont typeface="Wingdings" pitchFamily="2" charset="2"/>
              <a:buNone/>
            </a:pPr>
            <a:endParaRPr lang="es-ES" dirty="0"/>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5"/>
          <p:cNvSpPr>
            <a:spLocks noGrp="1" noChangeArrowheads="1"/>
          </p:cNvSpPr>
          <p:nvPr>
            <p:ph type="title"/>
          </p:nvPr>
        </p:nvSpPr>
        <p:spPr>
          <a:xfrm>
            <a:off x="571472" y="0"/>
            <a:ext cx="8001055" cy="1412875"/>
          </a:xfrm>
        </p:spPr>
        <p:txBody>
          <a:bodyPr>
            <a:normAutofit/>
          </a:bodyPr>
          <a:lstStyle/>
          <a:p>
            <a:pPr algn="ctr"/>
            <a:r>
              <a:rPr lang="es-ES" sz="4400" dirty="0">
                <a:solidFill>
                  <a:schemeClr val="tx1"/>
                </a:solidFill>
                <a:effectLst>
                  <a:outerShdw blurRad="38100" dist="38100" dir="2700000" algn="tl">
                    <a:srgbClr val="C0C0C0"/>
                  </a:outerShdw>
                </a:effectLst>
                <a:latin typeface="Baskerville Old Face" pitchFamily="18" charset="0"/>
              </a:rPr>
              <a:t>Extensión del método de </a:t>
            </a:r>
            <a:r>
              <a:rPr lang="es-ES" sz="4400" dirty="0" err="1">
                <a:solidFill>
                  <a:schemeClr val="tx1"/>
                </a:solidFill>
                <a:effectLst>
                  <a:outerShdw blurRad="38100" dist="38100" dir="2700000" algn="tl">
                    <a:srgbClr val="C0C0C0"/>
                  </a:outerShdw>
                </a:effectLst>
                <a:latin typeface="Baskerville Old Face" pitchFamily="18" charset="0"/>
              </a:rPr>
              <a:t>Lagrange</a:t>
            </a:r>
            <a:endParaRPr lang="es-ES" sz="4400" dirty="0">
              <a:solidFill>
                <a:schemeClr val="tx1"/>
              </a:solidFill>
              <a:effectLst>
                <a:outerShdw blurRad="38100" dist="38100" dir="2700000" algn="tl">
                  <a:srgbClr val="C0C0C0"/>
                </a:outerShdw>
              </a:effectLst>
              <a:latin typeface="Baskerville Old Face" pitchFamily="18" charset="0"/>
            </a:endParaRPr>
          </a:p>
        </p:txBody>
      </p:sp>
      <p:graphicFrame>
        <p:nvGraphicFramePr>
          <p:cNvPr id="30" name="29 Objeto"/>
          <p:cNvGraphicFramePr>
            <a:graphicFrameLocks noChangeAspect="1"/>
          </p:cNvGraphicFramePr>
          <p:nvPr/>
        </p:nvGraphicFramePr>
        <p:xfrm>
          <a:off x="220663" y="1639888"/>
          <a:ext cx="9380537" cy="4351337"/>
        </p:xfrm>
        <a:graphic>
          <a:graphicData uri="http://schemas.openxmlformats.org/presentationml/2006/ole">
            <p:oleObj spid="_x0000_s58390" name="Documento" r:id="rId3" imgW="5414211" imgH="2513401" progId="Word.Document.12">
              <p:embed/>
            </p:oleObj>
          </a:graphicData>
        </a:graphic>
      </p:graphicFrame>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4" name="Rectangle 20"/>
          <p:cNvSpPr>
            <a:spLocks noGrp="1" noChangeArrowheads="1"/>
          </p:cNvSpPr>
          <p:nvPr>
            <p:ph type="title"/>
          </p:nvPr>
        </p:nvSpPr>
        <p:spPr>
          <a:xfrm>
            <a:off x="500034" y="0"/>
            <a:ext cx="8001055" cy="1412875"/>
          </a:xfrm>
        </p:spPr>
        <p:txBody>
          <a:bodyPr>
            <a:normAutofit/>
          </a:bodyPr>
          <a:lstStyle/>
          <a:p>
            <a:pPr algn="ctr"/>
            <a:r>
              <a:rPr lang="es-ES" sz="4400" dirty="0">
                <a:solidFill>
                  <a:schemeClr val="tx1"/>
                </a:solidFill>
                <a:effectLst>
                  <a:outerShdw blurRad="38100" dist="38100" dir="2700000" algn="tl">
                    <a:srgbClr val="C0C0C0"/>
                  </a:outerShdw>
                </a:effectLst>
                <a:latin typeface="Baskerville Old Face" pitchFamily="18" charset="0"/>
              </a:rPr>
              <a:t>Extensión del método de </a:t>
            </a:r>
            <a:r>
              <a:rPr lang="es-ES" sz="4400" dirty="0" err="1">
                <a:solidFill>
                  <a:schemeClr val="tx1"/>
                </a:solidFill>
                <a:effectLst>
                  <a:outerShdw blurRad="38100" dist="38100" dir="2700000" algn="tl">
                    <a:srgbClr val="C0C0C0"/>
                  </a:outerShdw>
                </a:effectLst>
                <a:latin typeface="Baskerville Old Face" pitchFamily="18" charset="0"/>
              </a:rPr>
              <a:t>Lagrange</a:t>
            </a:r>
            <a:endParaRPr lang="es-ES" sz="4400" dirty="0">
              <a:solidFill>
                <a:schemeClr val="tx1"/>
              </a:solidFill>
              <a:effectLst>
                <a:outerShdw blurRad="38100" dist="38100" dir="2700000" algn="tl">
                  <a:srgbClr val="C0C0C0"/>
                </a:outerShdw>
              </a:effectLst>
              <a:latin typeface="Baskerville Old Face" pitchFamily="18" charset="0"/>
            </a:endParaRPr>
          </a:p>
        </p:txBody>
      </p:sp>
      <p:sp>
        <p:nvSpPr>
          <p:cNvPr id="57366" name="Rectangle 22"/>
          <p:cNvSpPr>
            <a:spLocks noGrp="1" noChangeArrowheads="1"/>
          </p:cNvSpPr>
          <p:nvPr>
            <p:ph type="body" sz="half" idx="1"/>
          </p:nvPr>
        </p:nvSpPr>
        <p:spPr>
          <a:xfrm>
            <a:off x="571473" y="1714488"/>
            <a:ext cx="8104216" cy="4381512"/>
          </a:xfrm>
        </p:spPr>
        <p:txBody>
          <a:bodyPr/>
          <a:lstStyle/>
          <a:p>
            <a:pPr marL="0" indent="0" algn="just">
              <a:buFont typeface="Wingdings" pitchFamily="2" charset="2"/>
              <a:buNone/>
            </a:pPr>
            <a:r>
              <a:rPr lang="es-ES" sz="2200" dirty="0">
                <a:latin typeface="Baskerville Old Face" pitchFamily="18" charset="0"/>
              </a:rPr>
              <a:t>El óptimo sin restricciones se obtiene resolviendo</a:t>
            </a:r>
          </a:p>
          <a:p>
            <a:pPr marL="0" indent="0" algn="just">
              <a:buFont typeface="Wingdings" pitchFamily="2" charset="2"/>
              <a:buNone/>
            </a:pPr>
            <a:endParaRPr lang="es-ES" sz="2200" dirty="0">
              <a:latin typeface="Baskerville Old Face" pitchFamily="18" charset="0"/>
            </a:endParaRPr>
          </a:p>
          <a:p>
            <a:pPr marL="0" indent="0" algn="just">
              <a:buFont typeface="Wingdings" pitchFamily="2" charset="2"/>
              <a:buNone/>
            </a:pPr>
            <a:endParaRPr lang="es-ES" sz="2200" dirty="0">
              <a:latin typeface="Baskerville Old Face" pitchFamily="18" charset="0"/>
            </a:endParaRPr>
          </a:p>
          <a:p>
            <a:pPr marL="0" indent="0" algn="just">
              <a:buFont typeface="Wingdings" pitchFamily="2" charset="2"/>
              <a:buNone/>
            </a:pPr>
            <a:endParaRPr lang="es-ES" sz="2200" dirty="0">
              <a:latin typeface="Baskerville Old Face" pitchFamily="18" charset="0"/>
            </a:endParaRPr>
          </a:p>
          <a:p>
            <a:pPr marL="0" indent="0" algn="just">
              <a:buFont typeface="Wingdings" pitchFamily="2" charset="2"/>
              <a:buNone/>
            </a:pPr>
            <a:endParaRPr lang="es-ES" sz="2200" dirty="0" smtClean="0">
              <a:latin typeface="Baskerville Old Face" pitchFamily="18" charset="0"/>
            </a:endParaRPr>
          </a:p>
          <a:p>
            <a:pPr marL="0" indent="0" algn="just">
              <a:buFont typeface="Wingdings" pitchFamily="2" charset="2"/>
              <a:buNone/>
            </a:pPr>
            <a:endParaRPr lang="es-ES" sz="2200" dirty="0">
              <a:latin typeface="Baskerville Old Face" pitchFamily="18" charset="0"/>
            </a:endParaRPr>
          </a:p>
          <a:p>
            <a:pPr marL="0" indent="0" algn="just">
              <a:buFont typeface="Wingdings" pitchFamily="2" charset="2"/>
              <a:buNone/>
            </a:pPr>
            <a:endParaRPr lang="es-ES" sz="2200" dirty="0">
              <a:latin typeface="Baskerville Old Face" pitchFamily="18" charset="0"/>
            </a:endParaRPr>
          </a:p>
          <a:p>
            <a:pPr marL="0" indent="0" algn="just">
              <a:buFont typeface="Wingdings" pitchFamily="2" charset="2"/>
              <a:buNone/>
            </a:pPr>
            <a:r>
              <a:rPr lang="es-ES" sz="2200" dirty="0" smtClean="0">
                <a:latin typeface="Baskerville Old Face" pitchFamily="18" charset="0"/>
              </a:rPr>
              <a:t>	La </a:t>
            </a:r>
            <a:r>
              <a:rPr lang="es-ES" sz="2200" dirty="0">
                <a:latin typeface="Baskerville Old Face" pitchFamily="18" charset="0"/>
              </a:rPr>
              <a:t>solución es (X</a:t>
            </a:r>
            <a:r>
              <a:rPr lang="es-ES" sz="2200" baseline="-25000" dirty="0">
                <a:latin typeface="Baskerville Old Face" pitchFamily="18" charset="0"/>
              </a:rPr>
              <a:t>1 </a:t>
            </a:r>
            <a:r>
              <a:rPr lang="es-ES" sz="2200" dirty="0">
                <a:latin typeface="Baskerville Old Face" pitchFamily="18" charset="0"/>
              </a:rPr>
              <a:t>, X</a:t>
            </a:r>
            <a:r>
              <a:rPr lang="es-ES" sz="2200" baseline="-25000" dirty="0">
                <a:latin typeface="Baskerville Old Face" pitchFamily="18" charset="0"/>
              </a:rPr>
              <a:t>2</a:t>
            </a:r>
            <a:r>
              <a:rPr lang="es-ES" sz="2200" dirty="0">
                <a:latin typeface="Baskerville Old Face" pitchFamily="18" charset="0"/>
              </a:rPr>
              <a:t>) = (5/2  , 1/2), que no satisface la restricción X</a:t>
            </a:r>
            <a:r>
              <a:rPr lang="es-ES" sz="2200" baseline="-25000" dirty="0">
                <a:latin typeface="Baskerville Old Face" pitchFamily="18" charset="0"/>
              </a:rPr>
              <a:t>1</a:t>
            </a:r>
            <a:r>
              <a:rPr lang="es-ES" sz="2200" dirty="0">
                <a:latin typeface="Baskerville Old Face" pitchFamily="18" charset="0"/>
              </a:rPr>
              <a:t> + 2X</a:t>
            </a:r>
            <a:r>
              <a:rPr lang="es-ES" sz="2200" baseline="-25000" dirty="0">
                <a:latin typeface="Baskerville Old Face" pitchFamily="18" charset="0"/>
              </a:rPr>
              <a:t>2 </a:t>
            </a:r>
            <a:r>
              <a:rPr lang="es-ES" sz="2200" dirty="0">
                <a:latin typeface="Baskerville Old Face" pitchFamily="18" charset="0"/>
                <a:ea typeface="Arial" charset="0"/>
                <a:cs typeface="Arial" charset="0"/>
              </a:rPr>
              <a:t>≤ 2. Así, se activan las restricciones una por una. Se considerará X</a:t>
            </a:r>
            <a:r>
              <a:rPr lang="es-ES" sz="2200" baseline="-25000" dirty="0">
                <a:latin typeface="Baskerville Old Face" pitchFamily="18" charset="0"/>
                <a:ea typeface="Arial" charset="0"/>
                <a:cs typeface="Arial" charset="0"/>
              </a:rPr>
              <a:t>1</a:t>
            </a:r>
            <a:r>
              <a:rPr lang="es-ES" sz="2200" dirty="0">
                <a:latin typeface="Baskerville Old Face" pitchFamily="18" charset="0"/>
                <a:ea typeface="Arial" charset="0"/>
                <a:cs typeface="Arial" charset="0"/>
              </a:rPr>
              <a:t>= 0. La función </a:t>
            </a:r>
            <a:r>
              <a:rPr lang="es-ES" sz="2200" dirty="0" err="1">
                <a:latin typeface="Baskerville Old Face" pitchFamily="18" charset="0"/>
                <a:ea typeface="Arial" charset="0"/>
                <a:cs typeface="Arial" charset="0"/>
              </a:rPr>
              <a:t>Lagraniana</a:t>
            </a:r>
            <a:r>
              <a:rPr lang="es-ES" sz="2200" dirty="0">
                <a:latin typeface="Baskerville Old Face" pitchFamily="18" charset="0"/>
                <a:ea typeface="Arial" charset="0"/>
                <a:cs typeface="Arial" charset="0"/>
              </a:rPr>
              <a:t> es</a:t>
            </a:r>
          </a:p>
          <a:p>
            <a:pPr marL="0" indent="0" algn="just">
              <a:buFont typeface="Wingdings" pitchFamily="2" charset="2"/>
              <a:buNone/>
            </a:pPr>
            <a:endParaRPr lang="es-ES" sz="2200" dirty="0">
              <a:latin typeface="Baskerville Old Face" pitchFamily="18" charset="0"/>
              <a:ea typeface="Arial" charset="0"/>
              <a:cs typeface="Arial" charset="0"/>
            </a:endParaRPr>
          </a:p>
          <a:p>
            <a:pPr marL="0" indent="0" algn="just">
              <a:buFont typeface="Wingdings" pitchFamily="2" charset="2"/>
              <a:buNone/>
            </a:pPr>
            <a:endParaRPr lang="es-ES" sz="2200" dirty="0">
              <a:latin typeface="Baskerville Old Face" pitchFamily="18" charset="0"/>
              <a:ea typeface="Arial" charset="0"/>
              <a:cs typeface="Arial" charset="0"/>
            </a:endParaRPr>
          </a:p>
          <a:p>
            <a:pPr marL="0" indent="0" algn="just">
              <a:buFont typeface="Wingdings" pitchFamily="2" charset="2"/>
              <a:buNone/>
            </a:pPr>
            <a:endParaRPr lang="es-ES" sz="1800" dirty="0">
              <a:latin typeface="Qlassik Bold" pitchFamily="82" charset="0"/>
              <a:ea typeface="Arial" charset="0"/>
              <a:cs typeface="Arial" charset="0"/>
            </a:endParaRPr>
          </a:p>
        </p:txBody>
      </p:sp>
      <p:graphicFrame>
        <p:nvGraphicFramePr>
          <p:cNvPr id="57363" name="Object 19"/>
          <p:cNvGraphicFramePr>
            <a:graphicFrameLocks noChangeAspect="1"/>
          </p:cNvGraphicFramePr>
          <p:nvPr>
            <p:ph sz="quarter" idx="2"/>
          </p:nvPr>
        </p:nvGraphicFramePr>
        <p:xfrm>
          <a:off x="3143240" y="2357430"/>
          <a:ext cx="2803538" cy="1913325"/>
        </p:xfrm>
        <a:graphic>
          <a:graphicData uri="http://schemas.openxmlformats.org/presentationml/2006/ole">
            <p:oleObj spid="_x0000_s57363" name="Ecuación" r:id="rId3" imgW="1879560" imgH="1282680" progId="Equation.3">
              <p:embed/>
            </p:oleObj>
          </a:graphicData>
        </a:graphic>
      </p:graphicFrame>
      <p:graphicFrame>
        <p:nvGraphicFramePr>
          <p:cNvPr id="57367" name="Object 23"/>
          <p:cNvGraphicFramePr>
            <a:graphicFrameLocks noChangeAspect="1"/>
          </p:cNvGraphicFramePr>
          <p:nvPr>
            <p:ph sz="quarter" idx="3"/>
          </p:nvPr>
        </p:nvGraphicFramePr>
        <p:xfrm>
          <a:off x="1571604" y="5857892"/>
          <a:ext cx="6230428" cy="500066"/>
        </p:xfrm>
        <a:graphic>
          <a:graphicData uri="http://schemas.openxmlformats.org/presentationml/2006/ole">
            <p:oleObj spid="_x0000_s57367" name="Ecuación" r:id="rId4" imgW="3644640" imgH="291960" progId="Equation.3">
              <p:embed/>
            </p:oleObj>
          </a:graphicData>
        </a:graphic>
      </p:graphicFrame>
      <p:sp>
        <p:nvSpPr>
          <p:cNvPr id="57350"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s-ES"/>
          </a:p>
        </p:txBody>
      </p:sp>
      <p:sp>
        <p:nvSpPr>
          <p:cNvPr id="57351" name="Rectangle 7"/>
          <p:cNvSpPr>
            <a:spLocks noChangeArrowheads="1"/>
          </p:cNvSpPr>
          <p:nvPr/>
        </p:nvSpPr>
        <p:spPr bwMode="auto">
          <a:xfrm>
            <a:off x="0" y="457200"/>
            <a:ext cx="9144000" cy="0"/>
          </a:xfrm>
          <a:prstGeom prst="rect">
            <a:avLst/>
          </a:prstGeom>
          <a:noFill/>
          <a:ln w="9525">
            <a:noFill/>
            <a:miter lim="800000"/>
            <a:headEnd/>
            <a:tailEnd/>
          </a:ln>
          <a:effectLst/>
        </p:spPr>
        <p:txBody>
          <a:bodyPr wrap="none" anchor="ctr">
            <a:spAutoFit/>
          </a:bodyPr>
          <a:lstStyle/>
          <a:p>
            <a:pPr>
              <a:spcBef>
                <a:spcPct val="0"/>
              </a:spcBef>
              <a:buClrTx/>
              <a:buSzTx/>
              <a:buFontTx/>
              <a:buNone/>
            </a:pPr>
            <a:endParaRPr lang="es-ES">
              <a:latin typeface="Arial" charset="0"/>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6" name="Rectangle 14"/>
          <p:cNvSpPr>
            <a:spLocks noGrp="1" noChangeArrowheads="1"/>
          </p:cNvSpPr>
          <p:nvPr>
            <p:ph type="title"/>
          </p:nvPr>
        </p:nvSpPr>
        <p:spPr>
          <a:xfrm>
            <a:off x="500034" y="0"/>
            <a:ext cx="8072493" cy="1412875"/>
          </a:xfrm>
        </p:spPr>
        <p:txBody>
          <a:bodyPr>
            <a:normAutofit/>
          </a:bodyPr>
          <a:lstStyle/>
          <a:p>
            <a:pPr algn="ctr"/>
            <a:r>
              <a:rPr lang="es-ES" sz="4400" dirty="0">
                <a:solidFill>
                  <a:schemeClr val="tx1"/>
                </a:solidFill>
                <a:effectLst>
                  <a:outerShdw blurRad="38100" dist="38100" dir="2700000" algn="tl">
                    <a:srgbClr val="C0C0C0"/>
                  </a:outerShdw>
                </a:effectLst>
                <a:latin typeface="Baskerville Old Face" pitchFamily="18" charset="0"/>
              </a:rPr>
              <a:t>Extensión del método de </a:t>
            </a:r>
            <a:r>
              <a:rPr lang="es-ES" sz="4400" dirty="0" err="1">
                <a:solidFill>
                  <a:schemeClr val="tx1"/>
                </a:solidFill>
                <a:effectLst>
                  <a:outerShdw blurRad="38100" dist="38100" dir="2700000" algn="tl">
                    <a:srgbClr val="C0C0C0"/>
                  </a:outerShdw>
                </a:effectLst>
                <a:latin typeface="Baskerville Old Face" pitchFamily="18" charset="0"/>
              </a:rPr>
              <a:t>Lagrange</a:t>
            </a:r>
            <a:endParaRPr lang="es-ES" sz="4400" dirty="0">
              <a:solidFill>
                <a:schemeClr val="tx1"/>
              </a:solidFill>
              <a:effectLst>
                <a:outerShdw blurRad="38100" dist="38100" dir="2700000" algn="tl">
                  <a:srgbClr val="C0C0C0"/>
                </a:outerShdw>
              </a:effectLst>
              <a:latin typeface="Baskerville Old Face" pitchFamily="18" charset="0"/>
            </a:endParaRPr>
          </a:p>
        </p:txBody>
      </p:sp>
      <p:sp>
        <p:nvSpPr>
          <p:cNvPr id="64515" name="Rectangle 3"/>
          <p:cNvSpPr>
            <a:spLocks noGrp="1" noChangeArrowheads="1"/>
          </p:cNvSpPr>
          <p:nvPr>
            <p:ph type="body" sz="half" idx="1"/>
          </p:nvPr>
        </p:nvSpPr>
        <p:spPr>
          <a:xfrm>
            <a:off x="428596" y="1500174"/>
            <a:ext cx="8143932" cy="4857784"/>
          </a:xfrm>
        </p:spPr>
        <p:txBody>
          <a:bodyPr>
            <a:noAutofit/>
          </a:bodyPr>
          <a:lstStyle/>
          <a:p>
            <a:pPr marL="0" indent="0" algn="just">
              <a:spcBef>
                <a:spcPts val="0"/>
              </a:spcBef>
              <a:buFont typeface="Wingdings" pitchFamily="2" charset="2"/>
              <a:buNone/>
            </a:pPr>
            <a:r>
              <a:rPr lang="es-ES" sz="2000" dirty="0">
                <a:latin typeface="Baskerville Old Face" pitchFamily="18" charset="0"/>
              </a:rPr>
              <a:t>Entonces,</a:t>
            </a:r>
          </a:p>
          <a:p>
            <a:pPr marL="0" indent="0" algn="just">
              <a:spcBef>
                <a:spcPts val="0"/>
              </a:spcBef>
              <a:buFont typeface="Wingdings" pitchFamily="2" charset="2"/>
              <a:buNone/>
            </a:pPr>
            <a:endParaRPr lang="es-ES" sz="2000" dirty="0">
              <a:latin typeface="Baskerville Old Face" pitchFamily="18" charset="0"/>
            </a:endParaRPr>
          </a:p>
          <a:p>
            <a:pPr marL="0" indent="0" algn="just">
              <a:spcBef>
                <a:spcPts val="0"/>
              </a:spcBef>
              <a:buFont typeface="Wingdings" pitchFamily="2" charset="2"/>
              <a:buNone/>
            </a:pPr>
            <a:endParaRPr lang="es-ES" sz="2000" dirty="0">
              <a:latin typeface="Baskerville Old Face" pitchFamily="18" charset="0"/>
            </a:endParaRPr>
          </a:p>
          <a:p>
            <a:pPr marL="0" indent="0" algn="just">
              <a:spcBef>
                <a:spcPts val="0"/>
              </a:spcBef>
              <a:buFont typeface="Wingdings" pitchFamily="2" charset="2"/>
              <a:buNone/>
            </a:pPr>
            <a:endParaRPr lang="es-ES" sz="2000" dirty="0" smtClean="0">
              <a:latin typeface="Baskerville Old Face" pitchFamily="18" charset="0"/>
            </a:endParaRPr>
          </a:p>
          <a:p>
            <a:pPr marL="0" indent="0" algn="just">
              <a:spcBef>
                <a:spcPts val="0"/>
              </a:spcBef>
              <a:buFont typeface="Wingdings" pitchFamily="2" charset="2"/>
              <a:buNone/>
            </a:pPr>
            <a:endParaRPr lang="es-ES" sz="2000" dirty="0" smtClean="0">
              <a:latin typeface="Baskerville Old Face" pitchFamily="18" charset="0"/>
            </a:endParaRPr>
          </a:p>
          <a:p>
            <a:pPr marL="0" indent="0" algn="just">
              <a:spcBef>
                <a:spcPts val="0"/>
              </a:spcBef>
              <a:buFont typeface="Wingdings" pitchFamily="2" charset="2"/>
              <a:buNone/>
            </a:pPr>
            <a:endParaRPr lang="es-ES" sz="2000" dirty="0" smtClean="0">
              <a:latin typeface="Baskerville Old Face" pitchFamily="18" charset="0"/>
            </a:endParaRPr>
          </a:p>
          <a:p>
            <a:pPr marL="0" indent="0" algn="just">
              <a:spcBef>
                <a:spcPts val="0"/>
              </a:spcBef>
              <a:buFont typeface="Wingdings" pitchFamily="2" charset="2"/>
              <a:buNone/>
            </a:pPr>
            <a:r>
              <a:rPr lang="es-ES" sz="2000" dirty="0" smtClean="0">
                <a:latin typeface="Baskerville Old Face" pitchFamily="18" charset="0"/>
              </a:rPr>
              <a:t>	Esto </a:t>
            </a:r>
            <a:r>
              <a:rPr lang="es-ES" sz="2000" dirty="0">
                <a:latin typeface="Baskerville Old Face" pitchFamily="18" charset="0"/>
              </a:rPr>
              <a:t>da el punto de solución (x</a:t>
            </a:r>
            <a:r>
              <a:rPr lang="es-ES" sz="2000" baseline="-25000" dirty="0">
                <a:latin typeface="Baskerville Old Face" pitchFamily="18" charset="0"/>
              </a:rPr>
              <a:t>1 </a:t>
            </a:r>
            <a:r>
              <a:rPr lang="es-ES" sz="2000" dirty="0">
                <a:latin typeface="Baskerville Old Face" pitchFamily="18" charset="0"/>
              </a:rPr>
              <a:t>, x</a:t>
            </a:r>
            <a:r>
              <a:rPr lang="es-ES" sz="2000" baseline="-25000" dirty="0">
                <a:latin typeface="Baskerville Old Face" pitchFamily="18" charset="0"/>
              </a:rPr>
              <a:t>2</a:t>
            </a:r>
            <a:r>
              <a:rPr lang="es-ES" sz="2000" dirty="0">
                <a:latin typeface="Baskerville Old Face" pitchFamily="18" charset="0"/>
              </a:rPr>
              <a:t>)= (0 , 1/2), que se puede mostrar que es un máximo con la condición de suficiencia. Como este punto satisface todas las otras restricciones, el procedimiento termina con (x</a:t>
            </a:r>
            <a:r>
              <a:rPr lang="es-ES" sz="2000" baseline="-25000" dirty="0">
                <a:latin typeface="Baskerville Old Face" pitchFamily="18" charset="0"/>
              </a:rPr>
              <a:t>1</a:t>
            </a:r>
            <a:r>
              <a:rPr lang="es-ES" sz="2000" dirty="0">
                <a:latin typeface="Baskerville Old Face" pitchFamily="18" charset="0"/>
              </a:rPr>
              <a:t> , x</a:t>
            </a:r>
            <a:r>
              <a:rPr lang="es-ES" sz="2000" baseline="-25000" dirty="0">
                <a:latin typeface="Baskerville Old Face" pitchFamily="18" charset="0"/>
              </a:rPr>
              <a:t>2</a:t>
            </a:r>
            <a:r>
              <a:rPr lang="es-ES" sz="2000" dirty="0">
                <a:latin typeface="Baskerville Old Face" pitchFamily="18" charset="0"/>
              </a:rPr>
              <a:t>)= (0 , 1/2)  como una solución óptima local para el problema. (Las restricciones restantes x</a:t>
            </a:r>
            <a:r>
              <a:rPr lang="es-ES" sz="2000" baseline="-25000" dirty="0">
                <a:latin typeface="Baskerville Old Face" pitchFamily="18" charset="0"/>
              </a:rPr>
              <a:t>2</a:t>
            </a:r>
            <a:r>
              <a:rPr lang="es-ES" sz="2000" dirty="0">
                <a:latin typeface="Baskerville Old Face" pitchFamily="18" charset="0"/>
              </a:rPr>
              <a:t> </a:t>
            </a:r>
            <a:r>
              <a:rPr lang="es-ES" sz="2000" dirty="0">
                <a:latin typeface="Baskerville Old Face" pitchFamily="18" charset="0"/>
                <a:ea typeface="Arial" charset="0"/>
                <a:cs typeface="Arial" charset="0"/>
              </a:rPr>
              <a:t>≥</a:t>
            </a:r>
            <a:r>
              <a:rPr lang="es-ES" sz="2000" dirty="0">
                <a:latin typeface="Baskerville Old Face" pitchFamily="18" charset="0"/>
              </a:rPr>
              <a:t> 0 y x</a:t>
            </a:r>
            <a:r>
              <a:rPr lang="es-ES" sz="2000" baseline="-25000" dirty="0">
                <a:latin typeface="Baskerville Old Face" pitchFamily="18" charset="0"/>
              </a:rPr>
              <a:t>1</a:t>
            </a:r>
            <a:r>
              <a:rPr lang="es-ES" sz="2000" dirty="0">
                <a:latin typeface="Baskerville Old Face" pitchFamily="18" charset="0"/>
              </a:rPr>
              <a:t> + 2x</a:t>
            </a:r>
            <a:r>
              <a:rPr lang="es-ES" sz="2000" baseline="-25000" dirty="0">
                <a:latin typeface="Baskerville Old Face" pitchFamily="18" charset="0"/>
              </a:rPr>
              <a:t>2</a:t>
            </a:r>
            <a:r>
              <a:rPr lang="es-ES" sz="2000" dirty="0">
                <a:latin typeface="Baskerville Old Face" pitchFamily="18" charset="0"/>
              </a:rPr>
              <a:t> </a:t>
            </a:r>
            <a:r>
              <a:rPr lang="es-ES" sz="2000" dirty="0">
                <a:latin typeface="Baskerville Old Face" pitchFamily="18" charset="0"/>
                <a:ea typeface="Arial" charset="0"/>
                <a:cs typeface="Arial" charset="0"/>
              </a:rPr>
              <a:t>≤ </a:t>
            </a:r>
            <a:r>
              <a:rPr lang="es-ES" sz="2000" dirty="0">
                <a:latin typeface="Baskerville Old Face" pitchFamily="18" charset="0"/>
              </a:rPr>
              <a:t>2, activadas una a la vez, dan soluciones no factibles). El valor objetivo es z=-25.</a:t>
            </a:r>
          </a:p>
          <a:p>
            <a:pPr marL="0" indent="0" algn="just">
              <a:spcBef>
                <a:spcPts val="0"/>
              </a:spcBef>
              <a:buFont typeface="Wingdings" pitchFamily="2" charset="2"/>
              <a:buNone/>
            </a:pPr>
            <a:endParaRPr lang="es-ES" sz="2000" dirty="0">
              <a:latin typeface="Baskerville Old Face" pitchFamily="18" charset="0"/>
            </a:endParaRPr>
          </a:p>
          <a:p>
            <a:pPr marL="0" indent="0" algn="just">
              <a:spcBef>
                <a:spcPts val="0"/>
              </a:spcBef>
              <a:buFont typeface="Wingdings" pitchFamily="2" charset="2"/>
              <a:buNone/>
            </a:pPr>
            <a:r>
              <a:rPr lang="es-ES" sz="2000" dirty="0" smtClean="0">
                <a:latin typeface="Baskerville Old Face" pitchFamily="18" charset="0"/>
              </a:rPr>
              <a:t>	En </a:t>
            </a:r>
            <a:r>
              <a:rPr lang="es-ES" sz="2000" dirty="0">
                <a:latin typeface="Baskerville Old Face" pitchFamily="18" charset="0"/>
              </a:rPr>
              <a:t>la figura anterior, la solución factible (x</a:t>
            </a:r>
            <a:r>
              <a:rPr lang="es-ES" sz="2000" baseline="-25000" dirty="0">
                <a:latin typeface="Baskerville Old Face" pitchFamily="18" charset="0"/>
              </a:rPr>
              <a:t>1 </a:t>
            </a:r>
            <a:r>
              <a:rPr lang="es-ES" sz="2000" dirty="0">
                <a:latin typeface="Baskerville Old Face" pitchFamily="18" charset="0"/>
              </a:rPr>
              <a:t>, x</a:t>
            </a:r>
            <a:r>
              <a:rPr lang="es-ES" sz="2000" baseline="-25000" dirty="0">
                <a:latin typeface="Baskerville Old Face" pitchFamily="18" charset="0"/>
              </a:rPr>
              <a:t>2</a:t>
            </a:r>
            <a:r>
              <a:rPr lang="es-ES" sz="2000" dirty="0">
                <a:latin typeface="Baskerville Old Face" pitchFamily="18" charset="0"/>
              </a:rPr>
              <a:t>) = ( 2 , 0), que es el punto de intersección de las dos restricciones x</a:t>
            </a:r>
            <a:r>
              <a:rPr lang="es-ES" sz="2000" baseline="-25000" dirty="0">
                <a:latin typeface="Baskerville Old Face" pitchFamily="18" charset="0"/>
              </a:rPr>
              <a:t>2</a:t>
            </a:r>
            <a:r>
              <a:rPr lang="es-ES" sz="2000" dirty="0">
                <a:latin typeface="Baskerville Old Face" pitchFamily="18" charset="0"/>
              </a:rPr>
              <a:t> = 0 y x</a:t>
            </a:r>
            <a:r>
              <a:rPr lang="es-ES" sz="2000" baseline="-25000" dirty="0">
                <a:latin typeface="Baskerville Old Face" pitchFamily="18" charset="0"/>
              </a:rPr>
              <a:t>1</a:t>
            </a:r>
            <a:r>
              <a:rPr lang="es-ES" sz="2000" dirty="0">
                <a:latin typeface="Baskerville Old Face" pitchFamily="18" charset="0"/>
              </a:rPr>
              <a:t>+ 2x</a:t>
            </a:r>
            <a:r>
              <a:rPr lang="es-ES" sz="2000" baseline="-25000" dirty="0">
                <a:latin typeface="Baskerville Old Face" pitchFamily="18" charset="0"/>
              </a:rPr>
              <a:t>2</a:t>
            </a:r>
            <a:r>
              <a:rPr lang="es-ES" sz="2000" dirty="0">
                <a:latin typeface="Baskerville Old Face" pitchFamily="18" charset="0"/>
              </a:rPr>
              <a:t> </a:t>
            </a:r>
            <a:r>
              <a:rPr lang="es-ES" sz="2000" dirty="0">
                <a:latin typeface="Baskerville Old Face" pitchFamily="18" charset="0"/>
                <a:ea typeface="Arial" charset="0"/>
                <a:cs typeface="Arial" charset="0"/>
              </a:rPr>
              <a:t>≤ </a:t>
            </a:r>
            <a:r>
              <a:rPr lang="es-ES" sz="2000" dirty="0">
                <a:latin typeface="Baskerville Old Face" pitchFamily="18" charset="0"/>
              </a:rPr>
              <a:t>2, da el valor objetivo z = -2. Este valor es mejor que el obtenido con una restricción activa.</a:t>
            </a:r>
          </a:p>
          <a:p>
            <a:pPr marL="0" indent="0" algn="just">
              <a:spcBef>
                <a:spcPts val="0"/>
              </a:spcBef>
              <a:buFont typeface="Wingdings" pitchFamily="2" charset="2"/>
              <a:buNone/>
            </a:pPr>
            <a:endParaRPr lang="es-ES" sz="2200" dirty="0">
              <a:latin typeface="Baskerville Old Face" pitchFamily="18" charset="0"/>
            </a:endParaRPr>
          </a:p>
          <a:p>
            <a:pPr marL="0" indent="0" algn="just">
              <a:spcBef>
                <a:spcPts val="0"/>
              </a:spcBef>
              <a:buFont typeface="Wingdings" pitchFamily="2" charset="2"/>
              <a:buNone/>
            </a:pPr>
            <a:endParaRPr lang="es-ES" sz="2200" dirty="0">
              <a:latin typeface="Baskerville Old Face" pitchFamily="18" charset="0"/>
            </a:endParaRPr>
          </a:p>
        </p:txBody>
      </p:sp>
      <p:graphicFrame>
        <p:nvGraphicFramePr>
          <p:cNvPr id="64525" name="Object 13"/>
          <p:cNvGraphicFramePr>
            <a:graphicFrameLocks noChangeAspect="1"/>
          </p:cNvGraphicFramePr>
          <p:nvPr>
            <p:ph sz="half" idx="2"/>
          </p:nvPr>
        </p:nvGraphicFramePr>
        <p:xfrm>
          <a:off x="2786050" y="1500174"/>
          <a:ext cx="2428892" cy="1857388"/>
        </p:xfrm>
        <a:graphic>
          <a:graphicData uri="http://schemas.openxmlformats.org/presentationml/2006/ole">
            <p:oleObj spid="_x0000_s64525" name="Ecuación" r:id="rId3" imgW="2222280" imgH="1892160" progId="Equation.3">
              <p:embed/>
            </p:oleObj>
          </a:graphicData>
        </a:graphic>
      </p:graphicFrame>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28596" y="214290"/>
            <a:ext cx="8229600" cy="1143000"/>
          </a:xfrm>
        </p:spPr>
        <p:txBody>
          <a:bodyPr>
            <a:noAutofit/>
          </a:bodyPr>
          <a:lstStyle/>
          <a:p>
            <a:pPr algn="ctr"/>
            <a:r>
              <a:rPr lang="es-ES" sz="3600" dirty="0" smtClean="0">
                <a:solidFill>
                  <a:schemeClr val="tx1"/>
                </a:solidFill>
                <a:effectLst>
                  <a:outerShdw blurRad="38100" dist="38100" dir="2700000" algn="tl">
                    <a:srgbClr val="C0C0C0"/>
                  </a:outerShdw>
                </a:effectLst>
                <a:latin typeface="Baskerville Old Face" pitchFamily="18" charset="0"/>
              </a:rPr>
              <a:t>Condiciones de </a:t>
            </a:r>
            <a:r>
              <a:rPr lang="es-ES" sz="3600" dirty="0" err="1" smtClean="0">
                <a:solidFill>
                  <a:schemeClr val="tx1"/>
                </a:solidFill>
                <a:effectLst>
                  <a:outerShdw blurRad="38100" dist="38100" dir="2700000" algn="tl">
                    <a:srgbClr val="C0C0C0"/>
                  </a:outerShdw>
                </a:effectLst>
                <a:latin typeface="Baskerville Old Face" pitchFamily="18" charset="0"/>
              </a:rPr>
              <a:t>Karush</a:t>
            </a:r>
            <a:r>
              <a:rPr lang="es-ES" sz="3600" dirty="0" smtClean="0">
                <a:solidFill>
                  <a:schemeClr val="tx1"/>
                </a:solidFill>
                <a:effectLst>
                  <a:outerShdw blurRad="38100" dist="38100" dir="2700000" algn="tl">
                    <a:srgbClr val="C0C0C0"/>
                  </a:outerShdw>
                </a:effectLst>
                <a:latin typeface="Baskerville Old Face" pitchFamily="18" charset="0"/>
              </a:rPr>
              <a:t>-</a:t>
            </a:r>
            <a:r>
              <a:rPr lang="es-ES" sz="3600" dirty="0" err="1" smtClean="0">
                <a:solidFill>
                  <a:schemeClr val="tx1"/>
                </a:solidFill>
                <a:effectLst>
                  <a:outerShdw blurRad="38100" dist="38100" dir="2700000" algn="tl">
                    <a:srgbClr val="C0C0C0"/>
                  </a:outerShdw>
                </a:effectLst>
                <a:latin typeface="Baskerville Old Face" pitchFamily="18" charset="0"/>
              </a:rPr>
              <a:t>Kuhn</a:t>
            </a:r>
            <a:r>
              <a:rPr lang="es-ES" sz="3600" dirty="0" smtClean="0">
                <a:solidFill>
                  <a:schemeClr val="tx1"/>
                </a:solidFill>
                <a:effectLst>
                  <a:outerShdw blurRad="38100" dist="38100" dir="2700000" algn="tl">
                    <a:srgbClr val="C0C0C0"/>
                  </a:outerShdw>
                </a:effectLst>
                <a:latin typeface="Baskerville Old Face" pitchFamily="18" charset="0"/>
              </a:rPr>
              <a:t>-Tucker (KKT)</a:t>
            </a:r>
            <a:endParaRPr lang="es-ES" sz="3600" dirty="0">
              <a:solidFill>
                <a:schemeClr val="tx1"/>
              </a:solidFill>
              <a:effectLst>
                <a:outerShdw blurRad="38100" dist="38100" dir="2700000" algn="tl">
                  <a:srgbClr val="C0C0C0"/>
                </a:outerShdw>
              </a:effectLst>
              <a:latin typeface="Baskerville Old Face" pitchFamily="18" charset="0"/>
            </a:endParaRPr>
          </a:p>
        </p:txBody>
      </p:sp>
      <p:sp>
        <p:nvSpPr>
          <p:cNvPr id="69635" name="Rectangle 3"/>
          <p:cNvSpPr>
            <a:spLocks noGrp="1" noChangeArrowheads="1"/>
          </p:cNvSpPr>
          <p:nvPr>
            <p:ph idx="1"/>
          </p:nvPr>
        </p:nvSpPr>
        <p:spPr>
          <a:xfrm>
            <a:off x="457200" y="1935480"/>
            <a:ext cx="8229600" cy="4636792"/>
          </a:xfrm>
        </p:spPr>
        <p:txBody>
          <a:bodyPr>
            <a:normAutofit/>
          </a:bodyPr>
          <a:lstStyle/>
          <a:p>
            <a:pPr marL="0" indent="0">
              <a:lnSpc>
                <a:spcPct val="150000"/>
              </a:lnSpc>
              <a:buFont typeface="Wingdings" pitchFamily="2" charset="2"/>
              <a:buNone/>
            </a:pPr>
            <a:r>
              <a:rPr lang="es-ES" sz="2200" dirty="0">
                <a:latin typeface="Baskerville Old Face" pitchFamily="18" charset="0"/>
              </a:rPr>
              <a:t>Se considera el Problema</a:t>
            </a:r>
          </a:p>
          <a:p>
            <a:pPr marL="0" indent="0" algn="ctr">
              <a:lnSpc>
                <a:spcPct val="150000"/>
              </a:lnSpc>
              <a:buFont typeface="Wingdings" pitchFamily="2" charset="2"/>
              <a:buNone/>
            </a:pPr>
            <a:r>
              <a:rPr lang="es-ES" sz="2200" dirty="0">
                <a:latin typeface="Baskerville Old Face" pitchFamily="18" charset="0"/>
              </a:rPr>
              <a:t>Maximizar  z= f(X)</a:t>
            </a:r>
          </a:p>
          <a:p>
            <a:pPr marL="0" indent="0">
              <a:lnSpc>
                <a:spcPct val="150000"/>
              </a:lnSpc>
              <a:buFont typeface="Wingdings" pitchFamily="2" charset="2"/>
              <a:buNone/>
            </a:pPr>
            <a:r>
              <a:rPr lang="es-ES" sz="2200" dirty="0">
                <a:latin typeface="Baskerville Old Face" pitchFamily="18" charset="0"/>
              </a:rPr>
              <a:t>	Sujeta a</a:t>
            </a:r>
          </a:p>
          <a:p>
            <a:pPr marL="0" indent="0" algn="ctr">
              <a:lnSpc>
                <a:spcPct val="150000"/>
              </a:lnSpc>
              <a:buFont typeface="Wingdings" pitchFamily="2" charset="2"/>
              <a:buNone/>
            </a:pPr>
            <a:r>
              <a:rPr lang="es-ES" sz="2200" dirty="0">
                <a:latin typeface="Baskerville Old Face" pitchFamily="18" charset="0"/>
              </a:rPr>
              <a:t>g(X) </a:t>
            </a:r>
            <a:r>
              <a:rPr lang="es-ES" sz="2200" dirty="0">
                <a:latin typeface="Baskerville Old Face" pitchFamily="18" charset="0"/>
                <a:ea typeface="Arial" charset="0"/>
                <a:cs typeface="Arial" charset="0"/>
              </a:rPr>
              <a:t>≤ </a:t>
            </a:r>
            <a:r>
              <a:rPr lang="es-ES" sz="2200" dirty="0" smtClean="0">
                <a:latin typeface="Baskerville Old Face" pitchFamily="18" charset="0"/>
                <a:ea typeface="Arial" charset="0"/>
                <a:cs typeface="Arial" charset="0"/>
              </a:rPr>
              <a:t>0</a:t>
            </a:r>
          </a:p>
          <a:p>
            <a:pPr marL="0" indent="0" algn="ctr">
              <a:lnSpc>
                <a:spcPct val="150000"/>
              </a:lnSpc>
              <a:buFont typeface="Wingdings" pitchFamily="2" charset="2"/>
              <a:buNone/>
            </a:pPr>
            <a:endParaRPr lang="es-ES" sz="2200" dirty="0">
              <a:latin typeface="Baskerville Old Face" pitchFamily="18" charset="0"/>
              <a:ea typeface="Arial" charset="0"/>
              <a:cs typeface="Arial" charset="0"/>
            </a:endParaRPr>
          </a:p>
          <a:p>
            <a:pPr marL="0" indent="0" algn="just">
              <a:lnSpc>
                <a:spcPct val="150000"/>
              </a:lnSpc>
              <a:buFont typeface="Wingdings" pitchFamily="2" charset="2"/>
              <a:buNone/>
            </a:pPr>
            <a:r>
              <a:rPr lang="es-ES" sz="2200" dirty="0" smtClean="0">
                <a:latin typeface="Baskerville Old Face" pitchFamily="18" charset="0"/>
                <a:ea typeface="Arial" charset="0"/>
                <a:cs typeface="Arial" charset="0"/>
              </a:rPr>
              <a:t>	Las </a:t>
            </a:r>
            <a:r>
              <a:rPr lang="es-ES" sz="2200" dirty="0">
                <a:latin typeface="Baskerville Old Face" pitchFamily="18" charset="0"/>
                <a:ea typeface="Arial" charset="0"/>
                <a:cs typeface="Arial" charset="0"/>
              </a:rPr>
              <a:t>restricciones de desigualdad se pueden convertir en ecuaciones usando variables </a:t>
            </a:r>
            <a:r>
              <a:rPr lang="es-ES" sz="2200" i="1" dirty="0">
                <a:latin typeface="Baskerville Old Face" pitchFamily="18" charset="0"/>
                <a:ea typeface="Arial" charset="0"/>
                <a:cs typeface="Arial" charset="0"/>
              </a:rPr>
              <a:t>no negativas </a:t>
            </a:r>
            <a:r>
              <a:rPr lang="es-ES" sz="2200" dirty="0">
                <a:latin typeface="Baskerville Old Face" pitchFamily="18" charset="0"/>
                <a:ea typeface="Arial" charset="0"/>
                <a:cs typeface="Arial" charset="0"/>
              </a:rPr>
              <a:t>de holgura. Sea S</a:t>
            </a:r>
            <a:r>
              <a:rPr lang="es-ES" sz="2200" baseline="-25000" dirty="0">
                <a:latin typeface="Baskerville Old Face" pitchFamily="18" charset="0"/>
                <a:ea typeface="Arial" charset="0"/>
                <a:cs typeface="Arial" charset="0"/>
              </a:rPr>
              <a:t>i</a:t>
            </a:r>
            <a:r>
              <a:rPr lang="es-ES" sz="2200" baseline="30000" dirty="0">
                <a:latin typeface="Baskerville Old Face" pitchFamily="18" charset="0"/>
                <a:ea typeface="Arial" charset="0"/>
                <a:cs typeface="Arial" charset="0"/>
              </a:rPr>
              <a:t>2</a:t>
            </a:r>
            <a:r>
              <a:rPr lang="es-ES" sz="2200" dirty="0">
                <a:latin typeface="Baskerville Old Face" pitchFamily="18" charset="0"/>
                <a:ea typeface="Arial" charset="0"/>
                <a:cs typeface="Arial" charset="0"/>
              </a:rPr>
              <a:t> (no negativa) la holgura agregada a la i-</a:t>
            </a:r>
            <a:r>
              <a:rPr lang="es-ES" sz="2200" dirty="0" err="1">
                <a:latin typeface="Baskerville Old Face" pitchFamily="18" charset="0"/>
                <a:ea typeface="Arial" charset="0"/>
                <a:cs typeface="Arial" charset="0"/>
              </a:rPr>
              <a:t>ésima</a:t>
            </a:r>
            <a:r>
              <a:rPr lang="es-ES" sz="2200" dirty="0">
                <a:latin typeface="Baskerville Old Face" pitchFamily="18" charset="0"/>
                <a:ea typeface="Arial" charset="0"/>
                <a:cs typeface="Arial" charset="0"/>
              </a:rPr>
              <a:t> restricción </a:t>
            </a:r>
            <a:r>
              <a:rPr lang="es-ES" sz="2200" dirty="0" err="1">
                <a:latin typeface="Baskerville Old Face" pitchFamily="18" charset="0"/>
                <a:ea typeface="Arial" charset="0"/>
                <a:cs typeface="Arial" charset="0"/>
              </a:rPr>
              <a:t>g</a:t>
            </a:r>
            <a:r>
              <a:rPr lang="es-ES" sz="2200" baseline="-25000" dirty="0" err="1">
                <a:latin typeface="Baskerville Old Face" pitchFamily="18" charset="0"/>
                <a:ea typeface="Arial" charset="0"/>
                <a:cs typeface="Arial" charset="0"/>
              </a:rPr>
              <a:t>i</a:t>
            </a:r>
            <a:r>
              <a:rPr lang="es-ES" sz="2200" dirty="0">
                <a:latin typeface="Baskerville Old Face" pitchFamily="18" charset="0"/>
                <a:ea typeface="Arial" charset="0"/>
                <a:cs typeface="Arial" charset="0"/>
              </a:rPr>
              <a:t>(x) ≤ 0, y defínanse</a:t>
            </a:r>
          </a:p>
          <a:p>
            <a:pPr marL="0" indent="0">
              <a:buFont typeface="Wingdings" pitchFamily="2" charset="2"/>
              <a:buNone/>
            </a:pPr>
            <a:endParaRPr lang="es-ES" sz="1800" dirty="0">
              <a:latin typeface="Qlassik Bold" pitchFamily="82" charset="0"/>
              <a:ea typeface="Arial" charset="0"/>
              <a:cs typeface="Arial" charset="0"/>
            </a:endParaRPr>
          </a:p>
        </p:txBody>
      </p:sp>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ersonalizado 1">
      <a:majorFont>
        <a:latin typeface="Tahoma"/>
        <a:ea typeface=""/>
        <a:cs typeface=""/>
      </a:majorFont>
      <a:minorFont>
        <a:latin typeface="Tw Cen MT Condensed Extra Bold"/>
        <a:ea typeface=""/>
        <a:cs typeface=""/>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553</TotalTime>
  <Words>602</Words>
  <Application>Microsoft Office PowerPoint</Application>
  <PresentationFormat>Presentación en pantalla (4:3)</PresentationFormat>
  <Paragraphs>152</Paragraphs>
  <Slides>21</Slides>
  <Notes>0</Notes>
  <HiddenSlides>0</HiddenSlides>
  <MMClips>0</MMClips>
  <ScaleCrop>false</ScaleCrop>
  <HeadingPairs>
    <vt:vector size="6" baseType="variant">
      <vt:variant>
        <vt:lpstr>Tema</vt:lpstr>
      </vt:variant>
      <vt:variant>
        <vt:i4>1</vt:i4>
      </vt:variant>
      <vt:variant>
        <vt:lpstr>Servidores OLE incrustados</vt:lpstr>
      </vt:variant>
      <vt:variant>
        <vt:i4>3</vt:i4>
      </vt:variant>
      <vt:variant>
        <vt:lpstr>Títulos de diapositiva</vt:lpstr>
      </vt:variant>
      <vt:variant>
        <vt:i4>21</vt:i4>
      </vt:variant>
    </vt:vector>
  </HeadingPairs>
  <TitlesOfParts>
    <vt:vector size="25" baseType="lpstr">
      <vt:lpstr>Flujo</vt:lpstr>
      <vt:lpstr>Ecuación</vt:lpstr>
      <vt:lpstr>Documento</vt:lpstr>
      <vt:lpstr>Documento de Microsoft Office Word</vt:lpstr>
      <vt:lpstr> Restricciones de desigualdad</vt:lpstr>
      <vt:lpstr>Extensión del método de Lagrange</vt:lpstr>
      <vt:lpstr>Extensión del método de Lagrange</vt:lpstr>
      <vt:lpstr>Extensión del método de Lagrange</vt:lpstr>
      <vt:lpstr>Extensión del método de Lagrange</vt:lpstr>
      <vt:lpstr>Extensión del método de Lagrange</vt:lpstr>
      <vt:lpstr>Extensión del método de Lagrange</vt:lpstr>
      <vt:lpstr>Extensión del método de Lagrange</vt:lpstr>
      <vt:lpstr>Condiciones de Karush-Kuhn-Tucker (KKT)</vt:lpstr>
      <vt:lpstr>Condiciones de Karush-Kuhn-Tucker (KKT)</vt:lpstr>
      <vt:lpstr>Condiciones de Karush-Kuhn-Tucker (KKT)</vt:lpstr>
      <vt:lpstr>Condiciones de Karush-Kuhn-Tucker (KKT)</vt:lpstr>
      <vt:lpstr>Condiciones de Karush-Kuhn-Tucker (KKT)</vt:lpstr>
      <vt:lpstr>Condiciones de Karush-Kuhn-Tucker (KKT)</vt:lpstr>
      <vt:lpstr>Condiciones de Karush-Kuhn-Tucker (KKT)</vt:lpstr>
      <vt:lpstr>Condiciones de Karush-Kuhn-Tucker (KKT)</vt:lpstr>
      <vt:lpstr>Condiciones de Karush-Kuhn-Tucker (KKT)</vt:lpstr>
      <vt:lpstr>Suficiencia de las condiciones de Kuhn - Tucker</vt:lpstr>
      <vt:lpstr>Suficiencia de las condiciones de Kuhn - Tucker</vt:lpstr>
      <vt:lpstr>Suficiencia de las condiciones de Kuhn - Tucker</vt:lpstr>
      <vt:lpstr>Suficiencia de las condiciones de Kuhn - Tucker</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clasica de la Optimización Restricciones de desigualdad</dc:title>
  <dc:creator>Karin Karle</dc:creator>
  <cp:lastModifiedBy> </cp:lastModifiedBy>
  <cp:revision>44</cp:revision>
  <dcterms:created xsi:type="dcterms:W3CDTF">2008-02-14T01:06:52Z</dcterms:created>
  <dcterms:modified xsi:type="dcterms:W3CDTF">2008-02-15T22:19:11Z</dcterms:modified>
</cp:coreProperties>
</file>