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485" r:id="rId2"/>
    <p:sldId id="579" r:id="rId3"/>
    <p:sldId id="592" r:id="rId4"/>
    <p:sldId id="580" r:id="rId5"/>
    <p:sldId id="581" r:id="rId6"/>
    <p:sldId id="591" r:id="rId7"/>
    <p:sldId id="593" r:id="rId8"/>
    <p:sldId id="594" r:id="rId9"/>
    <p:sldId id="595" r:id="rId10"/>
    <p:sldId id="596" r:id="rId11"/>
    <p:sldId id="590" r:id="rId12"/>
    <p:sldId id="582" r:id="rId13"/>
    <p:sldId id="588" r:id="rId14"/>
    <p:sldId id="598" r:id="rId15"/>
  </p:sldIdLst>
  <p:sldSz cx="9144000" cy="6858000" type="screen4x3"/>
  <p:notesSz cx="6699250" cy="9836150"/>
  <p:custDataLst>
    <p:tags r:id="rId1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3399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3" autoAdjust="0"/>
    <p:restoredTop sz="94719" autoAdjust="0"/>
  </p:normalViewPr>
  <p:slideViewPr>
    <p:cSldViewPr snapToGrid="0">
      <p:cViewPr varScale="1">
        <p:scale>
          <a:sx n="106" d="100"/>
          <a:sy n="106" d="100"/>
        </p:scale>
        <p:origin x="-1554" y="-96"/>
      </p:cViewPr>
      <p:guideLst>
        <p:guide orient="horz" pos="4319"/>
        <p:guide pos="213"/>
        <p:guide pos="55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324" y="-84"/>
      </p:cViewPr>
      <p:guideLst>
        <p:guide orient="horz" pos="3098"/>
        <p:guide pos="211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/>
            </a:lvl1pPr>
          </a:lstStyle>
          <a:p>
            <a:fld id="{F6D2EB2C-C26F-468F-BA15-2662097886E9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/>
            </a:lvl1pPr>
          </a:lstStyle>
          <a:p>
            <a:fld id="{55687554-8129-4CA1-BD3C-5CC69F4D4501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</p:spPr>
        <p:txBody>
          <a:bodyPr lIns="89384" tIns="44694" rIns="89384" bIns="44694"/>
          <a:lstStyle/>
          <a:p>
            <a:endParaRPr lang="en-GB"/>
          </a:p>
        </p:txBody>
      </p:sp>
      <p:sp>
        <p:nvSpPr>
          <p:cNvPr id="734211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</p:spPr>
        <p:txBody>
          <a:bodyPr lIns="89384" tIns="44694" rIns="89384" bIns="44694"/>
          <a:lstStyle/>
          <a:p>
            <a:endParaRPr lang="en-GB"/>
          </a:p>
        </p:txBody>
      </p:sp>
      <p:sp>
        <p:nvSpPr>
          <p:cNvPr id="734211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062287" y="1498610"/>
            <a:ext cx="6081713" cy="1829883"/>
          </a:xfrm>
          <a:noFill/>
        </p:spPr>
        <p:txBody>
          <a:bodyPr lIns="91440" rIns="91440" anchor="b"/>
          <a:lstStyle>
            <a:lvl1pPr algn="r">
              <a:defRPr sz="4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kotufa</a:t>
            </a:r>
            <a:r>
              <a:rPr lang="en-US" dirty="0" smtClean="0"/>
              <a:t> system 3.0</a:t>
            </a:r>
            <a:br>
              <a:rPr lang="en-US" dirty="0" smtClean="0"/>
            </a:br>
            <a:r>
              <a:rPr lang="en-US" dirty="0" smtClean="0"/>
              <a:t>Beta</a:t>
            </a:r>
            <a:endParaRPr lang="de-DE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55937" y="5071016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pic>
        <p:nvPicPr>
          <p:cNvPr id="9" name="8 Imagen" descr="kotufaWhol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211666"/>
            <a:ext cx="4388757" cy="3699966"/>
          </a:xfrm>
          <a:prstGeom prst="rect">
            <a:avLst/>
          </a:prstGeom>
        </p:spPr>
      </p:pic>
      <p:pic>
        <p:nvPicPr>
          <p:cNvPr id="10" name="9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3936" y="3465473"/>
            <a:ext cx="277049" cy="269134"/>
          </a:xfrm>
          <a:prstGeom prst="rect">
            <a:avLst/>
          </a:prstGeom>
        </p:spPr>
      </p:pic>
      <p:pic>
        <p:nvPicPr>
          <p:cNvPr id="11" name="10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72074" y="3808374"/>
            <a:ext cx="277049" cy="269134"/>
          </a:xfrm>
          <a:prstGeom prst="rect">
            <a:avLst/>
          </a:prstGeom>
        </p:spPr>
      </p:pic>
      <p:pic>
        <p:nvPicPr>
          <p:cNvPr id="12" name="11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6318" y="4494175"/>
            <a:ext cx="277049" cy="269134"/>
          </a:xfrm>
          <a:prstGeom prst="rect">
            <a:avLst/>
          </a:prstGeom>
        </p:spPr>
      </p:pic>
      <p:pic>
        <p:nvPicPr>
          <p:cNvPr id="13" name="12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048350" y="3465474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14" name="13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379345" y="3805995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15" name="14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048351" y="4163184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16" name="15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707832" y="4827554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17" name="16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376963" y="5189505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18" name="17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719863" y="4496562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19" name="18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2058001" y="4839463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20" name="19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041207" y="5530027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21" name="20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053113" y="6206303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22" name="21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69694" y="6218210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23" name="22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3937" y="5534791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24" name="23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72075" y="5175221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25" name="24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376962" y="6553965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26" name="25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698305" y="5527639"/>
            <a:ext cx="277049" cy="269134"/>
          </a:xfrm>
          <a:prstGeom prst="rect">
            <a:avLst/>
          </a:prstGeom>
        </p:spPr>
      </p:pic>
      <p:pic>
        <p:nvPicPr>
          <p:cNvPr id="27" name="26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707829" y="4487032"/>
            <a:ext cx="277049" cy="269134"/>
          </a:xfrm>
          <a:prstGeom prst="rect">
            <a:avLst/>
          </a:prstGeom>
        </p:spPr>
      </p:pic>
      <p:pic>
        <p:nvPicPr>
          <p:cNvPr id="28" name="27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715098" y="4156039"/>
            <a:ext cx="277049" cy="269134"/>
          </a:xfrm>
          <a:prstGeom prst="rect">
            <a:avLst/>
          </a:prstGeom>
        </p:spPr>
      </p:pic>
      <p:pic>
        <p:nvPicPr>
          <p:cNvPr id="29" name="28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67312" y="2782057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30" name="29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043587" y="2093875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31" name="30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6318" y="1398551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32" name="31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1556" y="2432015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33" name="32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1761" y="3127341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34" name="33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6318" y="1072315"/>
            <a:ext cx="277049" cy="269134"/>
          </a:xfrm>
          <a:prstGeom prst="rect">
            <a:avLst/>
          </a:prstGeom>
        </p:spPr>
      </p:pic>
      <p:pic>
        <p:nvPicPr>
          <p:cNvPr id="35" name="34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72074" y="24565"/>
            <a:ext cx="277049" cy="269134"/>
          </a:xfrm>
          <a:prstGeom prst="rect">
            <a:avLst/>
          </a:prstGeom>
        </p:spPr>
      </p:pic>
      <p:pic>
        <p:nvPicPr>
          <p:cNvPr id="36" name="35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045969" y="369847"/>
            <a:ext cx="277049" cy="269134"/>
          </a:xfrm>
          <a:prstGeom prst="rect">
            <a:avLst/>
          </a:prstGeom>
        </p:spPr>
      </p:pic>
      <p:pic>
        <p:nvPicPr>
          <p:cNvPr id="37" name="36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3936" y="41238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38" name="37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1722244" y="362706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39" name="38 Imagen" descr="huella.png"/>
          <p:cNvPicPr>
            <a:picLocks noChangeAspect="1"/>
          </p:cNvPicPr>
          <p:nvPr userDrawn="1"/>
        </p:nvPicPr>
        <p:blipFill>
          <a:blip r:embed="rId4" cstate="print">
            <a:lum bright="-81000" contrast="100000"/>
          </a:blip>
          <a:stretch>
            <a:fillRect/>
          </a:stretch>
        </p:blipFill>
        <p:spPr>
          <a:xfrm rot="5400000">
            <a:off x="371018" y="4163185"/>
            <a:ext cx="277049" cy="26913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sp>
        <p:nvSpPr>
          <p:cNvPr id="40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630890" y="6459538"/>
            <a:ext cx="3863975" cy="2476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e-DE" dirty="0" smtClean="0"/>
              <a:t>Manuel Antonio Reyes – Ingeniería en Computación</a:t>
            </a:r>
            <a:endParaRPr lang="de-DE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5" name="Picture 10" descr="cas_logosmall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630890" y="6459538"/>
            <a:ext cx="3863975" cy="2476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e-DE" dirty="0" smtClean="0"/>
              <a:t>Manuel Antonio Reyes – Ingeniería en Computación</a:t>
            </a:r>
            <a:endParaRPr lang="de-DE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F72E8FBE-8962-46F3-A087-B23541BD45B3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5" name="Picture 10" descr="cas_logosmall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3 Marcador de pie de página"/>
          <p:cNvSpPr txBox="1">
            <a:spLocks/>
          </p:cNvSpPr>
          <p:nvPr userDrawn="1"/>
        </p:nvSpPr>
        <p:spPr bwMode="auto">
          <a:xfrm>
            <a:off x="1630890" y="6459538"/>
            <a:ext cx="3863975" cy="24765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Manuel Antonio Reyes – Ingeniería en Computación</a:t>
            </a:r>
            <a:endParaRPr kumimoji="0" lang="de-D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656290" y="6188606"/>
            <a:ext cx="3863975" cy="2476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e-DE" dirty="0" smtClean="0"/>
              <a:t>Manuel Antonio Reyes – Ingeniería en Computación</a:t>
            </a:r>
            <a:endParaRPr lang="de-DE" dirty="0"/>
          </a:p>
        </p:txBody>
      </p:sp>
      <p:pic>
        <p:nvPicPr>
          <p:cNvPr id="8" name="Picture 10" descr="cas_logosmall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E819B95-DD47-4B67-9714-3F37CFEFD3AA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5" name="Picture 10" descr="cas_logosmall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3 Marcador de pie de página"/>
          <p:cNvSpPr txBox="1">
            <a:spLocks/>
          </p:cNvSpPr>
          <p:nvPr userDrawn="1"/>
        </p:nvSpPr>
        <p:spPr bwMode="auto">
          <a:xfrm>
            <a:off x="1630890" y="6459538"/>
            <a:ext cx="3863975" cy="24765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Manuel Antonio Reyes – Ingeniería en Computación</a:t>
            </a:r>
            <a:endParaRPr kumimoji="0" lang="de-D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C98BEBE5-8221-4EC0-99B6-651441716121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6" name="Picture 10" descr="cas_logosmall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3 Marcador de pie de página"/>
          <p:cNvSpPr txBox="1">
            <a:spLocks/>
          </p:cNvSpPr>
          <p:nvPr userDrawn="1"/>
        </p:nvSpPr>
        <p:spPr bwMode="auto">
          <a:xfrm>
            <a:off x="1630890" y="6459538"/>
            <a:ext cx="3863975" cy="24765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Manuel Antonio Reyes – Ingeniería en Computación</a:t>
            </a:r>
            <a:endParaRPr kumimoji="0" lang="de-D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56BB4E1C-4551-47D6-B191-869884491C96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8" name="Picture 10" descr="cas_logosmall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3 Marcador de pie de página"/>
          <p:cNvSpPr txBox="1">
            <a:spLocks/>
          </p:cNvSpPr>
          <p:nvPr userDrawn="1"/>
        </p:nvSpPr>
        <p:spPr bwMode="auto">
          <a:xfrm>
            <a:off x="1630890" y="6459538"/>
            <a:ext cx="3863975" cy="24765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Manuel Antonio Reyes – Ingeniería en Computación</a:t>
            </a:r>
            <a:endParaRPr kumimoji="0" lang="de-D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D21A6911-92B9-451C-A473-A51C54079264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4" name="Picture 10" descr="cas_logosmall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3 Marcador de pie de página"/>
          <p:cNvSpPr txBox="1">
            <a:spLocks/>
          </p:cNvSpPr>
          <p:nvPr userDrawn="1"/>
        </p:nvSpPr>
        <p:spPr bwMode="auto">
          <a:xfrm>
            <a:off x="1630890" y="6459538"/>
            <a:ext cx="3863975" cy="24765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Manuel Antonio Reyes – Ingeniería en Computación</a:t>
            </a:r>
            <a:endParaRPr kumimoji="0" lang="de-D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BA37FE8F-8544-45AB-8C97-153D3AB578E1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3" name="Picture 10" descr="cas_logosmall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3 Marcador de pie de página"/>
          <p:cNvSpPr txBox="1">
            <a:spLocks/>
          </p:cNvSpPr>
          <p:nvPr userDrawn="1"/>
        </p:nvSpPr>
        <p:spPr bwMode="auto">
          <a:xfrm>
            <a:off x="1630890" y="6459538"/>
            <a:ext cx="3863975" cy="24765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Manuel Antonio Reyes – Ingeniería en Computación</a:t>
            </a:r>
            <a:endParaRPr kumimoji="0" lang="de-D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566781F0-C116-4989-9151-DE6391DDF0C1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6" name="Picture 10" descr="cas_logosmall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3 Marcador de pie de página"/>
          <p:cNvSpPr txBox="1">
            <a:spLocks/>
          </p:cNvSpPr>
          <p:nvPr userDrawn="1"/>
        </p:nvSpPr>
        <p:spPr bwMode="auto">
          <a:xfrm>
            <a:off x="1630890" y="6459538"/>
            <a:ext cx="3863975" cy="24765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Manuel Antonio Reyes – Ingeniería en Computación</a:t>
            </a:r>
            <a:endParaRPr kumimoji="0" lang="de-D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605AC098-C112-4C6E-B022-C6BDA391528B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6" name="Picture 10" descr="cas_logosmall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3 Marcador de pie de página"/>
          <p:cNvSpPr txBox="1">
            <a:spLocks/>
          </p:cNvSpPr>
          <p:nvPr userDrawn="1"/>
        </p:nvSpPr>
        <p:spPr bwMode="auto">
          <a:xfrm>
            <a:off x="1630890" y="6459538"/>
            <a:ext cx="3863975" cy="24765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Manuel Antonio Reyes – Ingeniería en Computación</a:t>
            </a:r>
            <a:endParaRPr kumimoji="0" lang="de-D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de-DE" dirty="0" smtClean="0"/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879600"/>
            <a:ext cx="85248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225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/>
              <a:t>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065C6AE2-4BC1-4CB4-BE46-861ECD1345C6}" type="slidenum">
              <a:rPr lang="de-DE"/>
              <a:pPr/>
              <a:t>‹Nº›</a:t>
            </a:fld>
            <a:endParaRPr lang="de-DE"/>
          </a:p>
        </p:txBody>
      </p:sp>
      <p:pic>
        <p:nvPicPr>
          <p:cNvPr id="1044497" name="Picture 17" descr="PP small"/>
          <p:cNvPicPr>
            <a:picLocks noChangeAspect="1" noChangeArrowheads="1"/>
          </p:cNvPicPr>
          <p:nvPr userDrawn="1"/>
        </p:nvPicPr>
        <p:blipFill>
          <a:blip r:embed="rId14" cstate="print"/>
          <a:srcRect b="34532"/>
          <a:stretch>
            <a:fillRect/>
          </a:stretch>
        </p:blipFill>
        <p:spPr bwMode="auto">
          <a:xfrm>
            <a:off x="6361113" y="6350000"/>
            <a:ext cx="2463800" cy="307975"/>
          </a:xfrm>
          <a:prstGeom prst="rect">
            <a:avLst/>
          </a:prstGeom>
          <a:noFill/>
        </p:spPr>
      </p:pic>
      <p:pic>
        <p:nvPicPr>
          <p:cNvPr id="6" name="Picture 10" descr="cas_logosmall"/>
          <p:cNvPicPr>
            <a:picLocks noChangeAspect="1" noChangeArrowheads="1"/>
          </p:cNvPicPr>
          <p:nvPr userDrawn="1"/>
        </p:nvPicPr>
        <p:blipFill>
          <a:blip r:embed="rId15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6 Imagen" descr="huella.png"/>
          <p:cNvPicPr>
            <a:picLocks noChangeAspect="1"/>
          </p:cNvPicPr>
          <p:nvPr userDrawn="1"/>
        </p:nvPicPr>
        <p:blipFill>
          <a:blip r:embed="rId16" cstate="print">
            <a:lum bright="-81000" contrast="100000"/>
          </a:blip>
          <a:stretch>
            <a:fillRect/>
          </a:stretch>
        </p:blipFill>
        <p:spPr>
          <a:xfrm rot="16200000">
            <a:off x="8707463" y="164249"/>
            <a:ext cx="162750" cy="1581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9" name="8 Imagen" descr="huella.png"/>
          <p:cNvPicPr>
            <a:picLocks noChangeAspect="1"/>
          </p:cNvPicPr>
          <p:nvPr userDrawn="1"/>
        </p:nvPicPr>
        <p:blipFill>
          <a:blip r:embed="rId16" cstate="print">
            <a:lum bright="-81000" contrast="100000"/>
          </a:blip>
          <a:stretch>
            <a:fillRect/>
          </a:stretch>
        </p:blipFill>
        <p:spPr>
          <a:xfrm rot="16200000">
            <a:off x="5808688" y="-43731"/>
            <a:ext cx="162750" cy="1581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10" name="9 Imagen" descr="huella.png"/>
          <p:cNvPicPr>
            <a:picLocks noChangeAspect="1"/>
          </p:cNvPicPr>
          <p:nvPr userDrawn="1"/>
        </p:nvPicPr>
        <p:blipFill>
          <a:blip r:embed="rId16" cstate="print">
            <a:lum bright="-81000" contrast="100000"/>
          </a:blip>
          <a:stretch>
            <a:fillRect/>
          </a:stretch>
        </p:blipFill>
        <p:spPr>
          <a:xfrm rot="16200000">
            <a:off x="6238901" y="-65419"/>
            <a:ext cx="162750" cy="158100"/>
          </a:xfrm>
          <a:prstGeom prst="rect">
            <a:avLst/>
          </a:prstGeom>
        </p:spPr>
      </p:pic>
      <p:pic>
        <p:nvPicPr>
          <p:cNvPr id="11" name="10 Imagen" descr="huella.png"/>
          <p:cNvPicPr>
            <a:picLocks noChangeAspect="1"/>
          </p:cNvPicPr>
          <p:nvPr userDrawn="1"/>
        </p:nvPicPr>
        <p:blipFill>
          <a:blip r:embed="rId16" cstate="print">
            <a:lum bright="-81000" contrast="100000"/>
          </a:blip>
          <a:stretch>
            <a:fillRect/>
          </a:stretch>
        </p:blipFill>
        <p:spPr>
          <a:xfrm rot="16200000">
            <a:off x="7362851" y="172714"/>
            <a:ext cx="162750" cy="1581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pic>
        <p:nvPicPr>
          <p:cNvPr id="12" name="11 Imagen" descr="huella.png"/>
          <p:cNvPicPr>
            <a:picLocks noChangeAspect="1"/>
          </p:cNvPicPr>
          <p:nvPr userDrawn="1"/>
        </p:nvPicPr>
        <p:blipFill>
          <a:blip r:embed="rId16" cstate="print">
            <a:lum bright="-81000" contrast="100000"/>
          </a:blip>
          <a:stretch>
            <a:fillRect/>
          </a:stretch>
        </p:blipFill>
        <p:spPr>
          <a:xfrm rot="16200000">
            <a:off x="8035951" y="173772"/>
            <a:ext cx="162750" cy="158100"/>
          </a:xfrm>
          <a:prstGeom prst="rect">
            <a:avLst/>
          </a:prstGeom>
        </p:spPr>
      </p:pic>
      <p:pic>
        <p:nvPicPr>
          <p:cNvPr id="13" name="12 Imagen" descr="kotufa1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228600" y="6149121"/>
            <a:ext cx="827485" cy="7088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newsflash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fontAlgn="base">
        <a:spcBef>
          <a:spcPct val="4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fontAlgn="base">
        <a:spcBef>
          <a:spcPct val="4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3pPr>
      <a:lvl4pPr marL="752475" indent="-188913" algn="l" rtl="0" fontAlgn="base">
        <a:spcBef>
          <a:spcPct val="4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4pPr>
      <a:lvl5pPr marL="9620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point.de/" TargetMode="External"/><Relationship Id="rId3" Type="http://schemas.openxmlformats.org/officeDocument/2006/relationships/tags" Target="../tags/tag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891958" y="4510757"/>
            <a:ext cx="6081713" cy="1829883"/>
          </a:xfrm>
          <a:noFill/>
        </p:spPr>
        <p:txBody>
          <a:bodyPr lIns="91440" rIns="91440" anchor="b"/>
          <a:lstStyle>
            <a:lvl1pPr algn="r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software </a:t>
            </a:r>
            <a:r>
              <a:rPr lang="en-US" dirty="0" err="1" smtClean="0"/>
              <a:t>educativo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educación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WEB 2.0</a:t>
            </a:r>
            <a:endParaRPr lang="de-DE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195483" y="1676400"/>
            <a:ext cx="4625788" cy="165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3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KOTUFA</a:t>
            </a:r>
            <a:r>
              <a:rPr kumimoji="0" lang="en-US" sz="4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3.0</a:t>
            </a:r>
          </a:p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BETA</a:t>
            </a:r>
            <a:endParaRPr kumimoji="0" lang="de-DE" sz="4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19088" y="1117570"/>
            <a:ext cx="8098771" cy="567783"/>
          </a:xfrm>
          <a:prstGeom prst="rect">
            <a:avLst/>
          </a:prstGeom>
        </p:spPr>
        <p:txBody>
          <a:bodyPr/>
          <a:lstStyle/>
          <a:p>
            <a:pPr marL="190500" marR="0" lvl="0" indent="-19050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lang="es-VE" b="1" kern="0" dirty="0" err="1" smtClean="0">
                <a:latin typeface="+mn-lt"/>
              </a:rPr>
              <a:t>Moodle</a:t>
            </a:r>
            <a:r>
              <a:rPr lang="es-VE" b="1" kern="0" dirty="0" smtClean="0">
                <a:latin typeface="+mn-lt"/>
              </a:rPr>
              <a:t> -&gt; PHP -&gt; XML -&gt; Flash -&gt; PHP = </a:t>
            </a:r>
            <a:r>
              <a:rPr lang="es-VE" sz="2400" b="1" kern="0" dirty="0" err="1" smtClean="0">
                <a:latin typeface="+mj-lt"/>
              </a:rPr>
              <a:t>kotufa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08735" y="1601656"/>
            <a:ext cx="8098771" cy="469171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Blip>
                <a:blip r:embed="rId2"/>
              </a:buBlip>
              <a:tabLst/>
              <a:defRPr/>
            </a:pPr>
            <a:r>
              <a:rPr lang="es-ES" kern="0" dirty="0" smtClean="0">
                <a:latin typeface="+mn-lt"/>
              </a:rPr>
              <a:t>PHP: </a:t>
            </a:r>
            <a:r>
              <a:rPr lang="es-ES" kern="0" dirty="0" err="1" smtClean="0">
                <a:latin typeface="+mn-lt"/>
              </a:rPr>
              <a:t>parsing</a:t>
            </a:r>
            <a:r>
              <a:rPr lang="es-ES" kern="0" dirty="0" smtClean="0">
                <a:latin typeface="+mn-lt"/>
              </a:rPr>
              <a:t> + mail.php</a:t>
            </a:r>
            <a:endParaRPr kumimoji="0" lang="de-DE" sz="1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1625" y="687388"/>
            <a:ext cx="8515350" cy="6000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¿Como logra</a:t>
            </a:r>
            <a:r>
              <a:rPr kumimoji="0" lang="de-DE" sz="24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kotufa interactuar con docentes y alumnos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5" name="4 Imagen" descr="paso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187" y="2339787"/>
            <a:ext cx="7897584" cy="235247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VENTAJAS DEL SISTEMA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9088" y="2390601"/>
            <a:ext cx="4186237" cy="23876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VE" sz="2400" dirty="0" smtClean="0"/>
              <a:t>Se </a:t>
            </a:r>
            <a:r>
              <a:rPr lang="es-VE" sz="2400" dirty="0"/>
              <a:t>basan en el aporte del valor añadido</a:t>
            </a:r>
            <a:r>
              <a:rPr lang="de-DE" sz="2400" dirty="0"/>
              <a:t>. </a:t>
            </a:r>
          </a:p>
          <a:p>
            <a:pPr>
              <a:buBlip>
                <a:blip r:embed="rId3"/>
              </a:buBlip>
            </a:pPr>
            <a:r>
              <a:rPr lang="es-VE" sz="2400" dirty="0"/>
              <a:t>Actualización continúa de la información</a:t>
            </a:r>
            <a:r>
              <a:rPr lang="de-DE" sz="2400" dirty="0"/>
              <a:t>. </a:t>
            </a:r>
            <a:endParaRPr lang="en-US" sz="2400" dirty="0"/>
          </a:p>
        </p:txBody>
      </p:sp>
      <p:sp>
        <p:nvSpPr>
          <p:cNvPr id="1073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7725" y="2419176"/>
            <a:ext cx="4186238" cy="2529354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s-VE" sz="2400" dirty="0"/>
              <a:t>Manejo Intuitivo de </a:t>
            </a:r>
            <a:r>
              <a:rPr lang="es-VE" sz="2400" dirty="0" smtClean="0"/>
              <a:t>los juegos, herramientas y actividades.</a:t>
            </a:r>
            <a:endParaRPr lang="es-VE" sz="2400" dirty="0"/>
          </a:p>
          <a:p>
            <a:pPr>
              <a:buBlip>
                <a:blip r:embed="rId3"/>
              </a:buBlip>
            </a:pPr>
            <a:r>
              <a:rPr lang="es-VE" sz="2400" dirty="0" smtClean="0"/>
              <a:t>Desarrolla </a:t>
            </a:r>
            <a:r>
              <a:rPr lang="es-VE" sz="2400" dirty="0"/>
              <a:t>una cultura participativa</a:t>
            </a:r>
            <a:r>
              <a:rPr lang="de-DE" sz="2400" dirty="0"/>
              <a:t>. </a:t>
            </a:r>
          </a:p>
        </p:txBody>
      </p:sp>
      <p:sp>
        <p:nvSpPr>
          <p:cNvPr id="1073157" name="Rectangle 5"/>
          <p:cNvSpPr>
            <a:spLocks noChangeArrowheads="1"/>
          </p:cNvSpPr>
          <p:nvPr/>
        </p:nvSpPr>
        <p:spPr bwMode="auto">
          <a:xfrm>
            <a:off x="327025" y="1479550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800" b="1" dirty="0" smtClean="0">
                <a:latin typeface="Comfortaa" pitchFamily="34" charset="0"/>
              </a:rPr>
              <a:t>Usuario</a:t>
            </a:r>
            <a:endParaRPr lang="de-DE" sz="2800" b="1" dirty="0">
              <a:latin typeface="Comfortaa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Recomendaciones </a:t>
            </a:r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gray">
          <a:xfrm>
            <a:off x="346076" y="1871663"/>
            <a:ext cx="4243854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0" tIns="0" rIns="0" bIns="0" anchor="ctr"/>
          <a:lstStyle/>
          <a:p>
            <a:pPr defTabSz="801688"/>
            <a:r>
              <a:rPr lang="de-DE" b="1" dirty="0">
                <a:latin typeface="+mn-lt"/>
              </a:rPr>
              <a:t>Licencia de Software</a:t>
            </a:r>
          </a:p>
        </p:txBody>
      </p:sp>
      <p:sp>
        <p:nvSpPr>
          <p:cNvPr id="1050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2900" y="2311400"/>
            <a:ext cx="8480425" cy="1333500"/>
          </a:xfrm>
          <a:noFill/>
          <a:ln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VE" dirty="0" smtClean="0"/>
              <a:t> El </a:t>
            </a:r>
            <a:r>
              <a:rPr lang="es-VE" dirty="0"/>
              <a:t>sistema </a:t>
            </a:r>
            <a:r>
              <a:rPr lang="es-VE" dirty="0" smtClean="0"/>
              <a:t>puede ser </a:t>
            </a:r>
            <a:r>
              <a:rPr lang="es-VE" dirty="0"/>
              <a:t>implementado </a:t>
            </a:r>
            <a:r>
              <a:rPr lang="es-VE" dirty="0" smtClean="0"/>
              <a:t>bajo </a:t>
            </a:r>
            <a:r>
              <a:rPr lang="es-VE" dirty="0"/>
              <a:t>2 licencias.</a:t>
            </a:r>
          </a:p>
          <a:p>
            <a:pPr>
              <a:spcBef>
                <a:spcPct val="20000"/>
              </a:spcBef>
            </a:pPr>
            <a:r>
              <a:rPr lang="es-VE" dirty="0" smtClean="0"/>
              <a:t> Gratuita</a:t>
            </a:r>
            <a:r>
              <a:rPr lang="es-VE" dirty="0"/>
              <a:t>.</a:t>
            </a:r>
          </a:p>
          <a:p>
            <a:pPr>
              <a:spcBef>
                <a:spcPct val="20000"/>
              </a:spcBef>
            </a:pPr>
            <a:r>
              <a:rPr lang="es-VE" dirty="0" smtClean="0"/>
              <a:t> Comercial (a futuro).</a:t>
            </a:r>
            <a:endParaRPr lang="es-VE" dirty="0"/>
          </a:p>
        </p:txBody>
      </p:sp>
      <p:sp>
        <p:nvSpPr>
          <p:cNvPr id="1050632" name="Rectangle 8"/>
          <p:cNvSpPr>
            <a:spLocks noChangeArrowheads="1"/>
          </p:cNvSpPr>
          <p:nvPr/>
        </p:nvSpPr>
        <p:spPr bwMode="auto">
          <a:xfrm>
            <a:off x="323850" y="1117600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000" b="1" dirty="0">
                <a:latin typeface="+mn-lt"/>
              </a:rPr>
              <a:t>Oportunidades de crecimiento</a:t>
            </a:r>
          </a:p>
        </p:txBody>
      </p:sp>
      <p:sp>
        <p:nvSpPr>
          <p:cNvPr id="1050633" name="Rectangle 9"/>
          <p:cNvSpPr>
            <a:spLocks noChangeArrowheads="1"/>
          </p:cNvSpPr>
          <p:nvPr/>
        </p:nvSpPr>
        <p:spPr bwMode="auto">
          <a:xfrm>
            <a:off x="342900" y="4321175"/>
            <a:ext cx="8480425" cy="147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90500" indent="-190500" eaLnBrk="1" hangingPunct="1">
              <a:spcBef>
                <a:spcPct val="20000"/>
              </a:spcBef>
              <a:buClr>
                <a:schemeClr val="accent1"/>
              </a:buClr>
              <a:buBlip>
                <a:blip r:embed="rId3"/>
              </a:buBlip>
            </a:pPr>
            <a:r>
              <a:rPr lang="es-VE" sz="2000" dirty="0" smtClean="0">
                <a:latin typeface="+mn-lt"/>
              </a:rPr>
              <a:t>Aplicable para cualquier institución educativa.</a:t>
            </a:r>
            <a:endParaRPr lang="es-VE" sz="2000" dirty="0">
              <a:latin typeface="+mn-lt"/>
            </a:endParaRPr>
          </a:p>
          <a:p>
            <a:pPr marL="190500" indent="-190500" eaLnBrk="1" hangingPunct="1">
              <a:spcBef>
                <a:spcPct val="20000"/>
              </a:spcBef>
              <a:buClr>
                <a:schemeClr val="accent1"/>
              </a:buClr>
              <a:buBlip>
                <a:blip r:embed="rId3"/>
              </a:buBlip>
            </a:pPr>
            <a:r>
              <a:rPr lang="es-VE" sz="2000" dirty="0" smtClean="0">
                <a:latin typeface="+mn-lt"/>
              </a:rPr>
              <a:t> Entras en tu aula de informáticas tal como en la sala de tu hogar.</a:t>
            </a:r>
            <a:endParaRPr lang="es-VE" sz="1600" dirty="0">
              <a:latin typeface="+mn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28147" y="3781146"/>
            <a:ext cx="4243854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0" tIns="0" rIns="0" bIns="0" anchor="ctr"/>
          <a:lstStyle/>
          <a:p>
            <a:pPr defTabSz="801688"/>
            <a:r>
              <a:rPr lang="de-DE" b="1" dirty="0">
                <a:latin typeface="+mn-lt"/>
              </a:rPr>
              <a:t>Licencia de Software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630890" y="6459538"/>
            <a:ext cx="3863975" cy="2476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e-DE" dirty="0" smtClean="0"/>
              <a:t>Manuel Antonio Reyes – Ingeniería en Computación</a:t>
            </a:r>
            <a:endParaRPr lang="de-DE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1903" name="Rectangle 15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61903" r:id="rId7" imgW="0" imgH="0" progId="">
              <p:embed/>
            </p:oleObj>
          </a:graphicData>
        </a:graphic>
      </p:graphicFrame>
      <p:sp>
        <p:nvSpPr>
          <p:cNvPr id="106189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84109" y="5364083"/>
            <a:ext cx="3943350" cy="47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177800" indent="-177800" algn="r" defTabSz="801688"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de-DE" dirty="0" smtClean="0">
                <a:latin typeface="+mn-lt"/>
              </a:rPr>
              <a:t>Manuel Reyes </a:t>
            </a:r>
            <a:r>
              <a:rPr lang="de-DE" dirty="0">
                <a:latin typeface="+mn-lt"/>
              </a:rPr>
              <a:t>,Tlf. (</a:t>
            </a:r>
            <a:r>
              <a:rPr lang="de-DE" dirty="0" smtClean="0">
                <a:latin typeface="+mn-lt"/>
              </a:rPr>
              <a:t>0241)- 8420709</a:t>
            </a:r>
          </a:p>
        </p:txBody>
      </p:sp>
      <p:sp>
        <p:nvSpPr>
          <p:cNvPr id="1061898" name="Text Box 10">
            <a:hlinkClick r:id="rId8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1479" y="5059470"/>
            <a:ext cx="3695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b="1" dirty="0" smtClean="0">
                <a:solidFill>
                  <a:srgbClr val="5F5F5F"/>
                </a:solidFill>
                <a:latin typeface="+mn-lt"/>
              </a:rPr>
              <a:t>Contáctanos</a:t>
            </a:r>
            <a:endParaRPr lang="de-DE" b="1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1061899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4424" y="1425388"/>
            <a:ext cx="8202705" cy="328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177800" indent="-177800" defTabSz="801688"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s-ES" dirty="0" smtClean="0">
                <a:latin typeface="Disko" pitchFamily="2" charset="0"/>
              </a:rPr>
              <a:t>Kotufa</a:t>
            </a:r>
            <a:r>
              <a:rPr lang="es-ES" dirty="0" smtClean="0"/>
              <a:t>  </a:t>
            </a:r>
            <a:r>
              <a:rPr lang="es-ES" dirty="0" smtClean="0">
                <a:latin typeface="+mn-lt"/>
              </a:rPr>
              <a:t>se </a:t>
            </a:r>
            <a:r>
              <a:rPr lang="es-ES" dirty="0">
                <a:latin typeface="+mn-lt"/>
              </a:rPr>
              <a:t>basa en dos principios fundamentales</a:t>
            </a:r>
            <a:r>
              <a:rPr lang="es-ES" dirty="0" smtClean="0">
                <a:latin typeface="+mn-lt"/>
              </a:rPr>
              <a:t>:</a:t>
            </a:r>
            <a:endParaRPr lang="es-ES" dirty="0">
              <a:latin typeface="+mn-lt"/>
            </a:endParaRPr>
          </a:p>
          <a:p>
            <a:pPr marL="177800" indent="-177800" defTabSz="801688"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s-ES" dirty="0">
                <a:latin typeface="+mn-lt"/>
              </a:rPr>
              <a:t>	1. Debes tener el control de tus datos personales</a:t>
            </a:r>
            <a:r>
              <a:rPr lang="es-ES" dirty="0" smtClean="0">
                <a:latin typeface="+mn-lt"/>
              </a:rPr>
              <a:t>.</a:t>
            </a:r>
            <a:endParaRPr lang="es-ES" dirty="0">
              <a:latin typeface="+mn-lt"/>
            </a:endParaRPr>
          </a:p>
          <a:p>
            <a:pPr marL="177800" indent="-177800" defTabSz="801688"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s-ES" dirty="0">
                <a:latin typeface="+mn-lt"/>
              </a:rPr>
              <a:t>	2. Debes tener acceso a la información que otras personas quieren </a:t>
            </a:r>
            <a:r>
              <a:rPr lang="es-ES" dirty="0" smtClean="0">
                <a:latin typeface="+mn-lt"/>
              </a:rPr>
              <a:t>compartir.</a:t>
            </a:r>
            <a:endParaRPr lang="es-ES" dirty="0">
              <a:latin typeface="+mn-lt"/>
            </a:endParaRPr>
          </a:p>
          <a:p>
            <a:pPr marL="177800" indent="-177800" defTabSz="801688"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s-ES" dirty="0">
                <a:latin typeface="+mn-lt"/>
              </a:rPr>
              <a:t>	Compartir información debe ser algo fácil de hacer y queremos proporcionarte las herramientas de privacidad necesarias para controlar cómo y con quién compartes dicha información</a:t>
            </a:r>
            <a:r>
              <a:rPr lang="es-ES" dirty="0" smtClean="0">
                <a:latin typeface="+mn-lt"/>
              </a:rPr>
              <a:t>.</a:t>
            </a:r>
            <a:endParaRPr lang="de-DE" dirty="0" smtClean="0">
              <a:latin typeface="+mn-lt"/>
            </a:endParaRPr>
          </a:p>
          <a:p>
            <a:pPr marL="177800" indent="-177800" defTabSz="801688"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de-DE" b="1" dirty="0">
              <a:latin typeface="+mn-lt"/>
            </a:endParaRPr>
          </a:p>
          <a:p>
            <a:pPr marL="177800" indent="-177800" defTabSz="801688"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de-DE" b="1" dirty="0">
                <a:latin typeface="+mn-lt"/>
              </a:rPr>
              <a:t>E-Mail: </a:t>
            </a:r>
            <a:r>
              <a:rPr lang="de-DE" b="1" dirty="0" smtClean="0">
                <a:latin typeface="+mn-lt"/>
              </a:rPr>
              <a:t>adminuser@kotufa.websimians.com</a:t>
            </a:r>
            <a:endParaRPr lang="de-DE" b="1" dirty="0">
              <a:latin typeface="+mn-lt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2667934" y="948289"/>
            <a:ext cx="4243854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0" tIns="0" rIns="0" bIns="0" anchor="ctr"/>
          <a:lstStyle/>
          <a:p>
            <a:pPr defTabSz="801688"/>
            <a:r>
              <a:rPr lang="de-DE" b="1" dirty="0" smtClean="0">
                <a:latin typeface="+mn-lt"/>
              </a:rPr>
              <a:t>Condiciones de uso</a:t>
            </a:r>
            <a:endParaRPr lang="de-DE" b="1" dirty="0">
              <a:latin typeface="+mn-lt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665694" y="5109882"/>
            <a:ext cx="3307977" cy="1230758"/>
          </a:xfrm>
          <a:noFill/>
        </p:spPr>
        <p:txBody>
          <a:bodyPr lIns="91440" rIns="91440" anchor="b"/>
          <a:lstStyle>
            <a:lvl1pPr algn="r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Gracias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presentación</a:t>
            </a:r>
            <a:endParaRPr lang="de-DE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195483" y="1676400"/>
            <a:ext cx="4625788" cy="165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3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KOTUFA</a:t>
            </a:r>
            <a:r>
              <a:rPr kumimoji="0" lang="en-US" sz="4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3.0</a:t>
            </a:r>
          </a:p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BETA</a:t>
            </a:r>
            <a:endParaRPr kumimoji="0" lang="de-DE" sz="4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¿Qué es </a:t>
            </a:r>
            <a:r>
              <a:rPr lang="de-DE" dirty="0" smtClean="0">
                <a:solidFill>
                  <a:schemeClr val="tx1"/>
                </a:solidFill>
              </a:rPr>
              <a:t>KOTUFA?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475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19088" y="1879600"/>
            <a:ext cx="8515350" cy="40290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de-DE" b="1" dirty="0"/>
              <a:t>¿Por qué necesitas </a:t>
            </a:r>
            <a:r>
              <a:rPr lang="de-DE" b="1" dirty="0" smtClean="0">
                <a:latin typeface="+mj-lt"/>
              </a:rPr>
              <a:t>Kotufa</a:t>
            </a:r>
            <a:r>
              <a:rPr lang="de-DE" b="1" dirty="0" smtClean="0"/>
              <a:t>?</a:t>
            </a:r>
            <a:r>
              <a:rPr lang="en-US" dirty="0" smtClean="0"/>
              <a:t> </a:t>
            </a:r>
            <a:endParaRPr lang="en-US" dirty="0"/>
          </a:p>
          <a:p>
            <a:pPr algn="ctr">
              <a:buFont typeface="Wingdings" pitchFamily="2" charset="2"/>
              <a:buNone/>
            </a:pPr>
            <a:endParaRPr lang="en-US" dirty="0"/>
          </a:p>
          <a:p>
            <a:r>
              <a:rPr lang="es-VE" dirty="0" smtClean="0"/>
              <a:t>Brinda herramientas al docente que permiten saber las verdaderas fallas de sus alumnos.</a:t>
            </a:r>
            <a:endParaRPr lang="es-VE" dirty="0"/>
          </a:p>
          <a:p>
            <a:r>
              <a:rPr lang="es-VE" dirty="0" smtClean="0"/>
              <a:t>Atiende las necesidades del alumno.</a:t>
            </a:r>
            <a:endParaRPr lang="es-VE" dirty="0"/>
          </a:p>
          <a:p>
            <a:r>
              <a:rPr lang="es-VE" dirty="0"/>
              <a:t>Es una estrategia de </a:t>
            </a:r>
            <a:r>
              <a:rPr lang="es-VE" dirty="0" smtClean="0"/>
              <a:t>marketing.</a:t>
            </a:r>
            <a:endParaRPr lang="es-VE" dirty="0"/>
          </a:p>
          <a:p>
            <a:r>
              <a:rPr lang="es-VE" dirty="0"/>
              <a:t>Implementa el </a:t>
            </a:r>
            <a:r>
              <a:rPr lang="es-VE" dirty="0" smtClean="0"/>
              <a:t>concepto de las redes sociales modernas a </a:t>
            </a:r>
            <a:r>
              <a:rPr lang="es-VE" dirty="0"/>
              <a:t>la </a:t>
            </a:r>
            <a:r>
              <a:rPr lang="es-VE" dirty="0" smtClean="0"/>
              <a:t>institución educativa, sus docentes y sus alumnos.</a:t>
            </a:r>
            <a:endParaRPr lang="es-VE" dirty="0"/>
          </a:p>
        </p:txBody>
      </p:sp>
      <p:sp>
        <p:nvSpPr>
          <p:cNvPr id="1047556" name="Rectangle 4"/>
          <p:cNvSpPr>
            <a:spLocks noChangeArrowheads="1"/>
          </p:cNvSpPr>
          <p:nvPr/>
        </p:nvSpPr>
        <p:spPr bwMode="auto">
          <a:xfrm>
            <a:off x="323850" y="1117600"/>
            <a:ext cx="8820150" cy="75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000" dirty="0">
                <a:latin typeface="Comfortaa" pitchFamily="34" charset="0"/>
              </a:rPr>
              <a:t>Es un </a:t>
            </a:r>
            <a:r>
              <a:rPr lang="de-DE" sz="2000" dirty="0" smtClean="0">
                <a:latin typeface="Comfortaa" pitchFamily="34" charset="0"/>
              </a:rPr>
              <a:t>software educativo que permite la comunicación constante entre profesores y alumnos a través de sus actividades</a:t>
            </a:r>
            <a:endParaRPr lang="de-DE" sz="2000" dirty="0">
              <a:latin typeface="Comfortaa" pitchFamily="34" charset="0"/>
            </a:endParaRPr>
          </a:p>
        </p:txBody>
      </p:sp>
      <p:pic>
        <p:nvPicPr>
          <p:cNvPr id="6" name="Picture 10" descr="cas_logosmall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630890" y="6459538"/>
            <a:ext cx="3863975" cy="2476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e-DE" dirty="0" smtClean="0"/>
              <a:t>Manuel Antonio Reyes – Ingeniería en Computación</a:t>
            </a:r>
            <a:endParaRPr lang="de-DE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Metodologia implementada: RUP</a:t>
            </a:r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879600"/>
            <a:ext cx="8515350" cy="4029075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de-DE" sz="1800" b="1" dirty="0"/>
              <a:t>¿Por qué RUP?</a:t>
            </a:r>
            <a:r>
              <a:rPr lang="en-US" sz="1800" dirty="0"/>
              <a:t>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s-ES" sz="1800" dirty="0"/>
          </a:p>
          <a:p>
            <a:pPr algn="just">
              <a:lnSpc>
                <a:spcPct val="80000"/>
              </a:lnSpc>
              <a:buBlip>
                <a:blip r:embed="rId3"/>
              </a:buBlip>
            </a:pPr>
            <a:r>
              <a:rPr lang="es-ES" sz="1800" dirty="0"/>
              <a:t> Permitiendo visualizar estructura de </a:t>
            </a:r>
            <a:r>
              <a:rPr lang="es-ES" sz="1800" dirty="0" smtClean="0"/>
              <a:t>Kotufa.</a:t>
            </a:r>
            <a:endParaRPr lang="es-ES" sz="1800" dirty="0"/>
          </a:p>
          <a:p>
            <a:pPr algn="just">
              <a:lnSpc>
                <a:spcPct val="80000"/>
              </a:lnSpc>
              <a:buBlip>
                <a:blip r:embed="rId3"/>
              </a:buBlip>
            </a:pPr>
            <a:r>
              <a:rPr lang="es-ES" sz="1800" dirty="0" smtClean="0"/>
              <a:t>Desarrolla </a:t>
            </a:r>
            <a:r>
              <a:rPr lang="es-ES" sz="1800" dirty="0"/>
              <a:t>una arquitectura robusta y con la mayor calidad posible</a:t>
            </a:r>
            <a:r>
              <a:rPr lang="es-ES" sz="1800" dirty="0" smtClean="0"/>
              <a:t>.</a:t>
            </a:r>
          </a:p>
          <a:p>
            <a:pPr algn="just">
              <a:lnSpc>
                <a:spcPct val="80000"/>
              </a:lnSpc>
            </a:pPr>
            <a:r>
              <a:rPr lang="es-ES" sz="1800" dirty="0" smtClean="0"/>
              <a:t>Análisis de casos de uso permite enfocarse en los pasos adecuados al momento de programar la interacción.</a:t>
            </a:r>
            <a:endParaRPr lang="es-ES" sz="1800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s-VE" sz="1800" b="1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s-VE" sz="1800" b="1" dirty="0"/>
              <a:t>Contempla IV Fases</a:t>
            </a:r>
          </a:p>
          <a:p>
            <a:pPr algn="just">
              <a:lnSpc>
                <a:spcPct val="80000"/>
              </a:lnSpc>
            </a:pPr>
            <a:r>
              <a:rPr lang="es-ES" sz="1800" dirty="0" smtClean="0"/>
              <a:t>Inicio</a:t>
            </a:r>
            <a:r>
              <a:rPr lang="es-ES" sz="18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s-ES" sz="1800" dirty="0" smtClean="0"/>
              <a:t>Elaboración</a:t>
            </a:r>
            <a:r>
              <a:rPr lang="es-ES" sz="18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s-ES" sz="1800" dirty="0" smtClean="0"/>
              <a:t>Construcción</a:t>
            </a:r>
            <a:r>
              <a:rPr lang="es-ES" sz="18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s-VE" sz="1800" dirty="0"/>
              <a:t>Transición.</a:t>
            </a:r>
            <a:endParaRPr lang="de-DE" sz="1800" dirty="0"/>
          </a:p>
        </p:txBody>
      </p:sp>
      <p:sp>
        <p:nvSpPr>
          <p:cNvPr id="1077252" name="Rectangle 4"/>
          <p:cNvSpPr>
            <a:spLocks noChangeArrowheads="1"/>
          </p:cNvSpPr>
          <p:nvPr/>
        </p:nvSpPr>
        <p:spPr bwMode="auto">
          <a:xfrm>
            <a:off x="482600" y="1117600"/>
            <a:ext cx="8820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sz="2000" dirty="0">
                <a:latin typeface="Comfortaa" pitchFamily="34" charset="0"/>
              </a:rPr>
              <a:t>Es una metodologia iterativa que continuamente </a:t>
            </a:r>
            <a:r>
              <a:rPr lang="de-DE" sz="2000" dirty="0" smtClean="0">
                <a:latin typeface="Comfortaa" pitchFamily="34" charset="0"/>
              </a:rPr>
              <a:t>evalúa </a:t>
            </a:r>
            <a:r>
              <a:rPr lang="de-DE" sz="2000" dirty="0">
                <a:latin typeface="Comfortaa" pitchFamily="34" charset="0"/>
              </a:rPr>
              <a:t>el sistema</a:t>
            </a:r>
          </a:p>
        </p:txBody>
      </p:sp>
      <p:pic>
        <p:nvPicPr>
          <p:cNvPr id="6" name="Picture 10" descr="cas_logosmall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630890" y="6459538"/>
            <a:ext cx="3863975" cy="2476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e-DE" dirty="0" smtClean="0"/>
              <a:t>Manuel Antonio Reyes – Ingeniería en Computación</a:t>
            </a:r>
            <a:endParaRPr lang="de-DE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8584" name="Rectangle 8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48584" r:id="rId5" imgW="0" imgH="0" progId="">
              <p:embed/>
            </p:oleObj>
          </a:graphicData>
        </a:graphic>
      </p:graphicFrame>
      <p:pic>
        <p:nvPicPr>
          <p:cNvPr id="1048583" name="Picture 7" descr="blu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b="10303"/>
          <a:stretch>
            <a:fillRect/>
          </a:stretch>
        </p:blipFill>
        <p:spPr bwMode="auto">
          <a:xfrm>
            <a:off x="0" y="0"/>
            <a:ext cx="9144000" cy="6151563"/>
          </a:xfrm>
          <a:prstGeom prst="rect">
            <a:avLst/>
          </a:prstGeom>
          <a:noFill/>
        </p:spPr>
      </p:pic>
      <p:sp>
        <p:nvSpPr>
          <p:cNvPr id="1048587" name="Rectangle 11"/>
          <p:cNvSpPr>
            <a:spLocks noChangeArrowheads="1"/>
          </p:cNvSpPr>
          <p:nvPr/>
        </p:nvSpPr>
        <p:spPr bwMode="auto">
          <a:xfrm>
            <a:off x="319088" y="1879600"/>
            <a:ext cx="85153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90500" indent="-190500" algn="ctr"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de-DE" sz="2000" dirty="0" smtClean="0">
                <a:solidFill>
                  <a:srgbClr val="B2B2B2"/>
                </a:solidFill>
              </a:rPr>
              <a:t> </a:t>
            </a:r>
            <a:endParaRPr lang="de-DE" sz="2000" dirty="0">
              <a:solidFill>
                <a:srgbClr val="B2B2B2"/>
              </a:solidFill>
            </a:endParaRPr>
          </a:p>
        </p:txBody>
      </p:sp>
      <p:sp>
        <p:nvSpPr>
          <p:cNvPr id="1048588" name="Rectangle 12"/>
          <p:cNvSpPr>
            <a:spLocks noChangeArrowheads="1"/>
          </p:cNvSpPr>
          <p:nvPr/>
        </p:nvSpPr>
        <p:spPr bwMode="auto">
          <a:xfrm>
            <a:off x="5251450" y="874713"/>
            <a:ext cx="184150" cy="493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endParaRPr lang="es-VE" sz="24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>
          <a:xfrm>
            <a:off x="314325" y="622300"/>
            <a:ext cx="8515350" cy="13320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Bondades que ofrece</a:t>
            </a:r>
          </a:p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kotufa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670357" y="2680447"/>
            <a:ext cx="54476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7"/>
              </a:buBlip>
            </a:pPr>
            <a:r>
              <a:rPr lang="es-ES" sz="3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mfortaa" pitchFamily="34" charset="0"/>
              </a:rPr>
              <a:t>Al Docente.</a:t>
            </a:r>
          </a:p>
          <a:p>
            <a:pPr>
              <a:buBlip>
                <a:blip r:embed="rId7"/>
              </a:buBlip>
            </a:pPr>
            <a:r>
              <a:rPr lang="es-ES" sz="3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mfortaa" pitchFamily="34" charset="0"/>
              </a:rPr>
              <a:t>Al Alumno. </a:t>
            </a:r>
          </a:p>
          <a:p>
            <a:pPr>
              <a:buBlip>
                <a:blip r:embed="rId7"/>
              </a:buBlip>
            </a:pPr>
            <a:r>
              <a:rPr lang="es-ES" sz="3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mfortaa" pitchFamily="34" charset="0"/>
              </a:rPr>
              <a:t>A la institución.</a:t>
            </a:r>
          </a:p>
          <a:p>
            <a:pPr>
              <a:buBlip>
                <a:blip r:embed="rId7"/>
              </a:buBlip>
            </a:pPr>
            <a:r>
              <a:rPr lang="es-ES" sz="32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mfortaa" pitchFamily="34" charset="0"/>
              </a:rPr>
              <a:t>Como herramienta social</a:t>
            </a:r>
            <a:endParaRPr lang="de-DE" sz="3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6" name="Rectangle 6"/>
          <p:cNvSpPr>
            <a:spLocks noGrp="1" noChangeArrowheads="1"/>
          </p:cNvSpPr>
          <p:nvPr>
            <p:ph type="title"/>
          </p:nvPr>
        </p:nvSpPr>
        <p:spPr>
          <a:xfrm>
            <a:off x="301625" y="687388"/>
            <a:ext cx="8515350" cy="600075"/>
          </a:xfrm>
        </p:spPr>
        <p:txBody>
          <a:bodyPr/>
          <a:lstStyle/>
          <a:p>
            <a:r>
              <a:rPr lang="de-DE"/>
              <a:t>BONDADES QUE OFRECE.</a:t>
            </a:r>
          </a:p>
        </p:txBody>
      </p:sp>
      <p:sp>
        <p:nvSpPr>
          <p:cNvPr id="104960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19088" y="2032000"/>
            <a:ext cx="4186237" cy="4029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VE" sz="1800" dirty="0"/>
              <a:t>	</a:t>
            </a:r>
            <a:r>
              <a:rPr lang="es-VE" sz="1800" b="1" dirty="0" smtClean="0"/>
              <a:t>DOCENTE</a:t>
            </a:r>
            <a:endParaRPr lang="es-VE" sz="1800" dirty="0"/>
          </a:p>
          <a:p>
            <a:endParaRPr lang="es-VE" sz="1800" dirty="0"/>
          </a:p>
          <a:p>
            <a:r>
              <a:rPr lang="es-VE" sz="1800" dirty="0" err="1"/>
              <a:t>Hiperconectividad</a:t>
            </a:r>
            <a:r>
              <a:rPr lang="es-VE" sz="1800" dirty="0"/>
              <a:t>.</a:t>
            </a:r>
            <a:endParaRPr lang="es-ES" sz="1800" dirty="0"/>
          </a:p>
          <a:p>
            <a:r>
              <a:rPr lang="es-VE" sz="1800" dirty="0"/>
              <a:t>Portabilidad de la Información.</a:t>
            </a:r>
            <a:endParaRPr lang="de-DE" sz="1800" dirty="0"/>
          </a:p>
          <a:p>
            <a:r>
              <a:rPr lang="es-VE" sz="1800" dirty="0"/>
              <a:t>Eficiencia en la comunicación con el </a:t>
            </a:r>
            <a:r>
              <a:rPr lang="es-VE" sz="1800" dirty="0" smtClean="0"/>
              <a:t>alumno.</a:t>
            </a:r>
            <a:endParaRPr lang="es-VE" sz="1800" dirty="0"/>
          </a:p>
          <a:p>
            <a:r>
              <a:rPr lang="de-DE" sz="1800" dirty="0" smtClean="0"/>
              <a:t>Herramientas.</a:t>
            </a:r>
            <a:endParaRPr lang="de-DE" sz="1800" dirty="0"/>
          </a:p>
          <a:p>
            <a:pPr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1049608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57725" y="2060575"/>
            <a:ext cx="4186238" cy="4029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VE" sz="1800" b="1" dirty="0" smtClean="0"/>
              <a:t>ALUMNO</a:t>
            </a:r>
            <a:endParaRPr lang="es-VE" sz="1800" b="1" dirty="0"/>
          </a:p>
          <a:p>
            <a:endParaRPr lang="es-VE" sz="1800" dirty="0"/>
          </a:p>
          <a:p>
            <a:r>
              <a:rPr lang="es-VE" sz="1800" dirty="0" smtClean="0"/>
              <a:t>Compartir</a:t>
            </a:r>
            <a:r>
              <a:rPr lang="es-VE" sz="1800" dirty="0"/>
              <a:t>, intercambiar, recomendar y opinar.</a:t>
            </a:r>
          </a:p>
          <a:p>
            <a:r>
              <a:rPr lang="es-VE" sz="1800" dirty="0" smtClean="0"/>
              <a:t>Divertido, original y sencillo</a:t>
            </a:r>
            <a:r>
              <a:rPr lang="de-DE" sz="1800" dirty="0" smtClean="0"/>
              <a:t>. </a:t>
            </a:r>
            <a:endParaRPr lang="de-DE" sz="1800" dirty="0"/>
          </a:p>
          <a:p>
            <a:r>
              <a:rPr lang="es-VE" sz="1800" dirty="0" smtClean="0"/>
              <a:t>Similar a juegos de Facebook.</a:t>
            </a:r>
          </a:p>
          <a:p>
            <a:r>
              <a:rPr lang="es-VE" sz="1800" dirty="0" smtClean="0"/>
              <a:t>Mejora su relación con los docentes.</a:t>
            </a:r>
            <a:endParaRPr lang="de-DE" sz="1800" dirty="0"/>
          </a:p>
        </p:txBody>
      </p:sp>
      <p:pic>
        <p:nvPicPr>
          <p:cNvPr id="1049610" name="Picture 10" descr="cas_logosmall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94568" y="6152030"/>
            <a:ext cx="2750821" cy="70597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687388"/>
            <a:ext cx="8515350" cy="600075"/>
          </a:xfrm>
        </p:spPr>
        <p:txBody>
          <a:bodyPr/>
          <a:lstStyle/>
          <a:p>
            <a:r>
              <a:rPr lang="de-DE"/>
              <a:t>BONDADES QUE OFRECE.</a:t>
            </a:r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9088" y="2032000"/>
            <a:ext cx="4186237" cy="4029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VE" sz="1800" b="1" dirty="0" smtClean="0"/>
              <a:t>INSTITUCIONES</a:t>
            </a:r>
            <a:endParaRPr lang="es-VE" sz="1800" b="1" dirty="0"/>
          </a:p>
          <a:p>
            <a:endParaRPr lang="es-VE" sz="1800" dirty="0"/>
          </a:p>
          <a:p>
            <a:r>
              <a:rPr lang="es-VE" sz="1800" dirty="0"/>
              <a:t>Cambio de paradigmas.</a:t>
            </a:r>
            <a:endParaRPr lang="es-ES" sz="1800" dirty="0"/>
          </a:p>
          <a:p>
            <a:r>
              <a:rPr lang="es-VE" sz="1800" dirty="0" smtClean="0"/>
              <a:t>Controles adicionales de relación alumno/profesor/curso.</a:t>
            </a:r>
            <a:endParaRPr lang="es-ES" sz="1800" dirty="0"/>
          </a:p>
          <a:p>
            <a:r>
              <a:rPr lang="es-VE" sz="1800" dirty="0"/>
              <a:t>Ventajas competitivas</a:t>
            </a:r>
            <a:r>
              <a:rPr lang="de-DE" sz="1800" dirty="0"/>
              <a:t>.</a:t>
            </a:r>
          </a:p>
          <a:p>
            <a:pPr>
              <a:buFont typeface="Wingdings" pitchFamily="2" charset="2"/>
              <a:buNone/>
            </a:pPr>
            <a:endParaRPr lang="de-DE" sz="1800" dirty="0"/>
          </a:p>
          <a:p>
            <a:pPr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1075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7725" y="2060575"/>
            <a:ext cx="4186238" cy="4029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VE" sz="1800" b="1" dirty="0"/>
              <a:t>HERRAMIENTA WEB 2.0</a:t>
            </a:r>
          </a:p>
          <a:p>
            <a:endParaRPr lang="es-VE" sz="1800" dirty="0"/>
          </a:p>
          <a:p>
            <a:r>
              <a:rPr lang="es-VE" sz="1800" dirty="0"/>
              <a:t>Red Social.</a:t>
            </a:r>
          </a:p>
          <a:p>
            <a:r>
              <a:rPr lang="es-VE" sz="1800" dirty="0" smtClean="0"/>
              <a:t>Foros.</a:t>
            </a:r>
            <a:endParaRPr lang="es-VE" sz="1800" dirty="0"/>
          </a:p>
          <a:p>
            <a:r>
              <a:rPr lang="es-VE" sz="1800" dirty="0"/>
              <a:t>Wikis.</a:t>
            </a:r>
          </a:p>
          <a:p>
            <a:r>
              <a:rPr lang="es-VE" sz="1800" dirty="0"/>
              <a:t>Grupos</a:t>
            </a:r>
            <a:r>
              <a:rPr lang="es-VE" sz="1800" dirty="0" smtClean="0"/>
              <a:t>.</a:t>
            </a:r>
            <a:endParaRPr lang="es-VE" sz="1800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687388"/>
            <a:ext cx="8515350" cy="600075"/>
          </a:xfrm>
        </p:spPr>
        <p:txBody>
          <a:bodyPr/>
          <a:lstStyle/>
          <a:p>
            <a:pPr algn="ctr"/>
            <a:r>
              <a:rPr lang="de-DE" dirty="0"/>
              <a:t>Conozcamos a </a:t>
            </a:r>
            <a:r>
              <a:rPr lang="de-DE" dirty="0" smtClean="0"/>
              <a:t>kotufa.</a:t>
            </a:r>
            <a:endParaRPr lang="de-DE" dirty="0"/>
          </a:p>
        </p:txBody>
      </p:sp>
      <p:pic>
        <p:nvPicPr>
          <p:cNvPr id="6" name="5 Imagen" descr="kotufa_ma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0921" y="1532966"/>
            <a:ext cx="4580963" cy="31220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6 Imagen" descr="kotufa_mai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44591" y="1873624"/>
            <a:ext cx="4102604" cy="31017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7 Imagen" descr="kotufa_main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3" y="2320517"/>
            <a:ext cx="4159624" cy="28349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1625" y="687388"/>
            <a:ext cx="8515350" cy="6000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¿Como logra</a:t>
            </a:r>
            <a:r>
              <a:rPr kumimoji="0" lang="de-DE" sz="24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kotufa interactuar con docentes y alumnos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9088" y="1117570"/>
            <a:ext cx="8098771" cy="567783"/>
          </a:xfrm>
          <a:prstGeom prst="rect">
            <a:avLst/>
          </a:prstGeom>
        </p:spPr>
        <p:txBody>
          <a:bodyPr/>
          <a:lstStyle/>
          <a:p>
            <a:pPr marL="190500" marR="0" lvl="0" indent="-19050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lang="es-VE" b="1" kern="0" dirty="0" err="1" smtClean="0">
                <a:latin typeface="+mn-lt"/>
              </a:rPr>
              <a:t>Moodle</a:t>
            </a:r>
            <a:r>
              <a:rPr lang="es-VE" b="1" kern="0" dirty="0" smtClean="0">
                <a:latin typeface="+mn-lt"/>
              </a:rPr>
              <a:t> -&gt; PHP -&gt; XML -&gt; Flash -&gt; PHP = </a:t>
            </a:r>
            <a:r>
              <a:rPr lang="es-VE" sz="2400" b="1" kern="0" dirty="0" err="1" smtClean="0">
                <a:latin typeface="+mj-lt"/>
              </a:rPr>
              <a:t>kotufa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8735" y="1601656"/>
            <a:ext cx="8098771" cy="469171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Blip>
                <a:blip r:embed="rId2"/>
              </a:buBlip>
              <a:tabLst/>
              <a:defRPr/>
            </a:pPr>
            <a:r>
              <a:rPr lang="es-ES" kern="0" dirty="0" smtClean="0">
                <a:latin typeface="+mn-lt"/>
              </a:rPr>
              <a:t>Modificación en el núcleo de recursos</a:t>
            </a:r>
            <a:endParaRPr kumimoji="0" lang="de-DE" sz="1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4 Imagen" descr="pas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6521" y="2286000"/>
            <a:ext cx="6216855" cy="32541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9088" y="1117570"/>
            <a:ext cx="8098771" cy="567783"/>
          </a:xfrm>
          <a:prstGeom prst="rect">
            <a:avLst/>
          </a:prstGeom>
        </p:spPr>
        <p:txBody>
          <a:bodyPr/>
          <a:lstStyle/>
          <a:p>
            <a:pPr marL="190500" marR="0" lvl="0" indent="-19050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lang="es-VE" b="1" kern="0" dirty="0" err="1" smtClean="0">
                <a:latin typeface="+mn-lt"/>
              </a:rPr>
              <a:t>Moodle</a:t>
            </a:r>
            <a:r>
              <a:rPr lang="es-VE" b="1" kern="0" dirty="0" smtClean="0">
                <a:latin typeface="+mn-lt"/>
              </a:rPr>
              <a:t> -&gt; PHP -&gt; XML -&gt; Flash -&gt; PHP = </a:t>
            </a:r>
            <a:r>
              <a:rPr lang="es-VE" sz="2400" b="1" kern="0" dirty="0" err="1" smtClean="0">
                <a:latin typeface="+mj-lt"/>
              </a:rPr>
              <a:t>kotufa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8735" y="1601656"/>
            <a:ext cx="8098771" cy="469171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Blip>
                <a:blip r:embed="rId2"/>
              </a:buBlip>
              <a:tabLst/>
              <a:defRPr/>
            </a:pPr>
            <a:r>
              <a:rPr lang="es-ES" kern="0" dirty="0" smtClean="0">
                <a:latin typeface="+mn-lt"/>
              </a:rPr>
              <a:t>Integración Flash + XML</a:t>
            </a:r>
            <a:endParaRPr kumimoji="0" lang="de-DE" sz="1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0500" marR="0" lvl="0" indent="-1905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1625" y="687388"/>
            <a:ext cx="8515350" cy="6000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¿Como logra</a:t>
            </a:r>
            <a:r>
              <a:rPr kumimoji="0" lang="de-DE" sz="2400" b="1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kotufa interactuar con docentes y alumnos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6" name="5 Imagen" descr="pas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382" y="2262650"/>
            <a:ext cx="4390195" cy="140037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6 Imagen" descr="paso2_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8556" y="2601811"/>
            <a:ext cx="5640434" cy="231045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7 Imagen" descr="paso2_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0322" y="3698084"/>
            <a:ext cx="4811984" cy="19719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WvWKD1qy0qs3QPtFxxLZ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GXJJ1_kuyUudXPkosvK9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i578hTQpVESNYuVpLYcgg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rV88ooqF0yd23c.cVWeww"/>
</p:tagLst>
</file>

<file path=ppt/theme/theme1.xml><?xml version="1.0" encoding="utf-8"?>
<a:theme xmlns:a="http://schemas.openxmlformats.org/drawingml/2006/main" name="Standarddesign">
  <a:themeElements>
    <a:clrScheme name="Kotufa">
      <a:dk1>
        <a:sysClr val="windowText" lastClr="000000"/>
      </a:dk1>
      <a:lt1>
        <a:sysClr val="window" lastClr="FFFFFF"/>
      </a:lt1>
      <a:dk2>
        <a:srgbClr val="F4FFB3"/>
      </a:dk2>
      <a:lt2>
        <a:srgbClr val="EAEBDE"/>
      </a:lt2>
      <a:accent1>
        <a:srgbClr val="78B363"/>
      </a:accent1>
      <a:accent2>
        <a:srgbClr val="78B363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Kotufa">
      <a:majorFont>
        <a:latin typeface="Disko"/>
        <a:ea typeface=""/>
        <a:cs typeface=""/>
      </a:majorFont>
      <a:minorFont>
        <a:latin typeface="Comforta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447</Words>
  <Application>Microsoft Office PowerPoint</Application>
  <PresentationFormat>Presentación en pantalla (4:3)</PresentationFormat>
  <Paragraphs>96</Paragraphs>
  <Slides>14</Slides>
  <Notes>11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Standarddesign</vt:lpstr>
      <vt:lpstr>software educativo para educación básica bajo plataforma WEB 2.0</vt:lpstr>
      <vt:lpstr>¿Qué es KOTUFA?</vt:lpstr>
      <vt:lpstr>Metodologia implementada: RUP</vt:lpstr>
      <vt:lpstr>Diapositiva 4</vt:lpstr>
      <vt:lpstr>BONDADES QUE OFRECE.</vt:lpstr>
      <vt:lpstr>BONDADES QUE OFRECE.</vt:lpstr>
      <vt:lpstr>Conozcamos a kotufa.</vt:lpstr>
      <vt:lpstr>Diapositiva 8</vt:lpstr>
      <vt:lpstr>Diapositiva 9</vt:lpstr>
      <vt:lpstr>Diapositiva 10</vt:lpstr>
      <vt:lpstr>VENTAJAS DEL SISTEMA</vt:lpstr>
      <vt:lpstr>Recomendaciones </vt:lpstr>
      <vt:lpstr>Diapositiva 13</vt:lpstr>
      <vt:lpstr>Gracias por su presentación</vt:lpstr>
    </vt:vector>
  </TitlesOfParts>
  <Company>PresentationPoint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screen</dc:title>
  <dc:creator>PresentationPoint</dc:creator>
  <cp:lastModifiedBy>Manuel Antonio</cp:lastModifiedBy>
  <cp:revision>601</cp:revision>
  <cp:lastPrinted>2005-03-15T07:48:11Z</cp:lastPrinted>
  <dcterms:created xsi:type="dcterms:W3CDTF">2004-11-16T16:03:16Z</dcterms:created>
  <dcterms:modified xsi:type="dcterms:W3CDTF">2011-01-27T02:48:15Z</dcterms:modified>
</cp:coreProperties>
</file>