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6" r:id="rId8"/>
    <p:sldId id="267" r:id="rId9"/>
    <p:sldId id="268" r:id="rId10"/>
    <p:sldId id="269" r:id="rId11"/>
    <p:sldId id="270" r:id="rId12"/>
    <p:sldId id="262" r:id="rId13"/>
    <p:sldId id="263" r:id="rId14"/>
    <p:sldId id="264" r:id="rId15"/>
    <p:sldId id="265"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D0EF531-2E81-4D33-A6B7-C4FBDDD18171}">
  <a:tblStyle styleId="{DD0EF531-2E81-4D33-A6B7-C4FBDDD1817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5831C24-B621-46BE-912E-C415AABE903F}" styleName="Table_1">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rshitha R" userId="396e875ab9c9382e" providerId="LiveId" clId="{4C76DB4A-6D07-4F2C-816E-E34BD4AD4470}"/>
    <pc:docChg chg="modSld">
      <pc:chgData name="Varshitha R" userId="396e875ab9c9382e" providerId="LiveId" clId="{4C76DB4A-6D07-4F2C-816E-E34BD4AD4470}" dt="2025-05-19T03:55:25.882" v="24" actId="20577"/>
      <pc:docMkLst>
        <pc:docMk/>
      </pc:docMkLst>
      <pc:sldChg chg="modSp mod">
        <pc:chgData name="Varshitha R" userId="396e875ab9c9382e" providerId="LiveId" clId="{4C76DB4A-6D07-4F2C-816E-E34BD4AD4470}" dt="2025-05-05T03:41:04.863" v="23" actId="20577"/>
        <pc:sldMkLst>
          <pc:docMk/>
          <pc:sldMk cId="0" sldId="256"/>
        </pc:sldMkLst>
        <pc:spChg chg="mod">
          <ac:chgData name="Varshitha R" userId="396e875ab9c9382e" providerId="LiveId" clId="{4C76DB4A-6D07-4F2C-816E-E34BD4AD4470}" dt="2025-05-05T03:40:17.655" v="1" actId="255"/>
          <ac:spMkLst>
            <pc:docMk/>
            <pc:sldMk cId="0" sldId="256"/>
            <ac:spMk id="93" creationId="{00000000-0000-0000-0000-000000000000}"/>
          </ac:spMkLst>
        </pc:spChg>
        <pc:spChg chg="mod">
          <ac:chgData name="Varshitha R" userId="396e875ab9c9382e" providerId="LiveId" clId="{4C76DB4A-6D07-4F2C-816E-E34BD4AD4470}" dt="2025-05-05T03:41:04.863" v="23" actId="20577"/>
          <ac:spMkLst>
            <pc:docMk/>
            <pc:sldMk cId="0" sldId="256"/>
            <ac:spMk id="95" creationId="{00000000-0000-0000-0000-000000000000}"/>
          </ac:spMkLst>
        </pc:spChg>
      </pc:sldChg>
      <pc:sldChg chg="modSp mod">
        <pc:chgData name="Varshitha R" userId="396e875ab9c9382e" providerId="LiveId" clId="{4C76DB4A-6D07-4F2C-816E-E34BD4AD4470}" dt="2025-05-19T03:55:25.882" v="24" actId="20577"/>
        <pc:sldMkLst>
          <pc:docMk/>
          <pc:sldMk cId="0" sldId="258"/>
        </pc:sldMkLst>
        <pc:spChg chg="mod">
          <ac:chgData name="Varshitha R" userId="396e875ab9c9382e" providerId="LiveId" clId="{4C76DB4A-6D07-4F2C-816E-E34BD4AD4470}" dt="2025-05-19T03:55:25.882" v="24" actId="20577"/>
          <ac:spMkLst>
            <pc:docMk/>
            <pc:sldMk cId="0" sldId="258"/>
            <ac:spMk id="1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98" name="Google Shape;9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8" name="Google Shape;13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p:nvPr/>
        </p:nvSpPr>
        <p:spPr>
          <a:xfrm>
            <a:off x="1634836" y="224273"/>
            <a:ext cx="8922328" cy="10895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160" b="1" i="0" u="none" strike="noStrike" cap="none" dirty="0">
                <a:solidFill>
                  <a:srgbClr val="000000"/>
                </a:solidFill>
                <a:latin typeface="Times New Roman"/>
                <a:ea typeface="Times New Roman"/>
                <a:cs typeface="Times New Roman"/>
                <a:sym typeface="Times New Roman"/>
              </a:rPr>
              <a:t>ALVA’S INSTITUTE OF ENGINEERING &amp; TECHNOLOGY</a:t>
            </a:r>
            <a:br>
              <a:rPr lang="en-US" sz="2160" b="1" i="0" u="none" strike="noStrike" cap="none" dirty="0">
                <a:solidFill>
                  <a:srgbClr val="000000"/>
                </a:solidFill>
                <a:latin typeface="Times New Roman"/>
                <a:ea typeface="Times New Roman"/>
                <a:cs typeface="Times New Roman"/>
                <a:sym typeface="Times New Roman"/>
              </a:rPr>
            </a:br>
            <a:r>
              <a:rPr lang="en-US" sz="2160" b="1" i="0" u="none" strike="noStrike" cap="none" dirty="0" err="1">
                <a:solidFill>
                  <a:srgbClr val="000000"/>
                </a:solidFill>
                <a:latin typeface="Times New Roman"/>
                <a:ea typeface="Times New Roman"/>
                <a:cs typeface="Times New Roman"/>
                <a:sym typeface="Times New Roman"/>
              </a:rPr>
              <a:t>Shobhavana</a:t>
            </a:r>
            <a:r>
              <a:rPr lang="en-US" sz="2160" b="1" i="0" u="none" strike="noStrike" cap="none" dirty="0">
                <a:solidFill>
                  <a:srgbClr val="000000"/>
                </a:solidFill>
                <a:latin typeface="Times New Roman"/>
                <a:ea typeface="Times New Roman"/>
                <a:cs typeface="Times New Roman"/>
                <a:sym typeface="Times New Roman"/>
              </a:rPr>
              <a:t> Campus, </a:t>
            </a:r>
            <a:r>
              <a:rPr lang="en-US" sz="2160" b="1" i="0" u="none" strike="noStrike" cap="none" dirty="0" err="1">
                <a:solidFill>
                  <a:srgbClr val="000000"/>
                </a:solidFill>
                <a:latin typeface="Times New Roman"/>
                <a:ea typeface="Times New Roman"/>
                <a:cs typeface="Times New Roman"/>
                <a:sym typeface="Times New Roman"/>
              </a:rPr>
              <a:t>Mijar</a:t>
            </a:r>
            <a:r>
              <a:rPr lang="en-US" sz="2160" b="1" i="0" u="none" strike="noStrike" cap="none" dirty="0">
                <a:solidFill>
                  <a:srgbClr val="000000"/>
                </a:solidFill>
                <a:latin typeface="Times New Roman"/>
                <a:ea typeface="Times New Roman"/>
                <a:cs typeface="Times New Roman"/>
                <a:sym typeface="Times New Roman"/>
              </a:rPr>
              <a:t>, </a:t>
            </a:r>
            <a:r>
              <a:rPr lang="en-US" sz="2160" b="1" i="0" u="none" strike="noStrike" cap="none" dirty="0" err="1">
                <a:solidFill>
                  <a:srgbClr val="000000"/>
                </a:solidFill>
                <a:latin typeface="Times New Roman"/>
                <a:ea typeface="Times New Roman"/>
                <a:cs typeface="Times New Roman"/>
                <a:sym typeface="Times New Roman"/>
              </a:rPr>
              <a:t>Moodabidri</a:t>
            </a:r>
            <a:r>
              <a:rPr lang="en-US" sz="2160" b="1" i="0" u="none" strike="noStrike" cap="none" dirty="0">
                <a:solidFill>
                  <a:srgbClr val="000000"/>
                </a:solidFill>
                <a:latin typeface="Times New Roman"/>
                <a:ea typeface="Times New Roman"/>
                <a:cs typeface="Times New Roman"/>
                <a:sym typeface="Times New Roman"/>
              </a:rPr>
              <a:t>, Mangalore Taluk, D.K – 574225</a:t>
            </a:r>
            <a:br>
              <a:rPr lang="en-US" sz="2160" b="1" i="0" u="none" strike="noStrike" cap="none" dirty="0">
                <a:solidFill>
                  <a:srgbClr val="000000"/>
                </a:solidFill>
                <a:latin typeface="Times New Roman"/>
                <a:ea typeface="Times New Roman"/>
                <a:cs typeface="Times New Roman"/>
                <a:sym typeface="Times New Roman"/>
              </a:rPr>
            </a:br>
            <a:r>
              <a:rPr lang="en-US" sz="2160" b="1" i="0" u="none" strike="noStrike" cap="none" dirty="0">
                <a:solidFill>
                  <a:srgbClr val="000000"/>
                </a:solidFill>
                <a:latin typeface="Times New Roman"/>
                <a:ea typeface="Times New Roman"/>
                <a:cs typeface="Times New Roman"/>
                <a:sym typeface="Times New Roman"/>
              </a:rPr>
              <a:t>Phone: 08258-262725, Fax: 08258-262726</a:t>
            </a:r>
            <a:endParaRPr sz="1800" b="0" i="0" u="none" strike="noStrike" cap="none" dirty="0">
              <a:solidFill>
                <a:schemeClr val="dk1"/>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a:stretch/>
        </p:blipFill>
        <p:spPr>
          <a:xfrm>
            <a:off x="372855" y="0"/>
            <a:ext cx="1261981" cy="1207113"/>
          </a:xfrm>
          <a:prstGeom prst="rect">
            <a:avLst/>
          </a:prstGeom>
          <a:noFill/>
          <a:ln>
            <a:noFill/>
          </a:ln>
        </p:spPr>
      </p:pic>
      <p:cxnSp>
        <p:nvCxnSpPr>
          <p:cNvPr id="90" name="Google Shape;90;p13"/>
          <p:cNvCxnSpPr/>
          <p:nvPr/>
        </p:nvCxnSpPr>
        <p:spPr>
          <a:xfrm>
            <a:off x="0" y="1669847"/>
            <a:ext cx="12192000" cy="0"/>
          </a:xfrm>
          <a:prstGeom prst="straightConnector1">
            <a:avLst/>
          </a:prstGeom>
          <a:noFill/>
          <a:ln w="9525" cap="flat" cmpd="sng">
            <a:solidFill>
              <a:schemeClr val="accent1"/>
            </a:solidFill>
            <a:prstDash val="solid"/>
            <a:miter lim="800000"/>
            <a:headEnd type="none" w="sm" len="sm"/>
            <a:tailEnd type="none" w="sm" len="sm"/>
          </a:ln>
        </p:spPr>
      </p:cxnSp>
      <p:sp>
        <p:nvSpPr>
          <p:cNvPr id="91" name="Google Shape;91;p13"/>
          <p:cNvSpPr txBox="1"/>
          <p:nvPr/>
        </p:nvSpPr>
        <p:spPr>
          <a:xfrm>
            <a:off x="1456177" y="1275148"/>
            <a:ext cx="9172746"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C00000"/>
                </a:solidFill>
                <a:latin typeface="Times New Roman"/>
                <a:ea typeface="Times New Roman"/>
                <a:cs typeface="Times New Roman"/>
                <a:sym typeface="Times New Roman"/>
              </a:rPr>
              <a:t>Department of Computer Science and Engineering</a:t>
            </a:r>
            <a:endParaRPr sz="2000" b="1" i="0" u="none" strike="noStrike" cap="none" dirty="0">
              <a:solidFill>
                <a:srgbClr val="C00000"/>
              </a:solidFill>
              <a:latin typeface="Times New Roman"/>
              <a:ea typeface="Times New Roman"/>
              <a:cs typeface="Times New Roman"/>
              <a:sym typeface="Times New Roman"/>
            </a:endParaRPr>
          </a:p>
        </p:txBody>
      </p:sp>
      <p:sp>
        <p:nvSpPr>
          <p:cNvPr id="92" name="Google Shape;92;p13"/>
          <p:cNvSpPr txBox="1"/>
          <p:nvPr/>
        </p:nvSpPr>
        <p:spPr>
          <a:xfrm>
            <a:off x="3044536" y="1988119"/>
            <a:ext cx="610292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a:solidFill>
                  <a:srgbClr val="000000"/>
                </a:solidFill>
                <a:latin typeface="Times New Roman"/>
                <a:ea typeface="Times New Roman"/>
                <a:cs typeface="Times New Roman"/>
                <a:sym typeface="Times New Roman"/>
              </a:rPr>
              <a:t>PROJECT ON</a:t>
            </a:r>
            <a:endParaRPr sz="2400" b="1" i="0" u="none" strike="noStrike" cap="none">
              <a:solidFill>
                <a:srgbClr val="000000"/>
              </a:solidFill>
              <a:latin typeface="Times New Roman"/>
              <a:ea typeface="Times New Roman"/>
              <a:cs typeface="Times New Roman"/>
              <a:sym typeface="Times New Roman"/>
            </a:endParaRPr>
          </a:p>
        </p:txBody>
      </p:sp>
      <p:sp>
        <p:nvSpPr>
          <p:cNvPr id="93" name="Google Shape;93;p13"/>
          <p:cNvSpPr txBox="1"/>
          <p:nvPr/>
        </p:nvSpPr>
        <p:spPr>
          <a:xfrm>
            <a:off x="801552" y="2410460"/>
            <a:ext cx="10685145" cy="2037080"/>
          </a:xfrm>
          <a:prstGeom prst="rect">
            <a:avLst/>
          </a:prstGeom>
          <a:noFill/>
          <a:ln>
            <a:noFill/>
          </a:ln>
        </p:spPr>
        <p:txBody>
          <a:bodyPr spcFirstLastPara="1" wrap="square" lIns="91425" tIns="45700" rIns="91425" bIns="45700" anchor="t" anchorCtr="0">
            <a:noAutofit/>
          </a:bodyPr>
          <a:lstStyle/>
          <a:p>
            <a:pPr marL="0" marR="0" lvl="0" indent="0" algn="ctr" rtl="0">
              <a:lnSpc>
                <a:spcPct val="107000"/>
              </a:lnSpc>
              <a:spcBef>
                <a:spcPts val="0"/>
              </a:spcBef>
              <a:spcAft>
                <a:spcPts val="0"/>
              </a:spcAft>
              <a:buNone/>
            </a:pPr>
            <a:r>
              <a:rPr lang="en-US" sz="3200" dirty="0">
                <a:solidFill>
                  <a:schemeClr val="dk1"/>
                </a:solidFill>
                <a:latin typeface="Times New Roman"/>
                <a:ea typeface="Times New Roman"/>
                <a:cs typeface="Times New Roman"/>
                <a:sym typeface="Times New Roman"/>
              </a:rPr>
              <a:t>Deep Learning Framework for Intelligent Career Coaching: Leveraging BERT, RAG, and Sequence Modeling Techniques</a:t>
            </a:r>
            <a:endParaRPr sz="3200" b="0" i="0" u="none" strike="noStrike" cap="none" dirty="0">
              <a:solidFill>
                <a:schemeClr val="dk1"/>
              </a:solidFill>
              <a:latin typeface="Times New Roman"/>
              <a:ea typeface="Times New Roman"/>
              <a:cs typeface="Times New Roman"/>
              <a:sym typeface="Times New Roman"/>
            </a:endParaRPr>
          </a:p>
        </p:txBody>
      </p:sp>
      <p:sp>
        <p:nvSpPr>
          <p:cNvPr id="94" name="Google Shape;94;p13"/>
          <p:cNvSpPr txBox="1"/>
          <p:nvPr/>
        </p:nvSpPr>
        <p:spPr>
          <a:xfrm>
            <a:off x="8513743" y="5008932"/>
            <a:ext cx="3678257" cy="1935832"/>
          </a:xfrm>
          <a:prstGeom prst="rect">
            <a:avLst/>
          </a:prstGeom>
          <a:noFill/>
          <a:ln>
            <a:noFill/>
          </a:ln>
        </p:spPr>
        <p:txBody>
          <a:bodyPr spcFirstLastPara="1" wrap="square" lIns="91425" tIns="45700" rIns="91425" bIns="45700" anchor="t" anchorCtr="0">
            <a:noAutofit/>
          </a:bodyPr>
          <a:lstStyle/>
          <a:p>
            <a:r>
              <a:rPr lang="en-IN" sz="2000" dirty="0">
                <a:latin typeface="Times New Roman" panose="02020603050405020304" pitchFamily="18" charset="0"/>
                <a:cs typeface="Times New Roman" panose="02020603050405020304" pitchFamily="18" charset="0"/>
              </a:rPr>
              <a:t>SRUSHTI NB - 4AL22CS165</a:t>
            </a:r>
          </a:p>
          <a:p>
            <a:r>
              <a:rPr lang="en-IN" sz="2000" dirty="0">
                <a:latin typeface="Times New Roman" panose="02020603050405020304" pitchFamily="18" charset="0"/>
                <a:cs typeface="Times New Roman" panose="02020603050405020304" pitchFamily="18" charset="0"/>
              </a:rPr>
              <a:t>TANGEVVA RG - 4AL22CS178</a:t>
            </a:r>
          </a:p>
          <a:p>
            <a:r>
              <a:rPr lang="en-IN" sz="2000" dirty="0">
                <a:latin typeface="Times New Roman" panose="02020603050405020304" pitchFamily="18" charset="0"/>
                <a:cs typeface="Times New Roman" panose="02020603050405020304" pitchFamily="18" charset="0"/>
              </a:rPr>
              <a:t>VARSHITHA R - 4AL22CS185</a:t>
            </a:r>
          </a:p>
          <a:p>
            <a:r>
              <a:rPr lang="en-IN" sz="2000" dirty="0">
                <a:latin typeface="Times New Roman" panose="02020603050405020304" pitchFamily="18" charset="0"/>
                <a:cs typeface="Times New Roman" panose="02020603050405020304" pitchFamily="18" charset="0"/>
              </a:rPr>
              <a:t>YOGHANA BK- 4AL22CS189</a:t>
            </a:r>
          </a:p>
        </p:txBody>
      </p:sp>
      <p:sp>
        <p:nvSpPr>
          <p:cNvPr id="95" name="Google Shape;95;p13"/>
          <p:cNvSpPr txBox="1"/>
          <p:nvPr/>
        </p:nvSpPr>
        <p:spPr>
          <a:xfrm>
            <a:off x="1456177" y="4348750"/>
            <a:ext cx="3219855" cy="191366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600"/>
              <a:buFont typeface="Times New Roman"/>
              <a:buNone/>
            </a:pPr>
            <a:r>
              <a:rPr lang="en-US" sz="1600" b="1" i="0" u="none" strike="noStrike" cap="none" dirty="0">
                <a:solidFill>
                  <a:srgbClr val="000000"/>
                </a:solidFill>
                <a:latin typeface="Times New Roman"/>
                <a:ea typeface="Times New Roman"/>
                <a:cs typeface="Times New Roman"/>
                <a:sym typeface="Times New Roman"/>
              </a:rPr>
              <a:t>GUIDED BY,</a:t>
            </a:r>
            <a:endParaRPr dirty="0"/>
          </a:p>
          <a:p>
            <a:pPr marL="0" marR="0" lvl="0" indent="0" algn="l" rtl="0">
              <a:lnSpc>
                <a:spcPct val="15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Dr. Chandra Naik</a:t>
            </a:r>
            <a:endParaRPr dirty="0"/>
          </a:p>
          <a:p>
            <a:pPr marL="0" marR="0" lvl="0" indent="0" algn="l" rtl="0">
              <a:lnSpc>
                <a:spcPct val="15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  </a:t>
            </a:r>
            <a:r>
              <a:rPr lang="en-US" sz="1600" dirty="0">
                <a:latin typeface="Times New Roman"/>
                <a:ea typeface="Times New Roman"/>
                <a:cs typeface="Times New Roman"/>
                <a:sym typeface="Times New Roman"/>
              </a:rPr>
              <a:t>PROFESSOR</a:t>
            </a:r>
            <a:endParaRPr dirty="0"/>
          </a:p>
          <a:p>
            <a:pPr marL="0" marR="0" lvl="0" indent="0" algn="l" rtl="0">
              <a:lnSpc>
                <a:spcPct val="15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  DEPARTMENT OF CSE</a:t>
            </a:r>
            <a:endParaRPr dirty="0"/>
          </a:p>
          <a:p>
            <a:pPr marL="0" marR="0" lvl="0" indent="0" algn="l" rtl="0">
              <a:lnSpc>
                <a:spcPct val="150000"/>
              </a:lnSpc>
              <a:spcBef>
                <a:spcPts val="0"/>
              </a:spcBef>
              <a:spcAft>
                <a:spcPts val="0"/>
              </a:spcAft>
              <a:buNone/>
            </a:pPr>
            <a:r>
              <a:rPr lang="en-US" sz="1600" b="0" i="0" u="none" strike="noStrike" cap="none" dirty="0">
                <a:solidFill>
                  <a:srgbClr val="000000"/>
                </a:solidFill>
                <a:latin typeface="Times New Roman"/>
                <a:ea typeface="Times New Roman"/>
                <a:cs typeface="Times New Roman"/>
                <a:sym typeface="Times New Roman"/>
              </a:rPr>
              <a:t>AIET, MIJAR, MOODBIDRI</a:t>
            </a:r>
            <a:endParaRPr dirty="0"/>
          </a:p>
          <a:p>
            <a:pPr marL="0" marR="0" lvl="0" indent="0" algn="l" rtl="0">
              <a:lnSpc>
                <a:spcPct val="15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None/>
            </a:pPr>
            <a:endParaRPr sz="1600" b="0" i="0" u="none" strike="noStrike" cap="none" dirty="0">
              <a:solidFill>
                <a:srgbClr val="0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E947A-1A1A-64D8-5EB0-3E174D8D105E}"/>
              </a:ext>
            </a:extLst>
          </p:cNvPr>
          <p:cNvSpPr>
            <a:spLocks noGrp="1"/>
          </p:cNvSpPr>
          <p:nvPr>
            <p:ph type="title"/>
          </p:nvPr>
        </p:nvSpPr>
        <p:spPr>
          <a:xfrm>
            <a:off x="349624" y="1050925"/>
            <a:ext cx="11004176" cy="1325563"/>
          </a:xfrm>
        </p:spPr>
        <p:txBody>
          <a:bodyPr>
            <a:normAutofit/>
          </a:bodyPr>
          <a:lstStyle/>
          <a:p>
            <a:r>
              <a:rPr lang="en-US" sz="3600" b="1" dirty="0">
                <a:effectLst/>
                <a:latin typeface="Times New Roman" panose="02020603050405020304" pitchFamily="18" charset="0"/>
                <a:cs typeface="Times New Roman" panose="02020603050405020304" pitchFamily="18" charset="0"/>
              </a:rPr>
              <a:t>3. LSTM (Long Short-Term Memory)</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AC44790-F734-C2A5-616E-E0A6E1ACAE4E}"/>
              </a:ext>
            </a:extLst>
          </p:cNvPr>
          <p:cNvSpPr>
            <a:spLocks noGrp="1"/>
          </p:cNvSpPr>
          <p:nvPr>
            <p:ph type="body" idx="1"/>
          </p:nvPr>
        </p:nvSpPr>
        <p:spPr>
          <a:xfrm>
            <a:off x="838200" y="2232211"/>
            <a:ext cx="10515600" cy="3944751"/>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Career Path Prediction:</a:t>
            </a:r>
            <a:r>
              <a:rPr lang="en-US" dirty="0">
                <a:latin typeface="Times New Roman" panose="02020603050405020304" pitchFamily="18" charset="0"/>
                <a:cs typeface="Times New Roman" panose="02020603050405020304" pitchFamily="18" charset="0"/>
              </a:rPr>
              <a:t> Using LSTM, you can predict a user’s next career step by training it on historical job roles or career trajectories. The LSTM will use the user’s past job titles, skills, and other relevant data to predict future job roles or areas for skill development.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Up-skilling Path Suggestion:</a:t>
            </a:r>
            <a:r>
              <a:rPr lang="en-US" dirty="0">
                <a:latin typeface="Times New Roman" panose="02020603050405020304" pitchFamily="18" charset="0"/>
                <a:cs typeface="Times New Roman" panose="02020603050405020304" pitchFamily="18" charset="0"/>
              </a:rPr>
              <a:t> By analyzing the sequence of past roles, LSTM can recommend training or courses that align with the user’s career progression.</a:t>
            </a:r>
          </a:p>
          <a:p>
            <a:endParaRPr lang="en-IN" dirty="0">
              <a:latin typeface="Times New Roman" panose="02020603050405020304" pitchFamily="18" charset="0"/>
              <a:cs typeface="Times New Roman" panose="02020603050405020304" pitchFamily="18" charset="0"/>
            </a:endParaRPr>
          </a:p>
        </p:txBody>
      </p:sp>
      <p:sp>
        <p:nvSpPr>
          <p:cNvPr id="4" name="Google Shape;152;p19">
            <a:extLst>
              <a:ext uri="{FF2B5EF4-FFF2-40B4-BE49-F238E27FC236}">
                <a16:creationId xmlns:a16="http://schemas.microsoft.com/office/drawing/2014/main" id="{582D590E-E675-2455-ECB7-B5CC3435F2CB}"/>
              </a:ext>
            </a:extLst>
          </p:cNvPr>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4824F6D-5B4B-6020-9E3A-A416AA4FD080}"/>
              </a:ext>
            </a:extLst>
          </p:cNvPr>
          <p:cNvGraphicFramePr>
            <a:graphicFrameLocks noGrp="1"/>
          </p:cNvGraphicFramePr>
          <p:nvPr>
            <p:extLst>
              <p:ext uri="{D42A27DB-BD31-4B8C-83A1-F6EECF244321}">
                <p14:modId xmlns:p14="http://schemas.microsoft.com/office/powerpoint/2010/main" val="719250351"/>
              </p:ext>
            </p:extLst>
          </p:nvPr>
        </p:nvGraphicFramePr>
        <p:xfrm>
          <a:off x="0" y="621791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1058372893"/>
                    </a:ext>
                  </a:extLst>
                </a:gridCol>
                <a:gridCol w="4846325">
                  <a:extLst>
                    <a:ext uri="{9D8B030D-6E8A-4147-A177-3AD203B41FA5}">
                      <a16:colId xmlns:a16="http://schemas.microsoft.com/office/drawing/2014/main" val="3184460838"/>
                    </a:ext>
                  </a:extLst>
                </a:gridCol>
                <a:gridCol w="3514350">
                  <a:extLst>
                    <a:ext uri="{9D8B030D-6E8A-4147-A177-3AD203B41FA5}">
                      <a16:colId xmlns:a16="http://schemas.microsoft.com/office/drawing/2014/main" val="1514482505"/>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7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52340315"/>
                  </a:ext>
                </a:extLst>
              </a:tr>
            </a:tbl>
          </a:graphicData>
        </a:graphic>
      </p:graphicFrame>
      <p:pic>
        <p:nvPicPr>
          <p:cNvPr id="6" name="Google Shape;153;p19" descr="logo">
            <a:extLst>
              <a:ext uri="{FF2B5EF4-FFF2-40B4-BE49-F238E27FC236}">
                <a16:creationId xmlns:a16="http://schemas.microsoft.com/office/drawing/2014/main" id="{4BFAB436-0AB9-9644-158F-483F2A1B9B46}"/>
              </a:ext>
            </a:extLst>
          </p:cNvPr>
          <p:cNvPicPr preferRelativeResize="0"/>
          <p:nvPr/>
        </p:nvPicPr>
        <p:blipFill rotWithShape="1">
          <a:blip r:embed="rId2">
            <a:alphaModFix/>
          </a:blip>
          <a:srcRect/>
          <a:stretch/>
        </p:blipFill>
        <p:spPr>
          <a:xfrm>
            <a:off x="242399" y="74950"/>
            <a:ext cx="966316" cy="908874"/>
          </a:xfrm>
          <a:prstGeom prst="rect">
            <a:avLst/>
          </a:prstGeom>
          <a:noFill/>
          <a:ln>
            <a:noFill/>
          </a:ln>
        </p:spPr>
      </p:pic>
    </p:spTree>
    <p:extLst>
      <p:ext uri="{BB962C8B-B14F-4D97-AF65-F5344CB8AC3E}">
        <p14:creationId xmlns:p14="http://schemas.microsoft.com/office/powerpoint/2010/main" val="4173192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0E6C6-5309-ABE4-0F95-A6C481324988}"/>
              </a:ext>
            </a:extLst>
          </p:cNvPr>
          <p:cNvSpPr>
            <a:spLocks noGrp="1"/>
          </p:cNvSpPr>
          <p:nvPr>
            <p:ph type="title"/>
          </p:nvPr>
        </p:nvSpPr>
        <p:spPr>
          <a:xfrm>
            <a:off x="636494" y="1048872"/>
            <a:ext cx="10515600" cy="1354512"/>
          </a:xfrm>
        </p:spPr>
        <p:txBody>
          <a:bodyPr/>
          <a:lstStyle/>
          <a:p>
            <a:r>
              <a:rPr lang="en-IN" b="1" dirty="0">
                <a:effectLst/>
              </a:rPr>
              <a:t>4. </a:t>
            </a:r>
            <a:r>
              <a:rPr lang="en-IN" sz="3600" b="1" dirty="0">
                <a:effectLst/>
                <a:latin typeface="Times New Roman" panose="02020603050405020304" pitchFamily="18" charset="0"/>
                <a:cs typeface="Times New Roman" panose="02020603050405020304" pitchFamily="18" charset="0"/>
              </a:rPr>
              <a:t>NLP</a:t>
            </a:r>
            <a:r>
              <a:rPr lang="en-IN" b="1" dirty="0">
                <a:effectLst/>
              </a:rPr>
              <a:t> (Natural Language Processing)</a:t>
            </a:r>
            <a:endParaRPr lang="en-IN" dirty="0"/>
          </a:p>
        </p:txBody>
      </p:sp>
      <p:sp>
        <p:nvSpPr>
          <p:cNvPr id="3" name="Text Placeholder 2">
            <a:extLst>
              <a:ext uri="{FF2B5EF4-FFF2-40B4-BE49-F238E27FC236}">
                <a16:creationId xmlns:a16="http://schemas.microsoft.com/office/drawing/2014/main" id="{AA73370A-B7F3-7978-EF77-F4C17A409D3E}"/>
              </a:ext>
            </a:extLst>
          </p:cNvPr>
          <p:cNvSpPr>
            <a:spLocks noGrp="1"/>
          </p:cNvSpPr>
          <p:nvPr>
            <p:ph type="body" idx="1"/>
          </p:nvPr>
        </p:nvSpPr>
        <p:spPr>
          <a:xfrm>
            <a:off x="636494" y="2506662"/>
            <a:ext cx="10515600" cy="4351338"/>
          </a:xfrm>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Resume Parsing:</a:t>
            </a:r>
            <a:r>
              <a:rPr lang="en-US" dirty="0">
                <a:latin typeface="Times New Roman" panose="02020603050405020304" pitchFamily="18" charset="0"/>
                <a:cs typeface="Times New Roman" panose="02020603050405020304" pitchFamily="18" charset="0"/>
              </a:rPr>
              <a:t> Use NLP techniques to process resumes, extract relevant information (skills, work experience, education), and store it in a structured format.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Job Matching:</a:t>
            </a:r>
            <a:r>
              <a:rPr lang="en-US" dirty="0">
                <a:latin typeface="Times New Roman" panose="02020603050405020304" pitchFamily="18" charset="0"/>
                <a:cs typeface="Times New Roman" panose="02020603050405020304" pitchFamily="18" charset="0"/>
              </a:rPr>
              <a:t> Apply NLP algorithms to match resumes with job descriptions based on the context of the words used in both.</a:t>
            </a:r>
          </a:p>
          <a:p>
            <a:endParaRPr lang="en-IN" dirty="0">
              <a:latin typeface="Times New Roman" panose="02020603050405020304" pitchFamily="18" charset="0"/>
              <a:cs typeface="Times New Roman" panose="02020603050405020304" pitchFamily="18" charset="0"/>
            </a:endParaRPr>
          </a:p>
        </p:txBody>
      </p:sp>
      <p:sp>
        <p:nvSpPr>
          <p:cNvPr id="4" name="Google Shape;152;p19">
            <a:extLst>
              <a:ext uri="{FF2B5EF4-FFF2-40B4-BE49-F238E27FC236}">
                <a16:creationId xmlns:a16="http://schemas.microsoft.com/office/drawing/2014/main" id="{59C4A7DF-C841-FEFE-7F5E-86B776CF18DA}"/>
              </a:ext>
            </a:extLst>
          </p:cNvPr>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4169E07D-EBB0-A38F-6F4B-97410CFAD097}"/>
              </a:ext>
            </a:extLst>
          </p:cNvPr>
          <p:cNvGraphicFramePr>
            <a:graphicFrameLocks noGrp="1"/>
          </p:cNvGraphicFramePr>
          <p:nvPr>
            <p:extLst>
              <p:ext uri="{D42A27DB-BD31-4B8C-83A1-F6EECF244321}">
                <p14:modId xmlns:p14="http://schemas.microsoft.com/office/powerpoint/2010/main" val="719250351"/>
              </p:ext>
            </p:extLst>
          </p:nvPr>
        </p:nvGraphicFramePr>
        <p:xfrm>
          <a:off x="0" y="621791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1058372893"/>
                    </a:ext>
                  </a:extLst>
                </a:gridCol>
                <a:gridCol w="4846325">
                  <a:extLst>
                    <a:ext uri="{9D8B030D-6E8A-4147-A177-3AD203B41FA5}">
                      <a16:colId xmlns:a16="http://schemas.microsoft.com/office/drawing/2014/main" val="3184460838"/>
                    </a:ext>
                  </a:extLst>
                </a:gridCol>
                <a:gridCol w="3514350">
                  <a:extLst>
                    <a:ext uri="{9D8B030D-6E8A-4147-A177-3AD203B41FA5}">
                      <a16:colId xmlns:a16="http://schemas.microsoft.com/office/drawing/2014/main" val="1514482505"/>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7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52340315"/>
                  </a:ext>
                </a:extLst>
              </a:tr>
            </a:tbl>
          </a:graphicData>
        </a:graphic>
      </p:graphicFrame>
      <p:pic>
        <p:nvPicPr>
          <p:cNvPr id="6" name="Google Shape;153;p19" descr="logo">
            <a:extLst>
              <a:ext uri="{FF2B5EF4-FFF2-40B4-BE49-F238E27FC236}">
                <a16:creationId xmlns:a16="http://schemas.microsoft.com/office/drawing/2014/main" id="{91DC9EDB-7672-C7AF-76E1-AB1A4E830A9A}"/>
              </a:ext>
            </a:extLst>
          </p:cNvPr>
          <p:cNvPicPr preferRelativeResize="0"/>
          <p:nvPr/>
        </p:nvPicPr>
        <p:blipFill rotWithShape="1">
          <a:blip r:embed="rId2">
            <a:alphaModFix/>
          </a:blip>
          <a:srcRect/>
          <a:stretch/>
        </p:blipFill>
        <p:spPr>
          <a:xfrm>
            <a:off x="242399" y="74950"/>
            <a:ext cx="966316" cy="908874"/>
          </a:xfrm>
          <a:prstGeom prst="rect">
            <a:avLst/>
          </a:prstGeom>
          <a:noFill/>
          <a:ln>
            <a:noFill/>
          </a:ln>
        </p:spPr>
      </p:pic>
    </p:spTree>
    <p:extLst>
      <p:ext uri="{BB962C8B-B14F-4D97-AF65-F5344CB8AC3E}">
        <p14:creationId xmlns:p14="http://schemas.microsoft.com/office/powerpoint/2010/main" val="627053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9"/>
          <p:cNvSpPr txBox="1">
            <a:spLocks noGrp="1"/>
          </p:cNvSpPr>
          <p:nvPr>
            <p:ph type="body" idx="1"/>
          </p:nvPr>
        </p:nvSpPr>
        <p:spPr>
          <a:xfrm>
            <a:off x="458822" y="1780134"/>
            <a:ext cx="10515600" cy="4351338"/>
          </a:xfrm>
          <a:prstGeom prst="rect">
            <a:avLst/>
          </a:prstGeom>
          <a:noFill/>
          <a:ln>
            <a:noFill/>
          </a:ln>
        </p:spPr>
        <p:txBody>
          <a:bodyPr spcFirstLastPara="1" wrap="square" lIns="91425" tIns="45700" rIns="91425" bIns="45700" anchor="t" anchorCtr="0">
            <a:normAutofit fontScale="77500" lnSpcReduction="20000"/>
          </a:bodyPr>
          <a:lstStyle/>
          <a:p>
            <a:pPr marL="0" indent="0" algn="just">
              <a:buNone/>
            </a:pPr>
            <a:r>
              <a:rPr lang="en-US" sz="2800" b="1" dirty="0">
                <a:latin typeface="Times New Roman" panose="02020603050405020304" pitchFamily="18" charset="0"/>
                <a:cs typeface="Times New Roman" panose="02020603050405020304" pitchFamily="18" charset="0"/>
              </a:rPr>
              <a:t>TECH STACK:</a:t>
            </a:r>
          </a:p>
          <a:p>
            <a:pPr marL="0" indent="0" algn="just">
              <a:buNone/>
            </a:pPr>
            <a:r>
              <a:rPr lang="en-US" sz="2800" dirty="0">
                <a:latin typeface="Times New Roman" panose="02020603050405020304" pitchFamily="18" charset="0"/>
                <a:cs typeface="Times New Roman" panose="02020603050405020304" pitchFamily="18" charset="0"/>
              </a:rPr>
              <a:t>   </a:t>
            </a:r>
            <a:r>
              <a:rPr lang="en-IN" sz="2800" b="0" i="0" dirty="0">
                <a:solidFill>
                  <a:srgbClr val="000000"/>
                </a:solidFill>
                <a:effectLst/>
                <a:latin typeface="Times New Roman" panose="02020603050405020304" pitchFamily="18" charset="0"/>
                <a:cs typeface="Times New Roman" panose="02020603050405020304" pitchFamily="18" charset="0"/>
              </a:rPr>
              <a:t>React19,Next JS 1 with Tailwind CSS, Neon DB, Prisma, Clerk/OAuth Authentication,</a:t>
            </a:r>
          </a:p>
          <a:p>
            <a:pPr marL="0" indent="0" algn="just">
              <a:buNone/>
            </a:pPr>
            <a:r>
              <a:rPr lang="en-IN" sz="2800" b="0" i="0" dirty="0">
                <a:solidFill>
                  <a:srgbClr val="000000"/>
                </a:solidFill>
                <a:effectLst/>
                <a:latin typeface="Times New Roman" panose="02020603050405020304" pitchFamily="18" charset="0"/>
                <a:cs typeface="Times New Roman" panose="02020603050405020304" pitchFamily="18" charset="0"/>
              </a:rPr>
              <a:t>   </a:t>
            </a:r>
            <a:r>
              <a:rPr lang="en-IN" sz="2800" b="0" i="0" dirty="0" err="1">
                <a:solidFill>
                  <a:srgbClr val="000000"/>
                </a:solidFill>
                <a:effectLst/>
                <a:latin typeface="Times New Roman" panose="02020603050405020304" pitchFamily="18" charset="0"/>
                <a:cs typeface="Times New Roman" panose="02020603050405020304" pitchFamily="18" charset="0"/>
              </a:rPr>
              <a:t>Inngest</a:t>
            </a:r>
            <a:r>
              <a:rPr lang="en-IN" sz="2800" b="0" i="0" dirty="0">
                <a:solidFill>
                  <a:srgbClr val="000000"/>
                </a:solidFill>
                <a:effectLst/>
                <a:latin typeface="Times New Roman" panose="02020603050405020304" pitchFamily="18" charset="0"/>
                <a:cs typeface="Times New Roman" panose="02020603050405020304" pitchFamily="18" charset="0"/>
              </a:rPr>
              <a:t>, Gemini API, </a:t>
            </a:r>
            <a:r>
              <a:rPr lang="en-IN" sz="2800" b="0" i="0" dirty="0" err="1">
                <a:solidFill>
                  <a:srgbClr val="000000"/>
                </a:solidFill>
                <a:effectLst/>
                <a:latin typeface="Times New Roman" panose="02020603050405020304" pitchFamily="18" charset="0"/>
                <a:cs typeface="Times New Roman" panose="02020603050405020304" pitchFamily="18" charset="0"/>
              </a:rPr>
              <a:t>Shadcn</a:t>
            </a:r>
            <a:r>
              <a:rPr lang="en-IN" sz="2800" b="0" i="0" dirty="0">
                <a:solidFill>
                  <a:srgbClr val="000000"/>
                </a:solidFill>
                <a:effectLst/>
                <a:latin typeface="Times New Roman" panose="02020603050405020304" pitchFamily="18" charset="0"/>
                <a:cs typeface="Times New Roman" panose="02020603050405020304" pitchFamily="18" charset="0"/>
              </a:rPr>
              <a:t> UI.</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b="1" dirty="0">
                <a:latin typeface="Times New Roman" panose="02020603050405020304" pitchFamily="18" charset="0"/>
                <a:cs typeface="Times New Roman" panose="02020603050405020304" pitchFamily="18" charset="0"/>
              </a:rPr>
              <a:t>IMPLENTATION STEPS:</a:t>
            </a:r>
          </a:p>
          <a:p>
            <a:pPr>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AI-Powered Skill Assessment - NLP models analyze resumes to detect strengths and improvement areas.</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User Profile &amp; Resume Analysis - ai resume builder that generates optimized content based on your industries and skills which is also customizable.</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Interview Preparation Module - AI-powered mock interviews with instant feedback and improvements tips as well.</a:t>
            </a:r>
            <a:endParaRPr lang="en-US" sz="2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800" b="0" i="0" dirty="0">
                <a:solidFill>
                  <a:srgbClr val="000000"/>
                </a:solidFill>
                <a:effectLst/>
                <a:latin typeface="Times New Roman" panose="02020603050405020304" pitchFamily="18" charset="0"/>
                <a:cs typeface="Times New Roman" panose="02020603050405020304" pitchFamily="18" charset="0"/>
              </a:rPr>
              <a:t>Creates cover letter that generates job description and creates </a:t>
            </a:r>
            <a:r>
              <a:rPr lang="en-US" sz="2800" b="0" i="0" dirty="0" err="1">
                <a:solidFill>
                  <a:srgbClr val="000000"/>
                </a:solidFill>
                <a:effectLst/>
                <a:latin typeface="Times New Roman" panose="02020603050405020304" pitchFamily="18" charset="0"/>
                <a:cs typeface="Times New Roman" panose="02020603050405020304" pitchFamily="18" charset="0"/>
              </a:rPr>
              <a:t>tailered</a:t>
            </a:r>
            <a:r>
              <a:rPr lang="en-US" sz="2800" b="0" i="0" dirty="0">
                <a:solidFill>
                  <a:srgbClr val="000000"/>
                </a:solidFill>
                <a:effectLst/>
                <a:latin typeface="Times New Roman" panose="02020603050405020304" pitchFamily="18" charset="0"/>
                <a:cs typeface="Times New Roman" panose="02020603050405020304" pitchFamily="18" charset="0"/>
              </a:rPr>
              <a:t> content accordingly.</a:t>
            </a:r>
            <a:endParaRPr lang="en-IN" sz="2800" b="0" i="0" dirty="0">
              <a:solidFill>
                <a:srgbClr val="000000"/>
              </a:solidFill>
              <a:effectLst/>
              <a:latin typeface="Times New Roman" panose="02020603050405020304" pitchFamily="18" charset="0"/>
              <a:cs typeface="Times New Roman" panose="02020603050405020304" pitchFamily="18" charset="0"/>
            </a:endParaRPr>
          </a:p>
          <a:p>
            <a:pPr>
              <a:lnSpc>
                <a:spcPts val="3600"/>
              </a:lnSpc>
              <a:buNone/>
            </a:pPr>
            <a:endParaRPr lang="en-IN" sz="2800" dirty="0">
              <a:solidFill>
                <a:srgbClr val="000000"/>
              </a:solidFill>
              <a:effectLst/>
              <a:latin typeface="Times New Roman" panose="02020603050405020304" pitchFamily="18" charset="0"/>
              <a:cs typeface="Times New Roman" panose="02020603050405020304" pitchFamily="18" charset="0"/>
            </a:endParaRPr>
          </a:p>
        </p:txBody>
      </p:sp>
      <p:sp>
        <p:nvSpPr>
          <p:cNvPr id="151" name="Google Shape;151;p19"/>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52" name="Google Shape;152;p19"/>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pic>
        <p:nvPicPr>
          <p:cNvPr id="153" name="Google Shape;153;p19"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54" name="Google Shape;154;p19"/>
          <p:cNvSpPr txBox="1"/>
          <p:nvPr/>
        </p:nvSpPr>
        <p:spPr>
          <a:xfrm>
            <a:off x="3587681" y="1195320"/>
            <a:ext cx="5253191"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sng" strike="noStrike" cap="none">
                <a:solidFill>
                  <a:srgbClr val="000000"/>
                </a:solidFill>
                <a:latin typeface="Times New Roman"/>
                <a:ea typeface="Times New Roman"/>
                <a:cs typeface="Times New Roman"/>
                <a:sym typeface="Times New Roman"/>
              </a:rPr>
              <a:t>METHODOLOGY</a:t>
            </a:r>
            <a:endParaRPr sz="2800" b="0" i="0" u="none" strike="noStrike" cap="none">
              <a:solidFill>
                <a:srgbClr val="000000"/>
              </a:solidFill>
              <a:latin typeface="Times New Roman"/>
              <a:ea typeface="Times New Roman"/>
              <a:cs typeface="Times New Roman"/>
              <a:sym typeface="Times New Roman"/>
            </a:endParaRPr>
          </a:p>
        </p:txBody>
      </p:sp>
      <p:graphicFrame>
        <p:nvGraphicFramePr>
          <p:cNvPr id="155" name="Google Shape;155;p19"/>
          <p:cNvGraphicFramePr/>
          <p:nvPr>
            <p:extLst>
              <p:ext uri="{D42A27DB-BD31-4B8C-83A1-F6EECF244321}">
                <p14:modId xmlns:p14="http://schemas.microsoft.com/office/powerpoint/2010/main" val="2530503532"/>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8</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AI-driven personalized career guidance.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Automated resume evaluation with real-time suggestions.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Our platform analyzes real-time industry data to suggest trending programming languages, helping users stay competitive.</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Virtual interview coaching with AI feedback.</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Our platform delivers real-time industrial insights, updated weekly for the latest market trends.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Our platform provides real-time salary insights based on job roles, helping users make informed career decisions.</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Our platform tracks quiz performance over time, analyzing trends to measure skill improvement and learning progress.</a:t>
            </a:r>
            <a:endParaRPr lang="en-US" sz="2000" dirty="0">
              <a:latin typeface="Times New Roman" panose="02020603050405020304" pitchFamily="18" charset="0"/>
              <a:cs typeface="Times New Roman" panose="02020603050405020304" pitchFamily="18" charset="0"/>
            </a:endParaRPr>
          </a:p>
        </p:txBody>
      </p:sp>
      <p:sp>
        <p:nvSpPr>
          <p:cNvPr id="161" name="Google Shape;161;p20"/>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62" name="Google Shape;162;p20"/>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63" name="Google Shape;163;p20"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64" name="Google Shape;164;p20"/>
          <p:cNvSpPr txBox="1"/>
          <p:nvPr/>
        </p:nvSpPr>
        <p:spPr>
          <a:xfrm>
            <a:off x="1058779" y="1102361"/>
            <a:ext cx="969687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0" u="sng" strike="noStrike" cap="none" dirty="0">
                <a:solidFill>
                  <a:schemeClr val="dk1"/>
                </a:solidFill>
                <a:latin typeface="Times New Roman"/>
                <a:ea typeface="Times New Roman"/>
                <a:cs typeface="Times New Roman"/>
                <a:sym typeface="Times New Roman"/>
              </a:rPr>
              <a:t>PROJECT OUTCOMES</a:t>
            </a:r>
            <a:endParaRPr sz="2800" b="1" i="0" u="sng" strike="noStrike" cap="none" dirty="0">
              <a:solidFill>
                <a:srgbClr val="000000"/>
              </a:solidFill>
              <a:latin typeface="Times New Roman"/>
              <a:ea typeface="Times New Roman"/>
              <a:cs typeface="Times New Roman"/>
              <a:sym typeface="Times New Roman"/>
            </a:endParaRPr>
          </a:p>
        </p:txBody>
      </p:sp>
      <p:graphicFrame>
        <p:nvGraphicFramePr>
          <p:cNvPr id="165" name="Google Shape;165;p20"/>
          <p:cNvGraphicFramePr/>
          <p:nvPr>
            <p:extLst>
              <p:ext uri="{D42A27DB-BD31-4B8C-83A1-F6EECF244321}">
                <p14:modId xmlns:p14="http://schemas.microsoft.com/office/powerpoint/2010/main" val="2373377536"/>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9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1"/>
          <p:cNvSpPr txBox="1">
            <a:spLocks noGrp="1"/>
          </p:cNvSpPr>
          <p:nvPr>
            <p:ph type="body" idx="1"/>
          </p:nvPr>
        </p:nvSpPr>
        <p:spPr>
          <a:xfrm>
            <a:off x="725557" y="1562978"/>
            <a:ext cx="10515600" cy="4351338"/>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Nguyen, T., &amp; Chen, L. (2022). Optimizing job applications with AI: Enhancing resume and cover letter effectiveness for ATS systems. Journal of Career Development, 49(3), 215-230.</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Zhang, Y., &amp; Lee, M. (2021). AI-driven career coaching: The role of machine learning in personalized job search guidance. International Journal of AI in Education, 35(2), 180-195.</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Kumar, R., &amp; Rao, P. (2021). AI-powered mock interviews: Analyzing speech and sentiment for job readiness. Proceedings of the International Conference on Artificial Intelligence in HR, 27(4), 102-117.</a:t>
            </a: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Diller, S. J., Stenzel, L.-C., &amp; Passmore, J. (2023). The coach bots are coming: Exploring global coaches’ attitudes and responses to the threat of AI coaching. LMU Center for Leadership and People Management, LMU Munich; Department of Psychology, University of Vienna; Henley Business School, University of Reading.</a:t>
            </a:r>
            <a:endParaRPr lang="en-US" sz="2200" dirty="0">
              <a:latin typeface="Times New Roman" panose="02020603050405020304" pitchFamily="18" charset="0"/>
              <a:cs typeface="Times New Roman" panose="02020603050405020304" pitchFamily="18" charset="0"/>
            </a:endParaRPr>
          </a:p>
        </p:txBody>
      </p:sp>
      <p:sp>
        <p:nvSpPr>
          <p:cNvPr id="171" name="Google Shape;171;p21"/>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72" name="Google Shape;172;p21"/>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73" name="Google Shape;173;p21"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74" name="Google Shape;174;p21"/>
          <p:cNvSpPr txBox="1"/>
          <p:nvPr/>
        </p:nvSpPr>
        <p:spPr>
          <a:xfrm>
            <a:off x="3617535" y="1039758"/>
            <a:ext cx="784890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sng" strike="noStrike" cap="none">
                <a:solidFill>
                  <a:srgbClr val="000000"/>
                </a:solidFill>
                <a:latin typeface="Times New Roman"/>
                <a:ea typeface="Times New Roman"/>
                <a:cs typeface="Times New Roman"/>
                <a:sym typeface="Times New Roman"/>
              </a:rPr>
              <a:t>REFERENCES</a:t>
            </a:r>
            <a:endParaRPr/>
          </a:p>
        </p:txBody>
      </p:sp>
      <p:graphicFrame>
        <p:nvGraphicFramePr>
          <p:cNvPr id="175" name="Google Shape;175;p21"/>
          <p:cNvGraphicFramePr/>
          <p:nvPr>
            <p:extLst>
              <p:ext uri="{D42A27DB-BD31-4B8C-83A1-F6EECF244321}">
                <p14:modId xmlns:p14="http://schemas.microsoft.com/office/powerpoint/2010/main" val="683487911"/>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10</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2"/>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81" name="Google Shape;181;p22"/>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82" name="Google Shape;182;p22" descr="logo"/>
          <p:cNvPicPr preferRelativeResize="0"/>
          <p:nvPr/>
        </p:nvPicPr>
        <p:blipFill rotWithShape="1">
          <a:blip r:embed="rId3">
            <a:alphaModFix/>
          </a:blip>
          <a:srcRect/>
          <a:stretch/>
        </p:blipFill>
        <p:spPr>
          <a:xfrm>
            <a:off x="242399" y="74950"/>
            <a:ext cx="966316" cy="908874"/>
          </a:xfrm>
          <a:prstGeom prst="rect">
            <a:avLst/>
          </a:prstGeom>
          <a:noFill/>
          <a:ln>
            <a:noFill/>
          </a:ln>
        </p:spPr>
      </p:pic>
      <p:graphicFrame>
        <p:nvGraphicFramePr>
          <p:cNvPr id="183" name="Google Shape;183;p22"/>
          <p:cNvGraphicFramePr/>
          <p:nvPr>
            <p:extLst>
              <p:ext uri="{D42A27DB-BD31-4B8C-83A1-F6EECF244321}">
                <p14:modId xmlns:p14="http://schemas.microsoft.com/office/powerpoint/2010/main" val="1889053942"/>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11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
        <p:nvSpPr>
          <p:cNvPr id="184" name="Google Shape;184;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r>
              <a:rPr lang="en-US" dirty="0"/>
              <a:t>                                                  </a:t>
            </a:r>
          </a:p>
          <a:p>
            <a:pPr marL="0" lvl="0" indent="0" algn="l" rtl="0">
              <a:lnSpc>
                <a:spcPct val="90000"/>
              </a:lnSpc>
              <a:spcBef>
                <a:spcPts val="1000"/>
              </a:spcBef>
              <a:spcAft>
                <a:spcPts val="0"/>
              </a:spcAft>
              <a:buClr>
                <a:schemeClr val="dk1"/>
              </a:buClr>
              <a:buSzPts val="2800"/>
              <a:buNone/>
            </a:pPr>
            <a:r>
              <a:rPr lang="en-US" dirty="0"/>
              <a:t>					</a:t>
            </a:r>
            <a:r>
              <a:rPr lang="en-US" b="1" dirty="0"/>
              <a:t>THANK YOU </a:t>
            </a:r>
            <a:endParaRPr dirty="0"/>
          </a:p>
          <a:p>
            <a:pPr marL="0" lvl="0" indent="0" algn="l" rtl="0">
              <a:lnSpc>
                <a:spcPct val="90000"/>
              </a:lnSpc>
              <a:spcBef>
                <a:spcPts val="1000"/>
              </a:spcBef>
              <a:spcAft>
                <a:spcPts val="0"/>
              </a:spcAft>
              <a:buClr>
                <a:schemeClr val="dk1"/>
              </a:buClr>
              <a:buSzPts val="2800"/>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485843" y="1659693"/>
            <a:ext cx="10515600" cy="4351338"/>
          </a:xfrm>
          <a:prstGeom prst="rect">
            <a:avLst/>
          </a:prstGeom>
          <a:noFill/>
          <a:ln>
            <a:noFill/>
          </a:ln>
        </p:spPr>
        <p:txBody>
          <a:bodyPr spcFirstLastPara="1" wrap="square" lIns="91425" tIns="45700" rIns="91425" bIns="45700" anchor="t" anchorCtr="0">
            <a:normAutofit/>
          </a:bodyPr>
          <a:lstStyle/>
          <a:p>
            <a:r>
              <a:rPr lang="en-US" sz="2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Finding the right job in today’s fast-paced market can be overwhelming, with job seekers juggling multiple platforms for career advice, resume building, and interview preparation. </a:t>
            </a:r>
          </a:p>
          <a:p>
            <a:r>
              <a:rPr lang="en-US" sz="2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scattered approach often leads to wasted time, increased costs, and inconsistent support. </a:t>
            </a:r>
          </a:p>
          <a:p>
            <a:r>
              <a:rPr lang="en-US" sz="2600" b="0" i="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AI-powered all-in-one platform can simplify the process by offering personalized career guidance, automated document generation, and mock interview training—ensuring a smoother, more efficient job search experience.</a:t>
            </a:r>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a:p>
            <a:endParaRPr lang="en-US" sz="2600"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1" name="Google Shape;101;p14"/>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02" name="Google Shape;102;p14"/>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03" name="Google Shape;103;p14"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04" name="Google Shape;104;p14"/>
          <p:cNvSpPr txBox="1"/>
          <p:nvPr/>
        </p:nvSpPr>
        <p:spPr>
          <a:xfrm>
            <a:off x="380981" y="1154454"/>
            <a:ext cx="644241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sng" strike="noStrike" cap="none">
                <a:solidFill>
                  <a:srgbClr val="000000"/>
                </a:solidFill>
                <a:latin typeface="Times New Roman"/>
                <a:ea typeface="Times New Roman"/>
                <a:cs typeface="Times New Roman"/>
                <a:sym typeface="Times New Roman"/>
              </a:rPr>
              <a:t>INTRODUCTION</a:t>
            </a:r>
            <a:endParaRPr sz="2800" b="0" i="0" u="none" strike="noStrike" cap="none">
              <a:solidFill>
                <a:srgbClr val="000000"/>
              </a:solidFill>
              <a:latin typeface="Times New Roman"/>
              <a:ea typeface="Times New Roman"/>
              <a:cs typeface="Times New Roman"/>
              <a:sym typeface="Times New Roman"/>
            </a:endParaRPr>
          </a:p>
        </p:txBody>
      </p:sp>
      <p:graphicFrame>
        <p:nvGraphicFramePr>
          <p:cNvPr id="105" name="Google Shape;105;p14"/>
          <p:cNvGraphicFramePr/>
          <p:nvPr>
            <p:extLst>
              <p:ext uri="{D42A27DB-BD31-4B8C-83A1-F6EECF244321}">
                <p14:modId xmlns:p14="http://schemas.microsoft.com/office/powerpoint/2010/main" val="3042156936"/>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u="none" strike="noStrike" cap="none"/>
                        <a:t> </a:t>
                      </a:r>
                      <a:r>
                        <a:rPr lang="en-US" sz="1800" b="0" i="0" u="none" strike="noStrike" cap="none">
                          <a:solidFill>
                            <a:srgbClr val="FFFFFF"/>
                          </a:solidFill>
                          <a:latin typeface="Times New Roman"/>
                          <a:ea typeface="Times New Roman"/>
                          <a:cs typeface="Times New Roman"/>
                          <a:sym typeface="Times New Roman"/>
                        </a:rPr>
                        <a:t>Department of CSE</a:t>
                      </a:r>
                      <a:endParaRPr sz="1800" u="none" strike="noStrike" cap="none"/>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PREPGENIUS</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2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body" idx="1"/>
          </p:nvPr>
        </p:nvSpPr>
        <p:spPr>
          <a:xfrm>
            <a:off x="838200" y="1703810"/>
            <a:ext cx="11353800" cy="4473153"/>
          </a:xfrm>
          <a:prstGeom prst="rect">
            <a:avLst/>
          </a:prstGeom>
          <a:noFill/>
          <a:ln>
            <a:noFill/>
          </a:ln>
        </p:spPr>
        <p:txBody>
          <a:bodyPr spcFirstLastPara="1" wrap="square" lIns="91425" tIns="45700" rIns="91425" bIns="45700" anchor="t" anchorCtr="0">
            <a:noAutofit/>
          </a:bodyPr>
          <a:lstStyle/>
          <a:p>
            <a:pPr>
              <a:lnSpc>
                <a:spcPct val="100000"/>
              </a:lnSpc>
              <a:buFont typeface="Arial" panose="020B0604020202020204" pitchFamily="34" charset="0"/>
              <a:buChar char="•"/>
            </a:pPr>
            <a:r>
              <a:rPr lang="en-US" sz="2200" b="1" i="0" dirty="0">
                <a:solidFill>
                  <a:srgbClr val="000000"/>
                </a:solidFill>
                <a:effectLst/>
                <a:latin typeface="Times New Roman" panose="02020603050405020304" pitchFamily="18" charset="0"/>
                <a:cs typeface="Times New Roman" panose="02020603050405020304" pitchFamily="18" charset="0"/>
              </a:rPr>
              <a:t>Challenges in Job Search</a:t>
            </a:r>
            <a:endParaRPr lang="en-US" sz="2200" b="1" dirty="0">
              <a:latin typeface="Times New Roman" panose="02020603050405020304" pitchFamily="18" charset="0"/>
              <a:cs typeface="Times New Roman" panose="02020603050405020304" pitchFamily="18" charset="0"/>
            </a:endParaRPr>
          </a:p>
          <a:p>
            <a:pPr>
              <a:lnSpc>
                <a:spcPct val="10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		Lack of proper guidance for students and professionals.</a:t>
            </a:r>
            <a:endParaRPr lang="en-US" sz="2200" dirty="0">
              <a:solidFill>
                <a:srgbClr val="000000"/>
              </a:solidFill>
              <a:effectLst/>
              <a:latin typeface="Times New Roman" panose="02020603050405020304" pitchFamily="18" charset="0"/>
              <a:cs typeface="Times New Roman" panose="02020603050405020304" pitchFamily="18" charset="0"/>
            </a:endParaRPr>
          </a:p>
          <a:p>
            <a:pPr>
              <a:lnSpc>
                <a:spcPct val="10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		Scattered resources make job preparation inefficient.</a:t>
            </a:r>
            <a:endParaRPr lang="en-US" sz="2200" dirty="0">
              <a:solidFill>
                <a:srgbClr val="000000"/>
              </a:solidFill>
              <a:effectLst/>
              <a:latin typeface="Times New Roman" panose="02020603050405020304" pitchFamily="18" charset="0"/>
              <a:cs typeface="Times New Roman" panose="02020603050405020304" pitchFamily="18" charset="0"/>
            </a:endParaRPr>
          </a:p>
          <a:p>
            <a:pPr>
              <a:lnSpc>
                <a:spcPct val="10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		Difficulty in optimizing resumes and cover letters.</a:t>
            </a:r>
            <a:endParaRPr lang="en-US" sz="2200" dirty="0">
              <a:solidFill>
                <a:srgbClr val="000000"/>
              </a:solidFill>
              <a:effectLst/>
              <a:latin typeface="Times New Roman" panose="02020603050405020304" pitchFamily="18" charset="0"/>
              <a:cs typeface="Times New Roman" panose="02020603050405020304" pitchFamily="18" charset="0"/>
            </a:endParaRPr>
          </a:p>
          <a:p>
            <a:pPr marL="0" indent="0">
              <a:lnSpc>
                <a:spcPct val="100000"/>
              </a:lnSpc>
              <a:buNone/>
            </a:pPr>
            <a:r>
              <a:rPr lang="en-US" sz="2200" b="0" i="0" dirty="0">
                <a:solidFill>
                  <a:srgbClr val="000000"/>
                </a:solidFill>
                <a:effectLst/>
                <a:latin typeface="Times New Roman" panose="02020603050405020304" pitchFamily="18" charset="0"/>
                <a:cs typeface="Times New Roman" panose="02020603050405020304" pitchFamily="18" charset="0"/>
              </a:rPr>
              <a:t>	Ineffective interview preparation.</a:t>
            </a:r>
          </a:p>
          <a:p>
            <a:pPr>
              <a:lnSpc>
                <a:spcPct val="120000"/>
              </a:lnSpc>
              <a:buFont typeface="Arial" panose="020B0604020202020204" pitchFamily="34" charset="0"/>
              <a:buChar char="•"/>
            </a:pPr>
            <a:r>
              <a:rPr lang="en-IN" sz="2200" b="1" i="0">
                <a:solidFill>
                  <a:srgbClr val="000000"/>
                </a:solidFill>
                <a:effectLst/>
                <a:latin typeface="Times New Roman" panose="02020603050405020304" pitchFamily="18" charset="0"/>
                <a:cs typeface="Times New Roman" panose="02020603050405020304" pitchFamily="18" charset="0"/>
              </a:rPr>
              <a:t>Prep Genius </a:t>
            </a:r>
            <a:r>
              <a:rPr lang="en-IN" sz="2200" b="1" i="0" dirty="0">
                <a:solidFill>
                  <a:srgbClr val="000000"/>
                </a:solidFill>
                <a:effectLst/>
                <a:latin typeface="Times New Roman" panose="02020603050405020304" pitchFamily="18" charset="0"/>
                <a:cs typeface="Times New Roman" panose="02020603050405020304" pitchFamily="18" charset="0"/>
              </a:rPr>
              <a:t>AI: The Solution</a:t>
            </a:r>
            <a:endParaRPr lang="en-IN" sz="2200" b="1" dirty="0">
              <a:latin typeface="Times New Roman" panose="02020603050405020304" pitchFamily="18" charset="0"/>
              <a:cs typeface="Times New Roman" panose="02020603050405020304" pitchFamily="18" charset="0"/>
            </a:endParaRPr>
          </a:p>
          <a:p>
            <a:pPr>
              <a:lnSpc>
                <a:spcPct val="120000"/>
              </a:lnSpc>
              <a:buNone/>
            </a:pPr>
            <a:r>
              <a:rPr lang="en-IN" sz="2200" b="0" i="0" dirty="0">
                <a:solidFill>
                  <a:srgbClr val="000000"/>
                </a:solidFill>
                <a:effectLst/>
                <a:latin typeface="Times New Roman" panose="02020603050405020304" pitchFamily="18" charset="0"/>
                <a:cs typeface="Times New Roman" panose="02020603050405020304" pitchFamily="18" charset="0"/>
              </a:rPr>
              <a:t>		AI-Driven Mock Interviews – Provides instant feedback to improve responses.</a:t>
            </a:r>
            <a:endParaRPr lang="en-IN" sz="2200" dirty="0">
              <a:solidFill>
                <a:srgbClr val="000000"/>
              </a:solidFill>
              <a:effectLst/>
              <a:latin typeface="Times New Roman" panose="02020603050405020304" pitchFamily="18" charset="0"/>
              <a:cs typeface="Times New Roman" panose="02020603050405020304" pitchFamily="18" charset="0"/>
            </a:endParaRPr>
          </a:p>
          <a:p>
            <a:pPr>
              <a:lnSpc>
                <a:spcPct val="120000"/>
              </a:lnSpc>
              <a:buNone/>
            </a:pPr>
            <a:r>
              <a:rPr lang="en-IN" sz="2200" b="0" i="0" dirty="0">
                <a:solidFill>
                  <a:srgbClr val="000000"/>
                </a:solidFill>
                <a:effectLst/>
                <a:latin typeface="Times New Roman" panose="02020603050405020304" pitchFamily="18" charset="0"/>
                <a:cs typeface="Times New Roman" panose="02020603050405020304" pitchFamily="18" charset="0"/>
              </a:rPr>
              <a:t>		Smart Resume &amp; Cover Letter Builder – Generates optimized documents effortlessly.</a:t>
            </a:r>
            <a:endParaRPr lang="en-IN" sz="2200" dirty="0">
              <a:solidFill>
                <a:srgbClr val="000000"/>
              </a:solidFill>
              <a:effectLst/>
              <a:latin typeface="Times New Roman" panose="02020603050405020304" pitchFamily="18" charset="0"/>
              <a:cs typeface="Times New Roman" panose="02020603050405020304" pitchFamily="18" charset="0"/>
            </a:endParaRPr>
          </a:p>
          <a:p>
            <a:pPr marL="0" indent="0">
              <a:lnSpc>
                <a:spcPct val="120000"/>
              </a:lnSpc>
              <a:buNone/>
            </a:pPr>
            <a:r>
              <a:rPr lang="en-IN" sz="2200" b="0" i="0" dirty="0">
                <a:solidFill>
                  <a:srgbClr val="000000"/>
                </a:solidFill>
                <a:effectLst/>
                <a:latin typeface="Times New Roman" panose="02020603050405020304" pitchFamily="18" charset="0"/>
                <a:cs typeface="Times New Roman" panose="02020603050405020304" pitchFamily="18" charset="0"/>
              </a:rPr>
              <a:t>	User-Friendly Platform – Integrates all essential career tools in one place.</a:t>
            </a:r>
          </a:p>
        </p:txBody>
      </p:sp>
      <p:sp>
        <p:nvSpPr>
          <p:cNvPr id="111" name="Google Shape;111;p15"/>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12" name="Google Shape;112;p15"/>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13" name="Google Shape;113;p15"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14" name="Google Shape;114;p15"/>
          <p:cNvSpPr txBox="1"/>
          <p:nvPr/>
        </p:nvSpPr>
        <p:spPr>
          <a:xfrm>
            <a:off x="481264" y="1180590"/>
            <a:ext cx="4506361"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Times New Roman"/>
              <a:buNone/>
            </a:pPr>
            <a:r>
              <a:rPr lang="en-US" sz="2800" b="1" i="0" u="sng" strike="noStrike" cap="none" dirty="0">
                <a:solidFill>
                  <a:srgbClr val="000000"/>
                </a:solidFill>
                <a:latin typeface="Times New Roman"/>
                <a:ea typeface="Times New Roman"/>
                <a:cs typeface="Times New Roman"/>
                <a:sym typeface="Times New Roman"/>
              </a:rPr>
              <a:t>PROJECT  MOTIVATION</a:t>
            </a:r>
            <a:endParaRPr sz="2800" b="0" i="0" u="none" strike="noStrike" cap="none" dirty="0">
              <a:solidFill>
                <a:srgbClr val="000000"/>
              </a:solidFill>
              <a:latin typeface="Times New Roman"/>
              <a:ea typeface="Times New Roman"/>
              <a:cs typeface="Times New Roman"/>
              <a:sym typeface="Times New Roman"/>
            </a:endParaRPr>
          </a:p>
        </p:txBody>
      </p:sp>
      <p:graphicFrame>
        <p:nvGraphicFramePr>
          <p:cNvPr id="115" name="Google Shape;115;p15"/>
          <p:cNvGraphicFramePr/>
          <p:nvPr>
            <p:extLst>
              <p:ext uri="{D42A27DB-BD31-4B8C-83A1-F6EECF244321}">
                <p14:modId xmlns:p14="http://schemas.microsoft.com/office/powerpoint/2010/main" val="1984485360"/>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3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algn="just"/>
            <a:r>
              <a:rPr lang="en-US" b="0" i="0" dirty="0">
                <a:solidFill>
                  <a:srgbClr val="000000"/>
                </a:solidFill>
                <a:effectLst/>
                <a:latin typeface="Times New Roman" panose="02020603050405020304" pitchFamily="18" charset="0"/>
                <a:cs typeface="Times New Roman" panose="02020603050405020304" pitchFamily="18" charset="0"/>
              </a:rPr>
              <a:t>Job seekers struggle with fragmented tools for career guidance, resume building, and interview prep, leading to inefficiencies and higher costs. An AI-powered all-in-one platform can simplify the process by offering personalized career advice, automated resume and cover letter generation, mock interviews, and real-time industry insights—helping users save time, reduce costs, and improve their job search success.</a:t>
            </a:r>
            <a:endParaRPr lang="en-US" b="1" dirty="0">
              <a:solidFill>
                <a:srgbClr val="000000"/>
              </a:solidFill>
              <a:latin typeface="Times New Roman" panose="02020603050405020304" pitchFamily="18" charset="0"/>
              <a:cs typeface="Times New Roman" panose="02020603050405020304" pitchFamily="18" charset="0"/>
            </a:endParaRPr>
          </a:p>
          <a:p>
            <a:pPr marL="114300" indent="0" algn="just">
              <a:buNone/>
            </a:pPr>
            <a:r>
              <a:rPr lang="en-US" b="1" dirty="0">
                <a:solidFill>
                  <a:srgbClr val="000000"/>
                </a:solidFill>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sp>
        <p:nvSpPr>
          <p:cNvPr id="121" name="Google Shape;121;p16"/>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22" name="Google Shape;122;p16"/>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23" name="Google Shape;123;p16"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24" name="Google Shape;124;p16"/>
          <p:cNvSpPr txBox="1"/>
          <p:nvPr/>
        </p:nvSpPr>
        <p:spPr>
          <a:xfrm>
            <a:off x="495140" y="1320245"/>
            <a:ext cx="5086043" cy="52322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Times New Roman"/>
              <a:buNone/>
            </a:pPr>
            <a:r>
              <a:rPr lang="en-US" sz="2800" b="1" i="0" u="sng" strike="noStrike" cap="none" dirty="0">
                <a:solidFill>
                  <a:srgbClr val="000000"/>
                </a:solidFill>
                <a:latin typeface="Times New Roman"/>
                <a:ea typeface="Times New Roman"/>
                <a:cs typeface="Times New Roman"/>
                <a:sym typeface="Times New Roman"/>
              </a:rPr>
              <a:t>PROBLEM STATEMENT</a:t>
            </a:r>
            <a:endParaRPr sz="2800" b="0" i="0" u="none" strike="noStrike" cap="none" dirty="0">
              <a:solidFill>
                <a:srgbClr val="000000"/>
              </a:solidFill>
              <a:latin typeface="Times New Roman"/>
              <a:ea typeface="Times New Roman"/>
              <a:cs typeface="Times New Roman"/>
              <a:sym typeface="Times New Roman"/>
            </a:endParaRPr>
          </a:p>
        </p:txBody>
      </p:sp>
      <p:graphicFrame>
        <p:nvGraphicFramePr>
          <p:cNvPr id="125" name="Google Shape;125;p16"/>
          <p:cNvGraphicFramePr/>
          <p:nvPr>
            <p:extLst>
              <p:ext uri="{D42A27DB-BD31-4B8C-83A1-F6EECF244321}">
                <p14:modId xmlns:p14="http://schemas.microsoft.com/office/powerpoint/2010/main" val="2104122383"/>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4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graphicFrame>
        <p:nvGraphicFramePr>
          <p:cNvPr id="130" name="Google Shape;130;p17"/>
          <p:cNvGraphicFramePr/>
          <p:nvPr>
            <p:extLst>
              <p:ext uri="{D42A27DB-BD31-4B8C-83A1-F6EECF244321}">
                <p14:modId xmlns:p14="http://schemas.microsoft.com/office/powerpoint/2010/main" val="3621732187"/>
              </p:ext>
            </p:extLst>
          </p:nvPr>
        </p:nvGraphicFramePr>
        <p:xfrm>
          <a:off x="651214" y="1763487"/>
          <a:ext cx="10386131" cy="4260795"/>
        </p:xfrm>
        <a:graphic>
          <a:graphicData uri="http://schemas.openxmlformats.org/drawingml/2006/table">
            <a:tbl>
              <a:tblPr firstRow="1" bandRow="1">
                <a:noFill/>
                <a:tableStyleId>{D5831C24-B621-46BE-912E-C415AABE903F}</a:tableStyleId>
              </a:tblPr>
              <a:tblGrid>
                <a:gridCol w="2262435">
                  <a:extLst>
                    <a:ext uri="{9D8B030D-6E8A-4147-A177-3AD203B41FA5}">
                      <a16:colId xmlns:a16="http://schemas.microsoft.com/office/drawing/2014/main" val="20000"/>
                    </a:ext>
                  </a:extLst>
                </a:gridCol>
                <a:gridCol w="3073148">
                  <a:extLst>
                    <a:ext uri="{9D8B030D-6E8A-4147-A177-3AD203B41FA5}">
                      <a16:colId xmlns:a16="http://schemas.microsoft.com/office/drawing/2014/main" val="20001"/>
                    </a:ext>
                  </a:extLst>
                </a:gridCol>
                <a:gridCol w="2074995">
                  <a:extLst>
                    <a:ext uri="{9D8B030D-6E8A-4147-A177-3AD203B41FA5}">
                      <a16:colId xmlns:a16="http://schemas.microsoft.com/office/drawing/2014/main" val="20002"/>
                    </a:ext>
                  </a:extLst>
                </a:gridCol>
                <a:gridCol w="2975553">
                  <a:extLst>
                    <a:ext uri="{9D8B030D-6E8A-4147-A177-3AD203B41FA5}">
                      <a16:colId xmlns:a16="http://schemas.microsoft.com/office/drawing/2014/main" val="20003"/>
                    </a:ext>
                  </a:extLst>
                </a:gridCol>
              </a:tblGrid>
              <a:tr h="608539">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Title</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Author(s)</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Disadvantage Identified</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Solution Proposed</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0"/>
                  </a:ext>
                </a:extLst>
              </a:tr>
              <a:tr h="1517271">
                <a:tc>
                  <a:txBody>
                    <a:bodyPr/>
                    <a:lstStyle/>
                    <a:p>
                      <a:pPr algn="ctr" rtl="0">
                        <a:buNone/>
                      </a:pPr>
                      <a:r>
                        <a:rPr lang="en-US" sz="1200" b="0" i="0" cap="all">
                          <a:solidFill>
                            <a:srgbClr val="000000"/>
                          </a:solidFill>
                          <a:effectLst/>
                          <a:latin typeface="Times New Roman" panose="02020603050405020304" pitchFamily="18" charset="0"/>
                          <a:cs typeface="Times New Roman" panose="02020603050405020304" pitchFamily="18" charset="0"/>
                        </a:rPr>
                        <a:t>Job seekers struggle with fragmented tools</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dirty="0">
                          <a:solidFill>
                            <a:srgbClr val="000000"/>
                          </a:solidFill>
                          <a:effectLst/>
                          <a:latin typeface="Times New Roman" panose="02020603050405020304" pitchFamily="18" charset="0"/>
                          <a:cs typeface="Times New Roman" panose="02020603050405020304" pitchFamily="18" charset="0"/>
                        </a:rPr>
                        <a:t>Smith et al. (2021), Patel &amp; Jones (2022) </a:t>
                      </a:r>
                      <a:endParaRPr lang="en-IN"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Multiple platforms required for career guidance, resume building, and interview prep, leading to inefficiencies and higher costs.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An AI-powered all-in-one platform can integrate these services, saving time and reducing expenses.</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1"/>
                  </a:ext>
                </a:extLst>
              </a:tr>
              <a:tr h="842769">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AI in Career Guidance &amp; Job Search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da-DK" sz="1200" b="0" i="0" cap="all">
                          <a:solidFill>
                            <a:srgbClr val="000000"/>
                          </a:solidFill>
                          <a:effectLst/>
                          <a:latin typeface="Times New Roman" panose="02020603050405020304" pitchFamily="18" charset="0"/>
                          <a:cs typeface="Times New Roman" panose="02020603050405020304" pitchFamily="18" charset="0"/>
                        </a:rPr>
                        <a:t>Gartner (2023), Brown et al. (2020), Zhang &amp; Lee (2021) </a:t>
                      </a:r>
                      <a:endParaRPr lang="da-DK"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Traditional job search methods lack personalization and automation.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AI-powered chatbots and career advisors can provide real-time, personalized job recommendations.</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2"/>
                  </a:ext>
                </a:extLst>
              </a:tr>
              <a:tr h="1284285">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AI for Resume &amp; Interview Preparation </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Nguyen &amp; Chen (2022), Harvard Business Review (2021), IBM Research (2022)</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Resumes are often not ATS-optimized, and job seekers struggle with effective interview preparation.</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AI can generate optimized resumes, cover letters, and provide mock interview feedback using NLP .</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3"/>
                  </a:ext>
                </a:extLst>
              </a:tr>
            </a:tbl>
          </a:graphicData>
        </a:graphic>
      </p:graphicFrame>
      <p:sp>
        <p:nvSpPr>
          <p:cNvPr id="131" name="Google Shape;131;p17"/>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32" name="Google Shape;132;p17"/>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33" name="Google Shape;133;p17"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34" name="Google Shape;134;p17"/>
          <p:cNvSpPr txBox="1"/>
          <p:nvPr/>
        </p:nvSpPr>
        <p:spPr>
          <a:xfrm>
            <a:off x="481145" y="1133727"/>
            <a:ext cx="746293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sng" strike="noStrike" cap="none" dirty="0">
                <a:solidFill>
                  <a:srgbClr val="000000"/>
                </a:solidFill>
                <a:latin typeface="Times New Roman"/>
                <a:ea typeface="Times New Roman"/>
                <a:cs typeface="Times New Roman"/>
                <a:sym typeface="Times New Roman"/>
              </a:rPr>
              <a:t>LITERATURE SURVEY</a:t>
            </a:r>
            <a:endParaRPr sz="2800" b="0" i="0" u="none" strike="noStrike" cap="none" dirty="0">
              <a:solidFill>
                <a:srgbClr val="000000"/>
              </a:solidFill>
              <a:latin typeface="Times New Roman"/>
              <a:ea typeface="Times New Roman"/>
              <a:cs typeface="Times New Roman"/>
              <a:sym typeface="Times New Roman"/>
            </a:endParaRPr>
          </a:p>
        </p:txBody>
      </p:sp>
      <p:graphicFrame>
        <p:nvGraphicFramePr>
          <p:cNvPr id="135" name="Google Shape;135;p17"/>
          <p:cNvGraphicFramePr/>
          <p:nvPr>
            <p:extLst>
              <p:ext uri="{D42A27DB-BD31-4B8C-83A1-F6EECF244321}">
                <p14:modId xmlns:p14="http://schemas.microsoft.com/office/powerpoint/2010/main" val="3832646472"/>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5</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graphicFrame>
        <p:nvGraphicFramePr>
          <p:cNvPr id="140" name="Google Shape;140;p18"/>
          <p:cNvGraphicFramePr/>
          <p:nvPr>
            <p:extLst>
              <p:ext uri="{D42A27DB-BD31-4B8C-83A1-F6EECF244321}">
                <p14:modId xmlns:p14="http://schemas.microsoft.com/office/powerpoint/2010/main" val="3765596821"/>
              </p:ext>
            </p:extLst>
          </p:nvPr>
        </p:nvGraphicFramePr>
        <p:xfrm>
          <a:off x="651214" y="1876926"/>
          <a:ext cx="10690554" cy="4158114"/>
        </p:xfrm>
        <a:graphic>
          <a:graphicData uri="http://schemas.openxmlformats.org/drawingml/2006/table">
            <a:tbl>
              <a:tblPr firstRow="1" bandRow="1">
                <a:noFill/>
                <a:tableStyleId>{D5831C24-B621-46BE-912E-C415AABE903F}</a:tableStyleId>
              </a:tblPr>
              <a:tblGrid>
                <a:gridCol w="2549839">
                  <a:extLst>
                    <a:ext uri="{9D8B030D-6E8A-4147-A177-3AD203B41FA5}">
                      <a16:colId xmlns:a16="http://schemas.microsoft.com/office/drawing/2014/main" val="20000"/>
                    </a:ext>
                  </a:extLst>
                </a:gridCol>
                <a:gridCol w="3463539">
                  <a:extLst>
                    <a:ext uri="{9D8B030D-6E8A-4147-A177-3AD203B41FA5}">
                      <a16:colId xmlns:a16="http://schemas.microsoft.com/office/drawing/2014/main" val="20001"/>
                    </a:ext>
                  </a:extLst>
                </a:gridCol>
                <a:gridCol w="2338588">
                  <a:extLst>
                    <a:ext uri="{9D8B030D-6E8A-4147-A177-3AD203B41FA5}">
                      <a16:colId xmlns:a16="http://schemas.microsoft.com/office/drawing/2014/main" val="20002"/>
                    </a:ext>
                  </a:extLst>
                </a:gridCol>
                <a:gridCol w="2338588">
                  <a:extLst>
                    <a:ext uri="{9D8B030D-6E8A-4147-A177-3AD203B41FA5}">
                      <a16:colId xmlns:a16="http://schemas.microsoft.com/office/drawing/2014/main" val="20003"/>
                    </a:ext>
                  </a:extLst>
                </a:gridCol>
              </a:tblGrid>
              <a:tr h="318570">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Title</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Author(s)</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Disadvantage Identified</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Solution Proposed</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0"/>
                  </a:ext>
                </a:extLst>
              </a:tr>
              <a:tr h="1269593">
                <a:tc>
                  <a:txBody>
                    <a:bodyPr/>
                    <a:lstStyle/>
                    <a:p>
                      <a:pPr algn="ctr" rtl="0">
                        <a:buNone/>
                      </a:pPr>
                      <a:r>
                        <a:rPr lang="en-US" sz="1200" b="0" i="0" cap="all">
                          <a:solidFill>
                            <a:srgbClr val="000000"/>
                          </a:solidFill>
                          <a:effectLst/>
                          <a:latin typeface="Times New Roman" panose="02020603050405020304" pitchFamily="18" charset="0"/>
                          <a:cs typeface="Times New Roman" panose="02020603050405020304" pitchFamily="18" charset="0"/>
                        </a:rPr>
                        <a:t>Job seekers struggle with fragmented tools</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IN" sz="1200" b="0" i="0" cap="all">
                          <a:solidFill>
                            <a:srgbClr val="000000"/>
                          </a:solidFill>
                          <a:effectLst/>
                          <a:latin typeface="Times New Roman" panose="02020603050405020304" pitchFamily="18" charset="0"/>
                          <a:cs typeface="Times New Roman" panose="02020603050405020304" pitchFamily="18" charset="0"/>
                        </a:rPr>
                        <a:t>Smith et al. (2021), Patel &amp; Jones (2022) </a:t>
                      </a:r>
                      <a:endParaRPr lang="en-IN"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Multiple platforms required for career guidance, resume building, and interview prep, leading to inefficiencies and higher costs.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An AI-powered all-in-one platform can integrate these services, saving time and reducing expenses.</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1"/>
                  </a:ext>
                </a:extLst>
              </a:tr>
              <a:tr h="1031836">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AI in Career Guidance &amp; Job Search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da-DK" sz="1200" b="0" i="0" cap="all">
                          <a:solidFill>
                            <a:srgbClr val="000000"/>
                          </a:solidFill>
                          <a:effectLst/>
                          <a:latin typeface="Times New Roman" panose="02020603050405020304" pitchFamily="18" charset="0"/>
                          <a:cs typeface="Times New Roman" panose="02020603050405020304" pitchFamily="18" charset="0"/>
                        </a:rPr>
                        <a:t>Gartner (2023), Brown et al. (2020), Zhang &amp; Lee (2021) </a:t>
                      </a:r>
                      <a:endParaRPr lang="da-DK"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Traditional job search methods lack personalization and automation. </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a:solidFill>
                            <a:srgbClr val="000000"/>
                          </a:solidFill>
                          <a:effectLst/>
                          <a:latin typeface="Times New Roman" panose="02020603050405020304" pitchFamily="18" charset="0"/>
                          <a:cs typeface="Times New Roman" panose="02020603050405020304" pitchFamily="18" charset="0"/>
                        </a:rPr>
                        <a:t>AI-powered chatbots and career advisors can provide real-time, personalized job recommendations.</a:t>
                      </a:r>
                      <a:endParaRPr lang="en-US" sz="1200" cap="all">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2"/>
                  </a:ext>
                </a:extLst>
              </a:tr>
              <a:tr h="1465386">
                <a:tc>
                  <a:txBody>
                    <a:bodyPr/>
                    <a:lstStyle/>
                    <a:p>
                      <a:pPr algn="l" rtl="0">
                        <a:buNone/>
                      </a:pPr>
                      <a:r>
                        <a:rPr lang="en-IN" sz="1200" b="0" i="0" cap="all" dirty="0">
                          <a:solidFill>
                            <a:srgbClr val="000000"/>
                          </a:solidFill>
                          <a:effectLst/>
                          <a:latin typeface="Times New Roman" panose="02020603050405020304" pitchFamily="18" charset="0"/>
                          <a:cs typeface="Times New Roman" panose="02020603050405020304" pitchFamily="18" charset="0"/>
                        </a:rPr>
                        <a:t>AI for Resume &amp; Interview Preparation </a:t>
                      </a:r>
                      <a:endParaRPr lang="en-IN"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Nguyen &amp; Chen (2022), Harvard Business Review (2021), IBM Research (2022)</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Resumes are often not ATS-optimized, and job seekers struggle with effective interview preparation.</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tc>
                  <a:txBody>
                    <a:bodyPr/>
                    <a:lstStyle/>
                    <a:p>
                      <a:pPr algn="l" rtl="0">
                        <a:buNone/>
                      </a:pPr>
                      <a:r>
                        <a:rPr lang="en-US" sz="1200" b="0" i="0" cap="all" dirty="0">
                          <a:solidFill>
                            <a:srgbClr val="000000"/>
                          </a:solidFill>
                          <a:effectLst/>
                          <a:latin typeface="Times New Roman" panose="02020603050405020304" pitchFamily="18" charset="0"/>
                          <a:cs typeface="Times New Roman" panose="02020603050405020304" pitchFamily="18" charset="0"/>
                        </a:rPr>
                        <a:t>AI can generate optimized resumes, cover letters, and provide mock interview feedback using NLP .</a:t>
                      </a:r>
                      <a:endParaRPr lang="en-US" sz="1200" cap="all" dirty="0">
                        <a:effectLst/>
                        <a:latin typeface="Times New Roman" panose="02020603050405020304" pitchFamily="18" charset="0"/>
                        <a:cs typeface="Times New Roman" panose="02020603050405020304" pitchFamily="18" charset="0"/>
                      </a:endParaRPr>
                    </a:p>
                  </a:txBody>
                  <a:tcPr marL="62162" marR="62162" marT="31081" marB="31081" anchor="ctr"/>
                </a:tc>
                <a:extLst>
                  <a:ext uri="{0D108BD9-81ED-4DB2-BD59-A6C34878D82A}">
                    <a16:rowId xmlns:a16="http://schemas.microsoft.com/office/drawing/2014/main" val="10003"/>
                  </a:ext>
                </a:extLst>
              </a:tr>
            </a:tbl>
          </a:graphicData>
        </a:graphic>
      </p:graphicFrame>
      <p:sp>
        <p:nvSpPr>
          <p:cNvPr id="141" name="Google Shape;141;p18"/>
          <p:cNvSpPr/>
          <p:nvPr/>
        </p:nvSpPr>
        <p:spPr>
          <a:xfrm>
            <a:off x="6282988" y="2715607"/>
            <a:ext cx="6442412" cy="4422913"/>
          </a:xfrm>
          <a:prstGeom prst="rect">
            <a:avLst/>
          </a:prstGeom>
          <a:noFill/>
          <a:ln>
            <a:noFill/>
          </a:ln>
        </p:spPr>
        <p:txBody>
          <a:bodyPr spcFirstLastPara="1" wrap="square" lIns="91425" tIns="45700" rIns="91425" bIns="45700" anchor="t" anchorCtr="0">
            <a:noAutofit/>
          </a:bodyPr>
          <a:lstStyle/>
          <a:p>
            <a:pPr marL="0" marR="0" lvl="0" indent="0" algn="l" rtl="0">
              <a:lnSpc>
                <a:spcPct val="135850"/>
              </a:lnSpc>
              <a:spcBef>
                <a:spcPts val="0"/>
              </a:spcBef>
              <a:spcAft>
                <a:spcPts val="0"/>
              </a:spcAft>
              <a:buClr>
                <a:schemeClr val="dk1"/>
              </a:buClr>
              <a:buSzPts val="2000"/>
              <a:buFont typeface="Calibri"/>
              <a:buNone/>
            </a:pPr>
            <a:endParaRPr sz="2000" b="0" i="0" u="none" strike="noStrike" cap="none">
              <a:solidFill>
                <a:srgbClr val="000000"/>
              </a:solidFill>
              <a:latin typeface="Times New Roman"/>
              <a:ea typeface="Times New Roman"/>
              <a:cs typeface="Times New Roman"/>
              <a:sym typeface="Times New Roman"/>
            </a:endParaRPr>
          </a:p>
        </p:txBody>
      </p:sp>
      <p:sp>
        <p:nvSpPr>
          <p:cNvPr id="142" name="Google Shape;142;p18"/>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ALVA’S INSTITUTE OF ENGINEERING AND TECHNOLOGY</a:t>
            </a:r>
            <a:endParaRPr sz="1800" b="1" i="0" u="none" strike="noStrike" cap="none">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a:solidFill>
                  <a:srgbClr val="D0EEF9"/>
                </a:solidFill>
                <a:latin typeface="Times New Roman"/>
                <a:ea typeface="Times New Roman"/>
                <a:cs typeface="Times New Roman"/>
                <a:sym typeface="Times New Roman"/>
              </a:rPr>
              <a:t>                                              MIJAR, MOODBIDRI D.K. -574225 ,MANGALORE,KARNATAKA </a:t>
            </a:r>
            <a:endParaRPr sz="1800" b="1" i="0" u="none" strike="noStrike" cap="none">
              <a:solidFill>
                <a:srgbClr val="D0EEF9"/>
              </a:solidFill>
              <a:latin typeface="Times New Roman"/>
              <a:ea typeface="Times New Roman"/>
              <a:cs typeface="Times New Roman"/>
              <a:sym typeface="Times New Roman"/>
            </a:endParaRPr>
          </a:p>
        </p:txBody>
      </p:sp>
      <p:pic>
        <p:nvPicPr>
          <p:cNvPr id="143" name="Google Shape;143;p18" descr="logo"/>
          <p:cNvPicPr preferRelativeResize="0"/>
          <p:nvPr/>
        </p:nvPicPr>
        <p:blipFill rotWithShape="1">
          <a:blip r:embed="rId3">
            <a:alphaModFix/>
          </a:blip>
          <a:srcRect/>
          <a:stretch/>
        </p:blipFill>
        <p:spPr>
          <a:xfrm>
            <a:off x="242399" y="74950"/>
            <a:ext cx="966316" cy="908874"/>
          </a:xfrm>
          <a:prstGeom prst="rect">
            <a:avLst/>
          </a:prstGeom>
          <a:noFill/>
          <a:ln>
            <a:noFill/>
          </a:ln>
        </p:spPr>
      </p:pic>
      <p:sp>
        <p:nvSpPr>
          <p:cNvPr id="144" name="Google Shape;144;p18"/>
          <p:cNvSpPr txBox="1"/>
          <p:nvPr/>
        </p:nvSpPr>
        <p:spPr>
          <a:xfrm>
            <a:off x="651214" y="1208413"/>
            <a:ext cx="7462939"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Times New Roman"/>
              <a:buNone/>
            </a:pPr>
            <a:r>
              <a:rPr lang="en-US" sz="2800" b="1" i="0" u="sng" strike="noStrike" cap="none" dirty="0">
                <a:solidFill>
                  <a:srgbClr val="000000"/>
                </a:solidFill>
                <a:latin typeface="Times New Roman"/>
                <a:ea typeface="Times New Roman"/>
                <a:cs typeface="Times New Roman"/>
                <a:sym typeface="Times New Roman"/>
              </a:rPr>
              <a:t>LITERATURE SURVEY</a:t>
            </a:r>
            <a:endParaRPr sz="2800" b="0" i="0" u="none" strike="noStrike" cap="none" dirty="0">
              <a:solidFill>
                <a:srgbClr val="000000"/>
              </a:solidFill>
              <a:latin typeface="Times New Roman"/>
              <a:ea typeface="Times New Roman"/>
              <a:cs typeface="Times New Roman"/>
              <a:sym typeface="Times New Roman"/>
            </a:endParaRPr>
          </a:p>
        </p:txBody>
      </p:sp>
      <p:graphicFrame>
        <p:nvGraphicFramePr>
          <p:cNvPr id="145" name="Google Shape;145;p18"/>
          <p:cNvGraphicFramePr/>
          <p:nvPr>
            <p:extLst>
              <p:ext uri="{D42A27DB-BD31-4B8C-83A1-F6EECF244321}">
                <p14:modId xmlns:p14="http://schemas.microsoft.com/office/powerpoint/2010/main" val="300098253"/>
              </p:ext>
            </p:extLst>
          </p:nvPr>
        </p:nvGraphicFramePr>
        <p:xfrm>
          <a:off x="0" y="625466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20000"/>
                    </a:ext>
                  </a:extLst>
                </a:gridCol>
                <a:gridCol w="4846325">
                  <a:extLst>
                    <a:ext uri="{9D8B030D-6E8A-4147-A177-3AD203B41FA5}">
                      <a16:colId xmlns:a16="http://schemas.microsoft.com/office/drawing/2014/main" val="20001"/>
                    </a:ext>
                  </a:extLst>
                </a:gridCol>
                <a:gridCol w="3514350">
                  <a:extLst>
                    <a:ext uri="{9D8B030D-6E8A-4147-A177-3AD203B41FA5}">
                      <a16:colId xmlns:a16="http://schemas.microsoft.com/office/drawing/2014/main" val="20002"/>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a:t> </a:t>
                      </a:r>
                      <a:r>
                        <a:rPr lang="en-US" sz="1800" b="0" i="0" u="none" strike="noStrike" cap="none">
                          <a:solidFill>
                            <a:srgbClr val="FFFFFF"/>
                          </a:solidFill>
                          <a:latin typeface="Times New Roman"/>
                          <a:ea typeface="Times New Roman"/>
                          <a:cs typeface="Times New Roman"/>
                          <a:sym typeface="Times New Roman"/>
                        </a:rPr>
                        <a:t>Department of CSE</a:t>
                      </a: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6</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6A44F46-663E-7055-7B78-F0823676B8F0}"/>
              </a:ext>
            </a:extLst>
          </p:cNvPr>
          <p:cNvSpPr>
            <a:spLocks noGrp="1"/>
          </p:cNvSpPr>
          <p:nvPr>
            <p:ph type="title"/>
          </p:nvPr>
        </p:nvSpPr>
        <p:spPr>
          <a:xfrm>
            <a:off x="516366" y="1761512"/>
            <a:ext cx="9993855" cy="3550023"/>
          </a:xfrm>
        </p:spPr>
        <p:txBody>
          <a:bodyPr>
            <a:normAutofit fontScale="90000"/>
          </a:bodyPr>
          <a:lstStyle/>
          <a:p>
            <a:r>
              <a:rPr lang="en-US" b="1" dirty="0">
                <a:latin typeface="Times New Roman" panose="02020603050405020304" pitchFamily="18" charset="0"/>
                <a:cs typeface="Times New Roman" panose="02020603050405020304" pitchFamily="18" charset="0"/>
              </a:rPr>
              <a:t>Algorithms Used:</a:t>
            </a:r>
            <a:br>
              <a:rPr lang="en-US" b="1" dirty="0">
                <a:latin typeface="Times New Roman" panose="02020603050405020304" pitchFamily="18" charset="0"/>
                <a:cs typeface="Times New Roman" panose="02020603050405020304" pitchFamily="18" charset="0"/>
              </a:rPr>
            </a:br>
            <a:br>
              <a:rPr lang="en-US" b="1"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BERT</a:t>
            </a:r>
            <a:r>
              <a:rPr lang="en-US" sz="3100" dirty="0">
                <a:latin typeface="Times New Roman" panose="02020603050405020304" pitchFamily="18" charset="0"/>
                <a:cs typeface="Times New Roman" panose="02020603050405020304" pitchFamily="18" charset="0"/>
              </a:rPr>
              <a:t> for understanding and matching resumes with job descriptions.</a:t>
            </a: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RAG</a:t>
            </a:r>
            <a:r>
              <a:rPr lang="en-US" sz="3100" dirty="0">
                <a:latin typeface="Times New Roman" panose="02020603050405020304" pitchFamily="18" charset="0"/>
                <a:cs typeface="Times New Roman" panose="02020603050405020304" pitchFamily="18" charset="0"/>
              </a:rPr>
              <a:t> for generating interview questions tailored to user profiles.</a:t>
            </a:r>
            <a:br>
              <a:rPr lang="en-US" sz="3100" dirty="0">
                <a:latin typeface="Times New Roman" panose="02020603050405020304" pitchFamily="18" charset="0"/>
                <a:cs typeface="Times New Roman" panose="02020603050405020304" pitchFamily="18" charset="0"/>
              </a:rPr>
            </a:br>
            <a:r>
              <a:rPr lang="en-US" sz="3100" b="1" dirty="0">
                <a:latin typeface="Times New Roman" panose="02020603050405020304" pitchFamily="18" charset="0"/>
                <a:cs typeface="Times New Roman" panose="02020603050405020304" pitchFamily="18" charset="0"/>
              </a:rPr>
              <a:t>LSTM</a:t>
            </a:r>
            <a:r>
              <a:rPr lang="en-US" sz="3100" dirty="0">
                <a:latin typeface="Times New Roman" panose="02020603050405020304" pitchFamily="18" charset="0"/>
                <a:cs typeface="Times New Roman" panose="02020603050405020304" pitchFamily="18" charset="0"/>
              </a:rPr>
              <a:t> for predicting career paths and providing job role recommendations.</a:t>
            </a:r>
            <a:br>
              <a:rPr lang="en-US"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7D331912-27D2-3A3F-11B8-21D71F47B4AA}"/>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24CB5C17-6235-9FB0-D2C4-A7E826EF5E4B}"/>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Google Shape;152;p19">
            <a:extLst>
              <a:ext uri="{FF2B5EF4-FFF2-40B4-BE49-F238E27FC236}">
                <a16:creationId xmlns:a16="http://schemas.microsoft.com/office/drawing/2014/main" id="{830A348F-0A29-0636-EB9D-F9148F5D96EE}"/>
              </a:ext>
            </a:extLst>
          </p:cNvPr>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graphicFrame>
        <p:nvGraphicFramePr>
          <p:cNvPr id="10" name="Table 9">
            <a:extLst>
              <a:ext uri="{FF2B5EF4-FFF2-40B4-BE49-F238E27FC236}">
                <a16:creationId xmlns:a16="http://schemas.microsoft.com/office/drawing/2014/main" id="{C451920A-09DC-C1C9-76B1-F8363BE01CC6}"/>
              </a:ext>
            </a:extLst>
          </p:cNvPr>
          <p:cNvGraphicFramePr>
            <a:graphicFrameLocks noGrp="1"/>
          </p:cNvGraphicFramePr>
          <p:nvPr>
            <p:extLst>
              <p:ext uri="{D42A27DB-BD31-4B8C-83A1-F6EECF244321}">
                <p14:modId xmlns:p14="http://schemas.microsoft.com/office/powerpoint/2010/main" val="2274328376"/>
              </p:ext>
            </p:extLst>
          </p:nvPr>
        </p:nvGraphicFramePr>
        <p:xfrm>
          <a:off x="0" y="621791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1058372893"/>
                    </a:ext>
                  </a:extLst>
                </a:gridCol>
                <a:gridCol w="4846325">
                  <a:extLst>
                    <a:ext uri="{9D8B030D-6E8A-4147-A177-3AD203B41FA5}">
                      <a16:colId xmlns:a16="http://schemas.microsoft.com/office/drawing/2014/main" val="3184460838"/>
                    </a:ext>
                  </a:extLst>
                </a:gridCol>
                <a:gridCol w="3514350">
                  <a:extLst>
                    <a:ext uri="{9D8B030D-6E8A-4147-A177-3AD203B41FA5}">
                      <a16:colId xmlns:a16="http://schemas.microsoft.com/office/drawing/2014/main" val="1514482505"/>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7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52340315"/>
                  </a:ext>
                </a:extLst>
              </a:tr>
            </a:tbl>
          </a:graphicData>
        </a:graphic>
      </p:graphicFrame>
      <p:pic>
        <p:nvPicPr>
          <p:cNvPr id="11" name="Google Shape;153;p19" descr="logo">
            <a:extLst>
              <a:ext uri="{FF2B5EF4-FFF2-40B4-BE49-F238E27FC236}">
                <a16:creationId xmlns:a16="http://schemas.microsoft.com/office/drawing/2014/main" id="{5E2D75CD-6DEB-3581-655C-189977C2AFD5}"/>
              </a:ext>
            </a:extLst>
          </p:cNvPr>
          <p:cNvPicPr preferRelativeResize="0"/>
          <p:nvPr/>
        </p:nvPicPr>
        <p:blipFill rotWithShape="1">
          <a:blip r:embed="rId2">
            <a:alphaModFix/>
          </a:blip>
          <a:srcRect/>
          <a:stretch/>
        </p:blipFill>
        <p:spPr>
          <a:xfrm>
            <a:off x="242399" y="74950"/>
            <a:ext cx="966316" cy="908874"/>
          </a:xfrm>
          <a:prstGeom prst="rect">
            <a:avLst/>
          </a:prstGeom>
          <a:noFill/>
          <a:ln>
            <a:noFill/>
          </a:ln>
        </p:spPr>
      </p:pic>
    </p:spTree>
    <p:extLst>
      <p:ext uri="{BB962C8B-B14F-4D97-AF65-F5344CB8AC3E}">
        <p14:creationId xmlns:p14="http://schemas.microsoft.com/office/powerpoint/2010/main" val="117049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36FAD-F787-6E75-4341-43D719D04DDD}"/>
              </a:ext>
            </a:extLst>
          </p:cNvPr>
          <p:cNvSpPr>
            <a:spLocks noGrp="1"/>
          </p:cNvSpPr>
          <p:nvPr>
            <p:ph type="title"/>
          </p:nvPr>
        </p:nvSpPr>
        <p:spPr>
          <a:xfrm>
            <a:off x="652670" y="1093995"/>
            <a:ext cx="10515600" cy="1325563"/>
          </a:xfrm>
        </p:spPr>
        <p:txBody>
          <a:bodyPr>
            <a:normAutofit/>
          </a:bodyPr>
          <a:lstStyle/>
          <a:p>
            <a:r>
              <a:rPr lang="en-IN" sz="3600" b="1" dirty="0">
                <a:effectLst/>
                <a:latin typeface="Times New Roman" panose="02020603050405020304" pitchFamily="18" charset="0"/>
                <a:cs typeface="Times New Roman" panose="02020603050405020304" pitchFamily="18" charset="0"/>
              </a:rPr>
              <a:t>1. BERT (Bidirectional Encoder Representations from Transformers)</a:t>
            </a:r>
            <a:endParaRPr lang="en-US"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58505F07-2B17-3A6C-E2D7-82103D39C228}"/>
              </a:ext>
            </a:extLst>
          </p:cNvPr>
          <p:cNvSpPr>
            <a:spLocks noGrp="1"/>
          </p:cNvSpPr>
          <p:nvPr>
            <p:ph type="body" idx="1"/>
          </p:nvPr>
        </p:nvSpPr>
        <p:spPr>
          <a:xfrm>
            <a:off x="838200" y="2647260"/>
            <a:ext cx="10515600" cy="4351338"/>
          </a:xfrm>
        </p:spPr>
        <p:txBody>
          <a:bodyPr>
            <a:normAutofit lnSpcReduction="10000"/>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Resume Analysis:</a:t>
            </a:r>
            <a:r>
              <a:rPr lang="en-US" dirty="0">
                <a:latin typeface="Times New Roman" panose="02020603050405020304" pitchFamily="18" charset="0"/>
                <a:cs typeface="Times New Roman" panose="02020603050405020304" pitchFamily="18" charset="0"/>
              </a:rPr>
              <a:t> Use BERT to analyze a user’s resume and compare it to job descriptions to calculate a </a:t>
            </a:r>
            <a:r>
              <a:rPr lang="en-US" b="1" dirty="0">
                <a:latin typeface="Times New Roman" panose="02020603050405020304" pitchFamily="18" charset="0"/>
                <a:cs typeface="Times New Roman" panose="02020603050405020304" pitchFamily="18" charset="0"/>
              </a:rPr>
              <a:t>semantic similarity</a:t>
            </a:r>
            <a:r>
              <a:rPr lang="en-US" dirty="0">
                <a:latin typeface="Times New Roman" panose="02020603050405020304" pitchFamily="18" charset="0"/>
                <a:cs typeface="Times New Roman" panose="02020603050405020304" pitchFamily="18" charset="0"/>
              </a:rPr>
              <a:t> score. This helps match the right candidate to the right job by understanding the context of words beyond simple keyword matching.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Job Recommendation:</a:t>
            </a:r>
            <a:r>
              <a:rPr lang="en-US" dirty="0">
                <a:latin typeface="Times New Roman" panose="02020603050405020304" pitchFamily="18" charset="0"/>
                <a:cs typeface="Times New Roman" panose="02020603050405020304" pitchFamily="18" charset="0"/>
              </a:rPr>
              <a:t> BERT can recommend jobs based on resume context by identifying key skills and roles mentioned in the resume and matching them with job descriptions.</a:t>
            </a:r>
          </a:p>
          <a:p>
            <a:pPr marL="0" marR="0" indent="0" algn="l" rtl="0" fontAlgn="t">
              <a:buNone/>
            </a:pPr>
            <a:r>
              <a:rPr lang="en-US" sz="1800" b="1" i="0" u="none" strike="noStrike"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b="0" i="0" u="none" strike="noStrike" dirty="0">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Department of CSE</a:t>
            </a: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ctr" rtl="0" eaLnBrk="1" fontAlgn="auto" latinLnBrk="0" hangingPunct="1">
              <a:buNone/>
            </a:pPr>
            <a:r>
              <a:rPr lang="en-US" sz="1800" b="1" i="0" u="none" strike="noStrike"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PREPGENIUS</a:t>
            </a:r>
            <a:endParaRPr lang="en-IN" sz="1800" b="0" i="0" u="none" strike="noStrike" dirty="0">
              <a:effectLst/>
              <a:latin typeface="Times New Roman" panose="02020603050405020304" pitchFamily="18" charset="0"/>
              <a:cs typeface="Times New Roman" panose="02020603050405020304" pitchFamily="18" charset="0"/>
            </a:endParaRPr>
          </a:p>
          <a:p>
            <a:pPr marL="0" marR="0" indent="0" algn="ctr" rtl="0" fontAlgn="t"/>
            <a:r>
              <a:rPr lang="en-US" sz="1800" b="1" i="0" u="none" strike="noStrike"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                     7                     </a:t>
            </a:r>
            <a:endParaRPr lang="en-IN" sz="1800" b="0" i="0" u="none" strike="noStrike" dirty="0">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Google Shape;152;p19">
            <a:extLst>
              <a:ext uri="{FF2B5EF4-FFF2-40B4-BE49-F238E27FC236}">
                <a16:creationId xmlns:a16="http://schemas.microsoft.com/office/drawing/2014/main" id="{F7A35C19-1DC5-5268-09E0-A7D04692973B}"/>
              </a:ext>
            </a:extLst>
          </p:cNvPr>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graphicFrame>
        <p:nvGraphicFramePr>
          <p:cNvPr id="5" name="Table 4">
            <a:extLst>
              <a:ext uri="{FF2B5EF4-FFF2-40B4-BE49-F238E27FC236}">
                <a16:creationId xmlns:a16="http://schemas.microsoft.com/office/drawing/2014/main" id="{32C34E1A-44A7-2A83-E583-E3B95007F6C2}"/>
              </a:ext>
            </a:extLst>
          </p:cNvPr>
          <p:cNvGraphicFramePr>
            <a:graphicFrameLocks noGrp="1"/>
          </p:cNvGraphicFramePr>
          <p:nvPr>
            <p:extLst>
              <p:ext uri="{D42A27DB-BD31-4B8C-83A1-F6EECF244321}">
                <p14:modId xmlns:p14="http://schemas.microsoft.com/office/powerpoint/2010/main" val="719250351"/>
              </p:ext>
            </p:extLst>
          </p:nvPr>
        </p:nvGraphicFramePr>
        <p:xfrm>
          <a:off x="0" y="621791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1058372893"/>
                    </a:ext>
                  </a:extLst>
                </a:gridCol>
                <a:gridCol w="4846325">
                  <a:extLst>
                    <a:ext uri="{9D8B030D-6E8A-4147-A177-3AD203B41FA5}">
                      <a16:colId xmlns:a16="http://schemas.microsoft.com/office/drawing/2014/main" val="3184460838"/>
                    </a:ext>
                  </a:extLst>
                </a:gridCol>
                <a:gridCol w="3514350">
                  <a:extLst>
                    <a:ext uri="{9D8B030D-6E8A-4147-A177-3AD203B41FA5}">
                      <a16:colId xmlns:a16="http://schemas.microsoft.com/office/drawing/2014/main" val="1514482505"/>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7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52340315"/>
                  </a:ext>
                </a:extLst>
              </a:tr>
            </a:tbl>
          </a:graphicData>
        </a:graphic>
      </p:graphicFrame>
      <p:pic>
        <p:nvPicPr>
          <p:cNvPr id="6" name="Google Shape;153;p19" descr="logo">
            <a:extLst>
              <a:ext uri="{FF2B5EF4-FFF2-40B4-BE49-F238E27FC236}">
                <a16:creationId xmlns:a16="http://schemas.microsoft.com/office/drawing/2014/main" id="{E4D67200-DC2C-C538-F221-B28B8FB4798C}"/>
              </a:ext>
            </a:extLst>
          </p:cNvPr>
          <p:cNvPicPr preferRelativeResize="0"/>
          <p:nvPr/>
        </p:nvPicPr>
        <p:blipFill rotWithShape="1">
          <a:blip r:embed="rId2">
            <a:alphaModFix/>
          </a:blip>
          <a:srcRect/>
          <a:stretch/>
        </p:blipFill>
        <p:spPr>
          <a:xfrm>
            <a:off x="242399" y="74950"/>
            <a:ext cx="966316" cy="908874"/>
          </a:xfrm>
          <a:prstGeom prst="rect">
            <a:avLst/>
          </a:prstGeom>
          <a:noFill/>
          <a:ln>
            <a:noFill/>
          </a:ln>
        </p:spPr>
      </p:pic>
    </p:spTree>
    <p:extLst>
      <p:ext uri="{BB962C8B-B14F-4D97-AF65-F5344CB8AC3E}">
        <p14:creationId xmlns:p14="http://schemas.microsoft.com/office/powerpoint/2010/main" val="1389027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891CCCF-80A3-256B-7CCD-A13BAAE0FD5A}"/>
              </a:ext>
            </a:extLst>
          </p:cNvPr>
          <p:cNvSpPr>
            <a:spLocks noGrp="1"/>
          </p:cNvSpPr>
          <p:nvPr>
            <p:ph type="body" idx="1"/>
          </p:nvPr>
        </p:nvSpPr>
        <p:spPr/>
        <p:txBody>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Interview Question Generation:</a:t>
            </a:r>
            <a:r>
              <a:rPr lang="en-US" dirty="0">
                <a:latin typeface="Times New Roman" panose="02020603050405020304" pitchFamily="18" charset="0"/>
                <a:cs typeface="Times New Roman" panose="02020603050405020304" pitchFamily="18" charset="0"/>
              </a:rPr>
              <a:t> RAG can retrieve past interview questions related to the job description and generate new, customized interview questions. This helps in creating dynamic and personalized content for interview preparation.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Contextual Generation:</a:t>
            </a:r>
            <a:r>
              <a:rPr lang="en-US" dirty="0">
                <a:latin typeface="Times New Roman" panose="02020603050405020304" pitchFamily="18" charset="0"/>
                <a:cs typeface="Times New Roman" panose="02020603050405020304" pitchFamily="18" charset="0"/>
              </a:rPr>
              <a:t> It can pull job-related content or career advice and generate custom-tailored responses, making the system interactive and adaptable.</a:t>
            </a:r>
          </a:p>
          <a:p>
            <a:endParaRPr lang="en-IN"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BA52668D-8E90-C6EE-0123-88F3369CB32F}"/>
              </a:ext>
            </a:extLst>
          </p:cNvPr>
          <p:cNvSpPr txBox="1">
            <a:spLocks noGrp="1"/>
          </p:cNvSpPr>
          <p:nvPr>
            <p:ph type="title"/>
          </p:nvPr>
        </p:nvSpPr>
        <p:spPr>
          <a:xfrm>
            <a:off x="838200" y="1179334"/>
            <a:ext cx="10515600" cy="590891"/>
          </a:xfrm>
          <a:prstGeom prst="rect">
            <a:avLst/>
          </a:prstGeom>
          <a:noFill/>
        </p:spPr>
        <p:txBody>
          <a:bodyPr wrap="square">
            <a:spAutoFit/>
          </a:bodyPr>
          <a:lstStyle/>
          <a:p>
            <a:r>
              <a:rPr lang="en-IN" sz="3600" dirty="0">
                <a:latin typeface="Times New Roman" panose="02020603050405020304" pitchFamily="18" charset="0"/>
                <a:cs typeface="Times New Roman" panose="02020603050405020304" pitchFamily="18" charset="0"/>
              </a:rPr>
              <a:t>2.</a:t>
            </a:r>
            <a:r>
              <a:rPr lang="en-IN" sz="3600" b="1" dirty="0">
                <a:effectLst/>
                <a:latin typeface="Times New Roman" panose="02020603050405020304" pitchFamily="18" charset="0"/>
                <a:cs typeface="Times New Roman" panose="02020603050405020304" pitchFamily="18" charset="0"/>
              </a:rPr>
              <a:t> RAG (Retrieval-Augmented Generation)</a:t>
            </a:r>
            <a:endParaRPr lang="en-IN" sz="3600" dirty="0">
              <a:latin typeface="Times New Roman" panose="02020603050405020304" pitchFamily="18" charset="0"/>
              <a:cs typeface="Times New Roman" panose="02020603050405020304" pitchFamily="18" charset="0"/>
            </a:endParaRPr>
          </a:p>
        </p:txBody>
      </p:sp>
      <p:sp>
        <p:nvSpPr>
          <p:cNvPr id="7" name="Google Shape;152;p19">
            <a:extLst>
              <a:ext uri="{FF2B5EF4-FFF2-40B4-BE49-F238E27FC236}">
                <a16:creationId xmlns:a16="http://schemas.microsoft.com/office/drawing/2014/main" id="{25C41266-D8BA-9C8B-04C9-ECAB0952DE99}"/>
              </a:ext>
            </a:extLst>
          </p:cNvPr>
          <p:cNvSpPr/>
          <p:nvPr/>
        </p:nvSpPr>
        <p:spPr>
          <a:xfrm>
            <a:off x="0" y="-1"/>
            <a:ext cx="12192000" cy="1058777"/>
          </a:xfrm>
          <a:prstGeom prst="rect">
            <a:avLst/>
          </a:prstGeom>
          <a:solidFill>
            <a:schemeClr val="dk2"/>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180975" lvl="0" indent="0" algn="ctr"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ALVA’S INSTITUTE OF ENGINEERING AND TECHNOLOGY</a:t>
            </a:r>
            <a:endParaRPr sz="1800" b="1" i="0" u="none" strike="noStrike" cap="none" dirty="0">
              <a:solidFill>
                <a:srgbClr val="D0EEF9"/>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D0EEF9"/>
              </a:buClr>
              <a:buSzPts val="1800"/>
              <a:buFont typeface="Times New Roman"/>
              <a:buNone/>
            </a:pPr>
            <a:r>
              <a:rPr lang="en-US" sz="1800" b="1" i="0" u="none" strike="noStrike" cap="none" dirty="0">
                <a:solidFill>
                  <a:srgbClr val="D0EEF9"/>
                </a:solidFill>
                <a:latin typeface="Times New Roman"/>
                <a:ea typeface="Times New Roman"/>
                <a:cs typeface="Times New Roman"/>
                <a:sym typeface="Times New Roman"/>
              </a:rPr>
              <a:t>                                              MIJAR, MOODBIDRI D.K. -574225 , MANGALORE,KARNATAKA </a:t>
            </a:r>
            <a:endParaRPr sz="1800" b="1" i="0" u="none" strike="noStrike" cap="none" dirty="0">
              <a:solidFill>
                <a:srgbClr val="D0EEF9"/>
              </a:solidFill>
              <a:latin typeface="Times New Roman"/>
              <a:ea typeface="Times New Roman"/>
              <a:cs typeface="Times New Roman"/>
              <a:sym typeface="Times New Roman"/>
            </a:endParaRPr>
          </a:p>
        </p:txBody>
      </p:sp>
      <p:graphicFrame>
        <p:nvGraphicFramePr>
          <p:cNvPr id="8" name="Table 7">
            <a:extLst>
              <a:ext uri="{FF2B5EF4-FFF2-40B4-BE49-F238E27FC236}">
                <a16:creationId xmlns:a16="http://schemas.microsoft.com/office/drawing/2014/main" id="{F4414749-FF02-576C-E9E0-E2B2A6B54709}"/>
              </a:ext>
            </a:extLst>
          </p:cNvPr>
          <p:cNvGraphicFramePr>
            <a:graphicFrameLocks noGrp="1"/>
          </p:cNvGraphicFramePr>
          <p:nvPr>
            <p:extLst>
              <p:ext uri="{D42A27DB-BD31-4B8C-83A1-F6EECF244321}">
                <p14:modId xmlns:p14="http://schemas.microsoft.com/office/powerpoint/2010/main" val="719250351"/>
              </p:ext>
            </p:extLst>
          </p:nvPr>
        </p:nvGraphicFramePr>
        <p:xfrm>
          <a:off x="0" y="6217910"/>
          <a:ext cx="12192000" cy="640090"/>
        </p:xfrm>
        <a:graphic>
          <a:graphicData uri="http://schemas.openxmlformats.org/drawingml/2006/table">
            <a:tbl>
              <a:tblPr firstRow="1" bandRow="1">
                <a:noFill/>
                <a:tableStyleId>{DD0EF531-2E81-4D33-A6B7-C4FBDDD18171}</a:tableStyleId>
              </a:tblPr>
              <a:tblGrid>
                <a:gridCol w="3831325">
                  <a:extLst>
                    <a:ext uri="{9D8B030D-6E8A-4147-A177-3AD203B41FA5}">
                      <a16:colId xmlns:a16="http://schemas.microsoft.com/office/drawing/2014/main" val="1058372893"/>
                    </a:ext>
                  </a:extLst>
                </a:gridCol>
                <a:gridCol w="4846325">
                  <a:extLst>
                    <a:ext uri="{9D8B030D-6E8A-4147-A177-3AD203B41FA5}">
                      <a16:colId xmlns:a16="http://schemas.microsoft.com/office/drawing/2014/main" val="3184460838"/>
                    </a:ext>
                  </a:extLst>
                </a:gridCol>
                <a:gridCol w="3514350">
                  <a:extLst>
                    <a:ext uri="{9D8B030D-6E8A-4147-A177-3AD203B41FA5}">
                      <a16:colId xmlns:a16="http://schemas.microsoft.com/office/drawing/2014/main" val="1514482505"/>
                    </a:ext>
                  </a:extLst>
                </a:gridCol>
              </a:tblGrid>
              <a:tr h="597475">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 </a:t>
                      </a:r>
                      <a:r>
                        <a:rPr lang="en-US" sz="1800" b="0" i="0" u="none" strike="noStrike" cap="none" dirty="0">
                          <a:solidFill>
                            <a:srgbClr val="FFFFFF"/>
                          </a:solidFill>
                          <a:latin typeface="Times New Roman"/>
                          <a:ea typeface="Times New Roman"/>
                          <a:cs typeface="Times New Roman"/>
                          <a:sym typeface="Times New Roman"/>
                        </a:rPr>
                        <a:t>Department of CSE</a:t>
                      </a:r>
                      <a:endParaRPr sz="1800" dirty="0"/>
                    </a:p>
                    <a:p>
                      <a:pPr marL="0" marR="0" lvl="0" indent="0" algn="l" rtl="0">
                        <a:spcBef>
                          <a:spcPts val="0"/>
                        </a:spcBef>
                        <a:spcAft>
                          <a:spcPts val="0"/>
                        </a:spcAft>
                        <a:buNone/>
                      </a:pPr>
                      <a:endParaRPr sz="1800"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t>PREPGENIUS</a:t>
                      </a:r>
                    </a:p>
                    <a:p>
                      <a:pPr marL="0" marR="0" lvl="0" indent="0" algn="ctr" rtl="0">
                        <a:spcBef>
                          <a:spcPts val="0"/>
                        </a:spcBef>
                        <a:spcAft>
                          <a:spcPts val="0"/>
                        </a:spcAft>
                        <a:buNone/>
                      </a:pP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tc>
                  <a:txBody>
                    <a:bodyPr/>
                    <a:lstStyle/>
                    <a:p>
                      <a:pPr marL="0" marR="0" lvl="0" indent="0" algn="ctr" rtl="0">
                        <a:spcBef>
                          <a:spcPts val="0"/>
                        </a:spcBef>
                        <a:spcAft>
                          <a:spcPts val="0"/>
                        </a:spcAft>
                        <a:buNone/>
                      </a:pPr>
                      <a:r>
                        <a:rPr lang="en-US" sz="1800" dirty="0"/>
                        <a:t>                     7                     </a:t>
                      </a:r>
                      <a:endParaRPr dirty="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dk2"/>
                    </a:solidFill>
                  </a:tcPr>
                </a:tc>
                <a:extLst>
                  <a:ext uri="{0D108BD9-81ED-4DB2-BD59-A6C34878D82A}">
                    <a16:rowId xmlns:a16="http://schemas.microsoft.com/office/drawing/2014/main" val="552340315"/>
                  </a:ext>
                </a:extLst>
              </a:tr>
            </a:tbl>
          </a:graphicData>
        </a:graphic>
      </p:graphicFrame>
      <p:pic>
        <p:nvPicPr>
          <p:cNvPr id="9" name="Google Shape;153;p19" descr="logo">
            <a:extLst>
              <a:ext uri="{FF2B5EF4-FFF2-40B4-BE49-F238E27FC236}">
                <a16:creationId xmlns:a16="http://schemas.microsoft.com/office/drawing/2014/main" id="{00DC5BAE-0BCF-C165-D1B3-790784B9B55D}"/>
              </a:ext>
            </a:extLst>
          </p:cNvPr>
          <p:cNvPicPr preferRelativeResize="0"/>
          <p:nvPr/>
        </p:nvPicPr>
        <p:blipFill rotWithShape="1">
          <a:blip r:embed="rId2">
            <a:alphaModFix/>
          </a:blip>
          <a:srcRect/>
          <a:stretch/>
        </p:blipFill>
        <p:spPr>
          <a:xfrm>
            <a:off x="242399" y="74950"/>
            <a:ext cx="966316" cy="908874"/>
          </a:xfrm>
          <a:prstGeom prst="rect">
            <a:avLst/>
          </a:prstGeom>
          <a:noFill/>
          <a:ln>
            <a:noFill/>
          </a:ln>
        </p:spPr>
      </p:pic>
    </p:spTree>
    <p:extLst>
      <p:ext uri="{BB962C8B-B14F-4D97-AF65-F5344CB8AC3E}">
        <p14:creationId xmlns:p14="http://schemas.microsoft.com/office/powerpoint/2010/main" val="235163795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558</TotalTime>
  <Words>1761</Words>
  <Application>Microsoft Office PowerPoint</Application>
  <PresentationFormat>Widescreen</PresentationFormat>
  <Paragraphs>179</Paragraphs>
  <Slides>15</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Algorithms Used:  BERT for understanding and matching resumes with job descriptions. RAG for generating interview questions tailored to user profiles. LSTM for predicting career paths and providing job role recommendations. </vt:lpstr>
      <vt:lpstr>1. BERT (Bidirectional Encoder Representations from Transformers)</vt:lpstr>
      <vt:lpstr>2. RAG (Retrieval-Augmented Generation)</vt:lpstr>
      <vt:lpstr>3. LSTM (Long Short-Term Memory)</vt:lpstr>
      <vt:lpstr>4. NLP (Natural Language Processing)</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Varshitha R</dc:creator>
  <cp:lastModifiedBy>Varshitha R</cp:lastModifiedBy>
  <cp:revision>2</cp:revision>
  <dcterms:modified xsi:type="dcterms:W3CDTF">2025-05-19T03:55:29Z</dcterms:modified>
</cp:coreProperties>
</file>