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_rels/presentation.xml.rels" ContentType="application/vnd.openxmlformats-package.relationships+xml"/>
  <Override PartName="/ppt/media/image12.png" ContentType="image/png"/>
  <Override PartName="/ppt/media/image3.png" ContentType="image/png"/>
  <Override PartName="/ppt/media/image13.png" ContentType="image/png"/>
  <Override PartName="/ppt/media/image9.png" ContentType="image/png"/>
  <Override PartName="/ppt/media/image7.jpeg" ContentType="image/jpeg"/>
  <Override PartName="/ppt/media/image11.png" ContentType="image/png"/>
  <Override PartName="/ppt/media/image2.png" ContentType="image/png"/>
  <Override PartName="/ppt/media/image10.png" ContentType="image/png"/>
  <Override PartName="/ppt/media/image1.png" ContentType="image/png"/>
  <Override PartName="/ppt/media/image6.png" ContentType="image/png"/>
  <Override PartName="/ppt/media/image22.png" ContentType="image/png"/>
  <Override PartName="/ppt/media/image5.png" ContentType="image/png"/>
  <Override PartName="/ppt/media/image8.jpeg" ContentType="image/jpeg"/>
  <Override PartName="/ppt/media/image23.jpeg" ContentType="image/jpeg"/>
  <Override PartName="/ppt/media/image21.png" ContentType="image/png"/>
  <Override PartName="/ppt/media/image19.png" ContentType="image/png"/>
  <Override PartName="/ppt/media/image20.jpeg" ContentType="image/jpeg"/>
  <Override PartName="/ppt/media/image18.jpeg" ContentType="image/jpeg"/>
  <Override PartName="/ppt/media/image17.jpeg" ContentType="image/jpeg"/>
  <Override PartName="/ppt/media/image16.jpeg" ContentType="image/jpeg"/>
  <Override PartName="/ppt/media/image15.jpeg" ContentType="image/jpeg"/>
  <Override PartName="/ppt/media/image14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8AFE56-0B0F-4A8F-B2A5-4970C8635C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E4F9E9FC-50E7-4FFE-9F26-BE9418EEB2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AA4E5D77-BF05-4459-9CE2-6B00B271D2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F32F328-9B8C-434F-B37E-68EB9FCE8C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C9EB55B-D878-4B5F-BADD-ACDF9BB2117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D72A6C0-43C7-4053-BE06-1540C3F2C0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0403B9E-C94C-42D8-BEF7-7D404A9D9E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F205111-42F2-437F-A72F-2182A3DC47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6188ADE9-83BC-4889-A556-D6C6B2BB805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6C455F2E-E438-4B01-A516-679943F11C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D5B6404D-C814-4621-B962-A309FFB4FD8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02CEC04-1CEC-4361-A0C4-668577E1362D}" type="slidenum">
              <a:rPr b="0" lang="en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0999834-48AD-48EF-B409-18918F7F00A6}" type="slidenum">
              <a:rPr b="0" lang="en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0FC2633-55A5-4540-9DF3-74A6227898E8}" type="slidenum">
              <a:rPr b="0" lang="en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edit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Master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DD3376C-A0CC-47B3-923A-D3C96239867D}" type="slidenum">
              <a:rPr b="0" lang="en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08B363C-7FAE-4BFC-82F3-718E7F5AE6E6}" type="slidenum">
              <a:rPr b="0" lang="en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B8AB42C-7A60-4B76-869C-2511C6C300E9}" type="slidenum">
              <a:rPr b="0" lang="en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edit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Master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title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45FF3D8-077F-4115-BBDB-7E2679B773AD}" type="slidenum">
              <a:rPr b="0" lang="en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E2F0669-A7FE-4651-AC68-9FFF8F012071}" type="slidenum">
              <a:rPr b="0" lang="en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edit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Master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0C744BD-5FFE-40D7-83D6-EA1553C2E963}" type="slidenum">
              <a:rPr b="0" lang="en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624DACE-C134-47C8-89B5-7D9C9E5277CC}" type="slidenum">
              <a:rPr b="0" lang="en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B3EBA4A-9660-477C-BC42-B37A893833E0}" type="slidenum">
              <a:rPr b="0" lang="en-ID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image" Target="../media/image18.jpeg"/><Relationship Id="rId4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523880" y="2662920"/>
            <a:ext cx="9143640" cy="108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6000" spc="-1" strike="noStrike">
                <a:solidFill>
                  <a:srgbClr val="d50602"/>
                </a:solidFill>
                <a:latin typeface="Calibri"/>
              </a:rPr>
              <a:t>Times</a:t>
            </a:r>
            <a:r>
              <a:rPr b="1" lang="en-US" sz="6000" spc="-1" strike="noStrike">
                <a:solidFill>
                  <a:srgbClr val="d50602"/>
                </a:solidFill>
                <a:latin typeface="Calibri"/>
              </a:rPr>
              <a:t>heet</a:t>
            </a:r>
            <a:r>
              <a:rPr b="0" lang="en-US" sz="60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6000" spc="-1" strike="noStrike">
                <a:solidFill>
                  <a:schemeClr val="dk1"/>
                </a:solidFill>
                <a:latin typeface="Calibri"/>
              </a:rPr>
              <a:t>Manag</a:t>
            </a:r>
            <a:r>
              <a:rPr b="0" lang="en-US" sz="6000" spc="-1" strike="noStrike">
                <a:solidFill>
                  <a:schemeClr val="dk1"/>
                </a:solidFill>
                <a:latin typeface="Calibri"/>
              </a:rPr>
              <a:t>ement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1523880" y="3795480"/>
            <a:ext cx="9143640" cy="54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Prepared for </a:t>
            </a:r>
            <a:r>
              <a:rPr b="1" lang="en-US" sz="2400" spc="-1" strike="noStrike">
                <a:solidFill>
                  <a:srgbClr val="d50602"/>
                </a:solidFill>
                <a:latin typeface="Calibri"/>
              </a:rPr>
              <a:t>HIRS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8" name="Picture 6" descr=""/>
          <p:cNvPicPr/>
          <p:nvPr/>
        </p:nvPicPr>
        <p:blipFill>
          <a:blip r:embed="rId1"/>
          <a:stretch/>
        </p:blipFill>
        <p:spPr>
          <a:xfrm>
            <a:off x="5115960" y="1725120"/>
            <a:ext cx="1959840" cy="88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94920"/>
            <a:ext cx="4800240" cy="777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3422"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d50602"/>
                </a:solidFill>
                <a:latin typeface="Calibri"/>
              </a:rPr>
              <a:t>Solusi -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 Fitur </a:t>
            </a:r>
            <a:r>
              <a:rPr b="0" lang="en-US" sz="3100" spc="-1" strike="noStrike">
                <a:solidFill>
                  <a:schemeClr val="dk1"/>
                </a:solidFill>
                <a:latin typeface="Calibri Light"/>
              </a:rPr>
              <a:t>(Admin)</a:t>
            </a:r>
            <a:endParaRPr b="0" lang="en-US" sz="31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9" name="TextBox 9"/>
          <p:cNvSpPr/>
          <p:nvPr/>
        </p:nvSpPr>
        <p:spPr>
          <a:xfrm>
            <a:off x="997560" y="1264320"/>
            <a:ext cx="17550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600"/>
              </a:lnSpc>
            </a:pPr>
            <a:r>
              <a:rPr b="1" lang="en-US" sz="2400" spc="-1" strike="noStrike">
                <a:solidFill>
                  <a:srgbClr val="d50602"/>
                </a:solidFill>
                <a:latin typeface="Calibri"/>
                <a:ea typeface="Neue Montreal Bold"/>
              </a:rPr>
              <a:t>Login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Rectangle 2"/>
          <p:cNvSpPr/>
          <p:nvPr/>
        </p:nvSpPr>
        <p:spPr>
          <a:xfrm>
            <a:off x="0" y="451080"/>
            <a:ext cx="754920" cy="665640"/>
          </a:xfrm>
          <a:prstGeom prst="rect">
            <a:avLst/>
          </a:prstGeom>
          <a:solidFill>
            <a:srgbClr val="d5060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D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1" name="TextBox 4"/>
          <p:cNvSpPr/>
          <p:nvPr/>
        </p:nvSpPr>
        <p:spPr>
          <a:xfrm>
            <a:off x="8094960" y="6094440"/>
            <a:ext cx="2380320" cy="29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ts val="1599"/>
              </a:lnSpc>
            </a:pPr>
            <a:r>
              <a:rPr b="1" i="1" lang="en-US" sz="900" spc="-1" strike="noStrike">
                <a:solidFill>
                  <a:srgbClr val="d50602"/>
                </a:solidFill>
                <a:latin typeface="Calibri"/>
                <a:ea typeface="Open Sans Bold Italics"/>
              </a:rPr>
              <a:t>Gambar 13.</a:t>
            </a:r>
            <a:r>
              <a:rPr b="0" i="1" lang="en-US" sz="900" spc="-1" strike="noStrike">
                <a:solidFill>
                  <a:srgbClr val="d50602"/>
                </a:solidFill>
                <a:latin typeface="Calibri"/>
                <a:ea typeface="Open Sans Light Italics"/>
              </a:rPr>
              <a:t> </a:t>
            </a:r>
            <a:r>
              <a:rPr b="0" i="1" lang="en-US" sz="900" spc="-1" strike="noStrike">
                <a:solidFill>
                  <a:srgbClr val="0d1a26"/>
                </a:solidFill>
                <a:latin typeface="Calibri"/>
                <a:ea typeface="Open Sans Light Italics"/>
              </a:rPr>
              <a:t>UI/UX Register Pegawai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Box 7"/>
          <p:cNvSpPr/>
          <p:nvPr/>
        </p:nvSpPr>
        <p:spPr>
          <a:xfrm>
            <a:off x="2116440" y="6107040"/>
            <a:ext cx="1980360" cy="29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ts val="1599"/>
              </a:lnSpc>
            </a:pPr>
            <a:r>
              <a:rPr b="1" i="1" lang="en-US" sz="900" spc="-1" strike="noStrike">
                <a:solidFill>
                  <a:srgbClr val="d50602"/>
                </a:solidFill>
                <a:latin typeface="Calibri"/>
                <a:ea typeface="Open Sans Bold Italics"/>
              </a:rPr>
              <a:t>Gambar 12</a:t>
            </a:r>
            <a:r>
              <a:rPr b="1" i="1" lang="en-US" sz="900" spc="-1" strike="noStrike">
                <a:solidFill>
                  <a:srgbClr val="a73131"/>
                </a:solidFill>
                <a:latin typeface="Calibri"/>
                <a:ea typeface="Open Sans Bold Italics"/>
              </a:rPr>
              <a:t>.</a:t>
            </a:r>
            <a:r>
              <a:rPr b="0" i="1" lang="en-US" sz="900" spc="-1" strike="noStrike">
                <a:solidFill>
                  <a:srgbClr val="a73131"/>
                </a:solidFill>
                <a:latin typeface="Calibri"/>
                <a:ea typeface="Open Sans Light Italics"/>
              </a:rPr>
              <a:t> </a:t>
            </a:r>
            <a:r>
              <a:rPr b="0" i="1" lang="en-US" sz="900" spc="-1" strike="noStrike">
                <a:solidFill>
                  <a:srgbClr val="0d1a26"/>
                </a:solidFill>
                <a:latin typeface="Calibri"/>
                <a:ea typeface="Open Sans Light Italics"/>
              </a:rPr>
              <a:t>UI/UX Login web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Box 13"/>
          <p:cNvSpPr/>
          <p:nvPr/>
        </p:nvSpPr>
        <p:spPr>
          <a:xfrm>
            <a:off x="11517480" y="6370920"/>
            <a:ext cx="266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200" spc="-1" strike="noStrike">
                <a:solidFill>
                  <a:srgbClr val="d50602"/>
                </a:solidFill>
                <a:latin typeface="Calibri"/>
              </a:rPr>
              <a:t>9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Picture 6" descr=""/>
          <p:cNvPicPr/>
          <p:nvPr/>
        </p:nvPicPr>
        <p:blipFill>
          <a:blip r:embed="rId1"/>
          <a:stretch/>
        </p:blipFill>
        <p:spPr>
          <a:xfrm>
            <a:off x="6553080" y="394920"/>
            <a:ext cx="4971600" cy="5571720"/>
          </a:xfrm>
          <a:prstGeom prst="rect">
            <a:avLst/>
          </a:prstGeom>
          <a:ln w="0">
            <a:noFill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</p:pic>
      <p:pic>
        <p:nvPicPr>
          <p:cNvPr id="135" name="Picture 15" descr=""/>
          <p:cNvPicPr/>
          <p:nvPr/>
        </p:nvPicPr>
        <p:blipFill>
          <a:blip r:embed="rId2"/>
          <a:stretch/>
        </p:blipFill>
        <p:spPr>
          <a:xfrm>
            <a:off x="838080" y="1861920"/>
            <a:ext cx="4800240" cy="4105080"/>
          </a:xfrm>
          <a:prstGeom prst="rect">
            <a:avLst/>
          </a:prstGeom>
          <a:ln w="0">
            <a:noFill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94920"/>
            <a:ext cx="3037680" cy="777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d50602"/>
                </a:solidFill>
                <a:latin typeface="Calibri"/>
              </a:rPr>
              <a:t>Solusi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- Fitur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7" name="TextBox 9"/>
          <p:cNvSpPr/>
          <p:nvPr/>
        </p:nvSpPr>
        <p:spPr>
          <a:xfrm>
            <a:off x="457200" y="1836000"/>
            <a:ext cx="237492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600"/>
              </a:lnSpc>
            </a:pPr>
            <a:r>
              <a:rPr b="1" i="1" lang="en-US" sz="2400" spc="-1" strike="noStrike">
                <a:solidFill>
                  <a:srgbClr val="d50602"/>
                </a:solidFill>
                <a:latin typeface="Calibri"/>
                <a:ea typeface="Neue Montreal Bold Italics"/>
              </a:rPr>
              <a:t>Dashboard</a:t>
            </a:r>
            <a:r>
              <a:rPr b="1" lang="en-US" sz="2400" spc="-1" strike="noStrike">
                <a:solidFill>
                  <a:srgbClr val="d50602"/>
                </a:solidFill>
                <a:latin typeface="Calibri"/>
                <a:ea typeface="Neue Montreal Bold"/>
              </a:rPr>
              <a:t> Admin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Box 8"/>
          <p:cNvSpPr/>
          <p:nvPr/>
        </p:nvSpPr>
        <p:spPr>
          <a:xfrm>
            <a:off x="377640" y="2319480"/>
            <a:ext cx="2712960" cy="30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lvl="1" marL="259200" indent="-129600" algn="just" defTabSz="914400">
              <a:lnSpc>
                <a:spcPts val="1800"/>
              </a:lnSpc>
              <a:buClr>
                <a:srgbClr val="0d1a26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d1a26"/>
                </a:solidFill>
                <a:latin typeface="Calibri"/>
                <a:ea typeface="Open Sans Light"/>
              </a:rPr>
              <a:t>Menu untuk </a:t>
            </a:r>
            <a:r>
              <a:rPr b="1" lang="en-US" sz="1200" spc="-1" strike="noStrike">
                <a:solidFill>
                  <a:srgbClr val="0d1a26"/>
                </a:solidFill>
                <a:latin typeface="Calibri"/>
                <a:ea typeface="Open Sans Bold"/>
              </a:rPr>
              <a:t>pembuatan penunjang </a:t>
            </a:r>
            <a:r>
              <a:rPr b="1" i="1" lang="en-US" sz="1200" spc="-1" strike="noStrike">
                <a:solidFill>
                  <a:srgbClr val="0d1a26"/>
                </a:solidFill>
                <a:latin typeface="Calibri"/>
                <a:ea typeface="Open Sans Bold Italics"/>
              </a:rPr>
              <a:t>form</a:t>
            </a:r>
            <a:r>
              <a:rPr b="0" lang="en-US" sz="1200" spc="-1" strike="noStrike">
                <a:solidFill>
                  <a:srgbClr val="0d1a26"/>
                </a:solidFill>
                <a:latin typeface="Calibri"/>
                <a:ea typeface="Open Sans Light"/>
              </a:rPr>
              <a:t> seperti </a:t>
            </a:r>
            <a:r>
              <a:rPr b="0" i="1" lang="en-US" sz="1200" spc="-1" strike="noStrike">
                <a:solidFill>
                  <a:srgbClr val="0d1a26"/>
                </a:solidFill>
                <a:latin typeface="Calibri"/>
                <a:ea typeface="Open Sans Light Italics"/>
              </a:rPr>
              <a:t>departement, code timesheet</a:t>
            </a:r>
            <a:r>
              <a:rPr b="0" lang="en-US" sz="1200" spc="-1" strike="noStrike">
                <a:solidFill>
                  <a:srgbClr val="0d1a26"/>
                </a:solidFill>
                <a:latin typeface="Calibri"/>
                <a:ea typeface="Open Sans Light"/>
              </a:rPr>
              <a:t>, dan lain - lain.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259200" indent="-129600" algn="just" defTabSz="914400">
              <a:lnSpc>
                <a:spcPts val="1800"/>
              </a:lnSpc>
              <a:buClr>
                <a:srgbClr val="0d1a26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d1a26"/>
                </a:solidFill>
                <a:latin typeface="Calibri"/>
                <a:ea typeface="Open Sans Light"/>
              </a:rPr>
              <a:t>Melihat </a:t>
            </a:r>
            <a:r>
              <a:rPr b="1" lang="en-US" sz="1200" spc="-1" strike="noStrike">
                <a:solidFill>
                  <a:srgbClr val="0d1a26"/>
                </a:solidFill>
                <a:latin typeface="Calibri"/>
                <a:ea typeface="Open Sans Bold"/>
              </a:rPr>
              <a:t>hasil absensi</a:t>
            </a:r>
            <a:r>
              <a:rPr b="0" lang="en-US" sz="1200" spc="-1" strike="noStrike">
                <a:solidFill>
                  <a:srgbClr val="0d1a26"/>
                </a:solidFill>
                <a:latin typeface="Calibri"/>
                <a:ea typeface="Open Sans Light"/>
              </a:rPr>
              <a:t> </a:t>
            </a:r>
            <a:r>
              <a:rPr b="0" i="1" lang="en-US" sz="1200" spc="-1" strike="noStrike">
                <a:solidFill>
                  <a:srgbClr val="0d1a26"/>
                </a:solidFill>
                <a:latin typeface="Calibri"/>
                <a:ea typeface="Open Sans Light Italics"/>
              </a:rPr>
              <a:t>real-time</a:t>
            </a:r>
            <a:r>
              <a:rPr b="0" lang="en-US" sz="1200" spc="-1" strike="noStrike">
                <a:solidFill>
                  <a:srgbClr val="0d1a26"/>
                </a:solidFill>
                <a:latin typeface="Calibri"/>
                <a:ea typeface="Open Sans Light"/>
              </a:rPr>
              <a:t> dan</a:t>
            </a:r>
            <a:r>
              <a:rPr b="0" i="1" lang="en-US" sz="1200" spc="-1" strike="noStrike">
                <a:solidFill>
                  <a:srgbClr val="0d1a26"/>
                </a:solidFill>
                <a:latin typeface="Calibri"/>
                <a:ea typeface="Open Sans Light Italics"/>
              </a:rPr>
              <a:t> timesheet</a:t>
            </a:r>
            <a:r>
              <a:rPr b="0" lang="en-US" sz="1200" spc="-1" strike="noStrike">
                <a:solidFill>
                  <a:srgbClr val="0d1a26"/>
                </a:solidFill>
                <a:latin typeface="Calibri"/>
                <a:ea typeface="Open Sans Light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259200" indent="-129600" algn="just" defTabSz="914400">
              <a:lnSpc>
                <a:spcPts val="1800"/>
              </a:lnSpc>
              <a:buClr>
                <a:srgbClr val="0d1a26"/>
              </a:buClr>
              <a:buFont typeface="Arial"/>
              <a:buChar char="•"/>
            </a:pPr>
            <a:r>
              <a:rPr b="1" i="1" lang="en-US" sz="1200" spc="-1" strike="noStrike">
                <a:solidFill>
                  <a:srgbClr val="0d1a26"/>
                </a:solidFill>
                <a:latin typeface="Calibri"/>
                <a:ea typeface="Open Sans Bold Italics"/>
              </a:rPr>
              <a:t>Export</a:t>
            </a:r>
            <a:r>
              <a:rPr b="1" lang="en-US" sz="1200" spc="-1" strike="noStrike">
                <a:solidFill>
                  <a:srgbClr val="0d1a26"/>
                </a:solidFill>
                <a:latin typeface="Calibri"/>
                <a:ea typeface="Open Sans Bold"/>
              </a:rPr>
              <a:t> data absensi</a:t>
            </a:r>
            <a:r>
              <a:rPr b="0" lang="en-US" sz="1200" spc="-1" strike="noStrike">
                <a:solidFill>
                  <a:srgbClr val="0d1a26"/>
                </a:solidFill>
                <a:latin typeface="Calibri"/>
                <a:ea typeface="Open Sans Light"/>
              </a:rPr>
              <a:t> (jam datang, jam pulang, tanggal,</a:t>
            </a:r>
            <a:r>
              <a:rPr b="0" i="1" lang="en-US" sz="1200" spc="-1" strike="noStrike">
                <a:solidFill>
                  <a:srgbClr val="0d1a26"/>
                </a:solidFill>
                <a:latin typeface="Calibri"/>
                <a:ea typeface="Open Sans Light Italics"/>
              </a:rPr>
              <a:t> remark</a:t>
            </a:r>
            <a:r>
              <a:rPr b="0" lang="en-US" sz="1200" spc="-1" strike="noStrike">
                <a:solidFill>
                  <a:srgbClr val="0d1a26"/>
                </a:solidFill>
                <a:latin typeface="Calibri"/>
                <a:ea typeface="Open Sans Light"/>
              </a:rPr>
              <a:t>) serta </a:t>
            </a:r>
            <a:r>
              <a:rPr b="0" i="1" lang="en-US" sz="1200" spc="-1" strike="noStrike">
                <a:solidFill>
                  <a:srgbClr val="0d1a26"/>
                </a:solidFill>
                <a:latin typeface="Calibri"/>
                <a:ea typeface="Open Sans Light Italics"/>
              </a:rPr>
              <a:t>timesheet</a:t>
            </a:r>
            <a:r>
              <a:rPr b="0" lang="en-US" sz="1200" spc="-1" strike="noStrike">
                <a:solidFill>
                  <a:srgbClr val="0d1a26"/>
                </a:solidFill>
                <a:latin typeface="Calibri"/>
                <a:ea typeface="Open Sans Light"/>
              </a:rPr>
              <a:t> ke format yang diinginkan.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259200" indent="-129600" algn="just" defTabSz="914400">
              <a:lnSpc>
                <a:spcPts val="1800"/>
              </a:lnSpc>
              <a:buClr>
                <a:srgbClr val="0d1a26"/>
              </a:buClr>
              <a:buFont typeface="Arial"/>
              <a:buChar char="•"/>
            </a:pPr>
            <a:r>
              <a:rPr b="1" i="1" lang="en-US" sz="1200" spc="-1" strike="noStrike">
                <a:solidFill>
                  <a:srgbClr val="0d1a26"/>
                </a:solidFill>
                <a:latin typeface="Calibri"/>
                <a:ea typeface="Open Sans Bold Italics"/>
              </a:rPr>
              <a:t>Monitoring progres</a:t>
            </a:r>
            <a:r>
              <a:rPr b="0" lang="en-US" sz="1200" spc="-1" strike="noStrike">
                <a:solidFill>
                  <a:srgbClr val="0d1a26"/>
                </a:solidFill>
                <a:latin typeface="Calibri"/>
                <a:ea typeface="Open Sans Light"/>
              </a:rPr>
              <a:t> setiap departemen dan proyek.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259200" indent="-129600" algn="just" defTabSz="914400">
              <a:lnSpc>
                <a:spcPts val="1800"/>
              </a:lnSpc>
              <a:buClr>
                <a:srgbClr val="0d1a26"/>
              </a:buClr>
              <a:buFont typeface="Arial"/>
              <a:buChar char="•"/>
            </a:pPr>
            <a:r>
              <a:rPr b="1" lang="en-US" sz="1200" spc="-1" strike="noStrike">
                <a:solidFill>
                  <a:srgbClr val="0d1a26"/>
                </a:solidFill>
                <a:latin typeface="Calibri"/>
                <a:ea typeface="Open Sans Bold"/>
              </a:rPr>
              <a:t>Menu </a:t>
            </a:r>
            <a:r>
              <a:rPr b="1" i="1" lang="en-US" sz="1200" spc="-1" strike="noStrike">
                <a:solidFill>
                  <a:srgbClr val="0d1a26"/>
                </a:solidFill>
                <a:latin typeface="Calibri"/>
                <a:ea typeface="Open Sans Bold Italics"/>
              </a:rPr>
              <a:t>approval</a:t>
            </a:r>
            <a:r>
              <a:rPr b="0" lang="en-US" sz="1200" spc="-1" strike="noStrike">
                <a:solidFill>
                  <a:srgbClr val="0d1a26"/>
                </a:solidFill>
                <a:latin typeface="Calibri"/>
                <a:ea typeface="Open Sans Light"/>
              </a:rPr>
              <a:t>  </a:t>
            </a:r>
            <a:r>
              <a:rPr b="0" i="1" lang="en-US" sz="1200" spc="-1" strike="noStrike">
                <a:solidFill>
                  <a:srgbClr val="0d1a26"/>
                </a:solidFill>
                <a:latin typeface="Calibri"/>
                <a:ea typeface="Open Sans Light Italics"/>
              </a:rPr>
              <a:t>timesheet</a:t>
            </a:r>
            <a:r>
              <a:rPr b="0" lang="en-US" sz="1200" spc="-1" strike="noStrike">
                <a:solidFill>
                  <a:srgbClr val="0d1a26"/>
                </a:solidFill>
                <a:latin typeface="Calibri"/>
                <a:ea typeface="Open Sans Light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Rectangle 2"/>
          <p:cNvSpPr/>
          <p:nvPr/>
        </p:nvSpPr>
        <p:spPr>
          <a:xfrm>
            <a:off x="0" y="451080"/>
            <a:ext cx="754920" cy="665640"/>
          </a:xfrm>
          <a:prstGeom prst="rect">
            <a:avLst/>
          </a:prstGeom>
          <a:solidFill>
            <a:srgbClr val="d5060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D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0" name="TextBox 13"/>
          <p:cNvSpPr/>
          <p:nvPr/>
        </p:nvSpPr>
        <p:spPr>
          <a:xfrm>
            <a:off x="11513160" y="6370920"/>
            <a:ext cx="3535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200" spc="-1" strike="noStrike">
                <a:solidFill>
                  <a:srgbClr val="d50602"/>
                </a:solidFill>
                <a:latin typeface="Calibri"/>
              </a:rPr>
              <a:t>10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itle 1"/>
          <p:cNvSpPr/>
          <p:nvPr/>
        </p:nvSpPr>
        <p:spPr>
          <a:xfrm>
            <a:off x="838080" y="394920"/>
            <a:ext cx="6456600" cy="77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1" lang="en-US" sz="4400" spc="-1" strike="noStrike">
                <a:solidFill>
                  <a:srgbClr val="d50602"/>
                </a:solidFill>
                <a:latin typeface="Calibri"/>
              </a:rPr>
              <a:t>Solusi -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 Fitur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(Admin)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Picture 6" descr=""/>
          <p:cNvPicPr/>
          <p:nvPr/>
        </p:nvPicPr>
        <p:blipFill>
          <a:blip r:embed="rId1"/>
          <a:stretch/>
        </p:blipFill>
        <p:spPr>
          <a:xfrm>
            <a:off x="3383280" y="2049840"/>
            <a:ext cx="8315640" cy="323316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3" name="TextBox 7"/>
          <p:cNvSpPr/>
          <p:nvPr/>
        </p:nvSpPr>
        <p:spPr>
          <a:xfrm>
            <a:off x="5560560" y="5678280"/>
            <a:ext cx="3960720" cy="29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ts val="1599"/>
              </a:lnSpc>
            </a:pPr>
            <a:r>
              <a:rPr b="1" i="1" lang="en-US" sz="900" spc="-1" strike="noStrike">
                <a:solidFill>
                  <a:srgbClr val="d50602"/>
                </a:solidFill>
                <a:latin typeface="Calibri"/>
                <a:ea typeface="Open Sans Bold Italics"/>
              </a:rPr>
              <a:t>Gambar 14.</a:t>
            </a:r>
            <a:r>
              <a:rPr b="0" i="1" lang="en-US" sz="900" spc="-1" strike="noStrike">
                <a:solidFill>
                  <a:srgbClr val="d50602"/>
                </a:solidFill>
                <a:latin typeface="Calibri"/>
                <a:ea typeface="Open Sans Light Italics"/>
              </a:rPr>
              <a:t> </a:t>
            </a:r>
            <a:r>
              <a:rPr b="0" i="1" lang="en-US" sz="900" spc="-1" strike="noStrike">
                <a:solidFill>
                  <a:srgbClr val="0d1a26"/>
                </a:solidFill>
                <a:latin typeface="Calibri"/>
                <a:ea typeface="Open Sans Light Italics"/>
              </a:rPr>
              <a:t>UI/UX dari Dashboard Administrator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38080" y="394920"/>
            <a:ext cx="3037680" cy="777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d50602"/>
                </a:solidFill>
                <a:latin typeface="Calibri"/>
              </a:rPr>
              <a:t>Solusi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- Fitur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5" name="Rectangle 2"/>
          <p:cNvSpPr/>
          <p:nvPr/>
        </p:nvSpPr>
        <p:spPr>
          <a:xfrm>
            <a:off x="0" y="451080"/>
            <a:ext cx="754920" cy="665640"/>
          </a:xfrm>
          <a:prstGeom prst="rect">
            <a:avLst/>
          </a:prstGeom>
          <a:solidFill>
            <a:srgbClr val="d5060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D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6" name="TextBox 13"/>
          <p:cNvSpPr/>
          <p:nvPr/>
        </p:nvSpPr>
        <p:spPr>
          <a:xfrm>
            <a:off x="11513160" y="6370920"/>
            <a:ext cx="3535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200" spc="-1" strike="noStrike">
                <a:solidFill>
                  <a:srgbClr val="d50602"/>
                </a:solidFill>
                <a:latin typeface="Calibri"/>
              </a:rPr>
              <a:t>11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itle 1"/>
          <p:cNvSpPr/>
          <p:nvPr/>
        </p:nvSpPr>
        <p:spPr>
          <a:xfrm>
            <a:off x="838080" y="394920"/>
            <a:ext cx="6456600" cy="77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1" lang="en-US" sz="4400" spc="-1" strike="noStrike">
                <a:solidFill>
                  <a:srgbClr val="d50602"/>
                </a:solidFill>
                <a:latin typeface="Calibri"/>
              </a:rPr>
              <a:t>Solusi -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 Fitur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(Admin)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Box 6"/>
          <p:cNvSpPr/>
          <p:nvPr/>
        </p:nvSpPr>
        <p:spPr>
          <a:xfrm>
            <a:off x="5182560" y="3388680"/>
            <a:ext cx="3960720" cy="29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ts val="1599"/>
              </a:lnSpc>
            </a:pPr>
            <a:r>
              <a:rPr b="1" i="1" lang="en-US" sz="900" spc="-1" strike="noStrike">
                <a:solidFill>
                  <a:srgbClr val="d50602"/>
                </a:solidFill>
                <a:latin typeface="Calibri"/>
                <a:ea typeface="Open Sans Bold Italics"/>
              </a:rPr>
              <a:t>Gambar 15.</a:t>
            </a:r>
            <a:r>
              <a:rPr b="0" i="1" lang="en-US" sz="900" spc="-1" strike="noStrike">
                <a:solidFill>
                  <a:srgbClr val="d50602"/>
                </a:solidFill>
                <a:latin typeface="Calibri"/>
                <a:ea typeface="Open Sans Light Italics"/>
              </a:rPr>
              <a:t> </a:t>
            </a:r>
            <a:r>
              <a:rPr b="0" i="1" lang="en-US" sz="900" spc="-1" strike="noStrike">
                <a:solidFill>
                  <a:srgbClr val="0d1a26"/>
                </a:solidFill>
                <a:latin typeface="Calibri"/>
                <a:ea typeface="Open Sans Light Italics"/>
              </a:rPr>
              <a:t>UI/UX Form Employe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Picture 8" descr=""/>
          <p:cNvPicPr/>
          <p:nvPr/>
        </p:nvPicPr>
        <p:blipFill>
          <a:blip r:embed="rId1"/>
          <a:stretch/>
        </p:blipFill>
        <p:spPr>
          <a:xfrm>
            <a:off x="1493640" y="1386360"/>
            <a:ext cx="4498560" cy="4984200"/>
          </a:xfrm>
          <a:prstGeom prst="rect">
            <a:avLst/>
          </a:prstGeom>
          <a:ln w="0">
            <a:noFill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</p:pic>
      <p:sp>
        <p:nvSpPr>
          <p:cNvPr id="150" name="TextBox 9"/>
          <p:cNvSpPr/>
          <p:nvPr/>
        </p:nvSpPr>
        <p:spPr>
          <a:xfrm>
            <a:off x="6380280" y="2066760"/>
            <a:ext cx="237492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600"/>
              </a:lnSpc>
            </a:pPr>
            <a:r>
              <a:rPr b="1" i="1" lang="en-US" sz="2400" spc="-1" strike="noStrike">
                <a:solidFill>
                  <a:srgbClr val="d50602"/>
                </a:solidFill>
                <a:latin typeface="Calibri"/>
                <a:ea typeface="Neue Montreal Bold Italics"/>
              </a:rPr>
              <a:t>Form Employe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38080" y="394920"/>
            <a:ext cx="3037680" cy="777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d50602"/>
                </a:solidFill>
                <a:latin typeface="Calibri"/>
              </a:rPr>
              <a:t>Solusi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- Fitur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2" name="Rectangle 2"/>
          <p:cNvSpPr/>
          <p:nvPr/>
        </p:nvSpPr>
        <p:spPr>
          <a:xfrm>
            <a:off x="0" y="451080"/>
            <a:ext cx="754920" cy="665640"/>
          </a:xfrm>
          <a:prstGeom prst="rect">
            <a:avLst/>
          </a:prstGeom>
          <a:solidFill>
            <a:srgbClr val="d5060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D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3" name="TextBox 13"/>
          <p:cNvSpPr/>
          <p:nvPr/>
        </p:nvSpPr>
        <p:spPr>
          <a:xfrm>
            <a:off x="11513160" y="6370920"/>
            <a:ext cx="3535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200" spc="-1" strike="noStrike">
                <a:solidFill>
                  <a:srgbClr val="d50602"/>
                </a:solidFill>
                <a:latin typeface="Calibri"/>
              </a:rPr>
              <a:t>12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itle 1"/>
          <p:cNvSpPr/>
          <p:nvPr/>
        </p:nvSpPr>
        <p:spPr>
          <a:xfrm>
            <a:off x="838080" y="394920"/>
            <a:ext cx="6456600" cy="77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1" lang="en-US" sz="4400" spc="-1" strike="noStrike">
                <a:solidFill>
                  <a:srgbClr val="d50602"/>
                </a:solidFill>
                <a:latin typeface="Calibri"/>
              </a:rPr>
              <a:t>Solusi -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 Fitur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(Admin)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Box 7"/>
          <p:cNvSpPr/>
          <p:nvPr/>
        </p:nvSpPr>
        <p:spPr>
          <a:xfrm>
            <a:off x="198360" y="5277600"/>
            <a:ext cx="3960720" cy="29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ts val="1599"/>
              </a:lnSpc>
            </a:pPr>
            <a:r>
              <a:rPr b="1" i="1" lang="en-US" sz="900" spc="-1" strike="noStrike">
                <a:solidFill>
                  <a:srgbClr val="d50602"/>
                </a:solidFill>
                <a:latin typeface="Calibri"/>
                <a:ea typeface="Open Sans Bold Italics"/>
              </a:rPr>
              <a:t>Gambar 16.</a:t>
            </a:r>
            <a:r>
              <a:rPr b="0" i="1" lang="en-US" sz="900" spc="-1" strike="noStrike">
                <a:solidFill>
                  <a:srgbClr val="d50602"/>
                </a:solidFill>
                <a:latin typeface="Calibri"/>
                <a:ea typeface="Open Sans Light Italics"/>
              </a:rPr>
              <a:t> </a:t>
            </a:r>
            <a:r>
              <a:rPr b="0" i="1" lang="en-US" sz="900" spc="-1" strike="noStrike">
                <a:solidFill>
                  <a:srgbClr val="0d1a26"/>
                </a:solidFill>
                <a:latin typeface="Calibri"/>
                <a:ea typeface="Open Sans Light Italics"/>
              </a:rPr>
              <a:t>UI/UX Form Departement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Picture 5" descr=""/>
          <p:cNvPicPr/>
          <p:nvPr/>
        </p:nvPicPr>
        <p:blipFill>
          <a:blip r:embed="rId1"/>
          <a:stretch/>
        </p:blipFill>
        <p:spPr>
          <a:xfrm>
            <a:off x="4378680" y="2405520"/>
            <a:ext cx="3685320" cy="2743200"/>
          </a:xfrm>
          <a:prstGeom prst="rect">
            <a:avLst/>
          </a:prstGeom>
          <a:ln w="0">
            <a:noFill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</p:pic>
      <p:pic>
        <p:nvPicPr>
          <p:cNvPr id="157" name="Picture 8" descr=""/>
          <p:cNvPicPr/>
          <p:nvPr/>
        </p:nvPicPr>
        <p:blipFill>
          <a:blip r:embed="rId2"/>
          <a:stretch/>
        </p:blipFill>
        <p:spPr>
          <a:xfrm>
            <a:off x="510840" y="2662200"/>
            <a:ext cx="3389040" cy="2486880"/>
          </a:xfrm>
          <a:prstGeom prst="rect">
            <a:avLst/>
          </a:prstGeom>
          <a:ln w="0">
            <a:noFill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</p:pic>
      <p:sp>
        <p:nvSpPr>
          <p:cNvPr id="158" name="TextBox 15"/>
          <p:cNvSpPr/>
          <p:nvPr/>
        </p:nvSpPr>
        <p:spPr>
          <a:xfrm>
            <a:off x="4240800" y="5277600"/>
            <a:ext cx="3960720" cy="29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ts val="1599"/>
              </a:lnSpc>
            </a:pPr>
            <a:r>
              <a:rPr b="1" i="1" lang="en-US" sz="900" spc="-1" strike="noStrike">
                <a:solidFill>
                  <a:srgbClr val="d50602"/>
                </a:solidFill>
                <a:latin typeface="Calibri"/>
                <a:ea typeface="Open Sans Bold Italics"/>
              </a:rPr>
              <a:t>Gambar 17.</a:t>
            </a:r>
            <a:r>
              <a:rPr b="0" i="1" lang="en-US" sz="900" spc="-1" strike="noStrike">
                <a:solidFill>
                  <a:srgbClr val="d50602"/>
                </a:solidFill>
                <a:latin typeface="Calibri"/>
                <a:ea typeface="Open Sans Light Italics"/>
              </a:rPr>
              <a:t> </a:t>
            </a:r>
            <a:r>
              <a:rPr b="0" i="1" lang="en-US" sz="900" spc="-1" strike="noStrike">
                <a:solidFill>
                  <a:srgbClr val="0d1a26"/>
                </a:solidFill>
                <a:latin typeface="Calibri"/>
                <a:ea typeface="Open Sans Light Italics"/>
              </a:rPr>
              <a:t>UI/UX Form Struktural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Box 9"/>
          <p:cNvSpPr/>
          <p:nvPr/>
        </p:nvSpPr>
        <p:spPr>
          <a:xfrm>
            <a:off x="8666640" y="5277600"/>
            <a:ext cx="2874600" cy="29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ts val="1599"/>
              </a:lnSpc>
            </a:pPr>
            <a:r>
              <a:rPr b="1" i="1" lang="en-US" sz="900" spc="-1" strike="noStrike">
                <a:solidFill>
                  <a:srgbClr val="d50602"/>
                </a:solidFill>
                <a:latin typeface="Calibri"/>
                <a:ea typeface="Open Sans Bold Italics"/>
              </a:rPr>
              <a:t>Gambar 18.</a:t>
            </a:r>
            <a:r>
              <a:rPr b="0" i="1" lang="en-US" sz="900" spc="-1" strike="noStrike">
                <a:solidFill>
                  <a:srgbClr val="d50602"/>
                </a:solidFill>
                <a:latin typeface="Calibri"/>
                <a:ea typeface="Open Sans Light Italics"/>
              </a:rPr>
              <a:t> </a:t>
            </a:r>
            <a:r>
              <a:rPr b="0" i="1" lang="en-US" sz="900" spc="-1" strike="noStrike">
                <a:solidFill>
                  <a:srgbClr val="0d1a26"/>
                </a:solidFill>
                <a:latin typeface="Calibri"/>
                <a:ea typeface="Open Sans Light Italics"/>
              </a:rPr>
              <a:t>UI/UX Form Posisi Jabatan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Picture 10" descr=""/>
          <p:cNvPicPr/>
          <p:nvPr/>
        </p:nvPicPr>
        <p:blipFill>
          <a:blip r:embed="rId3"/>
          <a:stretch/>
        </p:blipFill>
        <p:spPr>
          <a:xfrm>
            <a:off x="8543160" y="2267640"/>
            <a:ext cx="3122280" cy="2832120"/>
          </a:xfrm>
          <a:prstGeom prst="rect">
            <a:avLst/>
          </a:prstGeom>
          <a:ln w="0">
            <a:noFill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</p:pic>
      <p:sp>
        <p:nvSpPr>
          <p:cNvPr id="161" name="TextBox 9"/>
          <p:cNvSpPr/>
          <p:nvPr/>
        </p:nvSpPr>
        <p:spPr>
          <a:xfrm>
            <a:off x="510840" y="1593360"/>
            <a:ext cx="285480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43080" indent="-343080" defTabSz="914400">
              <a:lnSpc>
                <a:spcPts val="3600"/>
              </a:lnSpc>
              <a:buClr>
                <a:srgbClr val="d50602"/>
              </a:buClr>
              <a:buFont typeface="Arial"/>
              <a:buChar char="•"/>
            </a:pPr>
            <a:r>
              <a:rPr b="1" i="1" lang="en-US" sz="2400" spc="-1" strike="noStrike">
                <a:solidFill>
                  <a:srgbClr val="d50602"/>
                </a:solidFill>
                <a:latin typeface="Calibri"/>
                <a:ea typeface="Neue Montreal Bold Italics"/>
              </a:rPr>
              <a:t>Form Departemen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Box 9"/>
          <p:cNvSpPr/>
          <p:nvPr/>
        </p:nvSpPr>
        <p:spPr>
          <a:xfrm>
            <a:off x="4378680" y="1593360"/>
            <a:ext cx="368532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43080" indent="-343080" defTabSz="914400">
              <a:lnSpc>
                <a:spcPts val="3600"/>
              </a:lnSpc>
              <a:buClr>
                <a:srgbClr val="d50602"/>
              </a:buClr>
              <a:buFont typeface="Arial"/>
              <a:buChar char="•"/>
            </a:pPr>
            <a:r>
              <a:rPr b="1" i="1" lang="en-US" sz="2400" spc="-1" strike="noStrike">
                <a:solidFill>
                  <a:srgbClr val="d50602"/>
                </a:solidFill>
                <a:latin typeface="Calibri"/>
                <a:ea typeface="Neue Montreal Bold Italics"/>
              </a:rPr>
              <a:t>Form Struktur Organisasi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Box 9"/>
          <p:cNvSpPr/>
          <p:nvPr/>
        </p:nvSpPr>
        <p:spPr>
          <a:xfrm>
            <a:off x="8543160" y="1593360"/>
            <a:ext cx="33336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43080" indent="-343080" defTabSz="914400">
              <a:lnSpc>
                <a:spcPts val="3600"/>
              </a:lnSpc>
              <a:buClr>
                <a:srgbClr val="d50602"/>
              </a:buClr>
              <a:buFont typeface="Arial"/>
              <a:buChar char="•"/>
            </a:pPr>
            <a:r>
              <a:rPr b="1" i="1" lang="en-US" sz="2400" spc="-1" strike="noStrike">
                <a:solidFill>
                  <a:srgbClr val="d50602"/>
                </a:solidFill>
                <a:latin typeface="Calibri"/>
                <a:ea typeface="Neue Montreal Bold Italics"/>
              </a:rPr>
              <a:t>Form Jabatan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838080" y="394920"/>
            <a:ext cx="3037680" cy="777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d50602"/>
                </a:solidFill>
                <a:latin typeface="Calibri"/>
              </a:rPr>
              <a:t>Solusi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- Fitur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5" name="Rectangle 2"/>
          <p:cNvSpPr/>
          <p:nvPr/>
        </p:nvSpPr>
        <p:spPr>
          <a:xfrm>
            <a:off x="0" y="451080"/>
            <a:ext cx="754920" cy="665640"/>
          </a:xfrm>
          <a:prstGeom prst="rect">
            <a:avLst/>
          </a:prstGeom>
          <a:solidFill>
            <a:srgbClr val="d5060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D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6" name="TextBox 13"/>
          <p:cNvSpPr/>
          <p:nvPr/>
        </p:nvSpPr>
        <p:spPr>
          <a:xfrm>
            <a:off x="11513160" y="6370920"/>
            <a:ext cx="3535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200" spc="-1" strike="noStrike">
                <a:solidFill>
                  <a:srgbClr val="d50602"/>
                </a:solidFill>
                <a:latin typeface="Calibri"/>
              </a:rPr>
              <a:t>13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itle 1"/>
          <p:cNvSpPr/>
          <p:nvPr/>
        </p:nvSpPr>
        <p:spPr>
          <a:xfrm>
            <a:off x="838080" y="394920"/>
            <a:ext cx="6456600" cy="77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1" lang="en-US" sz="4400" spc="-1" strike="noStrike">
                <a:solidFill>
                  <a:srgbClr val="d50602"/>
                </a:solidFill>
                <a:latin typeface="Calibri"/>
              </a:rPr>
              <a:t>Solusi -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 Fitur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(Admin)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8268480" y="3544920"/>
            <a:ext cx="2874600" cy="29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ts val="1599"/>
              </a:lnSpc>
            </a:pPr>
            <a:r>
              <a:rPr b="1" i="1" lang="en-US" sz="900" spc="-1" strike="noStrike">
                <a:solidFill>
                  <a:srgbClr val="d50602"/>
                </a:solidFill>
                <a:latin typeface="Calibri"/>
                <a:ea typeface="Open Sans Bold Italics"/>
              </a:rPr>
              <a:t>Gambar 20.</a:t>
            </a:r>
            <a:r>
              <a:rPr b="0" i="1" lang="en-US" sz="900" spc="-1" strike="noStrike">
                <a:solidFill>
                  <a:srgbClr val="d50602"/>
                </a:solidFill>
                <a:latin typeface="Calibri"/>
                <a:ea typeface="Open Sans Light Italics"/>
              </a:rPr>
              <a:t> </a:t>
            </a:r>
            <a:r>
              <a:rPr b="0" i="1" lang="en-US" sz="900" spc="-1" strike="noStrike">
                <a:solidFill>
                  <a:srgbClr val="0d1a26"/>
                </a:solidFill>
                <a:latin typeface="Calibri"/>
                <a:ea typeface="Open Sans Light Italics"/>
              </a:rPr>
              <a:t>UI/UX tampilan approve (Action Show)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Box 17"/>
          <p:cNvSpPr/>
          <p:nvPr/>
        </p:nvSpPr>
        <p:spPr>
          <a:xfrm>
            <a:off x="2438640" y="5934240"/>
            <a:ext cx="2874600" cy="29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ts val="1599"/>
              </a:lnSpc>
            </a:pPr>
            <a:r>
              <a:rPr b="1" i="1" lang="en-US" sz="900" spc="-1" strike="noStrike">
                <a:solidFill>
                  <a:srgbClr val="d50602"/>
                </a:solidFill>
                <a:latin typeface="Calibri"/>
                <a:ea typeface="Open Sans Bold Italics"/>
              </a:rPr>
              <a:t>Gambar 19.</a:t>
            </a:r>
            <a:r>
              <a:rPr b="0" i="1" lang="en-US" sz="900" spc="-1" strike="noStrike">
                <a:solidFill>
                  <a:srgbClr val="d50602"/>
                </a:solidFill>
                <a:latin typeface="Calibri"/>
                <a:ea typeface="Open Sans Light Italics"/>
              </a:rPr>
              <a:t> </a:t>
            </a:r>
            <a:r>
              <a:rPr b="0" i="1" lang="en-US" sz="900" spc="-1" strike="noStrike">
                <a:solidFill>
                  <a:srgbClr val="0d1a26"/>
                </a:solidFill>
                <a:latin typeface="Calibri"/>
                <a:ea typeface="Open Sans Light Italics"/>
              </a:rPr>
              <a:t>UI/UX tampilan approve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Box 9"/>
          <p:cNvSpPr/>
          <p:nvPr/>
        </p:nvSpPr>
        <p:spPr>
          <a:xfrm>
            <a:off x="954720" y="1397520"/>
            <a:ext cx="237492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600"/>
              </a:lnSpc>
            </a:pPr>
            <a:r>
              <a:rPr b="1" lang="en-US" sz="2400" spc="-1" strike="noStrike">
                <a:solidFill>
                  <a:srgbClr val="d50602"/>
                </a:solidFill>
                <a:latin typeface="Calibri"/>
                <a:ea typeface="Neue Montreal Bold"/>
              </a:rPr>
              <a:t>Approve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Picture 8" descr=""/>
          <p:cNvPicPr/>
          <p:nvPr/>
        </p:nvPicPr>
        <p:blipFill>
          <a:blip r:embed="rId1"/>
          <a:stretch/>
        </p:blipFill>
        <p:spPr>
          <a:xfrm>
            <a:off x="394200" y="2115000"/>
            <a:ext cx="6963840" cy="3528720"/>
          </a:xfrm>
          <a:prstGeom prst="rect">
            <a:avLst/>
          </a:prstGeom>
          <a:ln w="0">
            <a:noFill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</p:pic>
      <p:pic>
        <p:nvPicPr>
          <p:cNvPr id="172" name="Picture 12" descr=""/>
          <p:cNvPicPr/>
          <p:nvPr/>
        </p:nvPicPr>
        <p:blipFill>
          <a:blip r:embed="rId2"/>
          <a:stretch/>
        </p:blipFill>
        <p:spPr>
          <a:xfrm>
            <a:off x="7551000" y="209880"/>
            <a:ext cx="4309920" cy="3095280"/>
          </a:xfrm>
          <a:prstGeom prst="rect">
            <a:avLst/>
          </a:prstGeom>
          <a:ln w="28575">
            <a:solidFill>
              <a:srgbClr val="ff2d2d"/>
            </a:solidFill>
            <a:round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</p:pic>
      <p:sp>
        <p:nvSpPr>
          <p:cNvPr id="173" name="Rectangle 11"/>
          <p:cNvSpPr/>
          <p:nvPr/>
        </p:nvSpPr>
        <p:spPr>
          <a:xfrm>
            <a:off x="6086160" y="4337280"/>
            <a:ext cx="274680" cy="84060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174" name="Straight Arrow Connector 16"/>
          <p:cNvCxnSpPr>
            <a:stCxn id="173" idx="0"/>
            <a:endCxn id="172" idx="1"/>
          </p:cNvCxnSpPr>
          <p:nvPr/>
        </p:nvCxnSpPr>
        <p:spPr>
          <a:xfrm flipV="1">
            <a:off x="6223320" y="1757520"/>
            <a:ext cx="1328040" cy="2580120"/>
          </a:xfrm>
          <a:prstGeom prst="straightConnector1">
            <a:avLst/>
          </a:prstGeom>
          <a:ln w="28575">
            <a:solidFill>
              <a:srgbClr val="d50602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838080" y="394920"/>
            <a:ext cx="3037680" cy="777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d50602"/>
                </a:solidFill>
                <a:latin typeface="Calibri"/>
              </a:rPr>
              <a:t>Solusi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- Fitur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6" name="Rectangle 2"/>
          <p:cNvSpPr/>
          <p:nvPr/>
        </p:nvSpPr>
        <p:spPr>
          <a:xfrm>
            <a:off x="0" y="451080"/>
            <a:ext cx="754920" cy="665640"/>
          </a:xfrm>
          <a:prstGeom prst="rect">
            <a:avLst/>
          </a:prstGeom>
          <a:solidFill>
            <a:srgbClr val="d5060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D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77" name="TextBox 13"/>
          <p:cNvSpPr/>
          <p:nvPr/>
        </p:nvSpPr>
        <p:spPr>
          <a:xfrm>
            <a:off x="11513160" y="6370920"/>
            <a:ext cx="3535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200" spc="-1" strike="noStrike">
                <a:solidFill>
                  <a:srgbClr val="d50602"/>
                </a:solidFill>
                <a:latin typeface="Calibri"/>
              </a:rPr>
              <a:t>15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itle 1"/>
          <p:cNvSpPr/>
          <p:nvPr/>
        </p:nvSpPr>
        <p:spPr>
          <a:xfrm>
            <a:off x="838080" y="394920"/>
            <a:ext cx="5322960" cy="77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93422" lnSpcReduction="20000"/>
          </a:bodyPr>
          <a:p>
            <a:pPr defTabSz="914400">
              <a:lnSpc>
                <a:spcPct val="90000"/>
              </a:lnSpc>
            </a:pPr>
            <a:r>
              <a:rPr b="1" lang="en-US" sz="4400" spc="-1" strike="noStrike">
                <a:solidFill>
                  <a:srgbClr val="d50602"/>
                </a:solidFill>
                <a:latin typeface="Calibri"/>
              </a:rPr>
              <a:t>Solusi -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 Fitur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(</a:t>
            </a:r>
            <a:r>
              <a:rPr b="1" i="1" lang="en-US" sz="2400" spc="-1" strike="noStrike">
                <a:solidFill>
                  <a:srgbClr val="d50602"/>
                </a:solidFill>
                <a:latin typeface="Calibri"/>
              </a:rPr>
              <a:t>Add On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- Admin)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Box 9"/>
          <p:cNvSpPr/>
          <p:nvPr/>
        </p:nvSpPr>
        <p:spPr>
          <a:xfrm>
            <a:off x="7380000" y="6251760"/>
            <a:ext cx="2874600" cy="29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ts val="1599"/>
              </a:lnSpc>
            </a:pPr>
            <a:r>
              <a:rPr b="1" i="1" lang="en-US" sz="900" spc="-1" strike="noStrike">
                <a:solidFill>
                  <a:srgbClr val="d50602"/>
                </a:solidFill>
                <a:latin typeface="Calibri"/>
                <a:ea typeface="Open Sans Bold Italics"/>
              </a:rPr>
              <a:t>Gambar 19.</a:t>
            </a:r>
            <a:r>
              <a:rPr b="0" i="1" lang="en-US" sz="900" spc="-1" strike="noStrike">
                <a:solidFill>
                  <a:srgbClr val="d50602"/>
                </a:solidFill>
                <a:latin typeface="Calibri"/>
                <a:ea typeface="Open Sans Light Italics"/>
              </a:rPr>
              <a:t> </a:t>
            </a:r>
            <a:r>
              <a:rPr b="0" i="1" lang="en-US" sz="900" spc="-1" strike="noStrike">
                <a:solidFill>
                  <a:srgbClr val="0d1a26"/>
                </a:solidFill>
                <a:latin typeface="Calibri"/>
                <a:ea typeface="Open Sans Light Italics"/>
              </a:rPr>
              <a:t>UI/UX Form Pengisian Slip Gaji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Picture 4" descr=""/>
          <p:cNvPicPr/>
          <p:nvPr/>
        </p:nvPicPr>
        <p:blipFill>
          <a:blip r:embed="rId1"/>
          <a:stretch/>
        </p:blipFill>
        <p:spPr>
          <a:xfrm>
            <a:off x="6397560" y="327240"/>
            <a:ext cx="4839480" cy="5883120"/>
          </a:xfrm>
          <a:prstGeom prst="rect">
            <a:avLst/>
          </a:prstGeom>
          <a:ln w="0">
            <a:noFill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</p:pic>
      <p:pic>
        <p:nvPicPr>
          <p:cNvPr id="181" name="Picture 6" descr=""/>
          <p:cNvPicPr/>
          <p:nvPr/>
        </p:nvPicPr>
        <p:blipFill>
          <a:blip r:embed="rId2"/>
          <a:stretch/>
        </p:blipFill>
        <p:spPr>
          <a:xfrm>
            <a:off x="954720" y="2188440"/>
            <a:ext cx="4073400" cy="3585240"/>
          </a:xfrm>
          <a:prstGeom prst="rect">
            <a:avLst/>
          </a:prstGeom>
          <a:ln w="28575">
            <a:solidFill>
              <a:srgbClr val="d50602"/>
            </a:solidFill>
            <a:round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</p:pic>
      <p:sp>
        <p:nvSpPr>
          <p:cNvPr id="182" name="Rectangle 11"/>
          <p:cNvSpPr/>
          <p:nvPr/>
        </p:nvSpPr>
        <p:spPr>
          <a:xfrm>
            <a:off x="8584200" y="5877000"/>
            <a:ext cx="466200" cy="22644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183" name="Straight Arrow Connector 14"/>
          <p:cNvCxnSpPr>
            <a:stCxn id="182" idx="1"/>
            <a:endCxn id="181" idx="3"/>
          </p:cNvCxnSpPr>
          <p:nvPr/>
        </p:nvCxnSpPr>
        <p:spPr>
          <a:xfrm flipH="1" flipV="1">
            <a:off x="5028120" y="3980880"/>
            <a:ext cx="3556440" cy="2009520"/>
          </a:xfrm>
          <a:prstGeom prst="straightConnector1">
            <a:avLst/>
          </a:prstGeom>
          <a:ln w="28575">
            <a:solidFill>
              <a:srgbClr val="ff2d2d"/>
            </a:solidFill>
            <a:tailEnd len="med" type="triangle" w="med"/>
          </a:ln>
        </p:spPr>
      </p:cxnSp>
      <p:sp>
        <p:nvSpPr>
          <p:cNvPr id="184" name="TextBox 17"/>
          <p:cNvSpPr/>
          <p:nvPr/>
        </p:nvSpPr>
        <p:spPr>
          <a:xfrm>
            <a:off x="1554120" y="5934240"/>
            <a:ext cx="2874600" cy="29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ts val="1599"/>
              </a:lnSpc>
            </a:pPr>
            <a:r>
              <a:rPr b="1" i="1" lang="en-US" sz="900" spc="-1" strike="noStrike">
                <a:solidFill>
                  <a:srgbClr val="d50602"/>
                </a:solidFill>
                <a:latin typeface="Calibri"/>
                <a:ea typeface="Open Sans Bold Italics"/>
              </a:rPr>
              <a:t>Gambar 20.</a:t>
            </a:r>
            <a:r>
              <a:rPr b="0" i="1" lang="en-US" sz="900" spc="-1" strike="noStrike">
                <a:solidFill>
                  <a:srgbClr val="d50602"/>
                </a:solidFill>
                <a:latin typeface="Calibri"/>
                <a:ea typeface="Open Sans Light Italics"/>
              </a:rPr>
              <a:t> </a:t>
            </a:r>
            <a:r>
              <a:rPr b="0" i="1" lang="en-US" sz="900" spc="-1" strike="noStrike">
                <a:solidFill>
                  <a:srgbClr val="0d1a26"/>
                </a:solidFill>
                <a:latin typeface="Calibri"/>
                <a:ea typeface="Open Sans Light Italics"/>
              </a:rPr>
              <a:t>Hasil cetak dari slip gaji berupa file .pdf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TextBox 9"/>
          <p:cNvSpPr/>
          <p:nvPr/>
        </p:nvSpPr>
        <p:spPr>
          <a:xfrm>
            <a:off x="954720" y="1397520"/>
            <a:ext cx="237492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600"/>
              </a:lnSpc>
            </a:pPr>
            <a:r>
              <a:rPr b="1" lang="en-US" sz="2400" spc="-1" strike="noStrike">
                <a:solidFill>
                  <a:srgbClr val="d50602"/>
                </a:solidFill>
                <a:latin typeface="Calibri"/>
                <a:ea typeface="Neue Montreal Bold"/>
              </a:rPr>
              <a:t>Form Slip Gaji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2"/>
          <p:cNvSpPr/>
          <p:nvPr/>
        </p:nvSpPr>
        <p:spPr>
          <a:xfrm>
            <a:off x="0" y="451080"/>
            <a:ext cx="754920" cy="665640"/>
          </a:xfrm>
          <a:prstGeom prst="rect">
            <a:avLst/>
          </a:prstGeom>
          <a:solidFill>
            <a:srgbClr val="d5060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D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7" name="TextBox 7"/>
          <p:cNvSpPr/>
          <p:nvPr/>
        </p:nvSpPr>
        <p:spPr>
          <a:xfrm>
            <a:off x="5045040" y="6225480"/>
            <a:ext cx="3960720" cy="29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ts val="1599"/>
              </a:lnSpc>
            </a:pPr>
            <a:r>
              <a:rPr b="1" i="1" lang="en-US" sz="900" spc="-1" strike="noStrike">
                <a:solidFill>
                  <a:srgbClr val="d50602"/>
                </a:solidFill>
                <a:latin typeface="Calibri"/>
                <a:ea typeface="Open Sans Bold Italics"/>
              </a:rPr>
              <a:t>Gambar 21.</a:t>
            </a:r>
            <a:r>
              <a:rPr b="0" i="1" lang="en-US" sz="900" spc="-1" strike="noStrike">
                <a:solidFill>
                  <a:srgbClr val="d50602"/>
                </a:solidFill>
                <a:latin typeface="Calibri"/>
                <a:ea typeface="Open Sans Light Italics"/>
              </a:rPr>
              <a:t> </a:t>
            </a:r>
            <a:r>
              <a:rPr b="0" i="1" lang="en-US" sz="900" spc="-1" strike="noStrike">
                <a:solidFill>
                  <a:srgbClr val="0d1a26"/>
                </a:solidFill>
                <a:latin typeface="Calibri"/>
                <a:ea typeface="Open Sans Light Italics"/>
              </a:rPr>
              <a:t>UI/UX Slip Gaji Karyawan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Box 13"/>
          <p:cNvSpPr/>
          <p:nvPr/>
        </p:nvSpPr>
        <p:spPr>
          <a:xfrm>
            <a:off x="11513160" y="6370920"/>
            <a:ext cx="3535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200" spc="-1" strike="noStrike">
                <a:solidFill>
                  <a:srgbClr val="d50602"/>
                </a:solidFill>
                <a:latin typeface="Calibri"/>
              </a:rPr>
              <a:t>16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Title 1"/>
          <p:cNvSpPr/>
          <p:nvPr/>
        </p:nvSpPr>
        <p:spPr>
          <a:xfrm>
            <a:off x="838080" y="394920"/>
            <a:ext cx="6456600" cy="77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96604"/>
          </a:bodyPr>
          <a:p>
            <a:pPr defTabSz="914400">
              <a:lnSpc>
                <a:spcPct val="90000"/>
              </a:lnSpc>
            </a:pPr>
            <a:r>
              <a:rPr b="1" lang="en-US" sz="4400" spc="-1" strike="noStrike">
                <a:solidFill>
                  <a:srgbClr val="d50602"/>
                </a:solidFill>
                <a:latin typeface="Calibri"/>
              </a:rPr>
              <a:t>Solusi -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 Fitur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(</a:t>
            </a:r>
            <a:r>
              <a:rPr b="1" i="1" lang="en-US" sz="2400" spc="-1" strike="noStrike">
                <a:solidFill>
                  <a:srgbClr val="d50602"/>
                </a:solidFill>
                <a:latin typeface="Calibri"/>
              </a:rPr>
              <a:t>Add on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- Karyawan)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Picture 1" descr=""/>
          <p:cNvPicPr/>
          <p:nvPr/>
        </p:nvPicPr>
        <p:blipFill>
          <a:blip r:embed="rId1"/>
          <a:stretch/>
        </p:blipFill>
        <p:spPr>
          <a:xfrm>
            <a:off x="2531520" y="1237680"/>
            <a:ext cx="8987400" cy="4908960"/>
          </a:xfrm>
          <a:prstGeom prst="rect">
            <a:avLst/>
          </a:prstGeom>
          <a:ln w="0">
            <a:noFill/>
          </a:ln>
        </p:spPr>
      </p:pic>
      <p:sp>
        <p:nvSpPr>
          <p:cNvPr id="191" name="TextBox 9"/>
          <p:cNvSpPr/>
          <p:nvPr/>
        </p:nvSpPr>
        <p:spPr>
          <a:xfrm>
            <a:off x="497520" y="2978640"/>
            <a:ext cx="164556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600"/>
              </a:lnSpc>
            </a:pPr>
            <a:r>
              <a:rPr b="1" lang="en-US" sz="2400" spc="-1" strike="noStrike">
                <a:solidFill>
                  <a:srgbClr val="d50602"/>
                </a:solidFill>
                <a:latin typeface="Calibri"/>
                <a:ea typeface="Neue Montreal Bold"/>
              </a:rPr>
              <a:t>Slip Gaji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523880" y="2985840"/>
            <a:ext cx="9143640" cy="108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6600" spc="-1" strike="noStrike">
                <a:solidFill>
                  <a:srgbClr val="d50602"/>
                </a:solidFill>
                <a:latin typeface="Calibri"/>
              </a:rPr>
              <a:t>Terimakasih</a:t>
            </a:r>
            <a:endParaRPr b="0" lang="en-US" sz="66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93" name="Picture 6" descr=""/>
          <p:cNvPicPr/>
          <p:nvPr/>
        </p:nvPicPr>
        <p:blipFill>
          <a:blip r:embed="rId1"/>
          <a:stretch/>
        </p:blipFill>
        <p:spPr>
          <a:xfrm>
            <a:off x="5115960" y="1615680"/>
            <a:ext cx="1959840" cy="88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94920"/>
            <a:ext cx="52574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d50602"/>
                </a:solidFill>
                <a:latin typeface="Calibri"/>
              </a:rPr>
              <a:t>Latar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 Belakang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838080" y="1720440"/>
            <a:ext cx="63277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just" defTabSz="914400">
              <a:lnSpc>
                <a:spcPts val="1905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i="1" lang="en-US" sz="1400" spc="-1" strike="noStrike">
                <a:solidFill>
                  <a:srgbClr val="0d1a26"/>
                </a:solidFill>
                <a:latin typeface="Calibri"/>
                <a:ea typeface="Open Sans Bold Italics"/>
              </a:rPr>
              <a:t>Sistem Human Resource Information System</a:t>
            </a:r>
            <a:r>
              <a:rPr b="1" lang="en-US" sz="1400" spc="-1" strike="noStrike">
                <a:solidFill>
                  <a:srgbClr val="0d1a26"/>
                </a:solidFill>
                <a:latin typeface="Calibri"/>
                <a:ea typeface="Open Sans Bold"/>
              </a:rPr>
              <a:t> (HRIS)</a:t>
            </a:r>
            <a:r>
              <a:rPr b="0" lang="en-US" sz="1400" spc="-1" strike="noStrike">
                <a:solidFill>
                  <a:srgbClr val="0d1a26"/>
                </a:solidFill>
                <a:latin typeface="Calibri"/>
                <a:ea typeface="Open Sans"/>
              </a:rPr>
              <a:t> adalah solusi yang dapat membantu perusahaan dalam mengelola absensi, data karyawan, </a:t>
            </a:r>
            <a:r>
              <a:rPr b="0" i="1" lang="en-US" sz="1400" spc="-1" strike="noStrike">
                <a:solidFill>
                  <a:srgbClr val="0d1a26"/>
                </a:solidFill>
                <a:latin typeface="Calibri"/>
                <a:ea typeface="Open Sans Italics"/>
              </a:rPr>
              <a:t>timesheet</a:t>
            </a:r>
            <a:r>
              <a:rPr b="0" lang="en-US" sz="1400" spc="-1" strike="noStrike">
                <a:solidFill>
                  <a:srgbClr val="0d1a26"/>
                </a:solidFill>
                <a:latin typeface="Calibri"/>
                <a:ea typeface="Open Sans"/>
              </a:rPr>
              <a:t>, serta berbagai fitur lainnya secara terintegrasi dan</a:t>
            </a:r>
            <a:r>
              <a:rPr b="0" i="1" lang="en-US" sz="1400" spc="-1" strike="noStrike">
                <a:solidFill>
                  <a:srgbClr val="0d1a26"/>
                </a:solidFill>
                <a:latin typeface="Calibri"/>
                <a:ea typeface="Open Sans Italics"/>
              </a:rPr>
              <a:t> real-time</a:t>
            </a:r>
            <a:r>
              <a:rPr b="0" lang="en-US" sz="1400" spc="-1" strike="noStrike">
                <a:solidFill>
                  <a:srgbClr val="0d1a26"/>
                </a:solidFill>
                <a:latin typeface="Calibri"/>
                <a:ea typeface="Open Sans"/>
              </a:rPr>
              <a:t>. </a:t>
            </a:r>
            <a:r>
              <a:rPr b="1" lang="en-US" sz="1400" spc="-1" strike="noStrike">
                <a:solidFill>
                  <a:srgbClr val="0d1a26"/>
                </a:solidFill>
                <a:latin typeface="Calibri"/>
                <a:ea typeface="Open Sans"/>
              </a:rPr>
              <a:t>P</a:t>
            </a:r>
            <a:r>
              <a:rPr b="1" lang="en-US" sz="1400" spc="-1" strike="noStrike">
                <a:solidFill>
                  <a:srgbClr val="0d1a26"/>
                </a:solidFill>
                <a:latin typeface="Calibri"/>
                <a:ea typeface="Open Sans Bold"/>
              </a:rPr>
              <a:t>engembangan sistem HRIS </a:t>
            </a:r>
            <a:r>
              <a:rPr b="0" lang="en-US" sz="1400" spc="-1" strike="noStrike">
                <a:solidFill>
                  <a:srgbClr val="0d1a26"/>
                </a:solidFill>
                <a:latin typeface="Calibri"/>
                <a:ea typeface="Open Sans Bold"/>
              </a:rPr>
              <a:t>dilakukan dengan tujuan :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lvl="1" marL="257040" indent="-128520" algn="just" defTabSz="914400">
              <a:lnSpc>
                <a:spcPts val="1905"/>
              </a:lnSpc>
              <a:spcBef>
                <a:spcPts val="499"/>
              </a:spcBef>
              <a:buClr>
                <a:srgbClr val="0d1a26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400" spc="-1" strike="noStrike">
                <a:solidFill>
                  <a:srgbClr val="0d1a26"/>
                </a:solidFill>
                <a:latin typeface="Calibri"/>
                <a:ea typeface="Open Sans Bold"/>
              </a:rPr>
              <a:t>Meningkatkan Efisiensi Operasional </a:t>
            </a:r>
            <a:r>
              <a:rPr b="0" lang="en-US" sz="1400" spc="-1" strike="noStrike">
                <a:solidFill>
                  <a:srgbClr val="0d1a26"/>
                </a:solidFill>
                <a:latin typeface="Calibri"/>
                <a:ea typeface="Open Sans"/>
              </a:rPr>
              <a:t>: Mempermudah proses administrasi HR seperti absensi, pencatatan kinerja, dan pengelolaan data karyawan.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lvl="1" marL="257040" indent="-128520" algn="just" defTabSz="914400">
              <a:lnSpc>
                <a:spcPts val="1905"/>
              </a:lnSpc>
              <a:spcBef>
                <a:spcPts val="499"/>
              </a:spcBef>
              <a:buClr>
                <a:srgbClr val="0d1a26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400" spc="-1" strike="noStrike">
                <a:solidFill>
                  <a:srgbClr val="0d1a26"/>
                </a:solidFill>
                <a:latin typeface="Calibri"/>
                <a:ea typeface="Open Sans Bold"/>
              </a:rPr>
              <a:t>Menyediakan Data </a:t>
            </a:r>
            <a:r>
              <a:rPr b="1" i="1" lang="en-US" sz="1400" spc="-1" strike="noStrike">
                <a:solidFill>
                  <a:srgbClr val="0d1a26"/>
                </a:solidFill>
                <a:latin typeface="Calibri"/>
                <a:ea typeface="Open Sans Bold Italics"/>
              </a:rPr>
              <a:t>Real-Time </a:t>
            </a:r>
            <a:r>
              <a:rPr b="0" lang="en-US" sz="1400" spc="-1" strike="noStrike">
                <a:solidFill>
                  <a:srgbClr val="0d1a26"/>
                </a:solidFill>
                <a:latin typeface="Calibri"/>
                <a:ea typeface="Open Sans"/>
              </a:rPr>
              <a:t>: Memastikan akses data yang akurat dan terkini untuk mendukung pengambilan keputusan.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lvl="1" marL="257040" indent="-128520" algn="just" defTabSz="914400">
              <a:lnSpc>
                <a:spcPts val="1905"/>
              </a:lnSpc>
              <a:spcBef>
                <a:spcPts val="499"/>
              </a:spcBef>
              <a:buClr>
                <a:srgbClr val="0d1a26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400" spc="-1" strike="noStrike">
                <a:solidFill>
                  <a:srgbClr val="0d1a26"/>
                </a:solidFill>
                <a:latin typeface="Calibri"/>
                <a:ea typeface="Open Sans Bold"/>
              </a:rPr>
              <a:t>Mempermudah Monitoring Proyek dan Departemen </a:t>
            </a:r>
            <a:r>
              <a:rPr b="0" lang="en-US" sz="1400" spc="-1" strike="noStrike">
                <a:solidFill>
                  <a:srgbClr val="0d1a26"/>
                </a:solidFill>
                <a:latin typeface="Calibri"/>
                <a:ea typeface="Open Sans"/>
              </a:rPr>
              <a:t>: Memberikan kemampuan untuk memantau progres setiap proyek dan departemen secara transparan.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71" name="Group 6"/>
          <p:cNvGrpSpPr/>
          <p:nvPr/>
        </p:nvGrpSpPr>
        <p:grpSpPr>
          <a:xfrm>
            <a:off x="7384680" y="573480"/>
            <a:ext cx="4027320" cy="5658120"/>
            <a:chOff x="7384680" y="573480"/>
            <a:chExt cx="4027320" cy="5658120"/>
          </a:xfrm>
        </p:grpSpPr>
        <p:sp>
          <p:nvSpPr>
            <p:cNvPr id="72" name="Freeform 7"/>
            <p:cNvSpPr/>
            <p:nvPr/>
          </p:nvSpPr>
          <p:spPr>
            <a:xfrm>
              <a:off x="7384680" y="573480"/>
              <a:ext cx="4027320" cy="5658120"/>
            </a:xfrm>
            <a:custGeom>
              <a:avLst/>
              <a:gdLst>
                <a:gd name="textAreaLeft" fmla="*/ 0 w 4027320"/>
                <a:gd name="textAreaRight" fmla="*/ 4027680 w 4027320"/>
                <a:gd name="textAreaTop" fmla="*/ 0 h 5658120"/>
                <a:gd name="textAreaBottom" fmla="*/ 5658480 h 5658120"/>
              </a:gdLst>
              <a:ahLst/>
              <a:rect l="textAreaLeft" t="textAreaTop" r="textAreaRight" b="textAreaBottom"/>
              <a:pathLst>
                <a:path w="830265" h="1166471">
                  <a:moveTo>
                    <a:pt x="0" y="0"/>
                  </a:moveTo>
                  <a:lnTo>
                    <a:pt x="830265" y="0"/>
                  </a:lnTo>
                  <a:lnTo>
                    <a:pt x="830265" y="1166471"/>
                  </a:lnTo>
                  <a:lnTo>
                    <a:pt x="0" y="1166471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3" name="TextBox 5"/>
          <p:cNvSpPr/>
          <p:nvPr/>
        </p:nvSpPr>
        <p:spPr>
          <a:xfrm>
            <a:off x="11517480" y="6370920"/>
            <a:ext cx="266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200" spc="-1" strike="noStrike">
                <a:solidFill>
                  <a:srgbClr val="d50602"/>
                </a:solidFill>
                <a:latin typeface="Calibri"/>
              </a:rPr>
              <a:t>1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64720" y="1017720"/>
            <a:ext cx="5257440" cy="89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ID" sz="4400" spc="-1" strike="noStrike">
                <a:solidFill>
                  <a:srgbClr val="ff0000"/>
                </a:solidFill>
                <a:latin typeface="Calibri"/>
              </a:rPr>
              <a:t>Fitur</a:t>
            </a:r>
            <a:r>
              <a:rPr b="0" lang="en-ID" sz="4400" spc="-1" strike="noStrike">
                <a:solidFill>
                  <a:schemeClr val="dk1"/>
                </a:solidFill>
                <a:latin typeface="Calibri"/>
              </a:rPr>
              <a:t> Karyawan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553760" y="2422800"/>
            <a:ext cx="2474640" cy="248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algn="just" defTabSz="914400">
              <a:lnSpc>
                <a:spcPts val="1905"/>
              </a:lnSpc>
              <a:spcBef>
                <a:spcPts val="1001"/>
              </a:spcBef>
              <a:buClr>
                <a:srgbClr val="0d1a26"/>
              </a:buClr>
              <a:buFont typeface="Wingdings" charset="2"/>
              <a:buChar char=""/>
            </a:pPr>
            <a:r>
              <a:rPr b="1" lang="en-US" sz="2000" spc="-1" strike="noStrike">
                <a:solidFill>
                  <a:srgbClr val="0d1a26"/>
                </a:solidFill>
                <a:latin typeface="Calibri"/>
                <a:ea typeface="Open Sans Bold Italics"/>
              </a:rPr>
              <a:t>Login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algn="just" defTabSz="914400">
              <a:lnSpc>
                <a:spcPts val="1905"/>
              </a:lnSpc>
              <a:spcBef>
                <a:spcPts val="1001"/>
              </a:spcBef>
              <a:buClr>
                <a:srgbClr val="0d1a26"/>
              </a:buClr>
              <a:buFont typeface="Wingdings" charset="2"/>
              <a:buChar char=""/>
            </a:pPr>
            <a:r>
              <a:rPr b="1" lang="en-US" sz="2000" spc="-1" strike="noStrike">
                <a:solidFill>
                  <a:srgbClr val="0d1a26"/>
                </a:solidFill>
                <a:latin typeface="Calibri"/>
                <a:ea typeface="Open Sans Bold Italics"/>
              </a:rPr>
              <a:t>Absensi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algn="just" defTabSz="914400">
              <a:lnSpc>
                <a:spcPts val="1905"/>
              </a:lnSpc>
              <a:spcBef>
                <a:spcPts val="1001"/>
              </a:spcBef>
              <a:buClr>
                <a:srgbClr val="0d1a26"/>
              </a:buClr>
              <a:buFont typeface="Wingdings" charset="2"/>
              <a:buChar char=""/>
            </a:pPr>
            <a:r>
              <a:rPr b="1" lang="en-US" sz="2000" spc="-1" strike="noStrike">
                <a:solidFill>
                  <a:srgbClr val="0d1a26"/>
                </a:solidFill>
                <a:latin typeface="Calibri"/>
                <a:ea typeface="Open Sans Bold Italics"/>
              </a:rPr>
              <a:t>Dashboard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algn="just" defTabSz="914400">
              <a:lnSpc>
                <a:spcPts val="1905"/>
              </a:lnSpc>
              <a:spcBef>
                <a:spcPts val="1001"/>
              </a:spcBef>
              <a:buClr>
                <a:srgbClr val="0d1a26"/>
              </a:buClr>
              <a:buFont typeface="Wingdings" charset="2"/>
              <a:buChar char=""/>
            </a:pPr>
            <a:r>
              <a:rPr b="1" lang="en-US" sz="2000" spc="-1" strike="noStrike">
                <a:solidFill>
                  <a:srgbClr val="0d1a26"/>
                </a:solidFill>
                <a:latin typeface="Calibri"/>
                <a:ea typeface="Open Sans Bold Italics"/>
              </a:rPr>
              <a:t>Data Karyawan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algn="just" defTabSz="914400">
              <a:lnSpc>
                <a:spcPts val="1905"/>
              </a:lnSpc>
              <a:spcBef>
                <a:spcPts val="1001"/>
              </a:spcBef>
              <a:buClr>
                <a:srgbClr val="0d1a26"/>
              </a:buClr>
              <a:buFont typeface="Wingdings" charset="2"/>
              <a:buChar char=""/>
            </a:pPr>
            <a:r>
              <a:rPr b="1" lang="en-US" sz="2000" spc="-1" strike="noStrike">
                <a:solidFill>
                  <a:srgbClr val="0d1a26"/>
                </a:solidFill>
                <a:latin typeface="Calibri"/>
                <a:ea typeface="Open Sans Bold Italics"/>
              </a:rPr>
              <a:t>Form timesheet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algn="just" defTabSz="914400">
              <a:lnSpc>
                <a:spcPts val="1905"/>
              </a:lnSpc>
              <a:spcBef>
                <a:spcPts val="1001"/>
              </a:spcBef>
              <a:buClr>
                <a:srgbClr val="0d1a26"/>
              </a:buClr>
              <a:buFont typeface="Wingdings" charset="2"/>
              <a:buChar char=""/>
            </a:pPr>
            <a:r>
              <a:rPr b="1" lang="en-US" sz="2000" spc="-1" strike="noStrike">
                <a:solidFill>
                  <a:srgbClr val="0d1a26"/>
                </a:solidFill>
                <a:latin typeface="Calibri"/>
                <a:ea typeface="Open Sans Bold Italics"/>
              </a:rPr>
              <a:t>Slip Gaji </a:t>
            </a:r>
            <a:r>
              <a:rPr b="0" lang="en-US" sz="1800" spc="-1" strike="noStrike">
                <a:solidFill>
                  <a:srgbClr val="0d1a26"/>
                </a:solidFill>
                <a:latin typeface="Calibri"/>
                <a:ea typeface="Open Sans Bold Italics"/>
              </a:rPr>
              <a:t>(</a:t>
            </a:r>
            <a:r>
              <a:rPr b="0" i="1" lang="en-US" sz="1800" spc="-1" strike="noStrike">
                <a:solidFill>
                  <a:srgbClr val="ff0000"/>
                </a:solidFill>
                <a:latin typeface="Calibri"/>
                <a:ea typeface="Open Sans Bold Italics"/>
              </a:rPr>
              <a:t>Addon</a:t>
            </a:r>
            <a:r>
              <a:rPr b="0" lang="en-US" sz="1800" spc="-1" strike="noStrike">
                <a:solidFill>
                  <a:srgbClr val="0d1a26"/>
                </a:solidFill>
                <a:latin typeface="Calibri"/>
                <a:ea typeface="Open Sans Bold Italics"/>
              </a:rPr>
              <a:t>)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TextBox 5"/>
          <p:cNvSpPr/>
          <p:nvPr/>
        </p:nvSpPr>
        <p:spPr>
          <a:xfrm>
            <a:off x="11517480" y="6370920"/>
            <a:ext cx="266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200" spc="-1" strike="noStrike">
                <a:solidFill>
                  <a:srgbClr val="d50602"/>
                </a:solidFill>
                <a:latin typeface="Calibri"/>
              </a:rPr>
              <a:t>2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94920"/>
            <a:ext cx="4674240" cy="777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0920" lnSpcReduction="20000"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d50602"/>
                </a:solidFill>
                <a:latin typeface="Calibri"/>
              </a:rPr>
              <a:t>Solusi –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 Fitur </a:t>
            </a:r>
            <a:r>
              <a:rPr b="0" lang="en-US" sz="3100" spc="-1" strike="noStrike">
                <a:solidFill>
                  <a:schemeClr val="dk1"/>
                </a:solidFill>
                <a:latin typeface="Calibri"/>
              </a:rPr>
              <a:t>(Karyawan)</a:t>
            </a:r>
            <a:endParaRPr b="0" lang="en-US" sz="31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TextBox 9"/>
          <p:cNvSpPr/>
          <p:nvPr/>
        </p:nvSpPr>
        <p:spPr>
          <a:xfrm>
            <a:off x="905760" y="1172880"/>
            <a:ext cx="24210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600"/>
              </a:lnSpc>
            </a:pPr>
            <a:r>
              <a:rPr b="1" lang="en-US" sz="2400" spc="-1" strike="noStrike">
                <a:solidFill>
                  <a:srgbClr val="d50602"/>
                </a:solidFill>
                <a:latin typeface="Calibri"/>
                <a:ea typeface="Neue Montreal Bold"/>
              </a:rPr>
              <a:t>Login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Rectangle 2"/>
          <p:cNvSpPr/>
          <p:nvPr/>
        </p:nvSpPr>
        <p:spPr>
          <a:xfrm>
            <a:off x="0" y="451080"/>
            <a:ext cx="754920" cy="665640"/>
          </a:xfrm>
          <a:prstGeom prst="rect">
            <a:avLst/>
          </a:prstGeom>
          <a:solidFill>
            <a:srgbClr val="d5060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D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0" name="TextBox 4"/>
          <p:cNvSpPr/>
          <p:nvPr/>
        </p:nvSpPr>
        <p:spPr>
          <a:xfrm>
            <a:off x="8094960" y="6094440"/>
            <a:ext cx="2380320" cy="29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ts val="1599"/>
              </a:lnSpc>
            </a:pPr>
            <a:r>
              <a:rPr b="1" i="1" lang="en-US" sz="900" spc="-1" strike="noStrike">
                <a:solidFill>
                  <a:srgbClr val="d50602"/>
                </a:solidFill>
                <a:latin typeface="Calibri"/>
                <a:ea typeface="Open Sans Bold Italics"/>
              </a:rPr>
              <a:t>Gambar 2.</a:t>
            </a:r>
            <a:r>
              <a:rPr b="0" i="1" lang="en-US" sz="900" spc="-1" strike="noStrike">
                <a:solidFill>
                  <a:srgbClr val="d50602"/>
                </a:solidFill>
                <a:latin typeface="Calibri"/>
                <a:ea typeface="Open Sans Light Italics"/>
              </a:rPr>
              <a:t> </a:t>
            </a:r>
            <a:r>
              <a:rPr b="0" i="1" lang="en-US" sz="900" spc="-1" strike="noStrike">
                <a:solidFill>
                  <a:srgbClr val="0d1a26"/>
                </a:solidFill>
                <a:latin typeface="Calibri"/>
                <a:ea typeface="Open Sans Light Italics"/>
              </a:rPr>
              <a:t>UI/UX Register Pegawai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Box 7"/>
          <p:cNvSpPr/>
          <p:nvPr/>
        </p:nvSpPr>
        <p:spPr>
          <a:xfrm>
            <a:off x="2116440" y="6107040"/>
            <a:ext cx="1980360" cy="29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ts val="1599"/>
              </a:lnSpc>
            </a:pPr>
            <a:r>
              <a:rPr b="1" i="1" lang="en-US" sz="900" spc="-1" strike="noStrike">
                <a:solidFill>
                  <a:srgbClr val="d50602"/>
                </a:solidFill>
                <a:latin typeface="Calibri"/>
                <a:ea typeface="Open Sans Bold Italics"/>
              </a:rPr>
              <a:t>Gambar 1</a:t>
            </a:r>
            <a:r>
              <a:rPr b="1" i="1" lang="en-US" sz="900" spc="-1" strike="noStrike">
                <a:solidFill>
                  <a:srgbClr val="a73131"/>
                </a:solidFill>
                <a:latin typeface="Calibri"/>
                <a:ea typeface="Open Sans Bold Italics"/>
              </a:rPr>
              <a:t>.</a:t>
            </a:r>
            <a:r>
              <a:rPr b="0" i="1" lang="en-US" sz="900" spc="-1" strike="noStrike">
                <a:solidFill>
                  <a:srgbClr val="a73131"/>
                </a:solidFill>
                <a:latin typeface="Calibri"/>
                <a:ea typeface="Open Sans Light Italics"/>
              </a:rPr>
              <a:t> </a:t>
            </a:r>
            <a:r>
              <a:rPr b="0" i="1" lang="en-US" sz="900" spc="-1" strike="noStrike">
                <a:solidFill>
                  <a:srgbClr val="0d1a26"/>
                </a:solidFill>
                <a:latin typeface="Calibri"/>
                <a:ea typeface="Open Sans Light Italics"/>
              </a:rPr>
              <a:t>UI/UX Login web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Box 13"/>
          <p:cNvSpPr/>
          <p:nvPr/>
        </p:nvSpPr>
        <p:spPr>
          <a:xfrm>
            <a:off x="11517480" y="6370920"/>
            <a:ext cx="266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200" spc="-1" strike="noStrike">
                <a:solidFill>
                  <a:srgbClr val="d50602"/>
                </a:solidFill>
                <a:latin typeface="Calibri"/>
              </a:rPr>
              <a:t>3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Picture 6" descr=""/>
          <p:cNvPicPr/>
          <p:nvPr/>
        </p:nvPicPr>
        <p:blipFill>
          <a:blip r:embed="rId1"/>
          <a:stretch/>
        </p:blipFill>
        <p:spPr>
          <a:xfrm>
            <a:off x="6553080" y="394920"/>
            <a:ext cx="4971600" cy="5571720"/>
          </a:xfrm>
          <a:prstGeom prst="rect">
            <a:avLst/>
          </a:prstGeom>
          <a:ln w="0">
            <a:noFill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</p:pic>
      <p:pic>
        <p:nvPicPr>
          <p:cNvPr id="84" name="Picture 15" descr=""/>
          <p:cNvPicPr/>
          <p:nvPr/>
        </p:nvPicPr>
        <p:blipFill>
          <a:blip r:embed="rId2"/>
          <a:stretch/>
        </p:blipFill>
        <p:spPr>
          <a:xfrm>
            <a:off x="838080" y="1861920"/>
            <a:ext cx="4800240" cy="4105080"/>
          </a:xfrm>
          <a:prstGeom prst="rect">
            <a:avLst/>
          </a:prstGeom>
          <a:ln w="0">
            <a:noFill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9"/>
          <p:cNvSpPr/>
          <p:nvPr/>
        </p:nvSpPr>
        <p:spPr>
          <a:xfrm>
            <a:off x="838080" y="1337760"/>
            <a:ext cx="241128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600"/>
              </a:lnSpc>
            </a:pPr>
            <a:r>
              <a:rPr b="1" i="1" lang="en-US" sz="2400" spc="-1" strike="noStrike">
                <a:solidFill>
                  <a:srgbClr val="d50602"/>
                </a:solidFill>
                <a:latin typeface="Calibri"/>
                <a:ea typeface="Neue Montreal Bold Italics"/>
              </a:rPr>
              <a:t>Dashboard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Box 8"/>
          <p:cNvSpPr/>
          <p:nvPr/>
        </p:nvSpPr>
        <p:spPr>
          <a:xfrm>
            <a:off x="666000" y="1765440"/>
            <a:ext cx="411444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ts val="1800"/>
              </a:lnSpc>
            </a:pPr>
            <a:r>
              <a:rPr b="1" lang="en-US" sz="1200" spc="-1" strike="noStrike">
                <a:solidFill>
                  <a:srgbClr val="0d1a26"/>
                </a:solidFill>
                <a:latin typeface="Calibri"/>
                <a:ea typeface="Open Sans Bold"/>
              </a:rPr>
              <a:t>Pencatatan kinerja harian</a:t>
            </a:r>
            <a:r>
              <a:rPr b="0" lang="en-US" sz="1200" spc="-1" strike="noStrike">
                <a:solidFill>
                  <a:srgbClr val="0d1a26"/>
                </a:solidFill>
                <a:latin typeface="Calibri"/>
                <a:ea typeface="Open Sans Light"/>
              </a:rPr>
              <a:t> dari awal masuk hingga pulang.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Rectangle 2"/>
          <p:cNvSpPr/>
          <p:nvPr/>
        </p:nvSpPr>
        <p:spPr>
          <a:xfrm>
            <a:off x="0" y="451080"/>
            <a:ext cx="754920" cy="665640"/>
          </a:xfrm>
          <a:prstGeom prst="rect">
            <a:avLst/>
          </a:prstGeom>
          <a:solidFill>
            <a:srgbClr val="d5060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D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8" name="TextBox 7"/>
          <p:cNvSpPr/>
          <p:nvPr/>
        </p:nvSpPr>
        <p:spPr>
          <a:xfrm>
            <a:off x="7075080" y="6260400"/>
            <a:ext cx="3960720" cy="29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ts val="1599"/>
              </a:lnSpc>
            </a:pPr>
            <a:r>
              <a:rPr b="1" i="1" lang="en-US" sz="900" spc="-1" strike="noStrike">
                <a:solidFill>
                  <a:srgbClr val="d50602"/>
                </a:solidFill>
                <a:latin typeface="Calibri"/>
                <a:ea typeface="Open Sans Bold Italics"/>
              </a:rPr>
              <a:t>Gambar 4.</a:t>
            </a:r>
            <a:r>
              <a:rPr b="0" i="1" lang="en-US" sz="900" spc="-1" strike="noStrike">
                <a:solidFill>
                  <a:srgbClr val="d50602"/>
                </a:solidFill>
                <a:latin typeface="Calibri"/>
                <a:ea typeface="Open Sans Light Italics"/>
              </a:rPr>
              <a:t> </a:t>
            </a:r>
            <a:r>
              <a:rPr b="0" i="1" lang="en-US" sz="900" spc="-1" strike="noStrike">
                <a:solidFill>
                  <a:srgbClr val="0d1a26"/>
                </a:solidFill>
                <a:latin typeface="Calibri"/>
                <a:ea typeface="Open Sans Light Italics"/>
              </a:rPr>
              <a:t>UI/UX Mobile dari dashboard Timesheet Karyawan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Box 13"/>
          <p:cNvSpPr/>
          <p:nvPr/>
        </p:nvSpPr>
        <p:spPr>
          <a:xfrm>
            <a:off x="11517480" y="6370920"/>
            <a:ext cx="266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200" spc="-1" strike="noStrike">
                <a:solidFill>
                  <a:srgbClr val="d50602"/>
                </a:solidFill>
                <a:latin typeface="Calibri"/>
              </a:rPr>
              <a:t>4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94920"/>
            <a:ext cx="6456600" cy="777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d50602"/>
                </a:solidFill>
                <a:latin typeface="Calibri"/>
              </a:rPr>
              <a:t>Solusi -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 Fitur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(Karyawan)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1" name="Picture 1" descr=""/>
          <p:cNvPicPr/>
          <p:nvPr/>
        </p:nvPicPr>
        <p:blipFill>
          <a:blip r:embed="rId1"/>
          <a:stretch/>
        </p:blipFill>
        <p:spPr>
          <a:xfrm>
            <a:off x="666000" y="2413800"/>
            <a:ext cx="6190560" cy="3641040"/>
          </a:xfrm>
          <a:prstGeom prst="rect">
            <a:avLst/>
          </a:prstGeom>
          <a:ln w="0">
            <a:noFill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</p:pic>
      <p:pic>
        <p:nvPicPr>
          <p:cNvPr id="92" name="Picture 2" descr=""/>
          <p:cNvPicPr/>
          <p:nvPr/>
        </p:nvPicPr>
        <p:blipFill>
          <a:blip r:embed="rId2"/>
          <a:stretch/>
        </p:blipFill>
        <p:spPr>
          <a:xfrm>
            <a:off x="8289360" y="197640"/>
            <a:ext cx="1532520" cy="6042600"/>
          </a:xfrm>
          <a:prstGeom prst="rect">
            <a:avLst/>
          </a:prstGeom>
          <a:ln w="0">
            <a:noFill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</p:pic>
      <p:sp>
        <p:nvSpPr>
          <p:cNvPr id="93" name="TextBox 3"/>
          <p:cNvSpPr/>
          <p:nvPr/>
        </p:nvSpPr>
        <p:spPr>
          <a:xfrm>
            <a:off x="1780920" y="6123240"/>
            <a:ext cx="3960720" cy="29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ts val="1599"/>
              </a:lnSpc>
            </a:pPr>
            <a:r>
              <a:rPr b="1" i="1" lang="en-US" sz="900" spc="-1" strike="noStrike">
                <a:solidFill>
                  <a:srgbClr val="d50602"/>
                </a:solidFill>
                <a:latin typeface="Calibri"/>
                <a:ea typeface="Open Sans Bold Italics"/>
              </a:rPr>
              <a:t>Gambar 3.</a:t>
            </a:r>
            <a:r>
              <a:rPr b="0" i="1" lang="en-US" sz="900" spc="-1" strike="noStrike">
                <a:solidFill>
                  <a:srgbClr val="d50602"/>
                </a:solidFill>
                <a:latin typeface="Calibri"/>
                <a:ea typeface="Open Sans Light Italics"/>
              </a:rPr>
              <a:t> </a:t>
            </a:r>
            <a:r>
              <a:rPr b="0" i="1" lang="en-US" sz="900" spc="-1" strike="noStrike">
                <a:solidFill>
                  <a:srgbClr val="0d1a26"/>
                </a:solidFill>
                <a:latin typeface="Calibri"/>
                <a:ea typeface="Open Sans Light Italics"/>
              </a:rPr>
              <a:t>UI/UX Desktop dari dashboard Timesheet Karyawan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94920"/>
            <a:ext cx="6456600" cy="777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d50602"/>
                </a:solidFill>
                <a:latin typeface="Calibri"/>
              </a:rPr>
              <a:t>Solusi -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 Fitur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(Karyawan)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5" name="TextBox 9"/>
          <p:cNvSpPr/>
          <p:nvPr/>
        </p:nvSpPr>
        <p:spPr>
          <a:xfrm>
            <a:off x="997560" y="1264320"/>
            <a:ext cx="21596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600"/>
              </a:lnSpc>
            </a:pPr>
            <a:r>
              <a:rPr b="1" lang="en-US" sz="2400" spc="-1" strike="noStrike">
                <a:solidFill>
                  <a:srgbClr val="d50602"/>
                </a:solidFill>
                <a:latin typeface="Calibri"/>
                <a:ea typeface="Neue Montreal Bold"/>
              </a:rPr>
              <a:t>Absensi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Box 8"/>
          <p:cNvSpPr/>
          <p:nvPr/>
        </p:nvSpPr>
        <p:spPr>
          <a:xfrm>
            <a:off x="838080" y="1751040"/>
            <a:ext cx="704232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lvl="1" marL="259200" indent="-129600" algn="just" defTabSz="914400">
              <a:lnSpc>
                <a:spcPts val="1800"/>
              </a:lnSpc>
              <a:buClr>
                <a:srgbClr val="0d1a26"/>
              </a:buClr>
              <a:buFont typeface="Arial"/>
              <a:buChar char="•"/>
            </a:pPr>
            <a:r>
              <a:rPr b="1" lang="en-US" sz="1200" spc="-1" strike="noStrike">
                <a:solidFill>
                  <a:srgbClr val="0d1a26"/>
                </a:solidFill>
                <a:latin typeface="Calibri"/>
                <a:ea typeface="Open Sans Bold"/>
              </a:rPr>
              <a:t>Absensi</a:t>
            </a:r>
            <a:r>
              <a:rPr b="0" lang="en-US" sz="1200" spc="-1" strike="noStrike">
                <a:solidFill>
                  <a:srgbClr val="0d1a26"/>
                </a:solidFill>
                <a:latin typeface="Calibri"/>
                <a:ea typeface="Open Sans Light"/>
              </a:rPr>
              <a:t> menggunakan </a:t>
            </a:r>
            <a:r>
              <a:rPr b="1" lang="en-US" sz="1200" spc="-1" strike="noStrike">
                <a:solidFill>
                  <a:srgbClr val="0d1a26"/>
                </a:solidFill>
                <a:latin typeface="Calibri"/>
                <a:ea typeface="Open Sans Bold"/>
              </a:rPr>
              <a:t>perangkat </a:t>
            </a:r>
            <a:r>
              <a:rPr b="1" i="1" lang="en-US" sz="1200" spc="-1" strike="noStrike">
                <a:solidFill>
                  <a:srgbClr val="0d1a26"/>
                </a:solidFill>
                <a:latin typeface="Calibri"/>
                <a:ea typeface="Open Sans Bold Italics"/>
              </a:rPr>
              <a:t>mobile</a:t>
            </a:r>
            <a:r>
              <a:rPr b="1" lang="en-US" sz="1200" spc="-1" strike="noStrike">
                <a:solidFill>
                  <a:srgbClr val="0d1a26"/>
                </a:solidFill>
                <a:latin typeface="Calibri"/>
                <a:ea typeface="Open Sans Bold"/>
              </a:rPr>
              <a:t> (</a:t>
            </a:r>
            <a:r>
              <a:rPr b="1" i="1" lang="en-US" sz="1200" spc="-1" strike="noStrike">
                <a:solidFill>
                  <a:srgbClr val="0d1a26"/>
                </a:solidFill>
                <a:latin typeface="Calibri"/>
                <a:ea typeface="Open Sans Bold Italics"/>
              </a:rPr>
              <a:t>Android/iPhone</a:t>
            </a:r>
            <a:r>
              <a:rPr b="1" lang="en-US" sz="1200" spc="-1" strike="noStrike">
                <a:solidFill>
                  <a:srgbClr val="0d1a26"/>
                </a:solidFill>
                <a:latin typeface="Calibri"/>
                <a:ea typeface="Open Sans Bold"/>
              </a:rPr>
              <a:t>)</a:t>
            </a:r>
            <a:r>
              <a:rPr b="0" lang="en-US" sz="1200" spc="-1" strike="noStrike">
                <a:solidFill>
                  <a:srgbClr val="0d1a26"/>
                </a:solidFill>
                <a:latin typeface="Calibri"/>
                <a:ea typeface="Open Sans Light"/>
              </a:rPr>
              <a:t> dengan sistem </a:t>
            </a:r>
            <a:r>
              <a:rPr b="1" lang="en-US" sz="1200" spc="-1" strike="noStrike">
                <a:solidFill>
                  <a:srgbClr val="0d1a26"/>
                </a:solidFill>
                <a:latin typeface="Calibri"/>
                <a:ea typeface="Open Sans Bold"/>
              </a:rPr>
              <a:t>foto </a:t>
            </a:r>
            <a:r>
              <a:rPr b="1" i="1" lang="en-US" sz="1200" spc="-1" strike="noStrike">
                <a:solidFill>
                  <a:srgbClr val="0d1a26"/>
                </a:solidFill>
                <a:latin typeface="Calibri"/>
                <a:ea typeface="Open Sans Bold Italics"/>
              </a:rPr>
              <a:t>selfie</a:t>
            </a:r>
            <a:r>
              <a:rPr b="0" lang="en-US" sz="1200" spc="-1" strike="noStrike">
                <a:solidFill>
                  <a:srgbClr val="0d1a26"/>
                </a:solidFill>
                <a:latin typeface="Calibri"/>
                <a:ea typeface="Open Sans Light"/>
              </a:rPr>
              <a:t> secara </a:t>
            </a:r>
            <a:r>
              <a:rPr b="1" i="1" lang="en-US" sz="1200" spc="-1" strike="noStrike">
                <a:solidFill>
                  <a:srgbClr val="0d1a26"/>
                </a:solidFill>
                <a:latin typeface="Calibri"/>
                <a:ea typeface="Open Sans Bold Italics"/>
              </a:rPr>
              <a:t>real-time</a:t>
            </a:r>
            <a:r>
              <a:rPr b="0" lang="en-US" sz="1200" spc="-1" strike="noStrike">
                <a:solidFill>
                  <a:srgbClr val="0d1a26"/>
                </a:solidFill>
                <a:latin typeface="Calibri"/>
                <a:ea typeface="Open Sans Light"/>
              </a:rPr>
              <a:t>. Tetap berbasis pada website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259200" indent="-129600" algn="just" defTabSz="914400">
              <a:lnSpc>
                <a:spcPts val="1800"/>
              </a:lnSpc>
              <a:buClr>
                <a:srgbClr val="0d1a26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d1a26"/>
                </a:solidFill>
                <a:latin typeface="Calibri"/>
                <a:ea typeface="Open Sans Light"/>
              </a:rPr>
              <a:t>Mendapatkan </a:t>
            </a:r>
            <a:r>
              <a:rPr b="1" i="1" lang="en-US" sz="1200" spc="-1" strike="noStrike">
                <a:solidFill>
                  <a:srgbClr val="0d1a26"/>
                </a:solidFill>
                <a:latin typeface="Calibri"/>
                <a:ea typeface="Open Sans Bold Italics"/>
              </a:rPr>
              <a:t>tag</a:t>
            </a:r>
            <a:r>
              <a:rPr b="1" lang="en-US" sz="1200" spc="-1" strike="noStrike">
                <a:solidFill>
                  <a:srgbClr val="0d1a26"/>
                </a:solidFill>
                <a:latin typeface="Calibri"/>
                <a:ea typeface="Open Sans Bold"/>
              </a:rPr>
              <a:t> lokasi</a:t>
            </a:r>
            <a:r>
              <a:rPr b="0" lang="en-US" sz="1200" spc="-1" strike="noStrike">
                <a:solidFill>
                  <a:srgbClr val="0d1a26"/>
                </a:solidFill>
                <a:latin typeface="Calibri"/>
                <a:ea typeface="Open Sans Light"/>
              </a:rPr>
              <a:t> perangkat saat melakukan </a:t>
            </a:r>
            <a:r>
              <a:rPr b="1" i="1" lang="en-US" sz="1200" spc="-1" strike="noStrike">
                <a:solidFill>
                  <a:srgbClr val="0d1a26"/>
                </a:solidFill>
                <a:latin typeface="Calibri"/>
                <a:ea typeface="Open Sans Bold Italics"/>
              </a:rPr>
              <a:t>check-in</a:t>
            </a:r>
            <a:r>
              <a:rPr b="0" lang="en-US" sz="1200" spc="-1" strike="noStrike">
                <a:solidFill>
                  <a:srgbClr val="0d1a26"/>
                </a:solidFill>
                <a:latin typeface="Calibri"/>
                <a:ea typeface="Open Sans Light"/>
              </a:rPr>
              <a:t> atau </a:t>
            </a:r>
            <a:r>
              <a:rPr b="1" i="1" lang="en-US" sz="1200" spc="-1" strike="noStrike">
                <a:solidFill>
                  <a:srgbClr val="0d1a26"/>
                </a:solidFill>
                <a:latin typeface="Calibri"/>
                <a:ea typeface="Open Sans Bold Italics"/>
              </a:rPr>
              <a:t>check-out</a:t>
            </a:r>
            <a:r>
              <a:rPr b="0" lang="en-US" sz="1200" spc="-1" strike="noStrike">
                <a:solidFill>
                  <a:srgbClr val="0d1a26"/>
                </a:solidFill>
                <a:latin typeface="Calibri"/>
                <a:ea typeface="Open Sans Light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259200" indent="-129600" algn="just" defTabSz="914400">
              <a:lnSpc>
                <a:spcPts val="1800"/>
              </a:lnSpc>
              <a:buClr>
                <a:srgbClr val="0d1a26"/>
              </a:buClr>
              <a:buFont typeface="Arial"/>
              <a:buChar char="•"/>
            </a:pPr>
            <a:r>
              <a:rPr b="0" lang="en-US" sz="1200" spc="-1" strike="noStrike">
                <a:solidFill>
                  <a:srgbClr val="0d1a26"/>
                </a:solidFill>
                <a:latin typeface="Calibri"/>
                <a:ea typeface="Open Sans Light"/>
              </a:rPr>
              <a:t>Menyediakan </a:t>
            </a:r>
            <a:r>
              <a:rPr b="1" i="1" lang="en-US" sz="1200" spc="-1" strike="noStrike">
                <a:solidFill>
                  <a:srgbClr val="0d1a26"/>
                </a:solidFill>
                <a:latin typeface="Calibri"/>
                <a:ea typeface="Open Sans Bold Italics"/>
              </a:rPr>
              <a:t>remark</a:t>
            </a:r>
            <a:r>
              <a:rPr b="0" lang="en-US" sz="1200" spc="-1" strike="noStrike">
                <a:solidFill>
                  <a:srgbClr val="0d1a26"/>
                </a:solidFill>
                <a:latin typeface="Calibri"/>
                <a:ea typeface="Open Sans Light"/>
              </a:rPr>
              <a:t> untuk setiap aktivitas absensi.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Rectangle 2"/>
          <p:cNvSpPr/>
          <p:nvPr/>
        </p:nvSpPr>
        <p:spPr>
          <a:xfrm>
            <a:off x="0" y="451080"/>
            <a:ext cx="754920" cy="665640"/>
          </a:xfrm>
          <a:prstGeom prst="rect">
            <a:avLst/>
          </a:prstGeom>
          <a:solidFill>
            <a:srgbClr val="d5060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D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8" name="TextBox 4"/>
          <p:cNvSpPr/>
          <p:nvPr/>
        </p:nvSpPr>
        <p:spPr>
          <a:xfrm>
            <a:off x="8094960" y="5932440"/>
            <a:ext cx="26244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ts val="1599"/>
              </a:lnSpc>
            </a:pPr>
            <a:r>
              <a:rPr b="1" i="1" lang="en-US" sz="900" spc="-1" strike="noStrike">
                <a:solidFill>
                  <a:srgbClr val="d50602"/>
                </a:solidFill>
                <a:latin typeface="Calibri"/>
                <a:ea typeface="Open Sans Bold Italics"/>
              </a:rPr>
              <a:t>Gambar 6.</a:t>
            </a:r>
            <a:r>
              <a:rPr b="0" i="1" lang="en-US" sz="900" spc="-1" strike="noStrike">
                <a:solidFill>
                  <a:srgbClr val="d50602"/>
                </a:solidFill>
                <a:latin typeface="Calibri"/>
                <a:ea typeface="Open Sans Light Italics"/>
              </a:rPr>
              <a:t> </a:t>
            </a:r>
            <a:r>
              <a:rPr b="0" i="1" lang="en-US" sz="900" spc="-1" strike="noStrike">
                <a:solidFill>
                  <a:srgbClr val="0d1a26"/>
                </a:solidFill>
                <a:latin typeface="Calibri"/>
                <a:ea typeface="Open Sans Light Italics"/>
              </a:rPr>
              <a:t>UI/UX dari dashboard untuk pegawai di awal untuk absensi mode mobile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Box 7"/>
          <p:cNvSpPr/>
          <p:nvPr/>
        </p:nvSpPr>
        <p:spPr>
          <a:xfrm>
            <a:off x="2378880" y="6091560"/>
            <a:ext cx="39607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ts val="1599"/>
              </a:lnSpc>
            </a:pPr>
            <a:r>
              <a:rPr b="1" i="1" lang="en-US" sz="900" spc="-1" strike="noStrike">
                <a:solidFill>
                  <a:srgbClr val="d50602"/>
                </a:solidFill>
                <a:latin typeface="Calibri"/>
                <a:ea typeface="Open Sans Bold Italics"/>
              </a:rPr>
              <a:t>Gambar 5</a:t>
            </a:r>
            <a:r>
              <a:rPr b="1" i="1" lang="en-US" sz="900" spc="-1" strike="noStrike">
                <a:solidFill>
                  <a:srgbClr val="a73131"/>
                </a:solidFill>
                <a:latin typeface="Calibri"/>
                <a:ea typeface="Open Sans Bold Italics"/>
              </a:rPr>
              <a:t>.</a:t>
            </a:r>
            <a:r>
              <a:rPr b="0" i="1" lang="en-US" sz="900" spc="-1" strike="noStrike">
                <a:solidFill>
                  <a:srgbClr val="a73131"/>
                </a:solidFill>
                <a:latin typeface="Calibri"/>
                <a:ea typeface="Open Sans Light Italics"/>
              </a:rPr>
              <a:t> </a:t>
            </a:r>
            <a:r>
              <a:rPr b="0" i="1" lang="en-US" sz="900" spc="-1" strike="noStrike">
                <a:solidFill>
                  <a:srgbClr val="0d1a26"/>
                </a:solidFill>
                <a:latin typeface="Calibri"/>
                <a:ea typeface="Open Sans Light Italics"/>
              </a:rPr>
              <a:t>UI/UX dari dashboard pegawai di awal untuk absensi mode dekstop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Box 13"/>
          <p:cNvSpPr/>
          <p:nvPr/>
        </p:nvSpPr>
        <p:spPr>
          <a:xfrm>
            <a:off x="11517480" y="6370920"/>
            <a:ext cx="266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200" spc="-1" strike="noStrike">
                <a:solidFill>
                  <a:srgbClr val="d50602"/>
                </a:solidFill>
                <a:latin typeface="Calibri"/>
              </a:rPr>
              <a:t>5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Picture 3" descr=""/>
          <p:cNvPicPr/>
          <p:nvPr/>
        </p:nvPicPr>
        <p:blipFill>
          <a:blip r:embed="rId1"/>
          <a:srcRect l="0" t="0" r="0" b="5576"/>
          <a:stretch/>
        </p:blipFill>
        <p:spPr>
          <a:xfrm>
            <a:off x="2448360" y="2899800"/>
            <a:ext cx="3857040" cy="3080160"/>
          </a:xfrm>
          <a:prstGeom prst="rect">
            <a:avLst/>
          </a:prstGeom>
          <a:ln cap="sq" w="88900">
            <a:solidFill>
              <a:srgbClr val="ffffff"/>
            </a:solidFill>
            <a:miter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" name="Picture 6" descr=""/>
          <p:cNvPicPr/>
          <p:nvPr/>
        </p:nvPicPr>
        <p:blipFill>
          <a:blip r:embed="rId2"/>
          <a:srcRect l="2180" t="0" r="0" b="1153"/>
          <a:stretch/>
        </p:blipFill>
        <p:spPr>
          <a:xfrm>
            <a:off x="8485920" y="1751040"/>
            <a:ext cx="1842480" cy="4064760"/>
          </a:xfrm>
          <a:prstGeom prst="rect">
            <a:avLst/>
          </a:prstGeom>
          <a:ln w="0">
            <a:noFill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9"/>
          <p:cNvSpPr/>
          <p:nvPr/>
        </p:nvSpPr>
        <p:spPr>
          <a:xfrm>
            <a:off x="598320" y="3001680"/>
            <a:ext cx="241128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600"/>
              </a:lnSpc>
            </a:pPr>
            <a:r>
              <a:rPr b="1" lang="en-US" sz="2400" spc="-1" strike="noStrike">
                <a:solidFill>
                  <a:srgbClr val="d50602"/>
                </a:solidFill>
                <a:latin typeface="Neue Montreal Bold"/>
                <a:ea typeface="Neue Montreal Bold"/>
              </a:rPr>
              <a:t>Absensi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Box 8"/>
          <p:cNvSpPr/>
          <p:nvPr/>
        </p:nvSpPr>
        <p:spPr>
          <a:xfrm>
            <a:off x="543240" y="3429000"/>
            <a:ext cx="2293560" cy="31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ts val="1800"/>
              </a:lnSpc>
            </a:pPr>
            <a:r>
              <a:rPr b="1" lang="en-US" sz="1600" spc="-1" strike="noStrike">
                <a:solidFill>
                  <a:srgbClr val="0d1a26"/>
                </a:solidFill>
                <a:latin typeface="Calibri"/>
                <a:ea typeface="Open Sans Light"/>
              </a:rPr>
              <a:t>Check In - Check Out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Rectangle 2"/>
          <p:cNvSpPr/>
          <p:nvPr/>
        </p:nvSpPr>
        <p:spPr>
          <a:xfrm>
            <a:off x="0" y="451080"/>
            <a:ext cx="754920" cy="665640"/>
          </a:xfrm>
          <a:prstGeom prst="rect">
            <a:avLst/>
          </a:prstGeom>
          <a:solidFill>
            <a:srgbClr val="d5060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D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6" name="TextBox 7"/>
          <p:cNvSpPr/>
          <p:nvPr/>
        </p:nvSpPr>
        <p:spPr>
          <a:xfrm>
            <a:off x="7328880" y="6147720"/>
            <a:ext cx="3960720" cy="29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ts val="1599"/>
              </a:lnSpc>
            </a:pPr>
            <a:r>
              <a:rPr b="1" i="1" lang="en-US" sz="900" spc="-1" strike="noStrike">
                <a:solidFill>
                  <a:srgbClr val="d50602"/>
                </a:solidFill>
                <a:latin typeface="Calibri"/>
                <a:ea typeface="Open Sans Bold Italics"/>
              </a:rPr>
              <a:t>Gambar 8.</a:t>
            </a:r>
            <a:r>
              <a:rPr b="0" i="1" lang="en-US" sz="900" spc="-1" strike="noStrike">
                <a:solidFill>
                  <a:srgbClr val="d50602"/>
                </a:solidFill>
                <a:latin typeface="Calibri"/>
                <a:ea typeface="Open Sans Light Italics"/>
              </a:rPr>
              <a:t> </a:t>
            </a:r>
            <a:r>
              <a:rPr b="0" i="1" lang="en-US" sz="900" spc="-1" strike="noStrike">
                <a:solidFill>
                  <a:srgbClr val="0d1a26"/>
                </a:solidFill>
                <a:latin typeface="Calibri"/>
                <a:ea typeface="Open Sans Light Italics"/>
              </a:rPr>
              <a:t>UI/UX Mobile menu absensi pegawai pegawai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Box 13"/>
          <p:cNvSpPr/>
          <p:nvPr/>
        </p:nvSpPr>
        <p:spPr>
          <a:xfrm>
            <a:off x="11517480" y="6370920"/>
            <a:ext cx="266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200" spc="-1" strike="noStrike">
                <a:solidFill>
                  <a:srgbClr val="d50602"/>
                </a:solidFill>
                <a:latin typeface="Calibri"/>
              </a:rPr>
              <a:t>6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itle 1"/>
          <p:cNvSpPr/>
          <p:nvPr/>
        </p:nvSpPr>
        <p:spPr>
          <a:xfrm>
            <a:off x="838080" y="394920"/>
            <a:ext cx="6456600" cy="77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1" lang="en-US" sz="4400" spc="-1" strike="noStrike">
                <a:solidFill>
                  <a:srgbClr val="d50602"/>
                </a:solidFill>
                <a:latin typeface="Calibri"/>
              </a:rPr>
              <a:t>Solusi -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 Fitur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(Karyawan)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Picture 9" descr=""/>
          <p:cNvPicPr/>
          <p:nvPr/>
        </p:nvPicPr>
        <p:blipFill>
          <a:blip r:embed="rId1"/>
          <a:stretch/>
        </p:blipFill>
        <p:spPr>
          <a:xfrm>
            <a:off x="7913160" y="62280"/>
            <a:ext cx="2792160" cy="6052680"/>
          </a:xfrm>
          <a:prstGeom prst="rect">
            <a:avLst/>
          </a:prstGeom>
          <a:ln w="0">
            <a:noFill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</p:pic>
      <p:pic>
        <p:nvPicPr>
          <p:cNvPr id="110" name="Picture 14" descr=""/>
          <p:cNvPicPr/>
          <p:nvPr/>
        </p:nvPicPr>
        <p:blipFill>
          <a:blip r:embed="rId2"/>
          <a:stretch/>
        </p:blipFill>
        <p:spPr>
          <a:xfrm>
            <a:off x="3123000" y="1172880"/>
            <a:ext cx="3919320" cy="4969080"/>
          </a:xfrm>
          <a:prstGeom prst="rect">
            <a:avLst/>
          </a:prstGeom>
          <a:ln w="0">
            <a:noFill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</p:pic>
      <p:sp>
        <p:nvSpPr>
          <p:cNvPr id="111" name="TextBox 15"/>
          <p:cNvSpPr/>
          <p:nvPr/>
        </p:nvSpPr>
        <p:spPr>
          <a:xfrm>
            <a:off x="3081960" y="6186240"/>
            <a:ext cx="3960720" cy="29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ts val="1599"/>
              </a:lnSpc>
            </a:pPr>
            <a:r>
              <a:rPr b="1" i="1" lang="en-US" sz="900" spc="-1" strike="noStrike">
                <a:solidFill>
                  <a:srgbClr val="d50602"/>
                </a:solidFill>
                <a:latin typeface="Calibri"/>
                <a:ea typeface="Open Sans Bold Italics"/>
              </a:rPr>
              <a:t>Gambar 7.</a:t>
            </a:r>
            <a:r>
              <a:rPr b="0" i="1" lang="en-US" sz="900" spc="-1" strike="noStrike">
                <a:solidFill>
                  <a:srgbClr val="d50602"/>
                </a:solidFill>
                <a:latin typeface="Calibri"/>
                <a:ea typeface="Open Sans Light Italics"/>
              </a:rPr>
              <a:t> </a:t>
            </a:r>
            <a:r>
              <a:rPr b="0" i="1" lang="en-US" sz="900" spc="-1" strike="noStrike">
                <a:solidFill>
                  <a:srgbClr val="0d1a26"/>
                </a:solidFill>
                <a:latin typeface="Calibri"/>
                <a:ea typeface="Open Sans Light Italics"/>
              </a:rPr>
              <a:t>UI/UX Desktop menu absensi pegawai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9"/>
          <p:cNvSpPr/>
          <p:nvPr/>
        </p:nvSpPr>
        <p:spPr>
          <a:xfrm>
            <a:off x="934920" y="1857240"/>
            <a:ext cx="241128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600"/>
              </a:lnSpc>
            </a:pPr>
            <a:r>
              <a:rPr b="1" lang="en-US" sz="2400" spc="-1" strike="noStrike">
                <a:solidFill>
                  <a:srgbClr val="d50602"/>
                </a:solidFill>
                <a:latin typeface="Neue Montreal Bold"/>
                <a:ea typeface="Neue Montreal Bold"/>
              </a:rPr>
              <a:t>Data Karyawan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Box 8"/>
          <p:cNvSpPr/>
          <p:nvPr/>
        </p:nvSpPr>
        <p:spPr>
          <a:xfrm>
            <a:off x="934920" y="2485800"/>
            <a:ext cx="3444840" cy="77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ts val="1800"/>
              </a:lnSpc>
            </a:pPr>
            <a:r>
              <a:rPr b="0" lang="en-US" sz="1200" spc="-1" strike="noStrike">
                <a:solidFill>
                  <a:srgbClr val="0d1a26"/>
                </a:solidFill>
                <a:latin typeface="Calibri"/>
                <a:ea typeface="Open Sans Light"/>
              </a:rPr>
              <a:t>Menyimpan </a:t>
            </a:r>
            <a:r>
              <a:rPr b="1" lang="en-US" sz="1200" spc="-1" strike="noStrike">
                <a:solidFill>
                  <a:srgbClr val="0d1a26"/>
                </a:solidFill>
                <a:latin typeface="Calibri"/>
                <a:ea typeface="Open Sans Bold"/>
              </a:rPr>
              <a:t>data pribadi karyawan</a:t>
            </a:r>
            <a:r>
              <a:rPr b="0" lang="en-US" sz="1200" spc="-1" strike="noStrike">
                <a:solidFill>
                  <a:srgbClr val="0d1a26"/>
                </a:solidFill>
                <a:latin typeface="Calibri"/>
                <a:ea typeface="Open Sans Light"/>
              </a:rPr>
              <a:t> seperti biodata lengkap dan informasi kepegawaian yang lainnya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Rectangle 2"/>
          <p:cNvSpPr/>
          <p:nvPr/>
        </p:nvSpPr>
        <p:spPr>
          <a:xfrm>
            <a:off x="0" y="451080"/>
            <a:ext cx="754920" cy="665640"/>
          </a:xfrm>
          <a:prstGeom prst="rect">
            <a:avLst/>
          </a:prstGeom>
          <a:solidFill>
            <a:srgbClr val="d5060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D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5" name="TextBox 7"/>
          <p:cNvSpPr/>
          <p:nvPr/>
        </p:nvSpPr>
        <p:spPr>
          <a:xfrm>
            <a:off x="6336360" y="5838480"/>
            <a:ext cx="3960720" cy="29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ts val="1599"/>
              </a:lnSpc>
            </a:pPr>
            <a:r>
              <a:rPr b="1" i="1" lang="en-US" sz="900" spc="-1" strike="noStrike">
                <a:solidFill>
                  <a:srgbClr val="d50602"/>
                </a:solidFill>
                <a:latin typeface="Calibri"/>
                <a:ea typeface="Open Sans Bold Italics"/>
              </a:rPr>
              <a:t>Gambar 9.</a:t>
            </a:r>
            <a:r>
              <a:rPr b="0" i="1" lang="en-US" sz="900" spc="-1" strike="noStrike">
                <a:solidFill>
                  <a:srgbClr val="d50602"/>
                </a:solidFill>
                <a:latin typeface="Calibri"/>
                <a:ea typeface="Open Sans Light Italics"/>
              </a:rPr>
              <a:t> </a:t>
            </a:r>
            <a:r>
              <a:rPr b="0" i="1" lang="en-US" sz="900" spc="-1" strike="noStrike">
                <a:solidFill>
                  <a:srgbClr val="0d1a26"/>
                </a:solidFill>
                <a:latin typeface="Calibri"/>
                <a:ea typeface="Open Sans Light Italics"/>
              </a:rPr>
              <a:t>UI/UX dari dashboard biodata pegawai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6" name="Group 8"/>
          <p:cNvGrpSpPr/>
          <p:nvPr/>
        </p:nvGrpSpPr>
        <p:grpSpPr>
          <a:xfrm>
            <a:off x="5376960" y="1379520"/>
            <a:ext cx="5879520" cy="4251600"/>
            <a:chOff x="5376960" y="1379520"/>
            <a:chExt cx="5879520" cy="4251600"/>
          </a:xfrm>
        </p:grpSpPr>
        <p:sp>
          <p:nvSpPr>
            <p:cNvPr id="117" name="Freeform 9"/>
            <p:cNvSpPr/>
            <p:nvPr/>
          </p:nvSpPr>
          <p:spPr>
            <a:xfrm>
              <a:off x="5376960" y="1379520"/>
              <a:ext cx="5879520" cy="4251600"/>
            </a:xfrm>
            <a:custGeom>
              <a:avLst/>
              <a:gdLst>
                <a:gd name="textAreaLeft" fmla="*/ 0 w 5879520"/>
                <a:gd name="textAreaRight" fmla="*/ 5879880 w 5879520"/>
                <a:gd name="textAreaTop" fmla="*/ 0 h 4251600"/>
                <a:gd name="textAreaBottom" fmla="*/ 4251960 h 4251600"/>
              </a:gdLst>
              <a:ahLst/>
              <a:rect l="textAreaLeft" t="textAreaTop" r="textAreaRight" b="textAreaBottom"/>
              <a:pathLst>
                <a:path w="1082286" h="812800">
                  <a:moveTo>
                    <a:pt x="30466" y="0"/>
                  </a:moveTo>
                  <a:lnTo>
                    <a:pt x="1051821" y="0"/>
                  </a:lnTo>
                  <a:cubicBezTo>
                    <a:pt x="1059901" y="0"/>
                    <a:pt x="1067650" y="3210"/>
                    <a:pt x="1073363" y="8923"/>
                  </a:cubicBezTo>
                  <a:cubicBezTo>
                    <a:pt x="1079077" y="14637"/>
                    <a:pt x="1082286" y="22386"/>
                    <a:pt x="1082286" y="30466"/>
                  </a:cubicBezTo>
                  <a:lnTo>
                    <a:pt x="1082286" y="782334"/>
                  </a:lnTo>
                  <a:cubicBezTo>
                    <a:pt x="1082286" y="799160"/>
                    <a:pt x="1068646" y="812800"/>
                    <a:pt x="1051821" y="812800"/>
                  </a:cubicBezTo>
                  <a:lnTo>
                    <a:pt x="30466" y="812800"/>
                  </a:lnTo>
                  <a:cubicBezTo>
                    <a:pt x="13640" y="812800"/>
                    <a:pt x="0" y="799160"/>
                    <a:pt x="0" y="78233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8" name="TextBox 13"/>
          <p:cNvSpPr/>
          <p:nvPr/>
        </p:nvSpPr>
        <p:spPr>
          <a:xfrm>
            <a:off x="11517480" y="6370920"/>
            <a:ext cx="266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200" spc="-1" strike="noStrike">
                <a:solidFill>
                  <a:srgbClr val="d50602"/>
                </a:solidFill>
                <a:latin typeface="Calibri"/>
              </a:rPr>
              <a:t>7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itle 1"/>
          <p:cNvSpPr/>
          <p:nvPr/>
        </p:nvSpPr>
        <p:spPr>
          <a:xfrm>
            <a:off x="838080" y="394920"/>
            <a:ext cx="6456600" cy="77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1" lang="en-US" sz="4400" spc="-1" strike="noStrike">
                <a:solidFill>
                  <a:srgbClr val="d50602"/>
                </a:solidFill>
                <a:latin typeface="Calibri"/>
              </a:rPr>
              <a:t>Solusi -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 Fitur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(Karyawan)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9"/>
          <p:cNvSpPr/>
          <p:nvPr/>
        </p:nvSpPr>
        <p:spPr>
          <a:xfrm>
            <a:off x="395280" y="2558880"/>
            <a:ext cx="2021400" cy="91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600"/>
              </a:lnSpc>
            </a:pPr>
            <a:r>
              <a:rPr b="1" lang="en-US" sz="2400" spc="-1" strike="noStrike">
                <a:solidFill>
                  <a:srgbClr val="d50602"/>
                </a:solidFill>
                <a:latin typeface="Neue Montreal Bold"/>
                <a:ea typeface="Neue Montreal Bold"/>
              </a:rPr>
              <a:t>Form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600"/>
              </a:lnSpc>
            </a:pPr>
            <a:r>
              <a:rPr b="1" lang="en-US" sz="2400" spc="-1" strike="noStrike">
                <a:solidFill>
                  <a:srgbClr val="d50602"/>
                </a:solidFill>
                <a:latin typeface="Neue Montreal Bold"/>
                <a:ea typeface="Neue Montreal Bold"/>
              </a:rPr>
              <a:t>Timesheet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Rectangle 2"/>
          <p:cNvSpPr/>
          <p:nvPr/>
        </p:nvSpPr>
        <p:spPr>
          <a:xfrm>
            <a:off x="0" y="451080"/>
            <a:ext cx="754920" cy="665640"/>
          </a:xfrm>
          <a:prstGeom prst="rect">
            <a:avLst/>
          </a:prstGeom>
          <a:solidFill>
            <a:srgbClr val="d5060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D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2" name="TextBox 7"/>
          <p:cNvSpPr/>
          <p:nvPr/>
        </p:nvSpPr>
        <p:spPr>
          <a:xfrm>
            <a:off x="3218760" y="5941440"/>
            <a:ext cx="3960720" cy="29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ts val="1599"/>
              </a:lnSpc>
            </a:pPr>
            <a:r>
              <a:rPr b="1" i="1" lang="en-US" sz="900" spc="-1" strike="noStrike">
                <a:solidFill>
                  <a:srgbClr val="d50602"/>
                </a:solidFill>
                <a:latin typeface="Calibri"/>
                <a:ea typeface="Open Sans Bold Italics"/>
              </a:rPr>
              <a:t>Gambar 10.</a:t>
            </a:r>
            <a:r>
              <a:rPr b="0" i="1" lang="en-US" sz="900" spc="-1" strike="noStrike">
                <a:solidFill>
                  <a:srgbClr val="d50602"/>
                </a:solidFill>
                <a:latin typeface="Calibri"/>
                <a:ea typeface="Open Sans Light Italics"/>
              </a:rPr>
              <a:t> </a:t>
            </a:r>
            <a:r>
              <a:rPr b="0" i="1" lang="en-US" sz="900" spc="-1" strike="noStrike">
                <a:solidFill>
                  <a:srgbClr val="0d1a26"/>
                </a:solidFill>
                <a:latin typeface="Calibri"/>
                <a:ea typeface="Open Sans Light Italics"/>
              </a:rPr>
              <a:t>UI/UX Desktop Form Timesheet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Box 13"/>
          <p:cNvSpPr/>
          <p:nvPr/>
        </p:nvSpPr>
        <p:spPr>
          <a:xfrm>
            <a:off x="11517480" y="6370920"/>
            <a:ext cx="266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200" spc="-1" strike="noStrike">
                <a:solidFill>
                  <a:srgbClr val="d50602"/>
                </a:solidFill>
                <a:latin typeface="Calibri"/>
              </a:rPr>
              <a:t>8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itle 1"/>
          <p:cNvSpPr/>
          <p:nvPr/>
        </p:nvSpPr>
        <p:spPr>
          <a:xfrm>
            <a:off x="838080" y="394920"/>
            <a:ext cx="6456600" cy="77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defTabSz="914400">
              <a:lnSpc>
                <a:spcPct val="90000"/>
              </a:lnSpc>
            </a:pPr>
            <a:r>
              <a:rPr b="1" lang="en-US" sz="4400" spc="-1" strike="noStrike">
                <a:solidFill>
                  <a:srgbClr val="d50602"/>
                </a:solidFill>
                <a:latin typeface="Calibri"/>
              </a:rPr>
              <a:t>Solusi -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 Fitur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(Karyawan)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Box 4"/>
          <p:cNvSpPr/>
          <p:nvPr/>
        </p:nvSpPr>
        <p:spPr>
          <a:xfrm>
            <a:off x="9441360" y="3200400"/>
            <a:ext cx="207756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ts val="1599"/>
              </a:lnSpc>
            </a:pPr>
            <a:r>
              <a:rPr b="1" i="1" lang="en-US" sz="900" spc="-1" strike="noStrike">
                <a:solidFill>
                  <a:srgbClr val="d50602"/>
                </a:solidFill>
                <a:latin typeface="Calibri"/>
                <a:ea typeface="Open Sans Bold Italics"/>
              </a:rPr>
              <a:t>Gambar 11.</a:t>
            </a:r>
            <a:r>
              <a:rPr b="0" i="1" lang="en-US" sz="900" spc="-1" strike="noStrike">
                <a:solidFill>
                  <a:srgbClr val="d50602"/>
                </a:solidFill>
                <a:latin typeface="Calibri"/>
                <a:ea typeface="Open Sans Light Italics"/>
              </a:rPr>
              <a:t> </a:t>
            </a:r>
            <a:r>
              <a:rPr b="0" i="1" lang="en-US" sz="900" spc="-1" strike="noStrike">
                <a:solidFill>
                  <a:srgbClr val="0d1a26"/>
                </a:solidFill>
                <a:latin typeface="Calibri"/>
                <a:ea typeface="Open Sans Light Italics"/>
              </a:rPr>
              <a:t>UI/UX Mobile Form Timesheet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Picture 12" descr=""/>
          <p:cNvPicPr/>
          <p:nvPr/>
        </p:nvPicPr>
        <p:blipFill>
          <a:blip r:embed="rId1"/>
          <a:stretch/>
        </p:blipFill>
        <p:spPr>
          <a:xfrm>
            <a:off x="2399400" y="1303560"/>
            <a:ext cx="5599800" cy="4507200"/>
          </a:xfrm>
          <a:prstGeom prst="rect">
            <a:avLst/>
          </a:prstGeom>
          <a:ln w="0">
            <a:noFill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</p:pic>
      <p:pic>
        <p:nvPicPr>
          <p:cNvPr id="127" name="Picture 15" descr=""/>
          <p:cNvPicPr/>
          <p:nvPr/>
        </p:nvPicPr>
        <p:blipFill>
          <a:blip r:embed="rId2"/>
          <a:stretch/>
        </p:blipFill>
        <p:spPr>
          <a:xfrm>
            <a:off x="8374680" y="115920"/>
            <a:ext cx="1140120" cy="6599160"/>
          </a:xfrm>
          <a:prstGeom prst="rect">
            <a:avLst/>
          </a:prstGeom>
          <a:ln w="0">
            <a:noFill/>
          </a:ln>
          <a:effectLst>
            <a:outerShdw algn="t" blurRad="50760" dir="5400000" dist="38160" rotWithShape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</TotalTime>
  <Application>LibreOffice/24.2.7.2$Linux_X86_64 LibreOffice_project/420$Build-2</Application>
  <AppVersion>15.0000</AppVersion>
  <Words>705</Words>
  <Paragraphs>146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2025-03-17T05:42:44Z</dcterms:created>
  <dc:creator>Fathur Ramadhan</dc:creator>
  <dc:description/>
  <dc:language>en-US</dc:language>
  <cp:lastModifiedBy/>
  <dcterms:modified xsi:type="dcterms:W3CDTF">2025-04-21T11:04:16Z</dcterms:modified>
  <cp:revision>30</cp:revision>
  <dc:subject/>
  <dc:title>Timesheet Management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19</vt:i4>
  </property>
</Properties>
</file>