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8AFE56-0B0F-4A8F-B2A5-4970C8635CE7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E4F9E9FC-50E7-4FFE-9F26-BE9418EEB2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AA4E5D77-BF05-4459-9CE2-6B00B271D2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32F328-9B8C-434F-B37E-68EB9FCE8CD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C9EB55B-D878-4B5F-BADD-ACDF9BB2117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72A6C0-43C7-4053-BE06-1540C3F2C01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0403B9E-C94C-42D8-BEF7-7D404A9D9ED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BF205111-42F2-437F-A72F-2182A3DC476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6188ADE9-83BC-4889-A556-D6C6B2BB805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6C455F2E-E438-4B01-A516-679943F11C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D5B6404D-C814-4621-B962-A309FFB4FD8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02CEC04-1CEC-4361-A0C4-668577E1362D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999834-48AD-48EF-B409-18918F7F00A6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0FC2633-55A5-4540-9DF3-74A6227898E8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D3376C-A0CC-47B3-923A-D3C96239867D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8B363C-7FAE-4BFC-82F3-718E7F5AE6E6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B8AB42C-7A60-4B76-869C-2511C6C300E9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5FF3D8-077F-4115-BBDB-7E2679B773AD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2F0669-A7FE-4651-AC68-9FFF8F012071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US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0C744BD-5FFE-40D7-83D6-EA1553C2E963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24DACE-C134-47C8-89B5-7D9C9E5277CC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B3EBA4A-9660-477C-BC42-B37A893833E0}" type="slidenum">
              <a:rPr lang="en-ID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2662920"/>
            <a:ext cx="9143640" cy="108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1" strike="noStrike" spc="-1">
                <a:solidFill>
                  <a:srgbClr val="D50602"/>
                </a:solidFill>
                <a:latin typeface="Calibri"/>
              </a:rPr>
              <a:t>Timesheet</a:t>
            </a:r>
            <a:r>
              <a:rPr lang="en-US" sz="6000" b="0" strike="noStrike" spc="-1">
                <a:solidFill>
                  <a:schemeClr val="dk1"/>
                </a:solidFill>
                <a:latin typeface="Calibri"/>
              </a:rPr>
              <a:t> Management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795480"/>
            <a:ext cx="9143640" cy="54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Prepared for </a:t>
            </a:r>
            <a:r>
              <a:rPr lang="en-US" sz="2400" b="1" strike="noStrike" spc="-1">
                <a:solidFill>
                  <a:srgbClr val="D50602"/>
                </a:solidFill>
                <a:latin typeface="Calibri"/>
              </a:rPr>
              <a:t>HIRS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Picture 6"/>
          <p:cNvPicPr/>
          <p:nvPr/>
        </p:nvPicPr>
        <p:blipFill>
          <a:blip r:embed="rId2"/>
          <a:stretch/>
        </p:blipFill>
        <p:spPr>
          <a:xfrm>
            <a:off x="5115960" y="1725120"/>
            <a:ext cx="1959840" cy="88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480024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93422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3100" b="0" strike="noStrike" spc="-1">
                <a:solidFill>
                  <a:schemeClr val="dk1"/>
                </a:solidFill>
                <a:latin typeface="Calibri Light"/>
              </a:rPr>
              <a:t>(Admin)</a:t>
            </a:r>
            <a:endParaRPr lang="en-US" sz="31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TextBox 9"/>
          <p:cNvSpPr/>
          <p:nvPr/>
        </p:nvSpPr>
        <p:spPr>
          <a:xfrm>
            <a:off x="997560" y="1264320"/>
            <a:ext cx="1755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Login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1" name="TextBox 4"/>
          <p:cNvSpPr/>
          <p:nvPr/>
        </p:nvSpPr>
        <p:spPr>
          <a:xfrm>
            <a:off x="8094960" y="6094440"/>
            <a:ext cx="23803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13.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Register Pegawai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7"/>
          <p:cNvSpPr/>
          <p:nvPr/>
        </p:nvSpPr>
        <p:spPr>
          <a:xfrm>
            <a:off x="2116440" y="6107040"/>
            <a:ext cx="198036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12</a:t>
            </a:r>
            <a:r>
              <a:rPr lang="en-US" sz="900" b="1" i="1" strike="noStrike" spc="-1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lang="en-US" sz="900" b="0" i="1" strike="noStrike" spc="-1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Login web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9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6"/>
          <p:cNvPicPr/>
          <p:nvPr/>
        </p:nvPicPr>
        <p:blipFill>
          <a:blip r:embed="rId2"/>
          <a:stretch/>
        </p:blipFill>
        <p:spPr>
          <a:xfrm>
            <a:off x="6553080" y="394920"/>
            <a:ext cx="4971600" cy="557172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35" name="Picture 15"/>
          <p:cNvPicPr/>
          <p:nvPr/>
        </p:nvPicPr>
        <p:blipFill>
          <a:blip r:embed="rId3"/>
          <a:stretch/>
        </p:blipFill>
        <p:spPr>
          <a:xfrm>
            <a:off x="838080" y="1861920"/>
            <a:ext cx="4800240" cy="410508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- Fitur</a:t>
            </a:r>
          </a:p>
        </p:txBody>
      </p:sp>
      <p:sp>
        <p:nvSpPr>
          <p:cNvPr id="137" name="TextBox 9"/>
          <p:cNvSpPr/>
          <p:nvPr/>
        </p:nvSpPr>
        <p:spPr>
          <a:xfrm>
            <a:off x="457200" y="1836000"/>
            <a:ext cx="237492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Dashboard</a:t>
            </a: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 Admin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8"/>
          <p:cNvSpPr/>
          <p:nvPr/>
        </p:nvSpPr>
        <p:spPr>
          <a:xfrm>
            <a:off x="377640" y="2319480"/>
            <a:ext cx="2712960" cy="30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Menu untuk 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pembuatan penunjang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form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seperti 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departement, code timesheet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, dan lain - lain.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Melihat 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hasil absensi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real-time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dan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 timesheet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Export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 data absensi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(jam datang, jam pulang, tanggal,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 remark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) serta 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timesheet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ke format yang diinginkan.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Monitoring progres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setiap departemen dan proyek.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Menu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approval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 </a:t>
            </a:r>
            <a:r>
              <a:rPr lang="en-US" sz="12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timesheet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0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10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(Admin)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6"/>
          <p:cNvPicPr/>
          <p:nvPr/>
        </p:nvPicPr>
        <p:blipFill>
          <a:blip r:embed="rId2"/>
          <a:stretch/>
        </p:blipFill>
        <p:spPr>
          <a:xfrm>
            <a:off x="3383280" y="2049840"/>
            <a:ext cx="8315640" cy="3233160"/>
          </a:xfrm>
          <a:prstGeom prst="rect">
            <a:avLst/>
          </a:prstGeom>
          <a:ln w="88900" cap="sq">
            <a:solidFill>
              <a:srgbClr val="FFFFFF"/>
            </a:solidFill>
            <a:miter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3" name="TextBox 7"/>
          <p:cNvSpPr/>
          <p:nvPr/>
        </p:nvSpPr>
        <p:spPr>
          <a:xfrm>
            <a:off x="5560560" y="56782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14.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dari Dashboard Administrator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- Fitur</a:t>
            </a:r>
          </a:p>
        </p:txBody>
      </p:sp>
      <p:sp>
        <p:nvSpPr>
          <p:cNvPr id="14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46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11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(Admin)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6"/>
          <p:cNvSpPr/>
          <p:nvPr/>
        </p:nvSpPr>
        <p:spPr>
          <a:xfrm>
            <a:off x="5182560" y="33886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15.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Form Employe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/>
          <p:cNvPicPr/>
          <p:nvPr/>
        </p:nvPicPr>
        <p:blipFill>
          <a:blip r:embed="rId2"/>
          <a:stretch/>
        </p:blipFill>
        <p:spPr>
          <a:xfrm>
            <a:off x="1493640" y="1386360"/>
            <a:ext cx="4498560" cy="498420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50" name="TextBox 9"/>
          <p:cNvSpPr/>
          <p:nvPr/>
        </p:nvSpPr>
        <p:spPr>
          <a:xfrm>
            <a:off x="6380280" y="206676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Form Employe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- Fitur</a:t>
            </a:r>
          </a:p>
        </p:txBody>
      </p:sp>
      <p:sp>
        <p:nvSpPr>
          <p:cNvPr id="152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3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12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(Admin)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7"/>
          <p:cNvSpPr/>
          <p:nvPr/>
        </p:nvSpPr>
        <p:spPr>
          <a:xfrm>
            <a:off x="198360" y="52776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16.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Form Departement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5"/>
          <p:cNvPicPr/>
          <p:nvPr/>
        </p:nvPicPr>
        <p:blipFill>
          <a:blip r:embed="rId2"/>
          <a:stretch/>
        </p:blipFill>
        <p:spPr>
          <a:xfrm>
            <a:off x="4378680" y="2405520"/>
            <a:ext cx="3685320" cy="274320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57" name="Picture 8"/>
          <p:cNvPicPr/>
          <p:nvPr/>
        </p:nvPicPr>
        <p:blipFill>
          <a:blip r:embed="rId3"/>
          <a:stretch/>
        </p:blipFill>
        <p:spPr>
          <a:xfrm>
            <a:off x="510840" y="2662200"/>
            <a:ext cx="3389040" cy="248688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58" name="TextBox 15"/>
          <p:cNvSpPr/>
          <p:nvPr/>
        </p:nvSpPr>
        <p:spPr>
          <a:xfrm>
            <a:off x="4240800" y="52776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17.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Form Struktural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9"/>
          <p:cNvSpPr/>
          <p:nvPr/>
        </p:nvSpPr>
        <p:spPr>
          <a:xfrm>
            <a:off x="8666640" y="527760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18.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Form Posisi Jabatan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10"/>
          <p:cNvPicPr/>
          <p:nvPr/>
        </p:nvPicPr>
        <p:blipFill>
          <a:blip r:embed="rId4"/>
          <a:stretch/>
        </p:blipFill>
        <p:spPr>
          <a:xfrm>
            <a:off x="8543160" y="2267640"/>
            <a:ext cx="3122280" cy="283212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61" name="TextBox 9"/>
          <p:cNvSpPr/>
          <p:nvPr/>
        </p:nvSpPr>
        <p:spPr>
          <a:xfrm>
            <a:off x="510840" y="1593360"/>
            <a:ext cx="285480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Form Departemen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9"/>
          <p:cNvSpPr/>
          <p:nvPr/>
        </p:nvSpPr>
        <p:spPr>
          <a:xfrm>
            <a:off x="4378680" y="1593360"/>
            <a:ext cx="3685320" cy="91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Form Struktur Organisasi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Box 9"/>
          <p:cNvSpPr/>
          <p:nvPr/>
        </p:nvSpPr>
        <p:spPr>
          <a:xfrm>
            <a:off x="8543160" y="1593360"/>
            <a:ext cx="33336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marL="343080" indent="-343080" defTabSz="914400">
              <a:lnSpc>
                <a:spcPts val="3600"/>
              </a:lnSpc>
              <a:buClr>
                <a:srgbClr val="D50602"/>
              </a:buClr>
              <a:buFont typeface="Arial"/>
              <a:buChar char="•"/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Form Jabatan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- Fitur</a:t>
            </a:r>
          </a:p>
        </p:txBody>
      </p:sp>
      <p:sp>
        <p:nvSpPr>
          <p:cNvPr id="16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6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(Admin)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8268480" y="354492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20.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tampilan approve (Action Show)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17"/>
          <p:cNvSpPr/>
          <p:nvPr/>
        </p:nvSpPr>
        <p:spPr>
          <a:xfrm>
            <a:off x="2438640" y="593424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19.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tampilan approve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9"/>
          <p:cNvSpPr/>
          <p:nvPr/>
        </p:nvSpPr>
        <p:spPr>
          <a:xfrm>
            <a:off x="954720" y="139752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Approve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Picture 8"/>
          <p:cNvPicPr/>
          <p:nvPr/>
        </p:nvPicPr>
        <p:blipFill>
          <a:blip r:embed="rId2"/>
          <a:stretch/>
        </p:blipFill>
        <p:spPr>
          <a:xfrm>
            <a:off x="394200" y="2115000"/>
            <a:ext cx="6963840" cy="352872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72" name="Picture 12"/>
          <p:cNvPicPr/>
          <p:nvPr/>
        </p:nvPicPr>
        <p:blipFill>
          <a:blip r:embed="rId3"/>
          <a:stretch/>
        </p:blipFill>
        <p:spPr>
          <a:xfrm>
            <a:off x="7551000" y="209880"/>
            <a:ext cx="4309920" cy="3095280"/>
          </a:xfrm>
          <a:prstGeom prst="rect">
            <a:avLst/>
          </a:prstGeom>
          <a:ln w="28575">
            <a:solidFill>
              <a:srgbClr val="FF2D2D"/>
            </a:solidFill>
            <a:round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73" name="Rectangle 11"/>
          <p:cNvSpPr/>
          <p:nvPr/>
        </p:nvSpPr>
        <p:spPr>
          <a:xfrm>
            <a:off x="6086160" y="4337280"/>
            <a:ext cx="274680" cy="84060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74" name="Straight Arrow Connector 16"/>
          <p:cNvCxnSpPr>
            <a:stCxn id="173" idx="0"/>
            <a:endCxn id="172" idx="1"/>
          </p:cNvCxnSpPr>
          <p:nvPr/>
        </p:nvCxnSpPr>
        <p:spPr>
          <a:xfrm flipV="1">
            <a:off x="6223320" y="1757520"/>
            <a:ext cx="1328040" cy="2580120"/>
          </a:xfrm>
          <a:prstGeom prst="straightConnector1">
            <a:avLst/>
          </a:prstGeom>
          <a:ln w="28575">
            <a:solidFill>
              <a:srgbClr val="D50602"/>
            </a:solidFill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303768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- Fitur</a:t>
            </a:r>
          </a:p>
        </p:txBody>
      </p:sp>
      <p:sp>
        <p:nvSpPr>
          <p:cNvPr id="176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7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15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Title 1"/>
          <p:cNvSpPr/>
          <p:nvPr/>
        </p:nvSpPr>
        <p:spPr>
          <a:xfrm>
            <a:off x="838080" y="394920"/>
            <a:ext cx="532296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3422" lnSpcReduction="20000"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</a:t>
            </a:r>
            <a:r>
              <a:rPr lang="en-US" sz="2400" b="1" i="1" strike="noStrike" spc="-1">
                <a:solidFill>
                  <a:srgbClr val="D50602"/>
                </a:solidFill>
                <a:latin typeface="Calibri"/>
              </a:rPr>
              <a:t>Add On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- Admin)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TextBox 9"/>
          <p:cNvSpPr/>
          <p:nvPr/>
        </p:nvSpPr>
        <p:spPr>
          <a:xfrm>
            <a:off x="7380000" y="625176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19.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Form Pengisian Slip Gaji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0" name="Picture 4"/>
          <p:cNvPicPr/>
          <p:nvPr/>
        </p:nvPicPr>
        <p:blipFill>
          <a:blip r:embed="rId2"/>
          <a:stretch/>
        </p:blipFill>
        <p:spPr>
          <a:xfrm>
            <a:off x="6397560" y="327240"/>
            <a:ext cx="4839480" cy="588312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81" name="Picture 6"/>
          <p:cNvPicPr/>
          <p:nvPr/>
        </p:nvPicPr>
        <p:blipFill>
          <a:blip r:embed="rId3"/>
          <a:stretch/>
        </p:blipFill>
        <p:spPr>
          <a:xfrm>
            <a:off x="954720" y="2188440"/>
            <a:ext cx="4073400" cy="3585240"/>
          </a:xfrm>
          <a:prstGeom prst="rect">
            <a:avLst/>
          </a:prstGeom>
          <a:ln w="28575">
            <a:solidFill>
              <a:srgbClr val="D50602"/>
            </a:solidFill>
            <a:round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82" name="Rectangle 11"/>
          <p:cNvSpPr/>
          <p:nvPr/>
        </p:nvSpPr>
        <p:spPr>
          <a:xfrm>
            <a:off x="8584200" y="5877000"/>
            <a:ext cx="466200" cy="226440"/>
          </a:xfrm>
          <a:prstGeom prst="rect">
            <a:avLst/>
          </a:prstGeom>
          <a:noFill/>
          <a:ln w="1905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83" name="Straight Arrow Connector 14"/>
          <p:cNvCxnSpPr>
            <a:stCxn id="182" idx="1"/>
            <a:endCxn id="181" idx="3"/>
          </p:cNvCxnSpPr>
          <p:nvPr/>
        </p:nvCxnSpPr>
        <p:spPr>
          <a:xfrm flipH="1" flipV="1">
            <a:off x="5028120" y="3980880"/>
            <a:ext cx="3556440" cy="2009520"/>
          </a:xfrm>
          <a:prstGeom prst="straightConnector1">
            <a:avLst/>
          </a:prstGeom>
          <a:ln w="28575">
            <a:solidFill>
              <a:srgbClr val="FF2D2D"/>
            </a:solidFill>
            <a:tailEnd type="triangle" w="med" len="med"/>
          </a:ln>
        </p:spPr>
      </p:cxnSp>
      <p:sp>
        <p:nvSpPr>
          <p:cNvPr id="184" name="TextBox 17"/>
          <p:cNvSpPr/>
          <p:nvPr/>
        </p:nvSpPr>
        <p:spPr>
          <a:xfrm>
            <a:off x="1554120" y="5934240"/>
            <a:ext cx="287460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20.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Hasil cetak dari slip gaji berupa file .pdf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TextBox 9"/>
          <p:cNvSpPr/>
          <p:nvPr/>
        </p:nvSpPr>
        <p:spPr>
          <a:xfrm>
            <a:off x="954720" y="1397520"/>
            <a:ext cx="237492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Form Slip Gaji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7" name="TextBox 7"/>
          <p:cNvSpPr/>
          <p:nvPr/>
        </p:nvSpPr>
        <p:spPr>
          <a:xfrm>
            <a:off x="5045040" y="62254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21.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Slip Gaji Karyawan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13"/>
          <p:cNvSpPr/>
          <p:nvPr/>
        </p:nvSpPr>
        <p:spPr>
          <a:xfrm>
            <a:off x="11513160" y="6370920"/>
            <a:ext cx="3535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16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 fontScale="96604"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</a:t>
            </a:r>
            <a:r>
              <a:rPr lang="en-US" sz="2400" b="1" i="1" strike="noStrike" spc="-1">
                <a:solidFill>
                  <a:srgbClr val="D50602"/>
                </a:solidFill>
                <a:latin typeface="Calibri"/>
              </a:rPr>
              <a:t>Add on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- Karyawan)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Picture 1"/>
          <p:cNvPicPr/>
          <p:nvPr/>
        </p:nvPicPr>
        <p:blipFill>
          <a:blip r:embed="rId2"/>
          <a:stretch/>
        </p:blipFill>
        <p:spPr>
          <a:xfrm>
            <a:off x="2531520" y="1237680"/>
            <a:ext cx="8987400" cy="4908960"/>
          </a:xfrm>
          <a:prstGeom prst="rect">
            <a:avLst/>
          </a:prstGeom>
          <a:ln w="0">
            <a:noFill/>
          </a:ln>
        </p:spPr>
      </p:pic>
      <p:sp>
        <p:nvSpPr>
          <p:cNvPr id="191" name="TextBox 9"/>
          <p:cNvSpPr/>
          <p:nvPr/>
        </p:nvSpPr>
        <p:spPr>
          <a:xfrm>
            <a:off x="497520" y="2978640"/>
            <a:ext cx="164556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Slip Gaji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523880" y="2985840"/>
            <a:ext cx="9143640" cy="108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600" b="1" strike="noStrike" spc="-1">
                <a:solidFill>
                  <a:srgbClr val="D50602"/>
                </a:solidFill>
                <a:latin typeface="Calibri"/>
              </a:rPr>
              <a:t>Terimakasih</a:t>
            </a:r>
            <a:endParaRPr lang="en-US" sz="6600" b="0" strike="noStrike" spc="-1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3" name="Picture 6"/>
          <p:cNvPicPr/>
          <p:nvPr/>
        </p:nvPicPr>
        <p:blipFill>
          <a:blip r:embed="rId2"/>
          <a:stretch/>
        </p:blipFill>
        <p:spPr>
          <a:xfrm>
            <a:off x="5115960" y="1615680"/>
            <a:ext cx="1959840" cy="889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52574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Latar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Belakang</a:t>
            </a: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8080" y="1720440"/>
            <a:ext cx="63277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just" defTabSz="914400">
              <a:lnSpc>
                <a:spcPts val="1905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4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Sistem Human Resource Information System</a:t>
            </a: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 (HRIS)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 adalah solusi yang dapat membantu perusahaan dalam mengelola absensi, data karyawan, </a:t>
            </a:r>
            <a:r>
              <a:rPr lang="en-US" sz="1400" b="0" i="1" strike="noStrike" spc="-1">
                <a:solidFill>
                  <a:srgbClr val="0D1A26"/>
                </a:solidFill>
                <a:latin typeface="Calibri"/>
                <a:ea typeface="Open Sans Italics"/>
              </a:rPr>
              <a:t>timesheet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, serta berbagai fitur lainnya secara terintegrasi dan</a:t>
            </a:r>
            <a:r>
              <a:rPr lang="en-US" sz="1400" b="0" i="1" strike="noStrike" spc="-1">
                <a:solidFill>
                  <a:srgbClr val="0D1A26"/>
                </a:solidFill>
                <a:latin typeface="Calibri"/>
                <a:ea typeface="Open Sans Italics"/>
              </a:rPr>
              <a:t> real-time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. </a:t>
            </a: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"/>
              </a:rPr>
              <a:t>P</a:t>
            </a: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engembangan sistem HRIS 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 Bold"/>
              </a:rPr>
              <a:t>dilakukan dengan tujuan :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57040" lvl="1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Meningkatkan Efisiensi Operasional 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: Mempermudah proses administrasi HR seperti absensi, pencatatan kinerja, dan pengelolaan data karyawan.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57040" lvl="1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Menyediakan Data </a:t>
            </a:r>
            <a:r>
              <a:rPr lang="en-US" sz="14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Real-Time 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: Memastikan akses data yang akurat dan terkini untuk mendukung pengambilan keputusan.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  <a:p>
            <a:pPr marL="257040" lvl="1" indent="-128520" algn="just" defTabSz="914400">
              <a:lnSpc>
                <a:spcPts val="1905"/>
              </a:lnSpc>
              <a:spcBef>
                <a:spcPts val="499"/>
              </a:spcBef>
              <a:buClr>
                <a:srgbClr val="0D1A2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4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Mempermudah Monitoring Proyek dan Departemen </a:t>
            </a:r>
            <a:r>
              <a:rPr lang="en-US" sz="1400" b="0" strike="noStrike" spc="-1">
                <a:solidFill>
                  <a:srgbClr val="0D1A26"/>
                </a:solidFill>
                <a:latin typeface="Calibri"/>
                <a:ea typeface="Open Sans"/>
              </a:rPr>
              <a:t>: Memberikan kemampuan untuk memantau progres setiap proyek dan departemen secara transparan.</a:t>
            </a:r>
            <a:endParaRPr lang="en-US" sz="14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1" name="Group 6"/>
          <p:cNvGrpSpPr/>
          <p:nvPr/>
        </p:nvGrpSpPr>
        <p:grpSpPr>
          <a:xfrm>
            <a:off x="7384680" y="573480"/>
            <a:ext cx="4027320" cy="5658120"/>
            <a:chOff x="7384680" y="573480"/>
            <a:chExt cx="4027320" cy="5658120"/>
          </a:xfrm>
        </p:grpSpPr>
        <p:sp>
          <p:nvSpPr>
            <p:cNvPr id="72" name="Freeform 7"/>
            <p:cNvSpPr/>
            <p:nvPr/>
          </p:nvSpPr>
          <p:spPr>
            <a:xfrm>
              <a:off x="7384680" y="573480"/>
              <a:ext cx="4027320" cy="5658120"/>
            </a:xfrm>
            <a:custGeom>
              <a:avLst/>
              <a:gdLst>
                <a:gd name="textAreaLeft" fmla="*/ 0 w 4027320"/>
                <a:gd name="textAreaRight" fmla="*/ 4027680 w 4027320"/>
                <a:gd name="textAreaTop" fmla="*/ 0 h 5658120"/>
                <a:gd name="textAreaBottom" fmla="*/ 5658480 h 5658120"/>
              </a:gdLst>
              <a:ahLst/>
              <a:cxnLst/>
              <a:rect l="textAreaLeft" t="textAreaTop" r="textAreaRight" b="textAreaBottom"/>
              <a:pathLst>
                <a:path w="830265" h="1166471">
                  <a:moveTo>
                    <a:pt x="0" y="0"/>
                  </a:moveTo>
                  <a:lnTo>
                    <a:pt x="830265" y="0"/>
                  </a:lnTo>
                  <a:lnTo>
                    <a:pt x="830265" y="1166471"/>
                  </a:lnTo>
                  <a:lnTo>
                    <a:pt x="0" y="1166471"/>
                  </a:ln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3" name="TextBox 5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1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64720" y="1017720"/>
            <a:ext cx="5257440" cy="890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ID" sz="4400" b="1" strike="noStrike" spc="-1">
                <a:solidFill>
                  <a:srgbClr val="FF0000"/>
                </a:solidFill>
                <a:latin typeface="Calibri"/>
              </a:rPr>
              <a:t>Fitur</a:t>
            </a:r>
            <a:r>
              <a:rPr lang="en-ID" sz="4400" b="0" strike="noStrike" spc="-1">
                <a:solidFill>
                  <a:schemeClr val="dk1"/>
                </a:solidFill>
                <a:latin typeface="Calibri"/>
              </a:rPr>
              <a:t> Karyawan</a:t>
            </a:r>
            <a:endParaRPr lang="en-US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553760" y="2422800"/>
            <a:ext cx="2474640" cy="248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Login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Absensi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Dashboard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Data Karyawan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Form timesheet</a:t>
            </a:r>
            <a:endParaRPr lang="en-US" sz="20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algn="just" defTabSz="914400">
              <a:lnSpc>
                <a:spcPts val="1905"/>
              </a:lnSpc>
              <a:spcBef>
                <a:spcPts val="1001"/>
              </a:spcBef>
              <a:buClr>
                <a:srgbClr val="0D1A26"/>
              </a:buClr>
              <a:buFont typeface="Wingdings" charset="2"/>
              <a:buChar char=""/>
            </a:pPr>
            <a:r>
              <a:rPr lang="en-US" sz="2000" b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Slip Gaji </a:t>
            </a:r>
            <a:r>
              <a:rPr lang="en-US" sz="1800" b="0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(</a:t>
            </a:r>
            <a:r>
              <a:rPr lang="en-US" sz="1800" b="0" i="1" strike="noStrike" spc="-1">
                <a:solidFill>
                  <a:srgbClr val="FF0000"/>
                </a:solidFill>
                <a:latin typeface="Calibri"/>
                <a:ea typeface="Open Sans Bold Italics"/>
              </a:rPr>
              <a:t>Addon</a:t>
            </a:r>
            <a:r>
              <a:rPr lang="en-US" sz="1800" b="0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)</a:t>
            </a: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TextBox 5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2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467424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0920" lnSpcReduction="2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–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3100" b="0" strike="noStrike" spc="-1">
                <a:solidFill>
                  <a:schemeClr val="dk1"/>
                </a:solidFill>
                <a:latin typeface="Calibri"/>
              </a:rPr>
              <a:t>(Karyawan)</a:t>
            </a:r>
          </a:p>
        </p:txBody>
      </p:sp>
      <p:sp>
        <p:nvSpPr>
          <p:cNvPr id="78" name="TextBox 9"/>
          <p:cNvSpPr/>
          <p:nvPr/>
        </p:nvSpPr>
        <p:spPr>
          <a:xfrm>
            <a:off x="905760" y="1172880"/>
            <a:ext cx="242100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Login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0" name="TextBox 4"/>
          <p:cNvSpPr/>
          <p:nvPr/>
        </p:nvSpPr>
        <p:spPr>
          <a:xfrm>
            <a:off x="8094960" y="6094440"/>
            <a:ext cx="23803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2.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Register Pegawai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7"/>
          <p:cNvSpPr/>
          <p:nvPr/>
        </p:nvSpPr>
        <p:spPr>
          <a:xfrm>
            <a:off x="2116440" y="6107040"/>
            <a:ext cx="198036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</a:t>
            </a:r>
            <a:r>
              <a:rPr lang="en-US" sz="900" b="1" i="1" strike="noStrike" spc="-1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lang="en-US" sz="900" b="0" i="1" strike="noStrike" spc="-1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Login web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3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6"/>
          <p:cNvPicPr/>
          <p:nvPr/>
        </p:nvPicPr>
        <p:blipFill>
          <a:blip r:embed="rId2"/>
          <a:stretch/>
        </p:blipFill>
        <p:spPr>
          <a:xfrm>
            <a:off x="6553080" y="394920"/>
            <a:ext cx="4971600" cy="557172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84" name="Picture 15"/>
          <p:cNvPicPr/>
          <p:nvPr/>
        </p:nvPicPr>
        <p:blipFill>
          <a:blip r:embed="rId3"/>
          <a:stretch/>
        </p:blipFill>
        <p:spPr>
          <a:xfrm>
            <a:off x="838080" y="1861920"/>
            <a:ext cx="4800240" cy="410508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9"/>
          <p:cNvSpPr/>
          <p:nvPr/>
        </p:nvSpPr>
        <p:spPr>
          <a:xfrm>
            <a:off x="838080" y="133776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i="1" strike="noStrike" spc="-1">
                <a:solidFill>
                  <a:srgbClr val="D50602"/>
                </a:solidFill>
                <a:latin typeface="Calibri"/>
                <a:ea typeface="Neue Montreal Bold Italics"/>
              </a:rPr>
              <a:t>Dashboard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TextBox 8"/>
          <p:cNvSpPr/>
          <p:nvPr/>
        </p:nvSpPr>
        <p:spPr>
          <a:xfrm>
            <a:off x="666000" y="1765440"/>
            <a:ext cx="4114440" cy="54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800"/>
              </a:lnSpc>
            </a:pP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Pencatatan kinerja harian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dari awal masuk hingga pulang.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8" name="TextBox 7"/>
          <p:cNvSpPr/>
          <p:nvPr/>
        </p:nvSpPr>
        <p:spPr>
          <a:xfrm>
            <a:off x="7075080" y="626040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4.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Mobile dari dashboard Timesheet Karyawan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4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(Karyawan)</a:t>
            </a:r>
          </a:p>
        </p:txBody>
      </p:sp>
      <p:pic>
        <p:nvPicPr>
          <p:cNvPr id="91" name="Picture 1"/>
          <p:cNvPicPr/>
          <p:nvPr/>
        </p:nvPicPr>
        <p:blipFill>
          <a:blip r:embed="rId2"/>
          <a:stretch/>
        </p:blipFill>
        <p:spPr>
          <a:xfrm>
            <a:off x="666000" y="2413800"/>
            <a:ext cx="6190560" cy="364104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92" name="Picture 2"/>
          <p:cNvPicPr/>
          <p:nvPr/>
        </p:nvPicPr>
        <p:blipFill>
          <a:blip r:embed="rId3"/>
          <a:stretch/>
        </p:blipFill>
        <p:spPr>
          <a:xfrm>
            <a:off x="8289360" y="197640"/>
            <a:ext cx="1532520" cy="604260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93" name="TextBox 3"/>
          <p:cNvSpPr/>
          <p:nvPr/>
        </p:nvSpPr>
        <p:spPr>
          <a:xfrm>
            <a:off x="1780920" y="61232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3.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Desktop dari dashboard Timesheet Karyawan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(Karyawan)</a:t>
            </a:r>
          </a:p>
        </p:txBody>
      </p:sp>
      <p:sp>
        <p:nvSpPr>
          <p:cNvPr id="95" name="TextBox 9"/>
          <p:cNvSpPr/>
          <p:nvPr/>
        </p:nvSpPr>
        <p:spPr>
          <a:xfrm>
            <a:off x="997560" y="1264320"/>
            <a:ext cx="21596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Calibri"/>
                <a:ea typeface="Neue Montreal Bold"/>
              </a:rPr>
              <a:t>Absensi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8"/>
          <p:cNvSpPr/>
          <p:nvPr/>
        </p:nvSpPr>
        <p:spPr>
          <a:xfrm>
            <a:off x="838080" y="1751040"/>
            <a:ext cx="704232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Absensi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menggunakan 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perangkat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mobile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 (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Android/iPhone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)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dengan sistem 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foto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selfie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secara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real-time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. Tetap berbasis pada website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Mendapatkan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tag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 lokasi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perangkat saat melakukan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check-in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atau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check-out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259200" lvl="1" indent="-129600" algn="just" defTabSz="914400">
              <a:lnSpc>
                <a:spcPts val="1800"/>
              </a:lnSpc>
              <a:buClr>
                <a:srgbClr val="0D1A26"/>
              </a:buClr>
              <a:buFont typeface="Arial"/>
              <a:buChar char="•"/>
            </a:pP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Menyediakan </a:t>
            </a:r>
            <a:r>
              <a:rPr lang="en-US" sz="1200" b="1" i="1" strike="noStrike" spc="-1">
                <a:solidFill>
                  <a:srgbClr val="0D1A26"/>
                </a:solidFill>
                <a:latin typeface="Calibri"/>
                <a:ea typeface="Open Sans Bold Italics"/>
              </a:rPr>
              <a:t>remark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untuk setiap aktivitas absensi.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8" name="TextBox 4"/>
          <p:cNvSpPr/>
          <p:nvPr/>
        </p:nvSpPr>
        <p:spPr>
          <a:xfrm>
            <a:off x="8094960" y="5932440"/>
            <a:ext cx="262440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6.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dari dashboard untuk pegawai di awal untuk absensi mode mobile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7"/>
          <p:cNvSpPr/>
          <p:nvPr/>
        </p:nvSpPr>
        <p:spPr>
          <a:xfrm>
            <a:off x="2378880" y="6091560"/>
            <a:ext cx="396072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5</a:t>
            </a:r>
            <a:r>
              <a:rPr lang="en-US" sz="900" b="1" i="1" strike="noStrike" spc="-1">
                <a:solidFill>
                  <a:srgbClr val="A73131"/>
                </a:solidFill>
                <a:latin typeface="Calibri"/>
                <a:ea typeface="Open Sans Bold Italics"/>
              </a:rPr>
              <a:t>.</a:t>
            </a:r>
            <a:r>
              <a:rPr lang="en-US" sz="900" b="0" i="1" strike="noStrike" spc="-1">
                <a:solidFill>
                  <a:srgbClr val="A73131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dari dashboard pegawai di awal untuk absensi mode dekstop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5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Picture 3"/>
          <p:cNvPicPr/>
          <p:nvPr/>
        </p:nvPicPr>
        <p:blipFill>
          <a:blip r:embed="rId2"/>
          <a:srcRect b="5576"/>
          <a:stretch/>
        </p:blipFill>
        <p:spPr>
          <a:xfrm>
            <a:off x="2448360" y="2899800"/>
            <a:ext cx="3857040" cy="3080160"/>
          </a:xfrm>
          <a:prstGeom prst="rect">
            <a:avLst/>
          </a:prstGeom>
          <a:ln w="88900" cap="sq">
            <a:solidFill>
              <a:srgbClr val="FFFFFF"/>
            </a:solidFill>
            <a:miter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" name="Picture 6"/>
          <p:cNvPicPr/>
          <p:nvPr/>
        </p:nvPicPr>
        <p:blipFill>
          <a:blip r:embed="rId3"/>
          <a:srcRect l="2180" b="1153"/>
          <a:stretch/>
        </p:blipFill>
        <p:spPr>
          <a:xfrm>
            <a:off x="8485920" y="1751040"/>
            <a:ext cx="1842480" cy="406476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9"/>
          <p:cNvSpPr/>
          <p:nvPr/>
        </p:nvSpPr>
        <p:spPr>
          <a:xfrm>
            <a:off x="598320" y="300168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Neue Montreal Bold"/>
                <a:ea typeface="Neue Montreal Bold"/>
              </a:rPr>
              <a:t>Absensi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8"/>
          <p:cNvSpPr/>
          <p:nvPr/>
        </p:nvSpPr>
        <p:spPr>
          <a:xfrm>
            <a:off x="543240" y="3429000"/>
            <a:ext cx="2293560" cy="31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800"/>
              </a:lnSpc>
            </a:pPr>
            <a:r>
              <a:rPr lang="en-US" sz="1600" b="1" strike="noStrike" spc="-1">
                <a:solidFill>
                  <a:srgbClr val="0D1A26"/>
                </a:solidFill>
                <a:latin typeface="Calibri"/>
                <a:ea typeface="Open Sans Light"/>
              </a:rPr>
              <a:t>Check In - Check Out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6" name="TextBox 7"/>
          <p:cNvSpPr/>
          <p:nvPr/>
        </p:nvSpPr>
        <p:spPr>
          <a:xfrm>
            <a:off x="7328880" y="614772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8.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Mobile menu absensi pegawai pegawai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6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(Karyawan)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9"/>
          <p:cNvPicPr/>
          <p:nvPr/>
        </p:nvPicPr>
        <p:blipFill>
          <a:blip r:embed="rId2"/>
          <a:stretch/>
        </p:blipFill>
        <p:spPr>
          <a:xfrm>
            <a:off x="7913160" y="62280"/>
            <a:ext cx="2792160" cy="605268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10" name="Picture 14"/>
          <p:cNvPicPr/>
          <p:nvPr/>
        </p:nvPicPr>
        <p:blipFill>
          <a:blip r:embed="rId3"/>
          <a:stretch/>
        </p:blipFill>
        <p:spPr>
          <a:xfrm>
            <a:off x="3123000" y="1172880"/>
            <a:ext cx="3919320" cy="496908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sp>
        <p:nvSpPr>
          <p:cNvPr id="111" name="TextBox 15"/>
          <p:cNvSpPr/>
          <p:nvPr/>
        </p:nvSpPr>
        <p:spPr>
          <a:xfrm>
            <a:off x="3081960" y="61862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7.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Desktop menu absensi pegawai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Box 9"/>
          <p:cNvSpPr/>
          <p:nvPr/>
        </p:nvSpPr>
        <p:spPr>
          <a:xfrm>
            <a:off x="934920" y="1857240"/>
            <a:ext cx="241128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Neue Montreal Bold"/>
                <a:ea typeface="Neue Montreal Bold"/>
              </a:rPr>
              <a:t>Data Karyawan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8"/>
          <p:cNvSpPr/>
          <p:nvPr/>
        </p:nvSpPr>
        <p:spPr>
          <a:xfrm>
            <a:off x="934920" y="2485800"/>
            <a:ext cx="3444840" cy="775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ts val="1800"/>
              </a:lnSpc>
            </a:pP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Menyimpan </a:t>
            </a:r>
            <a:r>
              <a:rPr lang="en-US" sz="1200" b="1" strike="noStrike" spc="-1">
                <a:solidFill>
                  <a:srgbClr val="0D1A26"/>
                </a:solidFill>
                <a:latin typeface="Calibri"/>
                <a:ea typeface="Open Sans Bold"/>
              </a:rPr>
              <a:t>data pribadi karyawan</a:t>
            </a:r>
            <a:r>
              <a:rPr lang="en-US" sz="1200" b="0" strike="noStrike" spc="-1">
                <a:solidFill>
                  <a:srgbClr val="0D1A26"/>
                </a:solidFill>
                <a:latin typeface="Calibri"/>
                <a:ea typeface="Open Sans Light"/>
              </a:rPr>
              <a:t> seperti biodata lengkap dan informasi kepegawaian yang lainnya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TextBox 7"/>
          <p:cNvSpPr/>
          <p:nvPr/>
        </p:nvSpPr>
        <p:spPr>
          <a:xfrm>
            <a:off x="6336360" y="583848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9.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dari dashboard biodata pegawai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16" name="Group 8"/>
          <p:cNvGrpSpPr/>
          <p:nvPr/>
        </p:nvGrpSpPr>
        <p:grpSpPr>
          <a:xfrm>
            <a:off x="5376960" y="1379520"/>
            <a:ext cx="5879520" cy="4251600"/>
            <a:chOff x="5376960" y="1379520"/>
            <a:chExt cx="5879520" cy="4251600"/>
          </a:xfrm>
        </p:grpSpPr>
        <p:sp>
          <p:nvSpPr>
            <p:cNvPr id="117" name="Freeform 9"/>
            <p:cNvSpPr/>
            <p:nvPr/>
          </p:nvSpPr>
          <p:spPr>
            <a:xfrm>
              <a:off x="5376960" y="1379520"/>
              <a:ext cx="5879520" cy="4251600"/>
            </a:xfrm>
            <a:custGeom>
              <a:avLst/>
              <a:gdLst>
                <a:gd name="textAreaLeft" fmla="*/ 0 w 5879520"/>
                <a:gd name="textAreaRight" fmla="*/ 5879880 w 5879520"/>
                <a:gd name="textAreaTop" fmla="*/ 0 h 4251600"/>
                <a:gd name="textAreaBottom" fmla="*/ 4251960 h 4251600"/>
              </a:gdLst>
              <a:ahLst/>
              <a:cxnLst/>
              <a:rect l="textAreaLeft" t="textAreaTop" r="textAreaRight" b="textAreaBottom"/>
              <a:pathLst>
                <a:path w="1082286" h="812800">
                  <a:moveTo>
                    <a:pt x="30466" y="0"/>
                  </a:moveTo>
                  <a:lnTo>
                    <a:pt x="1051821" y="0"/>
                  </a:lnTo>
                  <a:cubicBezTo>
                    <a:pt x="1059901" y="0"/>
                    <a:pt x="1067650" y="3210"/>
                    <a:pt x="1073363" y="8923"/>
                  </a:cubicBezTo>
                  <a:cubicBezTo>
                    <a:pt x="1079077" y="14637"/>
                    <a:pt x="1082286" y="22386"/>
                    <a:pt x="1082286" y="30466"/>
                  </a:cubicBezTo>
                  <a:lnTo>
                    <a:pt x="1082286" y="782334"/>
                  </a:lnTo>
                  <a:cubicBezTo>
                    <a:pt x="1082286" y="799160"/>
                    <a:pt x="1068646" y="812800"/>
                    <a:pt x="1051821" y="812800"/>
                  </a:cubicBezTo>
                  <a:lnTo>
                    <a:pt x="30466" y="812800"/>
                  </a:lnTo>
                  <a:cubicBezTo>
                    <a:pt x="13640" y="812800"/>
                    <a:pt x="0" y="799160"/>
                    <a:pt x="0" y="782334"/>
                  </a:cubicBezTo>
                  <a:lnTo>
                    <a:pt x="0" y="30466"/>
                  </a:lnTo>
                  <a:cubicBezTo>
                    <a:pt x="0" y="13640"/>
                    <a:pt x="13640" y="0"/>
                    <a:pt x="30466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8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7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(Karyawan)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9"/>
          <p:cNvSpPr/>
          <p:nvPr/>
        </p:nvSpPr>
        <p:spPr>
          <a:xfrm>
            <a:off x="395280" y="2558880"/>
            <a:ext cx="2021400" cy="91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Neue Montreal Bold"/>
                <a:ea typeface="Neue Montreal Bold"/>
              </a:rPr>
              <a:t>Form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3600"/>
              </a:lnSpc>
            </a:pPr>
            <a:r>
              <a:rPr lang="en-US" sz="2400" b="1" strike="noStrike" spc="-1">
                <a:solidFill>
                  <a:srgbClr val="D50602"/>
                </a:solidFill>
                <a:latin typeface="Neue Montreal Bold"/>
                <a:ea typeface="Neue Montreal Bold"/>
              </a:rPr>
              <a:t>Timesheet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2"/>
          <p:cNvSpPr/>
          <p:nvPr/>
        </p:nvSpPr>
        <p:spPr>
          <a:xfrm>
            <a:off x="0" y="451080"/>
            <a:ext cx="754920" cy="665640"/>
          </a:xfrm>
          <a:prstGeom prst="rect">
            <a:avLst/>
          </a:prstGeom>
          <a:solidFill>
            <a:srgbClr val="D5060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ID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2" name="TextBox 7"/>
          <p:cNvSpPr/>
          <p:nvPr/>
        </p:nvSpPr>
        <p:spPr>
          <a:xfrm>
            <a:off x="3218760" y="5941440"/>
            <a:ext cx="3960720" cy="29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10.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Desktop Form Timesheet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13"/>
          <p:cNvSpPr/>
          <p:nvPr/>
        </p:nvSpPr>
        <p:spPr>
          <a:xfrm>
            <a:off x="11517480" y="6370920"/>
            <a:ext cx="2664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1" strike="noStrike" spc="-1">
                <a:solidFill>
                  <a:srgbClr val="D50602"/>
                </a:solidFill>
                <a:latin typeface="Calibri"/>
              </a:rPr>
              <a:t>8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itle 1"/>
          <p:cNvSpPr/>
          <p:nvPr/>
        </p:nvSpPr>
        <p:spPr>
          <a:xfrm>
            <a:off x="838080" y="394920"/>
            <a:ext cx="6456600" cy="777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400" b="1" strike="noStrike" spc="-1">
                <a:solidFill>
                  <a:srgbClr val="D50602"/>
                </a:solidFill>
                <a:latin typeface="Calibri"/>
              </a:rPr>
              <a:t>Solusi -</a:t>
            </a: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 Fitur </a:t>
            </a:r>
            <a:r>
              <a:rPr lang="en-US" sz="2400" b="0" strike="noStrike" spc="-1">
                <a:solidFill>
                  <a:schemeClr val="dk1"/>
                </a:solidFill>
                <a:latin typeface="Calibri"/>
              </a:rPr>
              <a:t>(Karyawan)</a:t>
            </a:r>
            <a:endParaRPr lang="en-US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Box 4"/>
          <p:cNvSpPr/>
          <p:nvPr/>
        </p:nvSpPr>
        <p:spPr>
          <a:xfrm>
            <a:off x="9441360" y="3200400"/>
            <a:ext cx="2077560" cy="49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ts val="1599"/>
              </a:lnSpc>
            </a:pPr>
            <a:r>
              <a:rPr lang="en-US" sz="900" b="1" i="1" strike="noStrike" spc="-1">
                <a:solidFill>
                  <a:srgbClr val="D50602"/>
                </a:solidFill>
                <a:latin typeface="Calibri"/>
                <a:ea typeface="Open Sans Bold Italics"/>
              </a:rPr>
              <a:t>Gambar 11.</a:t>
            </a:r>
            <a:r>
              <a:rPr lang="en-US" sz="900" b="0" i="1" strike="noStrike" spc="-1">
                <a:solidFill>
                  <a:srgbClr val="D50602"/>
                </a:solidFill>
                <a:latin typeface="Calibri"/>
                <a:ea typeface="Open Sans Light Italics"/>
              </a:rPr>
              <a:t> </a:t>
            </a:r>
            <a:r>
              <a:rPr lang="en-US" sz="900" b="0" i="1" strike="noStrike" spc="-1">
                <a:solidFill>
                  <a:srgbClr val="0D1A26"/>
                </a:solidFill>
                <a:latin typeface="Calibri"/>
                <a:ea typeface="Open Sans Light Italics"/>
              </a:rPr>
              <a:t>UI/UX Mobile Form Timesheet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Picture 12"/>
          <p:cNvPicPr/>
          <p:nvPr/>
        </p:nvPicPr>
        <p:blipFill>
          <a:blip r:embed="rId2"/>
          <a:stretch/>
        </p:blipFill>
        <p:spPr>
          <a:xfrm>
            <a:off x="2399400" y="1303560"/>
            <a:ext cx="5599800" cy="450720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  <p:pic>
        <p:nvPicPr>
          <p:cNvPr id="127" name="Picture 15"/>
          <p:cNvPicPr/>
          <p:nvPr/>
        </p:nvPicPr>
        <p:blipFill>
          <a:blip r:embed="rId3"/>
          <a:stretch/>
        </p:blipFill>
        <p:spPr>
          <a:xfrm>
            <a:off x="8374680" y="115920"/>
            <a:ext cx="1140120" cy="6599160"/>
          </a:xfrm>
          <a:prstGeom prst="rect">
            <a:avLst/>
          </a:prstGeom>
          <a:ln w="0">
            <a:noFill/>
          </a:ln>
          <a:effectLst>
            <a:outerShdw blurRad="50760" dist="38160" dir="5400000" algn="t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</TotalTime>
  <Words>599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17</vt:i4>
      </vt:variant>
    </vt:vector>
  </HeadingPairs>
  <TitlesOfParts>
    <vt:vector size="35" baseType="lpstr">
      <vt:lpstr>Neue Montreal Bold</vt:lpstr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Timesheet Management</vt:lpstr>
      <vt:lpstr>Latar Belakang</vt:lpstr>
      <vt:lpstr>Fitur Karyawan</vt:lpstr>
      <vt:lpstr>Solusi – Fitur (Karyawan)</vt:lpstr>
      <vt:lpstr>Solusi - Fitur (Karyawan)</vt:lpstr>
      <vt:lpstr>Solusi - Fitur (Karyawan)</vt:lpstr>
      <vt:lpstr>PowerPoint Presentation</vt:lpstr>
      <vt:lpstr>PowerPoint Presentation</vt:lpstr>
      <vt:lpstr>PowerPoint Presentation</vt:lpstr>
      <vt:lpstr>Solusi - Fitur (Admin)</vt:lpstr>
      <vt:lpstr>Solusi - Fitur</vt:lpstr>
      <vt:lpstr>Solusi - Fitur</vt:lpstr>
      <vt:lpstr>Solusi - Fitur</vt:lpstr>
      <vt:lpstr>Solusi - Fitur</vt:lpstr>
      <vt:lpstr>Solusi - Fitur</vt:lpstr>
      <vt:lpstr>PowerPoint Presentation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Timesheet Management</dc:title>
  <dc:subject/>
  <dc:creator>Fathur Ramadhan</dc:creator>
  <dc:description/>
  <cp:lastModifiedBy>Yogha Pradana</cp:lastModifiedBy>
  <cp:revision>30</cp:revision>
  <dcterms:created xsi:type="dcterms:W3CDTF">2025-03-17T05:42:44Z</dcterms:created>
  <dcterms:modified xsi:type="dcterms:W3CDTF">2025-05-22T07:27:22Z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