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57c90dff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57c90dff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lang="en" sz="1000">
                <a:solidFill>
                  <a:schemeClr val="dk2"/>
                </a:solidFill>
              </a:rPr>
              <a:t>Groene energie is de energie van de toekomst, en zelf produceren is de mode van nu. Veel huizen hebben tegenwoordig zonnepanelen, windmolens of andere installaties om zelf energie mee te produceren. Fortuinlijk genoeg produceren die installaties vaak meer dan voor eigen consumptie nodig is. Het overschot zou kunnen worden terugverkocht aan de leverancier, maar de infrastructuur (het </a:t>
            </a:r>
            <a:r>
              <a:rPr i="1" lang="en" sz="1000">
                <a:solidFill>
                  <a:schemeClr val="dk2"/>
                </a:solidFill>
              </a:rPr>
              <a:t>grid</a:t>
            </a:r>
            <a:r>
              <a:rPr lang="en" sz="1000">
                <a:solidFill>
                  <a:schemeClr val="dk2"/>
                </a:solidFill>
              </a:rPr>
              <a:t>) is daar veelal niet op berekend. Om de pieken in consumptie en produktie te kunnen managen moeten er batterijen geplaatst worden.</a:t>
            </a:r>
            <a:endParaRPr sz="1000">
              <a:solidFill>
                <a:schemeClr val="dk2"/>
              </a:solidFill>
            </a:endParaRPr>
          </a:p>
          <a:p>
            <a:pPr indent="0" lvl="0" marL="0" rtl="0" algn="l">
              <a:lnSpc>
                <a:spcPct val="115000"/>
              </a:lnSpc>
              <a:spcBef>
                <a:spcPts val="1100"/>
              </a:spcBef>
              <a:spcAft>
                <a:spcPts val="0"/>
              </a:spcAft>
              <a:buClr>
                <a:schemeClr val="dk2"/>
              </a:buClr>
              <a:buSzPts val="1100"/>
              <a:buFont typeface="Arial"/>
              <a:buNone/>
            </a:pPr>
            <a:r>
              <a:t/>
            </a:r>
            <a:endParaRPr sz="1000">
              <a:solidFill>
                <a:schemeClr val="dk2"/>
              </a:solidFill>
            </a:endParaRPr>
          </a:p>
          <a:p>
            <a:pPr indent="0" lvl="0" marL="0" rtl="0" algn="l">
              <a:lnSpc>
                <a:spcPct val="115000"/>
              </a:lnSpc>
              <a:spcBef>
                <a:spcPts val="1100"/>
              </a:spcBef>
              <a:spcAft>
                <a:spcPts val="0"/>
              </a:spcAft>
              <a:buClr>
                <a:schemeClr val="dk2"/>
              </a:buClr>
              <a:buSzPts val="1100"/>
              <a:buFont typeface="Arial"/>
              <a:buNone/>
            </a:pPr>
            <a:r>
              <a:rPr lang="en" sz="1000">
                <a:solidFill>
                  <a:schemeClr val="dk2"/>
                </a:solidFill>
              </a:rPr>
              <a:t>Voor een feasibility study zijn drie dummy-woonwijken opgesteld, met daarin vijf batterijen. De huizen hebben zonnepanelen met een maximale output, de batterijen hebben een maximale capaciteit. </a:t>
            </a:r>
            <a:endParaRPr sz="1000">
              <a:solidFill>
                <a:schemeClr val="dk2"/>
              </a:solidFill>
            </a:endParaRPr>
          </a:p>
          <a:p>
            <a:pPr indent="0" lvl="0" marL="0" rtl="0" algn="l">
              <a:spcBef>
                <a:spcPts val="11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57c90dff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57c90dff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8a12f42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8a12f42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57c90dff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57c90dff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58d2493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58d2493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58d2493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58d2493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58d2493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58d2493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58d2493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58d2493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Sunny Storage</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Bart, Feline en Jochem</a:t>
            </a:r>
            <a:endParaRPr/>
          </a:p>
        </p:txBody>
      </p:sp>
      <p:pic>
        <p:nvPicPr>
          <p:cNvPr id="74" name="Google Shape;74;p13"/>
          <p:cNvPicPr preferRelativeResize="0"/>
          <p:nvPr/>
        </p:nvPicPr>
        <p:blipFill>
          <a:blip r:embed="rId3">
            <a:alphaModFix/>
          </a:blip>
          <a:stretch>
            <a:fillRect/>
          </a:stretch>
        </p:blipFill>
        <p:spPr>
          <a:xfrm>
            <a:off x="5946550" y="1577250"/>
            <a:ext cx="2855800" cy="2699325"/>
          </a:xfrm>
          <a:prstGeom prst="rect">
            <a:avLst/>
          </a:prstGeom>
          <a:noFill/>
          <a:ln>
            <a:noFill/>
          </a:ln>
        </p:spPr>
      </p:pic>
      <p:sp>
        <p:nvSpPr>
          <p:cNvPr id="75" name="Google Shape;75;p13"/>
          <p:cNvSpPr txBox="1"/>
          <p:nvPr/>
        </p:nvSpPr>
        <p:spPr>
          <a:xfrm>
            <a:off x="5421750" y="1348650"/>
            <a:ext cx="37602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D9D9D9"/>
                </a:solidFill>
                <a:latin typeface="Lato"/>
                <a:ea typeface="Lato"/>
                <a:cs typeface="Lato"/>
                <a:sym typeface="Lato"/>
              </a:rPr>
              <a:t>Smart grid</a:t>
            </a:r>
            <a:endParaRPr sz="2000">
              <a:solidFill>
                <a:srgbClr val="D9D9D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Introductie</a:t>
            </a:r>
            <a:endParaRPr>
              <a:solidFill>
                <a:schemeClr val="dk1"/>
              </a:solidFill>
            </a:endParaRPr>
          </a:p>
        </p:txBody>
      </p:sp>
      <p:sp>
        <p:nvSpPr>
          <p:cNvPr id="81" name="Google Shape;81;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Groene energie is de toekomst</a:t>
            </a:r>
            <a:endParaRPr/>
          </a:p>
          <a:p>
            <a:pPr indent="-317500" lvl="1" marL="914400" rtl="0" algn="l">
              <a:spcBef>
                <a:spcPts val="0"/>
              </a:spcBef>
              <a:spcAft>
                <a:spcPts val="0"/>
              </a:spcAft>
              <a:buSzPts val="1400"/>
              <a:buChar char="○"/>
            </a:pPr>
            <a:r>
              <a:rPr lang="en"/>
              <a:t>Maar, te veel energie…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Hoe maken we een slimme grid?</a:t>
            </a:r>
            <a:endParaRPr/>
          </a:p>
          <a:p>
            <a:pPr indent="-317500" lvl="1" marL="914400" rtl="0" algn="l">
              <a:spcBef>
                <a:spcPts val="0"/>
              </a:spcBef>
              <a:spcAft>
                <a:spcPts val="0"/>
              </a:spcAft>
              <a:buSzPts val="1400"/>
              <a:buChar char="○"/>
            </a:pPr>
            <a:r>
              <a:rPr lang="en"/>
              <a:t>Optimaal gebruik van batterijen</a:t>
            </a:r>
            <a:endParaRPr/>
          </a:p>
          <a:p>
            <a:pPr indent="-317500" lvl="1" marL="914400" rtl="0" algn="l">
              <a:spcBef>
                <a:spcPts val="0"/>
              </a:spcBef>
              <a:spcAft>
                <a:spcPts val="0"/>
              </a:spcAft>
              <a:buSzPts val="1400"/>
              <a:buChar char="○"/>
            </a:pPr>
            <a:r>
              <a:rPr lang="en"/>
              <a:t>Zo min mogelijk kabel</a:t>
            </a:r>
            <a:endParaRPr/>
          </a:p>
        </p:txBody>
      </p:sp>
      <p:pic>
        <p:nvPicPr>
          <p:cNvPr id="82" name="Google Shape;82;p14"/>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2477475" y="5287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Opdracht</a:t>
            </a:r>
            <a:endParaRPr>
              <a:solidFill>
                <a:schemeClr val="dk1"/>
              </a:solidFill>
            </a:endParaRPr>
          </a:p>
        </p:txBody>
      </p:sp>
      <p:sp>
        <p:nvSpPr>
          <p:cNvPr id="88" name="Google Shape;88;p15"/>
          <p:cNvSpPr txBox="1"/>
          <p:nvPr>
            <p:ph idx="1" type="body"/>
          </p:nvPr>
        </p:nvSpPr>
        <p:spPr>
          <a:xfrm>
            <a:off x="2410112" y="12300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 Wijken</a:t>
            </a:r>
            <a:endParaRPr/>
          </a:p>
          <a:p>
            <a:pPr indent="-317500" lvl="1" marL="914400" rtl="0" algn="l">
              <a:spcBef>
                <a:spcPts val="0"/>
              </a:spcBef>
              <a:spcAft>
                <a:spcPts val="0"/>
              </a:spcAft>
              <a:buSzPts val="1400"/>
              <a:buChar char="○"/>
            </a:pPr>
            <a:r>
              <a:rPr lang="en"/>
              <a:t>Huizen hebben zonnepanelen met maximale output</a:t>
            </a:r>
            <a:endParaRPr/>
          </a:p>
          <a:p>
            <a:pPr indent="-342900" lvl="0" marL="457200" rtl="0" algn="l">
              <a:spcBef>
                <a:spcPts val="0"/>
              </a:spcBef>
              <a:spcAft>
                <a:spcPts val="0"/>
              </a:spcAft>
              <a:buSzPts val="1800"/>
              <a:buChar char="●"/>
            </a:pPr>
            <a:r>
              <a:rPr lang="en"/>
              <a:t>5 Batterijen per wijk</a:t>
            </a:r>
            <a:endParaRPr/>
          </a:p>
          <a:p>
            <a:pPr indent="-317500" lvl="1" marL="914400" rtl="0" algn="l">
              <a:spcBef>
                <a:spcPts val="0"/>
              </a:spcBef>
              <a:spcAft>
                <a:spcPts val="0"/>
              </a:spcAft>
              <a:buSzPts val="1400"/>
              <a:buChar char="○"/>
            </a:pPr>
            <a:r>
              <a:rPr lang="en"/>
              <a:t>Batterijen hebben maximale capaciteit</a:t>
            </a:r>
            <a:endParaRPr/>
          </a:p>
          <a:p>
            <a:pPr indent="0" lvl="0" marL="0" rtl="0" algn="l">
              <a:spcBef>
                <a:spcPts val="1600"/>
              </a:spcBef>
              <a:spcAft>
                <a:spcPts val="1600"/>
              </a:spcAft>
              <a:buNone/>
            </a:pPr>
            <a:r>
              <a:rPr lang="en"/>
              <a:t>Verbind alle huizen, overschrijdt niet de capaciteit van de batterijen en probeer de grid te optimaliseren</a:t>
            </a:r>
            <a:endParaRPr/>
          </a:p>
        </p:txBody>
      </p:sp>
      <p:pic>
        <p:nvPicPr>
          <p:cNvPr id="89" name="Google Shape;89;p15"/>
          <p:cNvPicPr preferRelativeResize="0"/>
          <p:nvPr/>
        </p:nvPicPr>
        <p:blipFill>
          <a:blip r:embed="rId3">
            <a:alphaModFix/>
          </a:blip>
          <a:stretch>
            <a:fillRect/>
          </a:stretch>
        </p:blipFill>
        <p:spPr>
          <a:xfrm>
            <a:off x="0" y="0"/>
            <a:ext cx="1052149" cy="994500"/>
          </a:xfrm>
          <a:prstGeom prst="rect">
            <a:avLst/>
          </a:prstGeom>
          <a:noFill/>
          <a:ln>
            <a:noFill/>
          </a:ln>
        </p:spPr>
      </p:pic>
      <p:pic>
        <p:nvPicPr>
          <p:cNvPr id="90" name="Google Shape;90;p15"/>
          <p:cNvPicPr preferRelativeResize="0"/>
          <p:nvPr/>
        </p:nvPicPr>
        <p:blipFill rotWithShape="1">
          <a:blip r:embed="rId4">
            <a:alphaModFix/>
          </a:blip>
          <a:srcRect b="22688" l="22314" r="20918" t="20660"/>
          <a:stretch/>
        </p:blipFill>
        <p:spPr>
          <a:xfrm>
            <a:off x="6188875" y="3282725"/>
            <a:ext cx="2542824" cy="142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1"/>
                </a:solidFill>
              </a:rPr>
              <a:t>Data</a:t>
            </a:r>
            <a:endParaRPr>
              <a:solidFill>
                <a:schemeClr val="dk1"/>
              </a:solidFill>
            </a:endParaRPr>
          </a:p>
          <a:p>
            <a:pPr indent="0" lvl="0" marL="0" rtl="0" algn="l">
              <a:spcBef>
                <a:spcPts val="0"/>
              </a:spcBef>
              <a:spcAft>
                <a:spcPts val="0"/>
              </a:spcAft>
              <a:buNone/>
            </a:pPr>
            <a:r>
              <a:t/>
            </a:r>
            <a:endParaRPr/>
          </a:p>
        </p:txBody>
      </p:sp>
      <p:sp>
        <p:nvSpPr>
          <p:cNvPr id="96" name="Google Shape;96;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6"/>
          <p:cNvPicPr preferRelativeResize="0"/>
          <p:nvPr/>
        </p:nvPicPr>
        <p:blipFill>
          <a:blip r:embed="rId3">
            <a:alphaModFix/>
          </a:blip>
          <a:stretch>
            <a:fillRect/>
          </a:stretch>
        </p:blipFill>
        <p:spPr>
          <a:xfrm>
            <a:off x="0" y="1258450"/>
            <a:ext cx="3047475" cy="2285599"/>
          </a:xfrm>
          <a:prstGeom prst="rect">
            <a:avLst/>
          </a:prstGeom>
          <a:noFill/>
          <a:ln>
            <a:noFill/>
          </a:ln>
        </p:spPr>
      </p:pic>
      <p:pic>
        <p:nvPicPr>
          <p:cNvPr id="98" name="Google Shape;98;p16"/>
          <p:cNvPicPr preferRelativeResize="0"/>
          <p:nvPr/>
        </p:nvPicPr>
        <p:blipFill>
          <a:blip r:embed="rId4">
            <a:alphaModFix/>
          </a:blip>
          <a:stretch>
            <a:fillRect/>
          </a:stretch>
        </p:blipFill>
        <p:spPr>
          <a:xfrm>
            <a:off x="2948624" y="1258450"/>
            <a:ext cx="3047475" cy="2285601"/>
          </a:xfrm>
          <a:prstGeom prst="rect">
            <a:avLst/>
          </a:prstGeom>
          <a:noFill/>
          <a:ln>
            <a:noFill/>
          </a:ln>
        </p:spPr>
      </p:pic>
      <p:pic>
        <p:nvPicPr>
          <p:cNvPr id="99" name="Google Shape;99;p16"/>
          <p:cNvPicPr preferRelativeResize="0"/>
          <p:nvPr/>
        </p:nvPicPr>
        <p:blipFill>
          <a:blip r:embed="rId5">
            <a:alphaModFix/>
          </a:blip>
          <a:stretch>
            <a:fillRect/>
          </a:stretch>
        </p:blipFill>
        <p:spPr>
          <a:xfrm>
            <a:off x="5996100" y="1234900"/>
            <a:ext cx="3110285" cy="2332700"/>
          </a:xfrm>
          <a:prstGeom prst="rect">
            <a:avLst/>
          </a:prstGeom>
          <a:noFill/>
          <a:ln>
            <a:noFill/>
          </a:ln>
        </p:spPr>
      </p:pic>
      <p:pic>
        <p:nvPicPr>
          <p:cNvPr id="100" name="Google Shape;100;p16"/>
          <p:cNvPicPr preferRelativeResize="0"/>
          <p:nvPr/>
        </p:nvPicPr>
        <p:blipFill>
          <a:blip r:embed="rId6">
            <a:alphaModFix/>
          </a:blip>
          <a:stretch>
            <a:fillRect/>
          </a:stretch>
        </p:blipFill>
        <p:spPr>
          <a:xfrm>
            <a:off x="1195267" y="3836475"/>
            <a:ext cx="3218432" cy="635400"/>
          </a:xfrm>
          <a:prstGeom prst="rect">
            <a:avLst/>
          </a:prstGeom>
          <a:noFill/>
          <a:ln>
            <a:noFill/>
          </a:ln>
        </p:spPr>
      </p:pic>
      <p:pic>
        <p:nvPicPr>
          <p:cNvPr id="101" name="Google Shape;101;p16"/>
          <p:cNvPicPr preferRelativeResize="0"/>
          <p:nvPr/>
        </p:nvPicPr>
        <p:blipFill>
          <a:blip r:embed="rId7">
            <a:alphaModFix/>
          </a:blip>
          <a:stretch>
            <a:fillRect/>
          </a:stretch>
        </p:blipFill>
        <p:spPr>
          <a:xfrm>
            <a:off x="5209222" y="3836475"/>
            <a:ext cx="3402027" cy="635400"/>
          </a:xfrm>
          <a:prstGeom prst="rect">
            <a:avLst/>
          </a:prstGeom>
          <a:noFill/>
          <a:ln>
            <a:noFill/>
          </a:ln>
        </p:spPr>
      </p:pic>
      <p:sp>
        <p:nvSpPr>
          <p:cNvPr id="102" name="Google Shape;102;p16"/>
          <p:cNvSpPr txBox="1"/>
          <p:nvPr/>
        </p:nvSpPr>
        <p:spPr>
          <a:xfrm>
            <a:off x="1195275" y="3464475"/>
            <a:ext cx="28329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Batterij</a:t>
            </a:r>
            <a:endParaRPr>
              <a:latin typeface="Lato"/>
              <a:ea typeface="Lato"/>
              <a:cs typeface="Lato"/>
              <a:sym typeface="Lato"/>
            </a:endParaRPr>
          </a:p>
        </p:txBody>
      </p:sp>
      <p:sp>
        <p:nvSpPr>
          <p:cNvPr id="103" name="Google Shape;103;p16"/>
          <p:cNvSpPr txBox="1"/>
          <p:nvPr/>
        </p:nvSpPr>
        <p:spPr>
          <a:xfrm>
            <a:off x="5209225" y="3464475"/>
            <a:ext cx="17442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Huis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Ideeën</a:t>
            </a:r>
            <a:endParaRPr>
              <a:solidFill>
                <a:schemeClr val="dk1"/>
              </a:solidFill>
            </a:endParaRPr>
          </a:p>
        </p:txBody>
      </p:sp>
      <p:sp>
        <p:nvSpPr>
          <p:cNvPr id="109" name="Google Shape;109;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Programmeren: visualiseren?</a:t>
            </a:r>
            <a:endParaRPr sz="2400"/>
          </a:p>
          <a:p>
            <a:pPr indent="-381000" lvl="0" marL="457200" rtl="0" algn="l">
              <a:spcBef>
                <a:spcPts val="0"/>
              </a:spcBef>
              <a:spcAft>
                <a:spcPts val="0"/>
              </a:spcAft>
              <a:buSzPts val="2400"/>
              <a:buChar char="●"/>
            </a:pPr>
            <a:r>
              <a:rPr lang="en" sz="2400"/>
              <a:t>Grid ruimtelijke structuur</a:t>
            </a:r>
            <a:endParaRPr sz="2400"/>
          </a:p>
          <a:p>
            <a:pPr indent="-381000" lvl="0" marL="457200" rtl="0" algn="l">
              <a:spcBef>
                <a:spcPts val="0"/>
              </a:spcBef>
              <a:spcAft>
                <a:spcPts val="0"/>
              </a:spcAft>
              <a:buSzPts val="2400"/>
              <a:buChar char="●"/>
            </a:pPr>
            <a:r>
              <a:rPr lang="en" sz="2400"/>
              <a:t>Algoritme met laagste running time</a:t>
            </a:r>
            <a:endParaRPr sz="2400"/>
          </a:p>
          <a:p>
            <a:pPr indent="-381000" lvl="1" marL="914400" rtl="0" algn="l">
              <a:spcBef>
                <a:spcPts val="0"/>
              </a:spcBef>
              <a:spcAft>
                <a:spcPts val="0"/>
              </a:spcAft>
              <a:buSzPts val="2400"/>
              <a:buChar char="○"/>
            </a:pPr>
            <a:r>
              <a:rPr lang="en" sz="2400"/>
              <a:t>O (n)</a:t>
            </a:r>
            <a:endParaRPr sz="2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0" name="Google Shape;110;p17"/>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 first draft</a:t>
            </a:r>
            <a:endParaRPr/>
          </a:p>
        </p:txBody>
      </p:sp>
      <p:sp>
        <p:nvSpPr>
          <p:cNvPr id="116" name="Google Shape;116;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2754850" y="1211350"/>
            <a:ext cx="5278649" cy="3485699"/>
          </a:xfrm>
          <a:prstGeom prst="rect">
            <a:avLst/>
          </a:prstGeom>
          <a:noFill/>
          <a:ln>
            <a:noFill/>
          </a:ln>
        </p:spPr>
      </p:pic>
      <p:pic>
        <p:nvPicPr>
          <p:cNvPr id="118" name="Google Shape;118;p18"/>
          <p:cNvPicPr preferRelativeResize="0"/>
          <p:nvPr/>
        </p:nvPicPr>
        <p:blipFill>
          <a:blip r:embed="rId4">
            <a:alphaModFix/>
          </a:blip>
          <a:stretch>
            <a:fillRect/>
          </a:stretch>
        </p:blipFill>
        <p:spPr>
          <a:xfrm>
            <a:off x="0" y="0"/>
            <a:ext cx="1052149" cy="99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Centrale plaatsen theorie</a:t>
            </a:r>
            <a:endParaRPr/>
          </a:p>
        </p:txBody>
      </p:sp>
      <p:sp>
        <p:nvSpPr>
          <p:cNvPr id="124" name="Google Shape;124;p19"/>
          <p:cNvSpPr txBox="1"/>
          <p:nvPr>
            <p:ph idx="1" type="body"/>
          </p:nvPr>
        </p:nvSpPr>
        <p:spPr>
          <a:xfrm>
            <a:off x="2410100" y="1595775"/>
            <a:ext cx="29811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Verband tussen de grootte van een centrale plaats en de grootte van het verzorgingsgebied. </a:t>
            </a:r>
            <a:endParaRPr/>
          </a:p>
          <a:p>
            <a:pPr indent="-342900" lvl="0" marL="457200" rtl="0" algn="l">
              <a:spcBef>
                <a:spcPts val="0"/>
              </a:spcBef>
              <a:spcAft>
                <a:spcPts val="0"/>
              </a:spcAft>
              <a:buSzPts val="1800"/>
              <a:buChar char="-"/>
            </a:pPr>
            <a:r>
              <a:rPr lang="en"/>
              <a:t>Kritiek:</a:t>
            </a:r>
            <a:endParaRPr/>
          </a:p>
          <a:p>
            <a:pPr indent="-317500" lvl="1" marL="914400" rtl="0" algn="l">
              <a:spcBef>
                <a:spcPts val="0"/>
              </a:spcBef>
              <a:spcAft>
                <a:spcPts val="0"/>
              </a:spcAft>
              <a:buSzPts val="1400"/>
              <a:buChar char="-"/>
            </a:pPr>
            <a:r>
              <a:rPr lang="en"/>
              <a:t>Versimpeling</a:t>
            </a:r>
            <a:endParaRPr/>
          </a:p>
          <a:p>
            <a:pPr indent="-317500" lvl="2" marL="1371600" rtl="0" algn="l">
              <a:spcBef>
                <a:spcPts val="0"/>
              </a:spcBef>
              <a:spcAft>
                <a:spcPts val="0"/>
              </a:spcAft>
              <a:buSzPts val="1400"/>
              <a:buChar char="-"/>
            </a:pPr>
            <a:r>
              <a:rPr lang="en"/>
              <a:t>Ruimtelijk</a:t>
            </a:r>
            <a:endParaRPr/>
          </a:p>
          <a:p>
            <a:pPr indent="-317500" lvl="2" marL="1371600" rtl="0" algn="l">
              <a:spcBef>
                <a:spcPts val="0"/>
              </a:spcBef>
              <a:spcAft>
                <a:spcPts val="0"/>
              </a:spcAft>
              <a:buSzPts val="1400"/>
              <a:buChar char="-"/>
            </a:pPr>
            <a:r>
              <a:rPr lang="en"/>
              <a:t>Diensten </a:t>
            </a:r>
            <a:endParaRPr/>
          </a:p>
        </p:txBody>
      </p:sp>
      <p:sp>
        <p:nvSpPr>
          <p:cNvPr id="125" name="Google Shape;125;p19"/>
          <p:cNvSpPr txBox="1"/>
          <p:nvPr/>
        </p:nvSpPr>
        <p:spPr>
          <a:xfrm>
            <a:off x="2410100" y="1109750"/>
            <a:ext cx="67950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800">
                <a:solidFill>
                  <a:schemeClr val="dk2"/>
                </a:solidFill>
                <a:latin typeface="Raleway"/>
                <a:ea typeface="Raleway"/>
                <a:cs typeface="Raleway"/>
                <a:sym typeface="Raleway"/>
              </a:rPr>
              <a:t>Ch</a:t>
            </a:r>
            <a:r>
              <a:rPr b="1" lang="en" sz="1800">
                <a:solidFill>
                  <a:schemeClr val="dk2"/>
                </a:solidFill>
                <a:latin typeface="Raleway"/>
                <a:ea typeface="Raleway"/>
                <a:cs typeface="Raleway"/>
                <a:sym typeface="Raleway"/>
              </a:rPr>
              <a:t>ristaller - 1933</a:t>
            </a:r>
            <a:endParaRPr sz="1800">
              <a:latin typeface="Lato"/>
              <a:ea typeface="Lato"/>
              <a:cs typeface="Lato"/>
              <a:sym typeface="Lato"/>
            </a:endParaRPr>
          </a:p>
        </p:txBody>
      </p:sp>
      <p:pic>
        <p:nvPicPr>
          <p:cNvPr id="126" name="Google Shape;126;p19"/>
          <p:cNvPicPr preferRelativeResize="0"/>
          <p:nvPr/>
        </p:nvPicPr>
        <p:blipFill rotWithShape="1">
          <a:blip r:embed="rId3">
            <a:alphaModFix/>
          </a:blip>
          <a:srcRect b="0" l="0" r="0" t="4752"/>
          <a:stretch/>
        </p:blipFill>
        <p:spPr>
          <a:xfrm>
            <a:off x="5311450" y="1211350"/>
            <a:ext cx="3410400" cy="3457050"/>
          </a:xfrm>
          <a:prstGeom prst="rect">
            <a:avLst/>
          </a:prstGeom>
          <a:noFill/>
          <a:ln>
            <a:noFill/>
          </a:ln>
        </p:spPr>
      </p:pic>
      <p:pic>
        <p:nvPicPr>
          <p:cNvPr id="127" name="Google Shape;127;p19"/>
          <p:cNvPicPr preferRelativeResize="0"/>
          <p:nvPr/>
        </p:nvPicPr>
        <p:blipFill>
          <a:blip r:embed="rId4">
            <a:alphaModFix/>
          </a:blip>
          <a:stretch>
            <a:fillRect/>
          </a:stretch>
        </p:blipFill>
        <p:spPr>
          <a:xfrm>
            <a:off x="0" y="0"/>
            <a:ext cx="1052149" cy="99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Overeenkomsten</a:t>
            </a:r>
            <a:endParaRPr/>
          </a:p>
        </p:txBody>
      </p:sp>
      <p:sp>
        <p:nvSpPr>
          <p:cNvPr id="133" name="Google Shape;133;p20"/>
          <p:cNvSpPr txBox="1"/>
          <p:nvPr>
            <p:ph idx="1" type="body"/>
          </p:nvPr>
        </p:nvSpPr>
        <p:spPr>
          <a:xfrm>
            <a:off x="2410100" y="1319501"/>
            <a:ext cx="6321600" cy="97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“Diensten” met verzorgingsgebied</a:t>
            </a:r>
            <a:endParaRPr/>
          </a:p>
          <a:p>
            <a:pPr indent="-342900" lvl="0" marL="457200" rtl="0" algn="l">
              <a:spcBef>
                <a:spcPts val="0"/>
              </a:spcBef>
              <a:spcAft>
                <a:spcPts val="0"/>
              </a:spcAft>
              <a:buSzPts val="1800"/>
              <a:buChar char="-"/>
            </a:pPr>
            <a:r>
              <a:rPr lang="en"/>
              <a:t>Afstand limiterende factor</a:t>
            </a:r>
            <a:endParaRPr/>
          </a:p>
        </p:txBody>
      </p:sp>
      <p:sp>
        <p:nvSpPr>
          <p:cNvPr id="134" name="Google Shape;134;p20"/>
          <p:cNvSpPr txBox="1"/>
          <p:nvPr>
            <p:ph type="title"/>
          </p:nvPr>
        </p:nvSpPr>
        <p:spPr>
          <a:xfrm>
            <a:off x="2410100" y="2403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Verschillen</a:t>
            </a:r>
            <a:endParaRPr/>
          </a:p>
        </p:txBody>
      </p:sp>
      <p:sp>
        <p:nvSpPr>
          <p:cNvPr id="135" name="Google Shape;135;p20"/>
          <p:cNvSpPr txBox="1"/>
          <p:nvPr>
            <p:ph idx="1" type="body"/>
          </p:nvPr>
        </p:nvSpPr>
        <p:spPr>
          <a:xfrm>
            <a:off x="2410100" y="3038951"/>
            <a:ext cx="6321600" cy="97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SmartGrid is eenvoudiger systeem</a:t>
            </a:r>
            <a:endParaRPr/>
          </a:p>
          <a:p>
            <a:pPr indent="-342900" lvl="0" marL="457200" rtl="0" algn="l">
              <a:spcBef>
                <a:spcPts val="0"/>
              </a:spcBef>
              <a:spcAft>
                <a:spcPts val="0"/>
              </a:spcAft>
              <a:buSzPts val="1800"/>
              <a:buChar char="-"/>
            </a:pPr>
            <a:r>
              <a:rPr lang="en"/>
              <a:t>Verzorgingsgebiedstructuur SmartGrid ingewikkelder</a:t>
            </a:r>
            <a:endParaRPr/>
          </a:p>
          <a:p>
            <a:pPr indent="-317500" lvl="1" marL="914400" rtl="0" algn="l">
              <a:spcBef>
                <a:spcPts val="0"/>
              </a:spcBef>
              <a:spcAft>
                <a:spcPts val="0"/>
              </a:spcAft>
              <a:buSzPts val="1400"/>
              <a:buChar char="-"/>
            </a:pPr>
            <a:r>
              <a:rPr lang="en"/>
              <a:t>Maar biedt mogelijkheden!</a:t>
            </a:r>
            <a:endParaRPr/>
          </a:p>
        </p:txBody>
      </p:sp>
      <p:pic>
        <p:nvPicPr>
          <p:cNvPr id="136" name="Google Shape;136;p20"/>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1"/>
          <p:cNvPicPr preferRelativeResize="0"/>
          <p:nvPr/>
        </p:nvPicPr>
        <p:blipFill rotWithShape="1">
          <a:blip r:embed="rId3">
            <a:alphaModFix/>
          </a:blip>
          <a:srcRect b="23607" l="29108" r="31997" t="45673"/>
          <a:stretch/>
        </p:blipFill>
        <p:spPr>
          <a:xfrm>
            <a:off x="2548000" y="0"/>
            <a:ext cx="6596002" cy="2655150"/>
          </a:xfrm>
          <a:prstGeom prst="rect">
            <a:avLst/>
          </a:prstGeom>
          <a:noFill/>
          <a:ln>
            <a:noFill/>
          </a:ln>
        </p:spPr>
      </p:pic>
      <p:sp>
        <p:nvSpPr>
          <p:cNvPr id="142" name="Google Shape;142;p21"/>
          <p:cNvSpPr txBox="1"/>
          <p:nvPr>
            <p:ph type="title"/>
          </p:nvPr>
        </p:nvSpPr>
        <p:spPr>
          <a:xfrm>
            <a:off x="4634475" y="1009875"/>
            <a:ext cx="2384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143" name="Google Shape;143;p21"/>
          <p:cNvPicPr preferRelativeResize="0"/>
          <p:nvPr/>
        </p:nvPicPr>
        <p:blipFill rotWithShape="1">
          <a:blip r:embed="rId4">
            <a:alphaModFix/>
          </a:blip>
          <a:srcRect b="22996" l="12741" r="48576" t="4983"/>
          <a:stretch/>
        </p:blipFill>
        <p:spPr>
          <a:xfrm>
            <a:off x="0" y="0"/>
            <a:ext cx="2547988" cy="5143500"/>
          </a:xfrm>
          <a:prstGeom prst="rect">
            <a:avLst/>
          </a:prstGeom>
          <a:noFill/>
          <a:ln>
            <a:noFill/>
          </a:ln>
        </p:spPr>
      </p:pic>
      <p:pic>
        <p:nvPicPr>
          <p:cNvPr id="144" name="Google Shape;144;p21"/>
          <p:cNvPicPr preferRelativeResize="0"/>
          <p:nvPr/>
        </p:nvPicPr>
        <p:blipFill rotWithShape="1">
          <a:blip r:embed="rId5">
            <a:alphaModFix/>
          </a:blip>
          <a:srcRect b="26739" l="13632" r="10419" t="44619"/>
          <a:stretch/>
        </p:blipFill>
        <p:spPr>
          <a:xfrm>
            <a:off x="2548000" y="2655150"/>
            <a:ext cx="6596000" cy="2488350"/>
          </a:xfrm>
          <a:prstGeom prst="rect">
            <a:avLst/>
          </a:prstGeom>
          <a:noFill/>
          <a:ln>
            <a:noFill/>
          </a:ln>
        </p:spPr>
      </p:pic>
      <p:pic>
        <p:nvPicPr>
          <p:cNvPr id="145" name="Google Shape;145;p21"/>
          <p:cNvPicPr preferRelativeResize="0"/>
          <p:nvPr/>
        </p:nvPicPr>
        <p:blipFill>
          <a:blip r:embed="rId6">
            <a:alphaModFix/>
          </a:blip>
          <a:stretch>
            <a:fillRect/>
          </a:stretch>
        </p:blipFill>
        <p:spPr>
          <a:xfrm>
            <a:off x="0" y="0"/>
            <a:ext cx="1052149" cy="99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