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2" r:id="rId2"/>
  </p:sldMasterIdLst>
  <p:notesMasterIdLst>
    <p:notesMasterId r:id="rId2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9144000" cy="5143500" type="screen16x9"/>
  <p:notesSz cx="6858000" cy="9144000"/>
  <p:embeddedFontLst>
    <p:embeddedFont>
      <p:font typeface="Calibri" panose="020F0502020204030204" pitchFamily="34" charset="0"/>
      <p:regular r:id="rId23"/>
      <p:bold r:id="rId24"/>
      <p:italic r:id="rId25"/>
      <p:boldItalic r:id="rId26"/>
    </p:embeddedFont>
    <p:embeddedFont>
      <p:font typeface="Calibri Light" panose="020F0302020204030204" pitchFamily="34" charset="0"/>
      <p:regular r:id="rId27"/>
      <p:italic r:id="rId28"/>
    </p:embeddedFont>
    <p:embeddedFont>
      <p:font typeface="Lato" panose="020B0604020202020204" charset="0"/>
      <p:regular r:id="rId29"/>
      <p:bold r:id="rId30"/>
      <p:italic r:id="rId31"/>
      <p:boldItalic r:id="rId32"/>
    </p:embeddedFont>
    <p:embeddedFont>
      <p:font typeface="Raleway"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DFF74F2-8491-4685-93EF-F65C8FE4BDBB}">
  <a:tblStyle styleId="{3DFF74F2-8491-4685-93EF-F65C8FE4BDB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9066400-922C-4AD3-8386-70CABD1E23D7}"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0"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4.fntdata"/><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font" Target="fonts/font12.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6224144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574a8a9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574a8a9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51999eda95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51999eda95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51999eda95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51999eda95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51999eda95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51999eda9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51999eda9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51999eda9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519b2c234e_1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519b2c234e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574a8a9d75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574a8a9d75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5a5f9d0bf1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5a5f9d0bf1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51999eda95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51999eda95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19b2c234e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19b2c234e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519b2c234e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519b2c234e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574a8a9d7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574a8a9d7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Primaire energie bronnen raken op en dus moet er worden gekeken naar alternatieve energie bronnen. Groene energie is de energie van de toekomst, vandaar dat deze case heel relevant is voor verduurzaming. Als alle huizen zonnepanelen krijgen dan hebben ze waarschijnlijk een overcapaciteit, energie die ze niet op dat moment kunnen gebruiken. Wij willen die energie opslaan, zodat we het kunnen gebruiken op momenten dat de zon niet schijnt.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579e76959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579e76959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519b2c234e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519b2c234e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5a5f9d0bf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5a5f9d0bf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574a8a9d75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574a8a9d75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5a5f9d0bf1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5a5f9d0bf1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51999eda95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51999eda9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51999eda95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51999eda95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7BCED-5B49-40EB-81CF-335746E1854C}"/>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nl-NL"/>
          </a:p>
        </p:txBody>
      </p:sp>
      <p:sp>
        <p:nvSpPr>
          <p:cNvPr id="3" name="Subtitle 2">
            <a:extLst>
              <a:ext uri="{FF2B5EF4-FFF2-40B4-BE49-F238E27FC236}">
                <a16:creationId xmlns:a16="http://schemas.microsoft.com/office/drawing/2014/main" id="{B96B150B-BAFA-40BC-9F57-AD6C857BC094}"/>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nl-NL"/>
          </a:p>
        </p:txBody>
      </p:sp>
      <p:sp>
        <p:nvSpPr>
          <p:cNvPr id="4" name="Date Placeholder 3">
            <a:extLst>
              <a:ext uri="{FF2B5EF4-FFF2-40B4-BE49-F238E27FC236}">
                <a16:creationId xmlns:a16="http://schemas.microsoft.com/office/drawing/2014/main" id="{BD258882-DC59-47D1-A0DF-254710DB79C5}"/>
              </a:ext>
            </a:extLst>
          </p:cNvPr>
          <p:cNvSpPr>
            <a:spLocks noGrp="1"/>
          </p:cNvSpPr>
          <p:nvPr>
            <p:ph type="dt" sz="half" idx="10"/>
          </p:nvPr>
        </p:nvSpPr>
        <p:spPr/>
        <p:txBody>
          <a:bodyPr/>
          <a:lstStyle/>
          <a:p>
            <a:fld id="{62FF22B7-6C5D-4507-B5D1-8DF88DA3E764}" type="datetimeFigureOut">
              <a:rPr lang="nl-NL" smtClean="0"/>
              <a:t>28-5-2019</a:t>
            </a:fld>
            <a:endParaRPr lang="nl-NL"/>
          </a:p>
        </p:txBody>
      </p:sp>
      <p:sp>
        <p:nvSpPr>
          <p:cNvPr id="5" name="Footer Placeholder 4">
            <a:extLst>
              <a:ext uri="{FF2B5EF4-FFF2-40B4-BE49-F238E27FC236}">
                <a16:creationId xmlns:a16="http://schemas.microsoft.com/office/drawing/2014/main" id="{E59EFF14-8F57-4259-9EFC-3815352593EA}"/>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2F75EC73-3BC1-49B5-98FA-8EC409F31EB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4255904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656EE-A019-4C19-8E6A-7139ABE3D4EC}"/>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071B3F31-B390-4E0B-8359-2FDDB69DE5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225BD0E4-BCCC-495A-BB90-9B59234D597F}"/>
              </a:ext>
            </a:extLst>
          </p:cNvPr>
          <p:cNvSpPr>
            <a:spLocks noGrp="1"/>
          </p:cNvSpPr>
          <p:nvPr>
            <p:ph type="dt" sz="half" idx="10"/>
          </p:nvPr>
        </p:nvSpPr>
        <p:spPr/>
        <p:txBody>
          <a:bodyPr/>
          <a:lstStyle/>
          <a:p>
            <a:fld id="{62FF22B7-6C5D-4507-B5D1-8DF88DA3E764}" type="datetimeFigureOut">
              <a:rPr lang="nl-NL" smtClean="0"/>
              <a:t>28-5-2019</a:t>
            </a:fld>
            <a:endParaRPr lang="nl-NL"/>
          </a:p>
        </p:txBody>
      </p:sp>
      <p:sp>
        <p:nvSpPr>
          <p:cNvPr id="5" name="Footer Placeholder 4">
            <a:extLst>
              <a:ext uri="{FF2B5EF4-FFF2-40B4-BE49-F238E27FC236}">
                <a16:creationId xmlns:a16="http://schemas.microsoft.com/office/drawing/2014/main" id="{4037E13F-6FAE-4F66-B8D3-6CC6960ABE68}"/>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22EA1A2D-3FC7-4A7C-9B8F-97D717EFC33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6926932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BD20E-32ED-45A3-A7CE-012BFF4BA06C}"/>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nl-NL"/>
          </a:p>
        </p:txBody>
      </p:sp>
      <p:sp>
        <p:nvSpPr>
          <p:cNvPr id="3" name="Text Placeholder 2">
            <a:extLst>
              <a:ext uri="{FF2B5EF4-FFF2-40B4-BE49-F238E27FC236}">
                <a16:creationId xmlns:a16="http://schemas.microsoft.com/office/drawing/2014/main" id="{D14DBFEF-8E66-4768-A4B3-ADB9453B33AC}"/>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9E970E-9E23-400C-8D57-BFA92386A6F4}"/>
              </a:ext>
            </a:extLst>
          </p:cNvPr>
          <p:cNvSpPr>
            <a:spLocks noGrp="1"/>
          </p:cNvSpPr>
          <p:nvPr>
            <p:ph type="dt" sz="half" idx="10"/>
          </p:nvPr>
        </p:nvSpPr>
        <p:spPr/>
        <p:txBody>
          <a:bodyPr/>
          <a:lstStyle/>
          <a:p>
            <a:fld id="{62FF22B7-6C5D-4507-B5D1-8DF88DA3E764}" type="datetimeFigureOut">
              <a:rPr lang="nl-NL" smtClean="0"/>
              <a:t>28-5-2019</a:t>
            </a:fld>
            <a:endParaRPr lang="nl-NL"/>
          </a:p>
        </p:txBody>
      </p:sp>
      <p:sp>
        <p:nvSpPr>
          <p:cNvPr id="5" name="Footer Placeholder 4">
            <a:extLst>
              <a:ext uri="{FF2B5EF4-FFF2-40B4-BE49-F238E27FC236}">
                <a16:creationId xmlns:a16="http://schemas.microsoft.com/office/drawing/2014/main" id="{99F951DD-3755-4B0F-A506-5D96FB4061EC}"/>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23361477-D13E-4656-B009-01C59192109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5621367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3D03D-AD09-4B5D-B4FF-EA847DD0BDF7}"/>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E0145E4B-6CDD-4AD7-B9FE-A6867325045B}"/>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51E819ED-1E29-476A-93B8-D50B29413B03}"/>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18FF8DC1-79AB-4330-B359-31BE656FAA21}"/>
              </a:ext>
            </a:extLst>
          </p:cNvPr>
          <p:cNvSpPr>
            <a:spLocks noGrp="1"/>
          </p:cNvSpPr>
          <p:nvPr>
            <p:ph type="dt" sz="half" idx="10"/>
          </p:nvPr>
        </p:nvSpPr>
        <p:spPr/>
        <p:txBody>
          <a:bodyPr/>
          <a:lstStyle/>
          <a:p>
            <a:fld id="{62FF22B7-6C5D-4507-B5D1-8DF88DA3E764}" type="datetimeFigureOut">
              <a:rPr lang="nl-NL" smtClean="0"/>
              <a:t>28-5-2019</a:t>
            </a:fld>
            <a:endParaRPr lang="nl-NL"/>
          </a:p>
        </p:txBody>
      </p:sp>
      <p:sp>
        <p:nvSpPr>
          <p:cNvPr id="6" name="Footer Placeholder 5">
            <a:extLst>
              <a:ext uri="{FF2B5EF4-FFF2-40B4-BE49-F238E27FC236}">
                <a16:creationId xmlns:a16="http://schemas.microsoft.com/office/drawing/2014/main" id="{05DB7B61-9C38-425D-BB86-A360407CCCA6}"/>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70A33F4B-72DA-4CCF-BC33-91BF70CD28F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8500008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1A06C-3331-4ABB-B51B-E6903568A9BE}"/>
              </a:ext>
            </a:extLst>
          </p:cNvPr>
          <p:cNvSpPr>
            <a:spLocks noGrp="1"/>
          </p:cNvSpPr>
          <p:nvPr>
            <p:ph type="title"/>
          </p:nvPr>
        </p:nvSpPr>
        <p:spPr>
          <a:xfrm>
            <a:off x="629841" y="273844"/>
            <a:ext cx="7886700" cy="994172"/>
          </a:xfrm>
        </p:spPr>
        <p:txBody>
          <a:bodyPr/>
          <a:lstStyle/>
          <a:p>
            <a:r>
              <a:rPr lang="en-US"/>
              <a:t>Click to edit Master title style</a:t>
            </a:r>
            <a:endParaRPr lang="nl-NL"/>
          </a:p>
        </p:txBody>
      </p:sp>
      <p:sp>
        <p:nvSpPr>
          <p:cNvPr id="3" name="Text Placeholder 2">
            <a:extLst>
              <a:ext uri="{FF2B5EF4-FFF2-40B4-BE49-F238E27FC236}">
                <a16:creationId xmlns:a16="http://schemas.microsoft.com/office/drawing/2014/main" id="{325F1BC0-7176-434F-A535-3E72CC9AC6AC}"/>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6A243B3D-E43A-4579-928E-2EEB2FCC3572}"/>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8CFA03C1-16E7-46B9-A23F-6A125A518C2A}"/>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5439245D-39A7-4874-A2D7-83B4A77DAC5D}"/>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EFFC76AE-D5A9-4709-B2E6-C0CF3C53D9C4}"/>
              </a:ext>
            </a:extLst>
          </p:cNvPr>
          <p:cNvSpPr>
            <a:spLocks noGrp="1"/>
          </p:cNvSpPr>
          <p:nvPr>
            <p:ph type="dt" sz="half" idx="10"/>
          </p:nvPr>
        </p:nvSpPr>
        <p:spPr/>
        <p:txBody>
          <a:bodyPr/>
          <a:lstStyle/>
          <a:p>
            <a:fld id="{62FF22B7-6C5D-4507-B5D1-8DF88DA3E764}" type="datetimeFigureOut">
              <a:rPr lang="nl-NL" smtClean="0"/>
              <a:t>28-5-2019</a:t>
            </a:fld>
            <a:endParaRPr lang="nl-NL"/>
          </a:p>
        </p:txBody>
      </p:sp>
      <p:sp>
        <p:nvSpPr>
          <p:cNvPr id="8" name="Footer Placeholder 7">
            <a:extLst>
              <a:ext uri="{FF2B5EF4-FFF2-40B4-BE49-F238E27FC236}">
                <a16:creationId xmlns:a16="http://schemas.microsoft.com/office/drawing/2014/main" id="{B5FE235F-80AE-40B2-9C43-F4924ACBB633}"/>
              </a:ext>
            </a:extLst>
          </p:cNvPr>
          <p:cNvSpPr>
            <a:spLocks noGrp="1"/>
          </p:cNvSpPr>
          <p:nvPr>
            <p:ph type="ftr" sz="quarter" idx="11"/>
          </p:nvPr>
        </p:nvSpPr>
        <p:spPr/>
        <p:txBody>
          <a:bodyPr/>
          <a:lstStyle/>
          <a:p>
            <a:endParaRPr lang="nl-NL"/>
          </a:p>
        </p:txBody>
      </p:sp>
      <p:sp>
        <p:nvSpPr>
          <p:cNvPr id="9" name="Slide Number Placeholder 8">
            <a:extLst>
              <a:ext uri="{FF2B5EF4-FFF2-40B4-BE49-F238E27FC236}">
                <a16:creationId xmlns:a16="http://schemas.microsoft.com/office/drawing/2014/main" id="{D8646D41-DC4D-469C-B468-FD80EB035D4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2891826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23494-7650-4603-97B1-C5CFACC44AF5}"/>
              </a:ext>
            </a:extLst>
          </p:cNvPr>
          <p:cNvSpPr>
            <a:spLocks noGrp="1"/>
          </p:cNvSpPr>
          <p:nvPr>
            <p:ph type="title"/>
          </p:nvPr>
        </p:nvSpPr>
        <p:spPr/>
        <p:txBody>
          <a:bodyPr/>
          <a:lstStyle/>
          <a:p>
            <a:r>
              <a:rPr lang="en-US"/>
              <a:t>Click to edit Master title style</a:t>
            </a:r>
            <a:endParaRPr lang="nl-NL"/>
          </a:p>
        </p:txBody>
      </p:sp>
      <p:sp>
        <p:nvSpPr>
          <p:cNvPr id="3" name="Date Placeholder 2">
            <a:extLst>
              <a:ext uri="{FF2B5EF4-FFF2-40B4-BE49-F238E27FC236}">
                <a16:creationId xmlns:a16="http://schemas.microsoft.com/office/drawing/2014/main" id="{D4AE724A-3D97-4D85-8858-32CD1F20DE9F}"/>
              </a:ext>
            </a:extLst>
          </p:cNvPr>
          <p:cNvSpPr>
            <a:spLocks noGrp="1"/>
          </p:cNvSpPr>
          <p:nvPr>
            <p:ph type="dt" sz="half" idx="10"/>
          </p:nvPr>
        </p:nvSpPr>
        <p:spPr/>
        <p:txBody>
          <a:bodyPr/>
          <a:lstStyle/>
          <a:p>
            <a:fld id="{62FF22B7-6C5D-4507-B5D1-8DF88DA3E764}" type="datetimeFigureOut">
              <a:rPr lang="nl-NL" smtClean="0"/>
              <a:t>28-5-2019</a:t>
            </a:fld>
            <a:endParaRPr lang="nl-NL"/>
          </a:p>
        </p:txBody>
      </p:sp>
      <p:sp>
        <p:nvSpPr>
          <p:cNvPr id="4" name="Footer Placeholder 3">
            <a:extLst>
              <a:ext uri="{FF2B5EF4-FFF2-40B4-BE49-F238E27FC236}">
                <a16:creationId xmlns:a16="http://schemas.microsoft.com/office/drawing/2014/main" id="{9EC8A482-0415-47FF-98C4-C783A08A4FC2}"/>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BAC08FD0-9C0F-4351-B83D-D94FA2E2C74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88387006"/>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486DE7-D670-4463-87EA-484FC4F0AB11}"/>
              </a:ext>
            </a:extLst>
          </p:cNvPr>
          <p:cNvSpPr>
            <a:spLocks noGrp="1"/>
          </p:cNvSpPr>
          <p:nvPr>
            <p:ph type="dt" sz="half" idx="10"/>
          </p:nvPr>
        </p:nvSpPr>
        <p:spPr/>
        <p:txBody>
          <a:bodyPr/>
          <a:lstStyle/>
          <a:p>
            <a:fld id="{62FF22B7-6C5D-4507-B5D1-8DF88DA3E764}" type="datetimeFigureOut">
              <a:rPr lang="nl-NL" smtClean="0"/>
              <a:t>28-5-2019</a:t>
            </a:fld>
            <a:endParaRPr lang="nl-NL"/>
          </a:p>
        </p:txBody>
      </p:sp>
      <p:sp>
        <p:nvSpPr>
          <p:cNvPr id="3" name="Footer Placeholder 2">
            <a:extLst>
              <a:ext uri="{FF2B5EF4-FFF2-40B4-BE49-F238E27FC236}">
                <a16:creationId xmlns:a16="http://schemas.microsoft.com/office/drawing/2014/main" id="{96334DF2-DE98-4745-B33A-7660EA7D2AB3}"/>
              </a:ext>
            </a:extLst>
          </p:cNvPr>
          <p:cNvSpPr>
            <a:spLocks noGrp="1"/>
          </p:cNvSpPr>
          <p:nvPr>
            <p:ph type="ftr" sz="quarter" idx="11"/>
          </p:nvPr>
        </p:nvSpPr>
        <p:spPr/>
        <p:txBody>
          <a:bodyPr/>
          <a:lstStyle/>
          <a:p>
            <a:endParaRPr lang="nl-NL"/>
          </a:p>
        </p:txBody>
      </p:sp>
      <p:sp>
        <p:nvSpPr>
          <p:cNvPr id="4" name="Slide Number Placeholder 3">
            <a:extLst>
              <a:ext uri="{FF2B5EF4-FFF2-40B4-BE49-F238E27FC236}">
                <a16:creationId xmlns:a16="http://schemas.microsoft.com/office/drawing/2014/main" id="{5DB57623-892F-415B-90A5-D28C6E1F875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11091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C0186-3962-4A2F-8A06-F7D9F864D4D1}"/>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nl-NL"/>
          </a:p>
        </p:txBody>
      </p:sp>
      <p:sp>
        <p:nvSpPr>
          <p:cNvPr id="3" name="Content Placeholder 2">
            <a:extLst>
              <a:ext uri="{FF2B5EF4-FFF2-40B4-BE49-F238E27FC236}">
                <a16:creationId xmlns:a16="http://schemas.microsoft.com/office/drawing/2014/main" id="{394B1559-F98D-4367-9C07-D6AAEEB00A96}"/>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33E813C7-874B-46FF-916E-AC28E34FDBD6}"/>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0A6D28C-CCF0-44A9-8561-B70F37141130}"/>
              </a:ext>
            </a:extLst>
          </p:cNvPr>
          <p:cNvSpPr>
            <a:spLocks noGrp="1"/>
          </p:cNvSpPr>
          <p:nvPr>
            <p:ph type="dt" sz="half" idx="10"/>
          </p:nvPr>
        </p:nvSpPr>
        <p:spPr/>
        <p:txBody>
          <a:bodyPr/>
          <a:lstStyle/>
          <a:p>
            <a:fld id="{62FF22B7-6C5D-4507-B5D1-8DF88DA3E764}" type="datetimeFigureOut">
              <a:rPr lang="nl-NL" smtClean="0"/>
              <a:t>28-5-2019</a:t>
            </a:fld>
            <a:endParaRPr lang="nl-NL"/>
          </a:p>
        </p:txBody>
      </p:sp>
      <p:sp>
        <p:nvSpPr>
          <p:cNvPr id="6" name="Footer Placeholder 5">
            <a:extLst>
              <a:ext uri="{FF2B5EF4-FFF2-40B4-BE49-F238E27FC236}">
                <a16:creationId xmlns:a16="http://schemas.microsoft.com/office/drawing/2014/main" id="{A788CD44-7456-4F04-8D83-C37401FAAD35}"/>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36DE9A24-786F-4E92-8102-99F48D072A8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6816637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F0EF4-323A-47CF-A7DF-6AF429FA4B05}"/>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nl-NL"/>
          </a:p>
        </p:txBody>
      </p:sp>
      <p:sp>
        <p:nvSpPr>
          <p:cNvPr id="3" name="Picture Placeholder 2">
            <a:extLst>
              <a:ext uri="{FF2B5EF4-FFF2-40B4-BE49-F238E27FC236}">
                <a16:creationId xmlns:a16="http://schemas.microsoft.com/office/drawing/2014/main" id="{13A7ECEC-4CF7-4508-8A24-C6C14BD01E9F}"/>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nl-NL"/>
          </a:p>
        </p:txBody>
      </p:sp>
      <p:sp>
        <p:nvSpPr>
          <p:cNvPr id="4" name="Text Placeholder 3">
            <a:extLst>
              <a:ext uri="{FF2B5EF4-FFF2-40B4-BE49-F238E27FC236}">
                <a16:creationId xmlns:a16="http://schemas.microsoft.com/office/drawing/2014/main" id="{888DF377-8F82-445A-9C76-DC5C0780EF96}"/>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B409073-C01C-4115-99F7-3303D5C93B4D}"/>
              </a:ext>
            </a:extLst>
          </p:cNvPr>
          <p:cNvSpPr>
            <a:spLocks noGrp="1"/>
          </p:cNvSpPr>
          <p:nvPr>
            <p:ph type="dt" sz="half" idx="10"/>
          </p:nvPr>
        </p:nvSpPr>
        <p:spPr/>
        <p:txBody>
          <a:bodyPr/>
          <a:lstStyle/>
          <a:p>
            <a:fld id="{62FF22B7-6C5D-4507-B5D1-8DF88DA3E764}" type="datetimeFigureOut">
              <a:rPr lang="nl-NL" smtClean="0"/>
              <a:t>28-5-2019</a:t>
            </a:fld>
            <a:endParaRPr lang="nl-NL"/>
          </a:p>
        </p:txBody>
      </p:sp>
      <p:sp>
        <p:nvSpPr>
          <p:cNvPr id="6" name="Footer Placeholder 5">
            <a:extLst>
              <a:ext uri="{FF2B5EF4-FFF2-40B4-BE49-F238E27FC236}">
                <a16:creationId xmlns:a16="http://schemas.microsoft.com/office/drawing/2014/main" id="{D52BB546-CA13-453E-8192-EE4BE1C01092}"/>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CCD0B90D-7ACC-46D7-B0CD-BD827AB32D2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1320950"/>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3F460-0DFC-47AE-B529-FCA49CF40655}"/>
              </a:ext>
            </a:extLst>
          </p:cNvPr>
          <p:cNvSpPr>
            <a:spLocks noGrp="1"/>
          </p:cNvSpPr>
          <p:nvPr>
            <p:ph type="title"/>
          </p:nvPr>
        </p:nvSpPr>
        <p:spPr/>
        <p:txBody>
          <a:bodyPr/>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6991FE1E-C65C-4BB7-A7C9-E5EC269B55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1FB5A3C2-C87E-4C4E-8457-34DD3F891D4F}"/>
              </a:ext>
            </a:extLst>
          </p:cNvPr>
          <p:cNvSpPr>
            <a:spLocks noGrp="1"/>
          </p:cNvSpPr>
          <p:nvPr>
            <p:ph type="dt" sz="half" idx="10"/>
          </p:nvPr>
        </p:nvSpPr>
        <p:spPr/>
        <p:txBody>
          <a:bodyPr/>
          <a:lstStyle/>
          <a:p>
            <a:fld id="{62FF22B7-6C5D-4507-B5D1-8DF88DA3E764}" type="datetimeFigureOut">
              <a:rPr lang="nl-NL" smtClean="0"/>
              <a:t>28-5-2019</a:t>
            </a:fld>
            <a:endParaRPr lang="nl-NL"/>
          </a:p>
        </p:txBody>
      </p:sp>
      <p:sp>
        <p:nvSpPr>
          <p:cNvPr id="5" name="Footer Placeholder 4">
            <a:extLst>
              <a:ext uri="{FF2B5EF4-FFF2-40B4-BE49-F238E27FC236}">
                <a16:creationId xmlns:a16="http://schemas.microsoft.com/office/drawing/2014/main" id="{FE318431-B58A-4F55-A64E-AF774996A48F}"/>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DAE5B161-9C4D-4889-AFD0-1C2FABFAF84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10978952"/>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F3DE40-28DE-47E1-9EB0-B74B20991E91}"/>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AD09CEB4-1C14-4ECB-ADB0-71E53F49642D}"/>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E2DE090F-C38F-407F-BA60-E00150C8784D}"/>
              </a:ext>
            </a:extLst>
          </p:cNvPr>
          <p:cNvSpPr>
            <a:spLocks noGrp="1"/>
          </p:cNvSpPr>
          <p:nvPr>
            <p:ph type="dt" sz="half" idx="10"/>
          </p:nvPr>
        </p:nvSpPr>
        <p:spPr/>
        <p:txBody>
          <a:bodyPr/>
          <a:lstStyle/>
          <a:p>
            <a:fld id="{62FF22B7-6C5D-4507-B5D1-8DF88DA3E764}" type="datetimeFigureOut">
              <a:rPr lang="nl-NL" smtClean="0"/>
              <a:t>28-5-2019</a:t>
            </a:fld>
            <a:endParaRPr lang="nl-NL"/>
          </a:p>
        </p:txBody>
      </p:sp>
      <p:sp>
        <p:nvSpPr>
          <p:cNvPr id="5" name="Footer Placeholder 4">
            <a:extLst>
              <a:ext uri="{FF2B5EF4-FFF2-40B4-BE49-F238E27FC236}">
                <a16:creationId xmlns:a16="http://schemas.microsoft.com/office/drawing/2014/main" id="{B7CBA331-1754-43A0-84E8-3F378BD4DD14}"/>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C82E380D-AE41-477B-8895-549D6533316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39960380"/>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66"/>
        <p:cNvGrpSpPr/>
        <p:nvPr/>
      </p:nvGrpSpPr>
      <p:grpSpPr>
        <a:xfrm>
          <a:off x="0" y="0"/>
          <a:ext cx="0" cy="0"/>
          <a:chOff x="0" y="0"/>
          <a:chExt cx="0" cy="0"/>
        </a:xfrm>
      </p:grpSpPr>
      <p:sp>
        <p:nvSpPr>
          <p:cNvPr id="70" name="Google Shape;70;p16"/>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1" name="Google Shape;71;p16"/>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72" name="Google Shape;72;p1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756999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86D765-E472-451B-878E-36B254EE2A4B}"/>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a:extLst>
              <a:ext uri="{FF2B5EF4-FFF2-40B4-BE49-F238E27FC236}">
                <a16:creationId xmlns:a16="http://schemas.microsoft.com/office/drawing/2014/main" id="{62784D73-014A-4BAC-A730-A9682DF20AFB}"/>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BAB6D915-99E2-4388-B970-F32FE4C8AC2E}"/>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62FF22B7-6C5D-4507-B5D1-8DF88DA3E764}" type="datetimeFigureOut">
              <a:rPr lang="nl-NL" smtClean="0"/>
              <a:t>28-5-2019</a:t>
            </a:fld>
            <a:endParaRPr lang="nl-NL"/>
          </a:p>
        </p:txBody>
      </p:sp>
      <p:sp>
        <p:nvSpPr>
          <p:cNvPr id="5" name="Footer Placeholder 4">
            <a:extLst>
              <a:ext uri="{FF2B5EF4-FFF2-40B4-BE49-F238E27FC236}">
                <a16:creationId xmlns:a16="http://schemas.microsoft.com/office/drawing/2014/main" id="{2EAE3E54-0BF2-4747-B6A4-B367FF8C17AF}"/>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nl-NL"/>
          </a:p>
        </p:txBody>
      </p:sp>
      <p:sp>
        <p:nvSpPr>
          <p:cNvPr id="6" name="Slide Number Placeholder 5">
            <a:extLst>
              <a:ext uri="{FF2B5EF4-FFF2-40B4-BE49-F238E27FC236}">
                <a16:creationId xmlns:a16="http://schemas.microsoft.com/office/drawing/2014/main" id="{051211A5-403F-4AD3-934C-721DAEF867AB}"/>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841062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3.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3.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3.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3.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3.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3.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3.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3.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25"/>
          <p:cNvSpPr txBox="1"/>
          <p:nvPr/>
        </p:nvSpPr>
        <p:spPr>
          <a:xfrm>
            <a:off x="1815465" y="584505"/>
            <a:ext cx="6331500" cy="154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800" b="1" dirty="0">
                <a:solidFill>
                  <a:schemeClr val="tx1"/>
                </a:solidFill>
                <a:latin typeface="Raleway"/>
                <a:ea typeface="Raleway"/>
                <a:cs typeface="Raleway"/>
                <a:sym typeface="Raleway"/>
              </a:rPr>
              <a:t>Sunny Storage</a:t>
            </a:r>
            <a:endParaRPr sz="4800" b="1" dirty="0">
              <a:solidFill>
                <a:schemeClr val="tx1"/>
              </a:solidFill>
              <a:latin typeface="Raleway"/>
              <a:ea typeface="Raleway"/>
              <a:cs typeface="Raleway"/>
              <a:sym typeface="Raleway"/>
            </a:endParaRPr>
          </a:p>
        </p:txBody>
      </p:sp>
      <p:sp>
        <p:nvSpPr>
          <p:cNvPr id="119" name="Google Shape;119;p25"/>
          <p:cNvSpPr txBox="1"/>
          <p:nvPr/>
        </p:nvSpPr>
        <p:spPr>
          <a:xfrm>
            <a:off x="2542667" y="3390850"/>
            <a:ext cx="6331500" cy="1241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dirty="0">
                <a:solidFill>
                  <a:schemeClr val="tx1"/>
                </a:solidFill>
                <a:latin typeface="Lato"/>
                <a:ea typeface="Lato"/>
                <a:cs typeface="Lato"/>
                <a:sym typeface="Lato"/>
              </a:rPr>
              <a:t>Bart, Feline en Jochem</a:t>
            </a:r>
            <a:endParaRPr sz="2000" dirty="0">
              <a:solidFill>
                <a:schemeClr val="tx1"/>
              </a:solidFill>
              <a:latin typeface="Lato"/>
              <a:ea typeface="Lato"/>
              <a:cs typeface="Lato"/>
              <a:sym typeface="Lato"/>
            </a:endParaRPr>
          </a:p>
        </p:txBody>
      </p:sp>
      <p:pic>
        <p:nvPicPr>
          <p:cNvPr id="120" name="Google Shape;120;p25"/>
          <p:cNvPicPr preferRelativeResize="0"/>
          <p:nvPr/>
        </p:nvPicPr>
        <p:blipFill>
          <a:blip r:embed="rId3">
            <a:alphaModFix/>
          </a:blip>
          <a:stretch>
            <a:fillRect/>
          </a:stretch>
        </p:blipFill>
        <p:spPr>
          <a:xfrm>
            <a:off x="6098950" y="1729650"/>
            <a:ext cx="2855800" cy="2699325"/>
          </a:xfrm>
          <a:prstGeom prst="rect">
            <a:avLst/>
          </a:prstGeom>
          <a:noFill/>
          <a:ln>
            <a:noFill/>
          </a:ln>
        </p:spPr>
      </p:pic>
      <p:sp>
        <p:nvSpPr>
          <p:cNvPr id="121" name="Google Shape;121;p25"/>
          <p:cNvSpPr txBox="1"/>
          <p:nvPr/>
        </p:nvSpPr>
        <p:spPr>
          <a:xfrm>
            <a:off x="5574150" y="1501050"/>
            <a:ext cx="3760200" cy="32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chemeClr val="bg2">
                    <a:lumMod val="50000"/>
                  </a:schemeClr>
                </a:solidFill>
                <a:latin typeface="Lato"/>
                <a:ea typeface="Lato"/>
                <a:cs typeface="Lato"/>
                <a:sym typeface="Lato"/>
              </a:rPr>
              <a:t>Smart grid</a:t>
            </a:r>
            <a:endParaRPr sz="2000" dirty="0">
              <a:solidFill>
                <a:schemeClr val="bg2">
                  <a:lumMod val="50000"/>
                </a:schemeClr>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Bereken kosten en optimaliseer</a:t>
            </a:r>
            <a:endParaRPr/>
          </a:p>
        </p:txBody>
      </p:sp>
      <p:sp>
        <p:nvSpPr>
          <p:cNvPr id="198" name="Google Shape;198;p34"/>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Voorbeeld van greedy met hillclimber base (wijk 2)...</a:t>
            </a:r>
            <a:endParaRPr/>
          </a:p>
        </p:txBody>
      </p:sp>
      <p:pic>
        <p:nvPicPr>
          <p:cNvPr id="199" name="Google Shape;199;p34"/>
          <p:cNvPicPr preferRelativeResize="0"/>
          <p:nvPr/>
        </p:nvPicPr>
        <p:blipFill>
          <a:blip r:embed="rId3">
            <a:alphaModFix/>
          </a:blip>
          <a:stretch>
            <a:fillRect/>
          </a:stretch>
        </p:blipFill>
        <p:spPr>
          <a:xfrm>
            <a:off x="0" y="0"/>
            <a:ext cx="1052149" cy="994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Bereken kosten en optimaliseer</a:t>
            </a:r>
            <a:endParaRPr/>
          </a:p>
        </p:txBody>
      </p:sp>
      <p:sp>
        <p:nvSpPr>
          <p:cNvPr id="205" name="Google Shape;205;p35"/>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06" name="Google Shape;206;p35"/>
          <p:cNvPicPr preferRelativeResize="0"/>
          <p:nvPr/>
        </p:nvPicPr>
        <p:blipFill rotWithShape="1">
          <a:blip r:embed="rId3">
            <a:alphaModFix/>
          </a:blip>
          <a:srcRect l="7383" t="11372" r="8899" b="5673"/>
          <a:stretch/>
        </p:blipFill>
        <p:spPr>
          <a:xfrm>
            <a:off x="3045275" y="1132725"/>
            <a:ext cx="4663250" cy="3465450"/>
          </a:xfrm>
          <a:prstGeom prst="rect">
            <a:avLst/>
          </a:prstGeom>
          <a:noFill/>
          <a:ln>
            <a:noFill/>
          </a:ln>
        </p:spPr>
      </p:pic>
      <p:pic>
        <p:nvPicPr>
          <p:cNvPr id="207" name="Google Shape;207;p35"/>
          <p:cNvPicPr preferRelativeResize="0"/>
          <p:nvPr/>
        </p:nvPicPr>
        <p:blipFill>
          <a:blip r:embed="rId4">
            <a:alphaModFix/>
          </a:blip>
          <a:stretch>
            <a:fillRect/>
          </a:stretch>
        </p:blipFill>
        <p:spPr>
          <a:xfrm>
            <a:off x="0" y="0"/>
            <a:ext cx="1052149" cy="994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Bereken kosten en optimaliseer</a:t>
            </a:r>
            <a:endParaRPr/>
          </a:p>
        </p:txBody>
      </p:sp>
      <p:pic>
        <p:nvPicPr>
          <p:cNvPr id="213" name="Google Shape;213;p36"/>
          <p:cNvPicPr preferRelativeResize="0"/>
          <p:nvPr/>
        </p:nvPicPr>
        <p:blipFill>
          <a:blip r:embed="rId3">
            <a:alphaModFix/>
          </a:blip>
          <a:stretch>
            <a:fillRect/>
          </a:stretch>
        </p:blipFill>
        <p:spPr>
          <a:xfrm>
            <a:off x="0" y="0"/>
            <a:ext cx="1052149" cy="994500"/>
          </a:xfrm>
          <a:prstGeom prst="rect">
            <a:avLst/>
          </a:prstGeom>
          <a:noFill/>
          <a:ln>
            <a:noFill/>
          </a:ln>
        </p:spPr>
      </p:pic>
      <p:pic>
        <p:nvPicPr>
          <p:cNvPr id="214" name="Google Shape;214;p36"/>
          <p:cNvPicPr preferRelativeResize="0"/>
          <p:nvPr/>
        </p:nvPicPr>
        <p:blipFill>
          <a:blip r:embed="rId4">
            <a:alphaModFix/>
          </a:blip>
          <a:stretch>
            <a:fillRect/>
          </a:stretch>
        </p:blipFill>
        <p:spPr>
          <a:xfrm>
            <a:off x="2108125" y="504275"/>
            <a:ext cx="6894325" cy="4142325"/>
          </a:xfrm>
          <a:prstGeom prst="rect">
            <a:avLst/>
          </a:prstGeom>
          <a:noFill/>
          <a:ln>
            <a:noFill/>
          </a:ln>
        </p:spPr>
      </p:pic>
      <p:cxnSp>
        <p:nvCxnSpPr>
          <p:cNvPr id="215" name="Google Shape;215;p36"/>
          <p:cNvCxnSpPr/>
          <p:nvPr/>
        </p:nvCxnSpPr>
        <p:spPr>
          <a:xfrm>
            <a:off x="2990250" y="2282025"/>
            <a:ext cx="1094400" cy="0"/>
          </a:xfrm>
          <a:prstGeom prst="straightConnector1">
            <a:avLst/>
          </a:prstGeom>
          <a:noFill/>
          <a:ln w="19050" cap="flat" cmpd="sng">
            <a:solidFill>
              <a:srgbClr val="000000"/>
            </a:solidFill>
            <a:prstDash val="solid"/>
            <a:round/>
            <a:headEnd type="none" w="med" len="med"/>
            <a:tailEnd type="none" w="med" len="med"/>
          </a:ln>
        </p:spPr>
      </p:cxnSp>
      <p:cxnSp>
        <p:nvCxnSpPr>
          <p:cNvPr id="216" name="Google Shape;216;p36"/>
          <p:cNvCxnSpPr/>
          <p:nvPr/>
        </p:nvCxnSpPr>
        <p:spPr>
          <a:xfrm>
            <a:off x="4243725" y="2578475"/>
            <a:ext cx="1128000" cy="13500"/>
          </a:xfrm>
          <a:prstGeom prst="straightConnector1">
            <a:avLst/>
          </a:prstGeom>
          <a:noFill/>
          <a:ln w="19050" cap="flat" cmpd="sng">
            <a:solidFill>
              <a:schemeClr val="dk2"/>
            </a:solidFill>
            <a:prstDash val="solid"/>
            <a:round/>
            <a:headEnd type="none" w="med" len="med"/>
            <a:tailEnd type="none" w="med" len="med"/>
          </a:ln>
        </p:spPr>
      </p:cxnSp>
      <p:cxnSp>
        <p:nvCxnSpPr>
          <p:cNvPr id="217" name="Google Shape;217;p36"/>
          <p:cNvCxnSpPr/>
          <p:nvPr/>
        </p:nvCxnSpPr>
        <p:spPr>
          <a:xfrm>
            <a:off x="5483625" y="2685900"/>
            <a:ext cx="1155000" cy="0"/>
          </a:xfrm>
          <a:prstGeom prst="straightConnector1">
            <a:avLst/>
          </a:prstGeom>
          <a:noFill/>
          <a:ln w="19050" cap="flat" cmpd="sng">
            <a:solidFill>
              <a:schemeClr val="dk2"/>
            </a:solidFill>
            <a:prstDash val="solid"/>
            <a:round/>
            <a:headEnd type="none" w="med" len="med"/>
            <a:tailEnd type="none" w="med" len="med"/>
          </a:ln>
        </p:spPr>
      </p:cxnSp>
      <p:sp>
        <p:nvSpPr>
          <p:cNvPr id="218" name="Google Shape;218;p36"/>
          <p:cNvSpPr txBox="1"/>
          <p:nvPr/>
        </p:nvSpPr>
        <p:spPr>
          <a:xfrm>
            <a:off x="133300" y="1679500"/>
            <a:ext cx="1974900" cy="210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Lato"/>
                <a:ea typeface="Lato"/>
                <a:cs typeface="Lato"/>
                <a:sym typeface="Lato"/>
              </a:rPr>
              <a:t>Lowerbound</a:t>
            </a:r>
            <a:endParaRPr b="1">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9 * kortste manhattan distance + kosten batterij</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Bereken kosten en optimaliseer</a:t>
            </a:r>
            <a:endParaRPr/>
          </a:p>
        </p:txBody>
      </p:sp>
      <p:pic>
        <p:nvPicPr>
          <p:cNvPr id="224" name="Google Shape;224;p37"/>
          <p:cNvPicPr preferRelativeResize="0"/>
          <p:nvPr/>
        </p:nvPicPr>
        <p:blipFill>
          <a:blip r:embed="rId3">
            <a:alphaModFix/>
          </a:blip>
          <a:stretch>
            <a:fillRect/>
          </a:stretch>
        </p:blipFill>
        <p:spPr>
          <a:xfrm>
            <a:off x="0" y="0"/>
            <a:ext cx="1052149" cy="994500"/>
          </a:xfrm>
          <a:prstGeom prst="rect">
            <a:avLst/>
          </a:prstGeom>
          <a:noFill/>
          <a:ln>
            <a:noFill/>
          </a:ln>
        </p:spPr>
      </p:pic>
      <p:graphicFrame>
        <p:nvGraphicFramePr>
          <p:cNvPr id="225" name="Google Shape;225;p37"/>
          <p:cNvGraphicFramePr/>
          <p:nvPr/>
        </p:nvGraphicFramePr>
        <p:xfrm>
          <a:off x="145700" y="1211350"/>
          <a:ext cx="8837225" cy="3463250"/>
        </p:xfrm>
        <a:graphic>
          <a:graphicData uri="http://schemas.openxmlformats.org/drawingml/2006/table">
            <a:tbl>
              <a:tblPr>
                <a:noFill/>
                <a:tableStyleId>{A9066400-922C-4AD3-8386-70CABD1E23D7}</a:tableStyleId>
              </a:tblPr>
              <a:tblGrid>
                <a:gridCol w="1362075">
                  <a:extLst>
                    <a:ext uri="{9D8B030D-6E8A-4147-A177-3AD203B41FA5}">
                      <a16:colId xmlns:a16="http://schemas.microsoft.com/office/drawing/2014/main" val="20000"/>
                    </a:ext>
                  </a:extLst>
                </a:gridCol>
                <a:gridCol w="1183700">
                  <a:extLst>
                    <a:ext uri="{9D8B030D-6E8A-4147-A177-3AD203B41FA5}">
                      <a16:colId xmlns:a16="http://schemas.microsoft.com/office/drawing/2014/main" val="20001"/>
                    </a:ext>
                  </a:extLst>
                </a:gridCol>
                <a:gridCol w="1199925">
                  <a:extLst>
                    <a:ext uri="{9D8B030D-6E8A-4147-A177-3AD203B41FA5}">
                      <a16:colId xmlns:a16="http://schemas.microsoft.com/office/drawing/2014/main" val="20002"/>
                    </a:ext>
                  </a:extLst>
                </a:gridCol>
                <a:gridCol w="1378275">
                  <a:extLst>
                    <a:ext uri="{9D8B030D-6E8A-4147-A177-3AD203B41FA5}">
                      <a16:colId xmlns:a16="http://schemas.microsoft.com/office/drawing/2014/main" val="20003"/>
                    </a:ext>
                  </a:extLst>
                </a:gridCol>
                <a:gridCol w="1102625">
                  <a:extLst>
                    <a:ext uri="{9D8B030D-6E8A-4147-A177-3AD203B41FA5}">
                      <a16:colId xmlns:a16="http://schemas.microsoft.com/office/drawing/2014/main" val="20004"/>
                    </a:ext>
                  </a:extLst>
                </a:gridCol>
                <a:gridCol w="1216125">
                  <a:extLst>
                    <a:ext uri="{9D8B030D-6E8A-4147-A177-3AD203B41FA5}">
                      <a16:colId xmlns:a16="http://schemas.microsoft.com/office/drawing/2014/main" val="20005"/>
                    </a:ext>
                  </a:extLst>
                </a:gridCol>
                <a:gridCol w="1394500">
                  <a:extLst>
                    <a:ext uri="{9D8B030D-6E8A-4147-A177-3AD203B41FA5}">
                      <a16:colId xmlns:a16="http://schemas.microsoft.com/office/drawing/2014/main" val="20006"/>
                    </a:ext>
                  </a:extLst>
                </a:gridCol>
              </a:tblGrid>
              <a:tr h="668975">
                <a:tc rowSpan="2">
                  <a:txBody>
                    <a:bodyPr/>
                    <a:lstStyle/>
                    <a:p>
                      <a:pPr marL="0" lvl="0" indent="0" algn="ctr" rtl="0">
                        <a:spcBef>
                          <a:spcPts val="0"/>
                        </a:spcBef>
                        <a:spcAft>
                          <a:spcPts val="0"/>
                        </a:spcAft>
                        <a:buNone/>
                      </a:pPr>
                      <a:r>
                        <a:rPr lang="en" sz="1600"/>
                        <a:t>Algoritme</a:t>
                      </a:r>
                      <a:endParaRPr sz="1600"/>
                    </a:p>
                    <a:p>
                      <a:pPr marL="0" lvl="0" indent="0" algn="l" rtl="0">
                        <a:spcBef>
                          <a:spcPts val="0"/>
                        </a:spcBef>
                        <a:spcAft>
                          <a:spcPts val="0"/>
                        </a:spcAft>
                        <a:buNone/>
                      </a:pPr>
                      <a:r>
                        <a:rPr lang="en" sz="1600" b="1">
                          <a:latin typeface="Calibri"/>
                          <a:ea typeface="Calibri"/>
                          <a:cs typeface="Calibri"/>
                          <a:sym typeface="Calibri"/>
                        </a:rPr>
                        <a:t> </a:t>
                      </a:r>
                      <a:endParaRPr sz="1600" b="1">
                        <a:latin typeface="Calibri"/>
                        <a:ea typeface="Calibri"/>
                        <a:cs typeface="Calibri"/>
                        <a:sym typeface="Calibri"/>
                      </a:endParaRPr>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6250" cap="flat" cmpd="sng">
                      <a:solidFill>
                        <a:srgbClr val="000000"/>
                      </a:solidFill>
                      <a:prstDash val="solid"/>
                      <a:round/>
                      <a:headEnd type="none" w="sm" len="sm"/>
                      <a:tailEnd type="none" w="sm" len="sm"/>
                    </a:lnB>
                  </a:tcPr>
                </a:tc>
                <a:tc gridSpan="3">
                  <a:txBody>
                    <a:bodyPr/>
                    <a:lstStyle/>
                    <a:p>
                      <a:pPr marL="0" lvl="0" indent="0" algn="ctr" rtl="0">
                        <a:spcBef>
                          <a:spcPts val="0"/>
                        </a:spcBef>
                        <a:spcAft>
                          <a:spcPts val="0"/>
                        </a:spcAft>
                        <a:buNone/>
                      </a:pPr>
                      <a:r>
                        <a:rPr lang="en" sz="1600"/>
                        <a:t>Random</a:t>
                      </a:r>
                      <a:endParaRPr sz="1600"/>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625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gridSpan="3">
                  <a:txBody>
                    <a:bodyPr/>
                    <a:lstStyle/>
                    <a:p>
                      <a:pPr marL="0" lvl="0" indent="0" algn="ctr" rtl="0">
                        <a:spcBef>
                          <a:spcPts val="0"/>
                        </a:spcBef>
                        <a:spcAft>
                          <a:spcPts val="0"/>
                        </a:spcAft>
                        <a:buNone/>
                      </a:pPr>
                      <a:r>
                        <a:rPr lang="en" sz="1600"/>
                        <a:t>Greedy</a:t>
                      </a:r>
                      <a:endParaRPr sz="1600"/>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625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84425">
                <a:tc vMerge="1">
                  <a:txBody>
                    <a:bodyPr/>
                    <a:lstStyle/>
                    <a:p>
                      <a:endParaRPr lang="en-US"/>
                    </a:p>
                  </a:txBody>
                  <a:tcPr/>
                </a:tc>
                <a:tc>
                  <a:txBody>
                    <a:bodyPr/>
                    <a:lstStyle/>
                    <a:p>
                      <a:pPr marL="0" lvl="0" indent="0" algn="ctr" rtl="0">
                        <a:spcBef>
                          <a:spcPts val="0"/>
                        </a:spcBef>
                        <a:spcAft>
                          <a:spcPts val="0"/>
                        </a:spcAft>
                        <a:buNone/>
                      </a:pPr>
                      <a:r>
                        <a:rPr lang="en" sz="1600" b="1">
                          <a:latin typeface="Calibri"/>
                          <a:ea typeface="Calibri"/>
                          <a:cs typeface="Calibri"/>
                          <a:sym typeface="Calibri"/>
                        </a:rPr>
                        <a:t>Normaal</a:t>
                      </a:r>
                      <a:endParaRPr sz="1600" b="1">
                        <a:latin typeface="Calibri"/>
                        <a:ea typeface="Calibri"/>
                        <a:cs typeface="Calibri"/>
                        <a:sym typeface="Calibri"/>
                      </a:endParaRPr>
                    </a:p>
                  </a:txBody>
                  <a:tcPr marL="91425" marR="91425" marT="91425" marB="91425">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600" b="1">
                          <a:latin typeface="Calibri"/>
                          <a:ea typeface="Calibri"/>
                          <a:cs typeface="Calibri"/>
                          <a:sym typeface="Calibri"/>
                        </a:rPr>
                        <a:t>Hillclimber</a:t>
                      </a:r>
                      <a:endParaRPr sz="1600" b="1">
                        <a:latin typeface="Calibri"/>
                        <a:ea typeface="Calibri"/>
                        <a:cs typeface="Calibri"/>
                        <a:sym typeface="Calibri"/>
                      </a:endParaRPr>
                    </a:p>
                  </a:txBody>
                  <a:tcPr marL="91425" marR="91425" marT="91425" marB="91425">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600" b="1">
                          <a:latin typeface="Calibri"/>
                          <a:ea typeface="Calibri"/>
                          <a:cs typeface="Calibri"/>
                          <a:sym typeface="Calibri"/>
                        </a:rPr>
                        <a:t>Randclimber</a:t>
                      </a:r>
                      <a:endParaRPr sz="1600" b="1">
                        <a:latin typeface="Calibri"/>
                        <a:ea typeface="Calibri"/>
                        <a:cs typeface="Calibri"/>
                        <a:sym typeface="Calibri"/>
                      </a:endParaRPr>
                    </a:p>
                  </a:txBody>
                  <a:tcPr marL="91425" marR="91425" marT="91425" marB="91425">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600" b="1">
                          <a:latin typeface="Calibri"/>
                          <a:ea typeface="Calibri"/>
                          <a:cs typeface="Calibri"/>
                          <a:sym typeface="Calibri"/>
                        </a:rPr>
                        <a:t>Normaal</a:t>
                      </a:r>
                      <a:endParaRPr sz="1600" b="1">
                        <a:latin typeface="Calibri"/>
                        <a:ea typeface="Calibri"/>
                        <a:cs typeface="Calibri"/>
                        <a:sym typeface="Calibri"/>
                      </a:endParaRPr>
                    </a:p>
                  </a:txBody>
                  <a:tcPr marL="91425" marR="91425" marT="91425" marB="91425">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600" b="1">
                          <a:latin typeface="Calibri"/>
                          <a:ea typeface="Calibri"/>
                          <a:cs typeface="Calibri"/>
                          <a:sym typeface="Calibri"/>
                        </a:rPr>
                        <a:t>Hillclimber</a:t>
                      </a:r>
                      <a:endParaRPr sz="1600" b="1">
                        <a:latin typeface="Calibri"/>
                        <a:ea typeface="Calibri"/>
                        <a:cs typeface="Calibri"/>
                        <a:sym typeface="Calibri"/>
                      </a:endParaRPr>
                    </a:p>
                  </a:txBody>
                  <a:tcPr marL="91425" marR="91425" marT="91425" marB="91425">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600" b="1">
                          <a:latin typeface="Calibri"/>
                          <a:ea typeface="Calibri"/>
                          <a:cs typeface="Calibri"/>
                          <a:sym typeface="Calibri"/>
                        </a:rPr>
                        <a:t>Randclimber</a:t>
                      </a:r>
                      <a:endParaRPr sz="1600" b="1">
                        <a:latin typeface="Calibri"/>
                        <a:ea typeface="Calibri"/>
                        <a:cs typeface="Calibri"/>
                        <a:sym typeface="Calibri"/>
                      </a:endParaRPr>
                    </a:p>
                  </a:txBody>
                  <a:tcPr marL="91425" marR="91425" marT="91425" marB="91425">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734350">
                <a:tc>
                  <a:txBody>
                    <a:bodyPr/>
                    <a:lstStyle/>
                    <a:p>
                      <a:pPr marL="0" lvl="0" indent="0" algn="l" rtl="0">
                        <a:spcBef>
                          <a:spcPts val="0"/>
                        </a:spcBef>
                        <a:spcAft>
                          <a:spcPts val="0"/>
                        </a:spcAft>
                        <a:buNone/>
                      </a:pPr>
                      <a:r>
                        <a:rPr lang="en" sz="1600" b="1">
                          <a:latin typeface="Calibri"/>
                          <a:ea typeface="Calibri"/>
                          <a:cs typeface="Calibri"/>
                          <a:sym typeface="Calibri"/>
                        </a:rPr>
                        <a:t>Wijk 1</a:t>
                      </a:r>
                      <a:endParaRPr sz="1600" b="1">
                        <a:latin typeface="Calibri"/>
                        <a:ea typeface="Calibri"/>
                        <a:cs typeface="Calibri"/>
                        <a:sym typeface="Calibri"/>
                      </a:endParaRPr>
                    </a:p>
                  </a:txBody>
                  <a:tcPr marL="91425" marR="91425" marT="91425" marB="91425" anchor="ctr">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latin typeface="Calibri"/>
                          <a:ea typeface="Calibri"/>
                          <a:cs typeface="Calibri"/>
                          <a:sym typeface="Calibri"/>
                        </a:rPr>
                        <a:t>69388</a:t>
                      </a:r>
                      <a:endParaRPr sz="1600">
                        <a:latin typeface="Calibri"/>
                        <a:ea typeface="Calibri"/>
                        <a:cs typeface="Calibri"/>
                        <a:sym typeface="Calibri"/>
                      </a:endParaRPr>
                    </a:p>
                  </a:txBody>
                  <a:tcPr marL="91425" marR="91425" marT="91425" marB="91425" anchor="ctr">
                    <a:lnL w="6250" cap="flat" cmpd="sng">
                      <a:solidFill>
                        <a:srgbClr val="000000"/>
                      </a:solidFill>
                      <a:prstDash val="solid"/>
                      <a:round/>
                      <a:headEnd type="none" w="sm" len="sm"/>
                      <a:tailEnd type="none" w="sm" len="sm"/>
                    </a:lnL>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latin typeface="Calibri"/>
                          <a:ea typeface="Calibri"/>
                          <a:cs typeface="Calibri"/>
                          <a:sym typeface="Calibri"/>
                        </a:rPr>
                        <a:t>56302</a:t>
                      </a:r>
                      <a:endParaRPr sz="1600">
                        <a:latin typeface="Calibri"/>
                        <a:ea typeface="Calibri"/>
                        <a:cs typeface="Calibri"/>
                        <a:sym typeface="Calibri"/>
                      </a:endParaRPr>
                    </a:p>
                  </a:txBody>
                  <a:tcPr marL="91425" marR="91425" marT="91425" marB="91425" anchor="ct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latin typeface="Calibri"/>
                          <a:ea typeface="Calibri"/>
                          <a:cs typeface="Calibri"/>
                          <a:sym typeface="Calibri"/>
                        </a:rPr>
                        <a:t>56230</a:t>
                      </a:r>
                      <a:endParaRPr sz="1600">
                        <a:latin typeface="Calibri"/>
                        <a:ea typeface="Calibri"/>
                        <a:cs typeface="Calibri"/>
                        <a:sym typeface="Calibri"/>
                      </a:endParaRPr>
                    </a:p>
                  </a:txBody>
                  <a:tcPr marL="91425" marR="91425" marT="91425" marB="91425" anchor="ct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latin typeface="Calibri"/>
                          <a:ea typeface="Calibri"/>
                          <a:cs typeface="Calibri"/>
                          <a:sym typeface="Calibri"/>
                        </a:rPr>
                        <a:t>57517</a:t>
                      </a:r>
                      <a:endParaRPr sz="1600">
                        <a:latin typeface="Calibri"/>
                        <a:ea typeface="Calibri"/>
                        <a:cs typeface="Calibri"/>
                        <a:sym typeface="Calibri"/>
                      </a:endParaRPr>
                    </a:p>
                  </a:txBody>
                  <a:tcPr marL="91425" marR="91425" marT="91425" marB="91425" anchor="ct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latin typeface="Calibri"/>
                          <a:ea typeface="Calibri"/>
                          <a:cs typeface="Calibri"/>
                          <a:sym typeface="Calibri"/>
                        </a:rPr>
                        <a:t>55429</a:t>
                      </a:r>
                      <a:endParaRPr sz="1600">
                        <a:latin typeface="Calibri"/>
                        <a:ea typeface="Calibri"/>
                        <a:cs typeface="Calibri"/>
                        <a:sym typeface="Calibri"/>
                      </a:endParaRPr>
                    </a:p>
                  </a:txBody>
                  <a:tcPr marL="91425" marR="91425" marT="91425" marB="91425" anchor="ct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solidFill>
                      <a:srgbClr val="92D050"/>
                    </a:solidFill>
                  </a:tcPr>
                </a:tc>
                <a:tc>
                  <a:txBody>
                    <a:bodyPr/>
                    <a:lstStyle/>
                    <a:p>
                      <a:pPr marL="0" lvl="0" indent="0" algn="ctr" rtl="0">
                        <a:lnSpc>
                          <a:spcPct val="115000"/>
                        </a:lnSpc>
                        <a:spcBef>
                          <a:spcPts val="0"/>
                        </a:spcBef>
                        <a:spcAft>
                          <a:spcPts val="0"/>
                        </a:spcAft>
                        <a:buNone/>
                      </a:pPr>
                      <a:r>
                        <a:rPr lang="en" sz="1600">
                          <a:latin typeface="Calibri"/>
                          <a:ea typeface="Calibri"/>
                          <a:cs typeface="Calibri"/>
                          <a:sym typeface="Calibri"/>
                        </a:rPr>
                        <a:t>55501</a:t>
                      </a:r>
                      <a:endParaRPr sz="1600">
                        <a:latin typeface="Calibri"/>
                        <a:ea typeface="Calibri"/>
                        <a:cs typeface="Calibri"/>
                        <a:sym typeface="Calibri"/>
                      </a:endParaRPr>
                    </a:p>
                  </a:txBody>
                  <a:tcPr marL="91425" marR="91425" marT="91425" marB="91425" anchor="ctr">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734350">
                <a:tc>
                  <a:txBody>
                    <a:bodyPr/>
                    <a:lstStyle/>
                    <a:p>
                      <a:pPr marL="0" lvl="0" indent="0" algn="l" rtl="0">
                        <a:spcBef>
                          <a:spcPts val="0"/>
                        </a:spcBef>
                        <a:spcAft>
                          <a:spcPts val="0"/>
                        </a:spcAft>
                        <a:buNone/>
                      </a:pPr>
                      <a:r>
                        <a:rPr lang="en" sz="1600" b="1">
                          <a:latin typeface="Calibri"/>
                          <a:ea typeface="Calibri"/>
                          <a:cs typeface="Calibri"/>
                          <a:sym typeface="Calibri"/>
                        </a:rPr>
                        <a:t>Wijk 2</a:t>
                      </a:r>
                      <a:endParaRPr sz="1600" b="1">
                        <a:latin typeface="Calibri"/>
                        <a:ea typeface="Calibri"/>
                        <a:cs typeface="Calibri"/>
                        <a:sym typeface="Calibri"/>
                      </a:endParaRPr>
                    </a:p>
                  </a:txBody>
                  <a:tcPr marL="91425" marR="91425" marT="91425" marB="91425" anchor="ctr">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latin typeface="Calibri"/>
                          <a:ea typeface="Calibri"/>
                          <a:cs typeface="Calibri"/>
                          <a:sym typeface="Calibri"/>
                        </a:rPr>
                        <a:t>63988</a:t>
                      </a:r>
                      <a:endParaRPr sz="1600">
                        <a:latin typeface="Calibri"/>
                        <a:ea typeface="Calibri"/>
                        <a:cs typeface="Calibri"/>
                        <a:sym typeface="Calibri"/>
                      </a:endParaRPr>
                    </a:p>
                  </a:txBody>
                  <a:tcPr marL="91425" marR="91425" marT="91425" marB="91425" anchor="ctr">
                    <a:lnL w="6250" cap="flat" cmpd="sng">
                      <a:solidFill>
                        <a:srgbClr val="000000"/>
                      </a:solidFill>
                      <a:prstDash val="solid"/>
                      <a:round/>
                      <a:headEnd type="none" w="sm" len="sm"/>
                      <a:tailEnd type="none" w="sm" len="sm"/>
                    </a:lnL>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latin typeface="Calibri"/>
                          <a:ea typeface="Calibri"/>
                          <a:cs typeface="Calibri"/>
                          <a:sym typeface="Calibri"/>
                        </a:rPr>
                        <a:t>45646</a:t>
                      </a:r>
                      <a:endParaRPr sz="1600">
                        <a:latin typeface="Calibri"/>
                        <a:ea typeface="Calibri"/>
                        <a:cs typeface="Calibri"/>
                        <a:sym typeface="Calibri"/>
                      </a:endParaRPr>
                    </a:p>
                  </a:txBody>
                  <a:tcPr marL="91425" marR="91425" marT="91425" marB="91425" anchor="ct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latin typeface="Calibri"/>
                          <a:ea typeface="Calibri"/>
                          <a:cs typeface="Calibri"/>
                          <a:sym typeface="Calibri"/>
                        </a:rPr>
                        <a:t>45646</a:t>
                      </a:r>
                      <a:endParaRPr sz="1600">
                        <a:latin typeface="Calibri"/>
                        <a:ea typeface="Calibri"/>
                        <a:cs typeface="Calibri"/>
                        <a:sym typeface="Calibri"/>
                      </a:endParaRPr>
                    </a:p>
                  </a:txBody>
                  <a:tcPr marL="91425" marR="91425" marT="91425" marB="91425" anchor="ct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latin typeface="Calibri"/>
                          <a:ea typeface="Calibri"/>
                          <a:cs typeface="Calibri"/>
                          <a:sym typeface="Calibri"/>
                        </a:rPr>
                        <a:t>46375</a:t>
                      </a:r>
                      <a:endParaRPr sz="1600">
                        <a:latin typeface="Calibri"/>
                        <a:ea typeface="Calibri"/>
                        <a:cs typeface="Calibri"/>
                        <a:sym typeface="Calibri"/>
                      </a:endParaRPr>
                    </a:p>
                  </a:txBody>
                  <a:tcPr marL="91425" marR="91425" marT="91425" marB="91425" anchor="ct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latin typeface="Calibri"/>
                          <a:ea typeface="Calibri"/>
                          <a:cs typeface="Calibri"/>
                          <a:sym typeface="Calibri"/>
                        </a:rPr>
                        <a:t>45592</a:t>
                      </a:r>
                      <a:endParaRPr sz="1600">
                        <a:latin typeface="Calibri"/>
                        <a:ea typeface="Calibri"/>
                        <a:cs typeface="Calibri"/>
                        <a:sym typeface="Calibri"/>
                      </a:endParaRPr>
                    </a:p>
                  </a:txBody>
                  <a:tcPr marL="91425" marR="91425" marT="91425" marB="91425" anchor="ct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latin typeface="Calibri"/>
                          <a:ea typeface="Calibri"/>
                          <a:cs typeface="Calibri"/>
                          <a:sym typeface="Calibri"/>
                        </a:rPr>
                        <a:t>45529</a:t>
                      </a:r>
                      <a:endParaRPr sz="1600">
                        <a:latin typeface="Calibri"/>
                        <a:ea typeface="Calibri"/>
                        <a:cs typeface="Calibri"/>
                        <a:sym typeface="Calibri"/>
                      </a:endParaRPr>
                    </a:p>
                  </a:txBody>
                  <a:tcPr marL="91425" marR="91425" marT="91425" marB="91425" anchor="ctr">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solidFill>
                      <a:srgbClr val="92D050"/>
                    </a:solidFill>
                  </a:tcPr>
                </a:tc>
                <a:extLst>
                  <a:ext uri="{0D108BD9-81ED-4DB2-BD59-A6C34878D82A}">
                    <a16:rowId xmlns:a16="http://schemas.microsoft.com/office/drawing/2014/main" val="10003"/>
                  </a:ext>
                </a:extLst>
              </a:tr>
              <a:tr h="741150">
                <a:tc>
                  <a:txBody>
                    <a:bodyPr/>
                    <a:lstStyle/>
                    <a:p>
                      <a:pPr marL="0" lvl="0" indent="0" algn="l" rtl="0">
                        <a:spcBef>
                          <a:spcPts val="0"/>
                        </a:spcBef>
                        <a:spcAft>
                          <a:spcPts val="0"/>
                        </a:spcAft>
                        <a:buNone/>
                      </a:pPr>
                      <a:r>
                        <a:rPr lang="en" sz="1600" b="1">
                          <a:latin typeface="Calibri"/>
                          <a:ea typeface="Calibri"/>
                          <a:cs typeface="Calibri"/>
                          <a:sym typeface="Calibri"/>
                        </a:rPr>
                        <a:t>Wijk 3</a:t>
                      </a:r>
                      <a:endParaRPr sz="1600" b="1">
                        <a:latin typeface="Calibri"/>
                        <a:ea typeface="Calibri"/>
                        <a:cs typeface="Calibri"/>
                        <a:sym typeface="Calibri"/>
                      </a:endParaRPr>
                    </a:p>
                  </a:txBody>
                  <a:tcPr marL="91425" marR="91425" marT="91425" marB="91425" anchor="ctr">
                    <a:lnL w="6250" cap="flat" cmpd="sng">
                      <a:solidFill>
                        <a:srgbClr val="000000"/>
                      </a:solidFill>
                      <a:prstDash val="solid"/>
                      <a:round/>
                      <a:headEnd type="none" w="sm" len="sm"/>
                      <a:tailEnd type="none" w="sm" len="sm"/>
                    </a:lnL>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latin typeface="Calibri"/>
                          <a:ea typeface="Calibri"/>
                          <a:cs typeface="Calibri"/>
                          <a:sym typeface="Calibri"/>
                        </a:rPr>
                        <a:t>64915</a:t>
                      </a:r>
                      <a:endParaRPr sz="1600">
                        <a:latin typeface="Calibri"/>
                        <a:ea typeface="Calibri"/>
                        <a:cs typeface="Calibri"/>
                        <a:sym typeface="Calibri"/>
                      </a:endParaRPr>
                    </a:p>
                  </a:txBody>
                  <a:tcPr marL="91425" marR="91425" marT="91425" marB="91425" anchor="ctr">
                    <a:lnL w="6250" cap="flat" cmpd="sng">
                      <a:solidFill>
                        <a:srgbClr val="000000"/>
                      </a:solidFill>
                      <a:prstDash val="solid"/>
                      <a:round/>
                      <a:headEnd type="none" w="sm" len="sm"/>
                      <a:tailEnd type="none" w="sm" len="sm"/>
                    </a:lnL>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latin typeface="Calibri"/>
                          <a:ea typeface="Calibri"/>
                          <a:cs typeface="Calibri"/>
                          <a:sym typeface="Calibri"/>
                        </a:rPr>
                        <a:t>43909</a:t>
                      </a:r>
                      <a:endParaRPr sz="1600">
                        <a:latin typeface="Calibri"/>
                        <a:ea typeface="Calibri"/>
                        <a:cs typeface="Calibri"/>
                        <a:sym typeface="Calibri"/>
                      </a:endParaRPr>
                    </a:p>
                  </a:txBody>
                  <a:tcPr marL="91425" marR="91425" marT="91425" marB="91425" anchor="ct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latin typeface="Calibri"/>
                          <a:ea typeface="Calibri"/>
                          <a:cs typeface="Calibri"/>
                          <a:sym typeface="Calibri"/>
                        </a:rPr>
                        <a:t>43891</a:t>
                      </a:r>
                      <a:endParaRPr sz="1600">
                        <a:latin typeface="Calibri"/>
                        <a:ea typeface="Calibri"/>
                        <a:cs typeface="Calibri"/>
                        <a:sym typeface="Calibri"/>
                      </a:endParaRPr>
                    </a:p>
                  </a:txBody>
                  <a:tcPr marL="91425" marR="91425" marT="91425" marB="91425" anchor="ct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latin typeface="Calibri"/>
                          <a:ea typeface="Calibri"/>
                          <a:cs typeface="Calibri"/>
                          <a:sym typeface="Calibri"/>
                        </a:rPr>
                        <a:t>45745</a:t>
                      </a:r>
                      <a:endParaRPr sz="1600">
                        <a:latin typeface="Calibri"/>
                        <a:ea typeface="Calibri"/>
                        <a:cs typeface="Calibri"/>
                        <a:sym typeface="Calibri"/>
                      </a:endParaRPr>
                    </a:p>
                  </a:txBody>
                  <a:tcPr marL="91425" marR="91425" marT="91425" marB="91425" anchor="ct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latin typeface="Calibri"/>
                          <a:ea typeface="Calibri"/>
                          <a:cs typeface="Calibri"/>
                          <a:sym typeface="Calibri"/>
                        </a:rPr>
                        <a:t>43765</a:t>
                      </a:r>
                      <a:endParaRPr sz="1600">
                        <a:latin typeface="Calibri"/>
                        <a:ea typeface="Calibri"/>
                        <a:cs typeface="Calibri"/>
                        <a:sym typeface="Calibri"/>
                      </a:endParaRPr>
                    </a:p>
                  </a:txBody>
                  <a:tcPr marL="91425" marR="91425" marT="91425" marB="91425" anchor="ct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solidFill>
                      <a:srgbClr val="92D050"/>
                    </a:solidFill>
                  </a:tcPr>
                </a:tc>
                <a:tc>
                  <a:txBody>
                    <a:bodyPr/>
                    <a:lstStyle/>
                    <a:p>
                      <a:pPr marL="0" lvl="0" indent="0" algn="ctr" rtl="0">
                        <a:lnSpc>
                          <a:spcPct val="115000"/>
                        </a:lnSpc>
                        <a:spcBef>
                          <a:spcPts val="0"/>
                        </a:spcBef>
                        <a:spcAft>
                          <a:spcPts val="0"/>
                        </a:spcAft>
                        <a:buNone/>
                      </a:pPr>
                      <a:r>
                        <a:rPr lang="en" sz="1600">
                          <a:latin typeface="Calibri"/>
                          <a:ea typeface="Calibri"/>
                          <a:cs typeface="Calibri"/>
                          <a:sym typeface="Calibri"/>
                        </a:rPr>
                        <a:t>43765</a:t>
                      </a:r>
                      <a:endParaRPr sz="1600">
                        <a:latin typeface="Calibri"/>
                        <a:ea typeface="Calibri"/>
                        <a:cs typeface="Calibri"/>
                        <a:sym typeface="Calibri"/>
                      </a:endParaRPr>
                    </a:p>
                  </a:txBody>
                  <a:tcPr marL="91425" marR="91425" marT="91425" marB="91425" anchor="ctr">
                    <a:lnR w="6250" cap="flat" cmpd="sng">
                      <a:solidFill>
                        <a:srgbClr val="000000"/>
                      </a:solidFill>
                      <a:prstDash val="solid"/>
                      <a:round/>
                      <a:headEnd type="none" w="sm" len="sm"/>
                      <a:tailEnd type="none" w="sm" len="sm"/>
                    </a:lnR>
                    <a:lnT w="6250" cap="flat" cmpd="sng">
                      <a:solidFill>
                        <a:srgbClr val="000000"/>
                      </a:solidFill>
                      <a:prstDash val="solid"/>
                      <a:round/>
                      <a:headEnd type="none" w="sm" len="sm"/>
                      <a:tailEnd type="none" w="sm" len="sm"/>
                    </a:lnT>
                    <a:lnB w="6250" cap="flat" cmpd="sng">
                      <a:solidFill>
                        <a:srgbClr val="000000"/>
                      </a:solidFill>
                      <a:prstDash val="solid"/>
                      <a:round/>
                      <a:headEnd type="none" w="sm" len="sm"/>
                      <a:tailEnd type="none" w="sm" len="sm"/>
                    </a:lnB>
                    <a:solidFill>
                      <a:srgbClr val="92D050"/>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dirty="0"/>
              <a:t>Constructieve algoritmes</a:t>
            </a:r>
            <a:endParaRPr dirty="0"/>
          </a:p>
        </p:txBody>
      </p:sp>
      <p:pic>
        <p:nvPicPr>
          <p:cNvPr id="231" name="Google Shape;231;p38"/>
          <p:cNvPicPr preferRelativeResize="0"/>
          <p:nvPr/>
        </p:nvPicPr>
        <p:blipFill>
          <a:blip r:embed="rId3">
            <a:alphaModFix/>
          </a:blip>
          <a:stretch>
            <a:fillRect/>
          </a:stretch>
        </p:blipFill>
        <p:spPr>
          <a:xfrm>
            <a:off x="0" y="0"/>
            <a:ext cx="1052149" cy="994500"/>
          </a:xfrm>
          <a:prstGeom prst="rect">
            <a:avLst/>
          </a:prstGeom>
          <a:noFill/>
          <a:ln>
            <a:noFill/>
          </a:ln>
        </p:spPr>
      </p:pic>
      <p:pic>
        <p:nvPicPr>
          <p:cNvPr id="232" name="Google Shape;232;p38"/>
          <p:cNvPicPr preferRelativeResize="0"/>
          <p:nvPr/>
        </p:nvPicPr>
        <p:blipFill rotWithShape="1">
          <a:blip r:embed="rId4">
            <a:alphaModFix/>
          </a:blip>
          <a:srcRect l="6846" t="9792" r="7353" b="5057"/>
          <a:stretch/>
        </p:blipFill>
        <p:spPr>
          <a:xfrm>
            <a:off x="3208338" y="1211350"/>
            <a:ext cx="4705424" cy="3502400"/>
          </a:xfrm>
          <a:prstGeom prst="rect">
            <a:avLst/>
          </a:prstGeom>
          <a:noFill/>
          <a:ln>
            <a:noFill/>
          </a:ln>
        </p:spPr>
      </p:pic>
      <p:sp>
        <p:nvSpPr>
          <p:cNvPr id="233" name="Google Shape;233;p38"/>
          <p:cNvSpPr txBox="1"/>
          <p:nvPr/>
        </p:nvSpPr>
        <p:spPr>
          <a:xfrm>
            <a:off x="188025" y="2081575"/>
            <a:ext cx="2578500" cy="111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Lato"/>
                <a:ea typeface="Lato"/>
                <a:cs typeface="Lato"/>
                <a:sym typeface="Lato"/>
              </a:rPr>
              <a:t>Kosten: 17979</a:t>
            </a:r>
            <a:endParaRPr dirty="0">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Batterijen verplaatsen</a:t>
            </a:r>
            <a:endParaRPr/>
          </a:p>
        </p:txBody>
      </p:sp>
      <p:sp>
        <p:nvSpPr>
          <p:cNvPr id="239" name="Google Shape;239;p39"/>
          <p:cNvSpPr txBox="1">
            <a:spLocks noGrp="1"/>
          </p:cNvSpPr>
          <p:nvPr>
            <p:ph type="body" idx="1"/>
          </p:nvPr>
        </p:nvSpPr>
        <p:spPr>
          <a:xfrm>
            <a:off x="2400250" y="1211350"/>
            <a:ext cx="6321600" cy="306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Battery optimization</a:t>
            </a:r>
            <a:br>
              <a:rPr lang="en"/>
            </a:br>
            <a:r>
              <a:rPr lang="en"/>
              <a:t>Optimale configuratie zoeken van batterijen: hoe kunnen we deze plaatsen zodat onze kabellengte, i.e. kosten zo laag mogelijk blijven?</a:t>
            </a:r>
            <a:endParaRPr/>
          </a:p>
          <a:p>
            <a:pPr marL="0" lvl="0" indent="0" algn="l" rtl="0">
              <a:spcBef>
                <a:spcPts val="1600"/>
              </a:spcBef>
              <a:spcAft>
                <a:spcPts val="0"/>
              </a:spcAft>
              <a:buNone/>
            </a:pPr>
            <a:endParaRPr/>
          </a:p>
          <a:p>
            <a:pPr marL="0" lvl="0" indent="0" algn="l" rtl="0">
              <a:spcBef>
                <a:spcPts val="1600"/>
              </a:spcBef>
              <a:spcAft>
                <a:spcPts val="0"/>
              </a:spcAft>
              <a:buNone/>
            </a:pPr>
            <a:r>
              <a:rPr lang="en"/>
              <a:t>Op basis van hillclimber (greedy)</a:t>
            </a:r>
            <a:endParaRPr/>
          </a:p>
          <a:p>
            <a:pPr marL="457200" lvl="0" indent="0" algn="l" rtl="0">
              <a:spcBef>
                <a:spcPts val="1600"/>
              </a:spcBef>
              <a:spcAft>
                <a:spcPts val="1600"/>
              </a:spcAft>
              <a:buNone/>
            </a:pPr>
            <a:endParaRPr/>
          </a:p>
        </p:txBody>
      </p:sp>
      <p:pic>
        <p:nvPicPr>
          <p:cNvPr id="240" name="Google Shape;240;p39"/>
          <p:cNvPicPr preferRelativeResize="0"/>
          <p:nvPr/>
        </p:nvPicPr>
        <p:blipFill>
          <a:blip r:embed="rId3">
            <a:alphaModFix/>
          </a:blip>
          <a:stretch>
            <a:fillRect/>
          </a:stretch>
        </p:blipFill>
        <p:spPr>
          <a:xfrm>
            <a:off x="0" y="0"/>
            <a:ext cx="1052149" cy="994500"/>
          </a:xfrm>
          <a:prstGeom prst="rect">
            <a:avLst/>
          </a:prstGeom>
          <a:noFill/>
          <a:ln>
            <a:noFill/>
          </a:ln>
        </p:spPr>
      </p:pic>
      <p:pic>
        <p:nvPicPr>
          <p:cNvPr id="241" name="Google Shape;241;p39"/>
          <p:cNvPicPr preferRelativeResize="0"/>
          <p:nvPr/>
        </p:nvPicPr>
        <p:blipFill rotWithShape="1">
          <a:blip r:embed="rId4">
            <a:alphaModFix/>
          </a:blip>
          <a:srcRect l="7911" t="9739" r="7471" b="4980"/>
          <a:stretch/>
        </p:blipFill>
        <p:spPr>
          <a:xfrm>
            <a:off x="5730100" y="2387100"/>
            <a:ext cx="3413901" cy="2580376"/>
          </a:xfrm>
          <a:prstGeom prst="rect">
            <a:avLst/>
          </a:prstGeom>
          <a:noFill/>
          <a:ln>
            <a:noFill/>
          </a:ln>
        </p:spPr>
      </p:pic>
      <p:cxnSp>
        <p:nvCxnSpPr>
          <p:cNvPr id="242" name="Google Shape;242;p39"/>
          <p:cNvCxnSpPr/>
          <p:nvPr/>
        </p:nvCxnSpPr>
        <p:spPr>
          <a:xfrm flipH="1">
            <a:off x="6545625" y="3884475"/>
            <a:ext cx="465000" cy="2004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Batterijen verplaatsen</a:t>
            </a:r>
            <a:endParaRPr/>
          </a:p>
        </p:txBody>
      </p:sp>
      <p:sp>
        <p:nvSpPr>
          <p:cNvPr id="248" name="Google Shape;248;p40"/>
          <p:cNvSpPr txBox="1">
            <a:spLocks noGrp="1"/>
          </p:cNvSpPr>
          <p:nvPr>
            <p:ph type="body" idx="1"/>
          </p:nvPr>
        </p:nvSpPr>
        <p:spPr>
          <a:xfrm>
            <a:off x="2400250" y="1633350"/>
            <a:ext cx="6321600" cy="29865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sz="2400"/>
              <a:t>Battery optimization</a:t>
            </a:r>
            <a:endParaRPr sz="2400"/>
          </a:p>
          <a:p>
            <a:pPr marL="914400" lvl="1" indent="-342900" algn="l" rtl="0">
              <a:spcBef>
                <a:spcPts val="0"/>
              </a:spcBef>
              <a:spcAft>
                <a:spcPts val="0"/>
              </a:spcAft>
              <a:buSzPts val="1800"/>
              <a:buChar char="-"/>
            </a:pPr>
            <a:r>
              <a:rPr lang="en" sz="1800"/>
              <a:t>Pros:  Betere oplossing, Altijd kloppend</a:t>
            </a:r>
            <a:endParaRPr sz="1800"/>
          </a:p>
          <a:p>
            <a:pPr marL="914400" lvl="1" indent="-342900" algn="l" rtl="0">
              <a:spcBef>
                <a:spcPts val="0"/>
              </a:spcBef>
              <a:spcAft>
                <a:spcPts val="0"/>
              </a:spcAft>
              <a:buSzPts val="1800"/>
              <a:buChar char="-"/>
            </a:pPr>
            <a:r>
              <a:rPr lang="en" sz="1800"/>
              <a:t>Cons: Geen optimalisering op nieuwe locatie</a:t>
            </a:r>
            <a:endParaRPr sz="1800"/>
          </a:p>
          <a:p>
            <a:pPr marL="457200" lvl="0" indent="-381000" algn="l" rtl="0">
              <a:spcBef>
                <a:spcPts val="0"/>
              </a:spcBef>
              <a:spcAft>
                <a:spcPts val="0"/>
              </a:spcAft>
              <a:buSzPts val="2400"/>
              <a:buChar char="-"/>
            </a:pPr>
            <a:r>
              <a:rPr lang="en" sz="2400"/>
              <a:t>K means clustering</a:t>
            </a:r>
            <a:endParaRPr sz="2400"/>
          </a:p>
          <a:p>
            <a:pPr marL="914400" lvl="1" indent="-342900" algn="l" rtl="0">
              <a:spcBef>
                <a:spcPts val="0"/>
              </a:spcBef>
              <a:spcAft>
                <a:spcPts val="0"/>
              </a:spcAft>
              <a:buSzPts val="1800"/>
              <a:buChar char="-"/>
            </a:pPr>
            <a:r>
              <a:rPr lang="en" sz="1800"/>
              <a:t>Pros: Een van de beste manieren om clusters te optimaliseren.</a:t>
            </a:r>
            <a:endParaRPr sz="1800"/>
          </a:p>
          <a:p>
            <a:pPr marL="914400" lvl="1" indent="-342900" algn="l" rtl="0">
              <a:spcBef>
                <a:spcPts val="0"/>
              </a:spcBef>
              <a:spcAft>
                <a:spcPts val="0"/>
              </a:spcAft>
              <a:buSzPts val="1800"/>
              <a:buChar char="-"/>
            </a:pPr>
            <a:r>
              <a:rPr lang="en" sz="1800"/>
              <a:t>Cons: Moeilijk om te optimaliseren voor een kloppende oplossing</a:t>
            </a:r>
            <a:endParaRPr sz="1800"/>
          </a:p>
        </p:txBody>
      </p:sp>
      <p:pic>
        <p:nvPicPr>
          <p:cNvPr id="249" name="Google Shape;249;p40"/>
          <p:cNvPicPr preferRelativeResize="0"/>
          <p:nvPr/>
        </p:nvPicPr>
        <p:blipFill>
          <a:blip r:embed="rId3">
            <a:alphaModFix/>
          </a:blip>
          <a:stretch>
            <a:fillRect/>
          </a:stretch>
        </p:blipFill>
        <p:spPr>
          <a:xfrm>
            <a:off x="0" y="0"/>
            <a:ext cx="1052149" cy="994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Nieuwe batterijen</a:t>
            </a:r>
            <a:endParaRPr/>
          </a:p>
        </p:txBody>
      </p:sp>
      <p:sp>
        <p:nvSpPr>
          <p:cNvPr id="255" name="Google Shape;255;p41"/>
          <p:cNvSpPr txBox="1">
            <a:spLocks noGrp="1"/>
          </p:cNvSpPr>
          <p:nvPr>
            <p:ph type="body" idx="1"/>
          </p:nvPr>
        </p:nvSpPr>
        <p:spPr>
          <a:xfrm>
            <a:off x="2400250" y="1633350"/>
            <a:ext cx="6396000" cy="30210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sz="2400"/>
              <a:t>KmeansClustering</a:t>
            </a:r>
            <a:endParaRPr sz="2400"/>
          </a:p>
        </p:txBody>
      </p:sp>
      <p:pic>
        <p:nvPicPr>
          <p:cNvPr id="256" name="Google Shape;256;p41"/>
          <p:cNvPicPr preferRelativeResize="0"/>
          <p:nvPr/>
        </p:nvPicPr>
        <p:blipFill>
          <a:blip r:embed="rId3">
            <a:alphaModFix/>
          </a:blip>
          <a:stretch>
            <a:fillRect/>
          </a:stretch>
        </p:blipFill>
        <p:spPr>
          <a:xfrm>
            <a:off x="0" y="0"/>
            <a:ext cx="1052149" cy="994500"/>
          </a:xfrm>
          <a:prstGeom prst="rect">
            <a:avLst/>
          </a:prstGeom>
          <a:noFill/>
          <a:ln>
            <a:noFill/>
          </a:ln>
        </p:spPr>
      </p:pic>
      <p:pic>
        <p:nvPicPr>
          <p:cNvPr id="257" name="Google Shape;257;p41"/>
          <p:cNvPicPr preferRelativeResize="0"/>
          <p:nvPr/>
        </p:nvPicPr>
        <p:blipFill>
          <a:blip r:embed="rId4">
            <a:alphaModFix/>
          </a:blip>
          <a:stretch>
            <a:fillRect/>
          </a:stretch>
        </p:blipFill>
        <p:spPr>
          <a:xfrm>
            <a:off x="6026263" y="3073200"/>
            <a:ext cx="2543175" cy="14287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Nieuwe batterijen</a:t>
            </a:r>
            <a:endParaRPr/>
          </a:p>
        </p:txBody>
      </p:sp>
      <p:pic>
        <p:nvPicPr>
          <p:cNvPr id="263" name="Google Shape;263;p42"/>
          <p:cNvPicPr preferRelativeResize="0"/>
          <p:nvPr/>
        </p:nvPicPr>
        <p:blipFill>
          <a:blip r:embed="rId3">
            <a:alphaModFix/>
          </a:blip>
          <a:stretch>
            <a:fillRect/>
          </a:stretch>
        </p:blipFill>
        <p:spPr>
          <a:xfrm>
            <a:off x="0" y="0"/>
            <a:ext cx="1052149" cy="994500"/>
          </a:xfrm>
          <a:prstGeom prst="rect">
            <a:avLst/>
          </a:prstGeom>
          <a:noFill/>
          <a:ln>
            <a:noFill/>
          </a:ln>
        </p:spPr>
      </p:pic>
      <p:pic>
        <p:nvPicPr>
          <p:cNvPr id="264" name="Google Shape;264;p42"/>
          <p:cNvPicPr preferRelativeResize="0"/>
          <p:nvPr/>
        </p:nvPicPr>
        <p:blipFill rotWithShape="1">
          <a:blip r:embed="rId4">
            <a:alphaModFix/>
          </a:blip>
          <a:srcRect l="7399" t="10908" r="8616" b="5050"/>
          <a:stretch/>
        </p:blipFill>
        <p:spPr>
          <a:xfrm>
            <a:off x="2541148" y="1211350"/>
            <a:ext cx="4577027" cy="3435250"/>
          </a:xfrm>
          <a:prstGeom prst="rect">
            <a:avLst/>
          </a:prstGeom>
          <a:noFill/>
          <a:ln>
            <a:noFill/>
          </a:ln>
        </p:spPr>
      </p:pic>
      <p:sp>
        <p:nvSpPr>
          <p:cNvPr id="265" name="Google Shape;265;p42"/>
          <p:cNvSpPr txBox="1"/>
          <p:nvPr/>
        </p:nvSpPr>
        <p:spPr>
          <a:xfrm>
            <a:off x="268600" y="1880125"/>
            <a:ext cx="1745700" cy="120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Kosten: </a:t>
            </a: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23157</a:t>
            </a: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Ter vergelijking: met de oude batterijen: </a:t>
            </a: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46510</a:t>
            </a:r>
            <a:endParaRPr>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Conclusies</a:t>
            </a:r>
            <a:endParaRPr/>
          </a:p>
        </p:txBody>
      </p:sp>
      <p:sp>
        <p:nvSpPr>
          <p:cNvPr id="271" name="Google Shape;271;p43"/>
          <p:cNvSpPr txBox="1">
            <a:spLocks noGrp="1"/>
          </p:cNvSpPr>
          <p:nvPr>
            <p:ph type="body" idx="1"/>
          </p:nvPr>
        </p:nvSpPr>
        <p:spPr>
          <a:xfrm>
            <a:off x="2400250" y="1633350"/>
            <a:ext cx="6396000" cy="3021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Verschillende varianten van hillclimber geven de laagste prijs bij het oplossen van de standaardgrid. </a:t>
            </a:r>
            <a:endParaRPr dirty="0"/>
          </a:p>
          <a:p>
            <a:pPr marL="457200" lvl="0" indent="-342900" algn="l" rtl="0">
              <a:spcBef>
                <a:spcPts val="0"/>
              </a:spcBef>
              <a:spcAft>
                <a:spcPts val="0"/>
              </a:spcAft>
              <a:buSzPts val="1800"/>
              <a:buChar char="-"/>
            </a:pPr>
            <a:r>
              <a:rPr lang="en" dirty="0"/>
              <a:t>Kmeansclustering is een krachtige methode voor een systeem met dynamische batterijplaats en -aantal. (vergelijken met Battery-optimization)</a:t>
            </a:r>
            <a:endParaRPr dirty="0"/>
          </a:p>
        </p:txBody>
      </p:sp>
      <p:pic>
        <p:nvPicPr>
          <p:cNvPr id="272" name="Google Shape;272;p43"/>
          <p:cNvPicPr preferRelativeResize="0"/>
          <p:nvPr/>
        </p:nvPicPr>
        <p:blipFill>
          <a:blip r:embed="rId3">
            <a:alphaModFix/>
          </a:blip>
          <a:stretch>
            <a:fillRect/>
          </a:stretch>
        </p:blipFill>
        <p:spPr>
          <a:xfrm>
            <a:off x="0" y="0"/>
            <a:ext cx="1052149" cy="994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Smartgrid</a:t>
            </a:r>
            <a:endParaRPr/>
          </a:p>
        </p:txBody>
      </p:sp>
      <p:sp>
        <p:nvSpPr>
          <p:cNvPr id="127" name="Google Shape;127;p26"/>
          <p:cNvSpPr txBox="1">
            <a:spLocks noGrp="1"/>
          </p:cNvSpPr>
          <p:nvPr>
            <p:ph type="body" idx="1"/>
          </p:nvPr>
        </p:nvSpPr>
        <p:spPr>
          <a:xfrm>
            <a:off x="2410100" y="1595775"/>
            <a:ext cx="6321600" cy="1876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Groene energie is de energie van de toekomst!</a:t>
            </a:r>
            <a:endParaRPr/>
          </a:p>
          <a:p>
            <a:pPr marL="0" lvl="0" indent="0" algn="l" rtl="0">
              <a:spcBef>
                <a:spcPts val="1600"/>
              </a:spcBef>
              <a:spcAft>
                <a:spcPts val="1600"/>
              </a:spcAft>
              <a:buNone/>
            </a:pPr>
            <a:r>
              <a:rPr lang="en"/>
              <a:t>Maar hoe zorgen voor een slimme grid met zo laag mogelijke kosten?</a:t>
            </a:r>
            <a:endParaRPr/>
          </a:p>
        </p:txBody>
      </p:sp>
      <p:pic>
        <p:nvPicPr>
          <p:cNvPr id="128" name="Google Shape;128;p26"/>
          <p:cNvPicPr preferRelativeResize="0"/>
          <p:nvPr/>
        </p:nvPicPr>
        <p:blipFill>
          <a:blip r:embed="rId3">
            <a:alphaModFix/>
          </a:blip>
          <a:stretch>
            <a:fillRect/>
          </a:stretch>
        </p:blipFill>
        <p:spPr>
          <a:xfrm>
            <a:off x="0" y="0"/>
            <a:ext cx="1052149" cy="994500"/>
          </a:xfrm>
          <a:prstGeom prst="rect">
            <a:avLst/>
          </a:prstGeom>
          <a:noFill/>
          <a:ln>
            <a:noFill/>
          </a:ln>
        </p:spPr>
      </p:pic>
      <p:pic>
        <p:nvPicPr>
          <p:cNvPr id="129" name="Google Shape;129;p26"/>
          <p:cNvPicPr preferRelativeResize="0"/>
          <p:nvPr/>
        </p:nvPicPr>
        <p:blipFill>
          <a:blip r:embed="rId4">
            <a:alphaModFix/>
          </a:blip>
          <a:stretch>
            <a:fillRect/>
          </a:stretch>
        </p:blipFill>
        <p:spPr>
          <a:xfrm>
            <a:off x="4042554" y="2571750"/>
            <a:ext cx="4562170" cy="2113350"/>
          </a:xfrm>
          <a:prstGeom prst="rect">
            <a:avLst/>
          </a:prstGeom>
          <a:noFill/>
          <a:ln>
            <a:noFill/>
          </a:ln>
        </p:spPr>
      </p:pic>
      <p:sp>
        <p:nvSpPr>
          <p:cNvPr id="130" name="Google Shape;130;p26"/>
          <p:cNvSpPr txBox="1"/>
          <p:nvPr/>
        </p:nvSpPr>
        <p:spPr>
          <a:xfrm>
            <a:off x="765475" y="4788675"/>
            <a:ext cx="8527800" cy="35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https://www.zonnepanelen.net/wp-content/uploads/2015/08/zonnepanelen-tuinopstelling-544x252.jpg</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Smartgrid</a:t>
            </a:r>
            <a:endParaRPr/>
          </a:p>
        </p:txBody>
      </p:sp>
      <p:sp>
        <p:nvSpPr>
          <p:cNvPr id="136" name="Google Shape;136;p27"/>
          <p:cNvSpPr txBox="1">
            <a:spLocks noGrp="1"/>
          </p:cNvSpPr>
          <p:nvPr>
            <p:ph type="body" idx="1"/>
          </p:nvPr>
        </p:nvSpPr>
        <p:spPr>
          <a:xfrm>
            <a:off x="2410100" y="1595775"/>
            <a:ext cx="6321600" cy="1876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Drie wijken met huizen die maximale output genereren</a:t>
            </a:r>
            <a:endParaRPr/>
          </a:p>
          <a:p>
            <a:pPr marL="457200" lvl="0" indent="-342900" algn="l" rtl="0">
              <a:spcBef>
                <a:spcPts val="0"/>
              </a:spcBef>
              <a:spcAft>
                <a:spcPts val="0"/>
              </a:spcAft>
              <a:buSzPts val="1800"/>
              <a:buChar char="●"/>
            </a:pPr>
            <a:r>
              <a:rPr lang="en"/>
              <a:t>Deze moeten worden gekoppeld aan batterijen met een vaste capaciteit</a:t>
            </a:r>
            <a:endParaRPr/>
          </a:p>
          <a:p>
            <a:pPr marL="0" lvl="0" indent="0" algn="l" rtl="0">
              <a:spcBef>
                <a:spcPts val="1600"/>
              </a:spcBef>
              <a:spcAft>
                <a:spcPts val="0"/>
              </a:spcAft>
              <a:buNone/>
            </a:pPr>
            <a:endParaRPr/>
          </a:p>
          <a:p>
            <a:pPr marL="0" lvl="0" indent="0" algn="l" rtl="0">
              <a:spcBef>
                <a:spcPts val="1600"/>
              </a:spcBef>
              <a:spcAft>
                <a:spcPts val="1600"/>
              </a:spcAft>
              <a:buNone/>
            </a:pPr>
            <a:r>
              <a:rPr lang="en"/>
              <a:t>Zo goedkoop mogelijk!</a:t>
            </a:r>
            <a:endParaRPr/>
          </a:p>
        </p:txBody>
      </p:sp>
      <p:pic>
        <p:nvPicPr>
          <p:cNvPr id="137" name="Google Shape;137;p27"/>
          <p:cNvPicPr preferRelativeResize="0"/>
          <p:nvPr/>
        </p:nvPicPr>
        <p:blipFill>
          <a:blip r:embed="rId3">
            <a:alphaModFix/>
          </a:blip>
          <a:stretch>
            <a:fillRect/>
          </a:stretch>
        </p:blipFill>
        <p:spPr>
          <a:xfrm>
            <a:off x="0" y="0"/>
            <a:ext cx="1052149" cy="994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Smartgrid</a:t>
            </a:r>
            <a:endParaRPr dirty="0"/>
          </a:p>
        </p:txBody>
      </p:sp>
      <p:sp>
        <p:nvSpPr>
          <p:cNvPr id="146" name="Google Shape;146;p28"/>
          <p:cNvSpPr txBox="1">
            <a:spLocks noGrp="1"/>
          </p:cNvSpPr>
          <p:nvPr>
            <p:ph type="body" idx="1"/>
          </p:nvPr>
        </p:nvSpPr>
        <p:spPr>
          <a:xfrm>
            <a:off x="584850" y="2512500"/>
            <a:ext cx="1340400" cy="187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latin typeface="Arial"/>
                <a:ea typeface="Arial"/>
                <a:cs typeface="Arial"/>
                <a:sym typeface="Arial"/>
              </a:rPr>
              <a:t>5</a:t>
            </a:r>
            <a:r>
              <a:rPr lang="en" sz="3000" baseline="30000">
                <a:latin typeface="Arial"/>
                <a:ea typeface="Arial"/>
                <a:cs typeface="Arial"/>
                <a:sym typeface="Arial"/>
              </a:rPr>
              <a:t>150</a:t>
            </a:r>
            <a:endParaRPr sz="3000" baseline="30000">
              <a:latin typeface="Arial"/>
              <a:ea typeface="Arial"/>
              <a:cs typeface="Arial"/>
              <a:sym typeface="Arial"/>
            </a:endParaRPr>
          </a:p>
          <a:p>
            <a:pPr marL="0" lvl="0" indent="0" algn="l" rtl="0">
              <a:spcBef>
                <a:spcPts val="1600"/>
              </a:spcBef>
              <a:spcAft>
                <a:spcPts val="1600"/>
              </a:spcAft>
              <a:buNone/>
            </a:pPr>
            <a:endParaRPr sz="3000"/>
          </a:p>
        </p:txBody>
      </p:sp>
      <p:sp>
        <p:nvSpPr>
          <p:cNvPr id="144" name="Google Shape;144;p28"/>
          <p:cNvSpPr txBox="1">
            <a:spLocks noGrp="1"/>
          </p:cNvSpPr>
          <p:nvPr>
            <p:ph type="title" idx="4294967295"/>
          </p:nvPr>
        </p:nvSpPr>
        <p:spPr>
          <a:xfrm>
            <a:off x="0" y="1873250"/>
            <a:ext cx="2052638" cy="49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State Space</a:t>
            </a:r>
            <a:endParaRPr sz="2400"/>
          </a:p>
        </p:txBody>
      </p:sp>
      <p:pic>
        <p:nvPicPr>
          <p:cNvPr id="143" name="Google Shape;143;p28"/>
          <p:cNvPicPr preferRelativeResize="0"/>
          <p:nvPr/>
        </p:nvPicPr>
        <p:blipFill>
          <a:blip r:embed="rId3">
            <a:alphaModFix/>
          </a:blip>
          <a:stretch>
            <a:fillRect/>
          </a:stretch>
        </p:blipFill>
        <p:spPr>
          <a:xfrm>
            <a:off x="0" y="0"/>
            <a:ext cx="1052149" cy="994500"/>
          </a:xfrm>
          <a:prstGeom prst="rect">
            <a:avLst/>
          </a:prstGeom>
          <a:noFill/>
          <a:ln>
            <a:noFill/>
          </a:ln>
        </p:spPr>
      </p:pic>
      <p:sp>
        <p:nvSpPr>
          <p:cNvPr id="145" name="Google Shape;145;p28"/>
          <p:cNvSpPr/>
          <p:nvPr/>
        </p:nvSpPr>
        <p:spPr>
          <a:xfrm>
            <a:off x="304950" y="2378825"/>
            <a:ext cx="1340400" cy="994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7" name="Google Shape;147;p28"/>
          <p:cNvPicPr preferRelativeResize="0"/>
          <p:nvPr/>
        </p:nvPicPr>
        <p:blipFill rotWithShape="1">
          <a:blip r:embed="rId4">
            <a:alphaModFix/>
          </a:blip>
          <a:srcRect l="19225" t="11196" r="20526" b="9846"/>
          <a:stretch/>
        </p:blipFill>
        <p:spPr>
          <a:xfrm>
            <a:off x="2603121" y="1404812"/>
            <a:ext cx="3991776" cy="2942525"/>
          </a:xfrm>
          <a:prstGeom prst="rect">
            <a:avLst/>
          </a:prstGeom>
          <a:noFill/>
          <a:ln>
            <a:noFill/>
          </a:ln>
        </p:spPr>
      </p:pic>
      <p:sp>
        <p:nvSpPr>
          <p:cNvPr id="2" name="Tekstvak 1"/>
          <p:cNvSpPr txBox="1"/>
          <p:nvPr/>
        </p:nvSpPr>
        <p:spPr>
          <a:xfrm>
            <a:off x="6699380" y="1404812"/>
            <a:ext cx="2094533" cy="523220"/>
          </a:xfrm>
          <a:prstGeom prst="rect">
            <a:avLst/>
          </a:prstGeom>
          <a:noFill/>
        </p:spPr>
        <p:txBody>
          <a:bodyPr wrap="square" rtlCol="0">
            <a:spAutoFit/>
          </a:bodyPr>
          <a:lstStyle/>
          <a:p>
            <a:r>
              <a:rPr lang="en-GB" dirty="0"/>
              <a:t>3 </a:t>
            </a:r>
            <a:r>
              <a:rPr lang="en-GB" dirty="0" err="1"/>
              <a:t>wijken</a:t>
            </a:r>
            <a:endParaRPr lang="en-GB" dirty="0"/>
          </a:p>
          <a:p>
            <a:r>
              <a:rPr lang="en-GB" dirty="0"/>
              <a:t>5 </a:t>
            </a:r>
            <a:r>
              <a:rPr lang="en-GB" dirty="0" err="1"/>
              <a:t>batterijen</a:t>
            </a:r>
            <a:endParaRPr lang="en-GB" dirty="0"/>
          </a:p>
        </p:txBody>
      </p:sp>
      <p:cxnSp>
        <p:nvCxnSpPr>
          <p:cNvPr id="4" name="Rechte verbindingslijn met pijl 3"/>
          <p:cNvCxnSpPr/>
          <p:nvPr/>
        </p:nvCxnSpPr>
        <p:spPr>
          <a:xfrm flipV="1">
            <a:off x="6204857" y="2491273"/>
            <a:ext cx="653143" cy="7837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Rechte verbindingslijn met pijl 6"/>
          <p:cNvCxnSpPr/>
          <p:nvPr/>
        </p:nvCxnSpPr>
        <p:spPr>
          <a:xfrm flipV="1">
            <a:off x="5924939" y="3275045"/>
            <a:ext cx="849085" cy="5691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Tekstvak 7"/>
          <p:cNvSpPr txBox="1"/>
          <p:nvPr/>
        </p:nvSpPr>
        <p:spPr>
          <a:xfrm>
            <a:off x="6802009" y="3153747"/>
            <a:ext cx="1791477" cy="307777"/>
          </a:xfrm>
          <a:prstGeom prst="rect">
            <a:avLst/>
          </a:prstGeom>
          <a:noFill/>
        </p:spPr>
        <p:txBody>
          <a:bodyPr wrap="square" rtlCol="0">
            <a:spAutoFit/>
          </a:bodyPr>
          <a:lstStyle/>
          <a:p>
            <a:r>
              <a:rPr lang="en-GB" dirty="0" err="1"/>
              <a:t>Capaciteit</a:t>
            </a:r>
            <a:r>
              <a:rPr lang="en-GB" dirty="0"/>
              <a:t>: 1507.0</a:t>
            </a:r>
          </a:p>
        </p:txBody>
      </p:sp>
      <p:pic>
        <p:nvPicPr>
          <p:cNvPr id="9" name="Afbeelding 8"/>
          <p:cNvPicPr>
            <a:picLocks noChangeAspect="1"/>
          </p:cNvPicPr>
          <p:nvPr/>
        </p:nvPicPr>
        <p:blipFill rotWithShape="1">
          <a:blip r:embed="rId5">
            <a:extLst>
              <a:ext uri="{28A0092B-C50C-407E-A947-70E740481C1C}">
                <a14:useLocalDpi xmlns:a14="http://schemas.microsoft.com/office/drawing/2010/main" val="0"/>
              </a:ext>
            </a:extLst>
          </a:blip>
          <a:srcRect l="20714" t="37479" r="33470" b="13814"/>
          <a:stretch/>
        </p:blipFill>
        <p:spPr>
          <a:xfrm>
            <a:off x="3947161" y="741939"/>
            <a:ext cx="5163380" cy="30861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0" presetClass="exit" presetSubtype="0" fill="hold" grpId="0" nodeType="withEffect">
                                  <p:stCondLst>
                                    <p:cond delay="0"/>
                                  </p:stCondLst>
                                  <p:childTnLst>
                                    <p:animEffect transition="out" filter="fade">
                                      <p:cBhvr>
                                        <p:cTn id="8" dur="500"/>
                                        <p:tgtEl>
                                          <p:spTgt spid="2"/>
                                        </p:tgtEl>
                                      </p:cBhvr>
                                    </p:animEffect>
                                    <p:set>
                                      <p:cBhvr>
                                        <p:cTn id="9" dur="1" fill="hold">
                                          <p:stCondLst>
                                            <p:cond delay="499"/>
                                          </p:stCondLst>
                                        </p:cTn>
                                        <p:tgtEl>
                                          <p:spTgt spid="2"/>
                                        </p:tgtEl>
                                        <p:attrNameLst>
                                          <p:attrName>style.visibility</p:attrName>
                                        </p:attrNameLst>
                                      </p:cBhvr>
                                      <p:to>
                                        <p:strVal val="hidden"/>
                                      </p:to>
                                    </p:set>
                                  </p:childTnLst>
                                </p:cTn>
                              </p:par>
                              <p:par>
                                <p:cTn id="10" presetID="10"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Smartgrid - Problemen</a:t>
            </a:r>
            <a:endParaRPr/>
          </a:p>
        </p:txBody>
      </p:sp>
      <p:sp>
        <p:nvSpPr>
          <p:cNvPr id="154" name="Google Shape;154;p29"/>
          <p:cNvSpPr txBox="1">
            <a:spLocks noGrp="1"/>
          </p:cNvSpPr>
          <p:nvPr>
            <p:ph type="body" idx="1"/>
          </p:nvPr>
        </p:nvSpPr>
        <p:spPr>
          <a:xfrm>
            <a:off x="2410100" y="1595775"/>
            <a:ext cx="6321600" cy="1876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a:t>Connect alle huizen met de batterijen</a:t>
            </a:r>
            <a:endParaRPr/>
          </a:p>
          <a:p>
            <a:pPr marL="457200" lvl="0" indent="-342900" algn="l" rtl="0">
              <a:spcBef>
                <a:spcPts val="0"/>
              </a:spcBef>
              <a:spcAft>
                <a:spcPts val="0"/>
              </a:spcAft>
              <a:buSzPts val="1800"/>
              <a:buAutoNum type="arabicPeriod"/>
            </a:pPr>
            <a:r>
              <a:rPr lang="en"/>
              <a:t>Bereken de totale kosten en optimaliseer</a:t>
            </a:r>
            <a:endParaRPr/>
          </a:p>
          <a:p>
            <a:pPr marL="914400" lvl="1" indent="-317500" algn="l" rtl="0">
              <a:spcBef>
                <a:spcPts val="0"/>
              </a:spcBef>
              <a:spcAft>
                <a:spcPts val="0"/>
              </a:spcAft>
              <a:buSzPts val="1400"/>
              <a:buAutoNum type="alphaLcPeriod"/>
            </a:pPr>
            <a:r>
              <a:rPr lang="en"/>
              <a:t>Kabels en batterijen</a:t>
            </a:r>
            <a:endParaRPr/>
          </a:p>
          <a:p>
            <a:pPr marL="457200" lvl="0" indent="-342900" algn="l" rtl="0">
              <a:spcBef>
                <a:spcPts val="0"/>
              </a:spcBef>
              <a:spcAft>
                <a:spcPts val="0"/>
              </a:spcAft>
              <a:buSzPts val="1800"/>
              <a:buAutoNum type="arabicPeriod"/>
            </a:pPr>
            <a:r>
              <a:rPr lang="en"/>
              <a:t>Optimaliseer door batterijen te verplaatsen</a:t>
            </a:r>
            <a:endParaRPr/>
          </a:p>
          <a:p>
            <a:pPr marL="457200" lvl="0" indent="-342900" algn="l" rtl="0">
              <a:spcBef>
                <a:spcPts val="0"/>
              </a:spcBef>
              <a:spcAft>
                <a:spcPts val="0"/>
              </a:spcAft>
              <a:buSzPts val="1800"/>
              <a:buAutoNum type="arabicPeriod"/>
            </a:pPr>
            <a:r>
              <a:rPr lang="en"/>
              <a:t>Optimaliseer de kosten door nieuwe batterijen te gebruiken</a:t>
            </a:r>
            <a:endParaRPr/>
          </a:p>
        </p:txBody>
      </p:sp>
      <p:pic>
        <p:nvPicPr>
          <p:cNvPr id="155" name="Google Shape;155;p29"/>
          <p:cNvPicPr preferRelativeResize="0"/>
          <p:nvPr/>
        </p:nvPicPr>
        <p:blipFill>
          <a:blip r:embed="rId3">
            <a:alphaModFix/>
          </a:blip>
          <a:stretch>
            <a:fillRect/>
          </a:stretch>
        </p:blipFill>
        <p:spPr>
          <a:xfrm>
            <a:off x="0" y="0"/>
            <a:ext cx="1052149" cy="994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Connect alle huizen</a:t>
            </a:r>
            <a:endParaRPr/>
          </a:p>
        </p:txBody>
      </p:sp>
      <p:sp>
        <p:nvSpPr>
          <p:cNvPr id="161" name="Google Shape;161;p30"/>
          <p:cNvSpPr txBox="1">
            <a:spLocks noGrp="1"/>
          </p:cNvSpPr>
          <p:nvPr>
            <p:ph type="body" idx="1"/>
          </p:nvPr>
        </p:nvSpPr>
        <p:spPr>
          <a:xfrm>
            <a:off x="2400250" y="1633350"/>
            <a:ext cx="3156300" cy="18768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sz="2400"/>
              <a:t>Average fit </a:t>
            </a:r>
            <a:endParaRPr sz="2400"/>
          </a:p>
          <a:p>
            <a:pPr marL="457200" lvl="0" indent="-381000" algn="l" rtl="0">
              <a:spcBef>
                <a:spcPts val="0"/>
              </a:spcBef>
              <a:spcAft>
                <a:spcPts val="0"/>
              </a:spcAft>
              <a:buSzPts val="2400"/>
              <a:buChar char="-"/>
            </a:pPr>
            <a:r>
              <a:rPr lang="en" sz="2400"/>
              <a:t>Decreasing first fit</a:t>
            </a:r>
            <a:endParaRPr sz="2400"/>
          </a:p>
        </p:txBody>
      </p:sp>
      <p:pic>
        <p:nvPicPr>
          <p:cNvPr id="162" name="Google Shape;162;p30"/>
          <p:cNvPicPr preferRelativeResize="0"/>
          <p:nvPr/>
        </p:nvPicPr>
        <p:blipFill>
          <a:blip r:embed="rId3">
            <a:alphaModFix/>
          </a:blip>
          <a:stretch>
            <a:fillRect/>
          </a:stretch>
        </p:blipFill>
        <p:spPr>
          <a:xfrm>
            <a:off x="0" y="0"/>
            <a:ext cx="1052149" cy="994500"/>
          </a:xfrm>
          <a:prstGeom prst="rect">
            <a:avLst/>
          </a:prstGeom>
          <a:noFill/>
          <a:ln>
            <a:noFill/>
          </a:ln>
        </p:spPr>
      </p:pic>
      <p:graphicFrame>
        <p:nvGraphicFramePr>
          <p:cNvPr id="163" name="Google Shape;163;p30"/>
          <p:cNvGraphicFramePr/>
          <p:nvPr/>
        </p:nvGraphicFramePr>
        <p:xfrm>
          <a:off x="1482850" y="2852425"/>
          <a:ext cx="7239000" cy="1640670"/>
        </p:xfrm>
        <a:graphic>
          <a:graphicData uri="http://schemas.openxmlformats.org/drawingml/2006/table">
            <a:tbl>
              <a:tblPr>
                <a:noFill/>
                <a:tableStyleId>{3DFF74F2-8491-4685-93EF-F65C8FE4BDBB}</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4749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Wijk 1</a:t>
                      </a:r>
                      <a:endParaRPr/>
                    </a:p>
                  </a:txBody>
                  <a:tcPr marL="91425" marR="91425" marT="91425" marB="91425"/>
                </a:tc>
                <a:tc>
                  <a:txBody>
                    <a:bodyPr/>
                    <a:lstStyle/>
                    <a:p>
                      <a:pPr marL="0" lvl="0" indent="0" algn="l" rtl="0">
                        <a:spcBef>
                          <a:spcPts val="0"/>
                        </a:spcBef>
                        <a:spcAft>
                          <a:spcPts val="0"/>
                        </a:spcAft>
                        <a:buNone/>
                      </a:pPr>
                      <a:r>
                        <a:rPr lang="en"/>
                        <a:t>Wijk 2</a:t>
                      </a:r>
                      <a:endParaRPr/>
                    </a:p>
                  </a:txBody>
                  <a:tcPr marL="91425" marR="91425" marT="91425" marB="91425"/>
                </a:tc>
                <a:tc>
                  <a:txBody>
                    <a:bodyPr/>
                    <a:lstStyle/>
                    <a:p>
                      <a:pPr marL="0" lvl="0" indent="0" algn="l" rtl="0">
                        <a:spcBef>
                          <a:spcPts val="0"/>
                        </a:spcBef>
                        <a:spcAft>
                          <a:spcPts val="0"/>
                        </a:spcAft>
                        <a:buNone/>
                      </a:pPr>
                      <a:r>
                        <a:rPr lang="en"/>
                        <a:t>Wijk 3</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First fit</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Fit 149/150</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Decreasing first fit</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Fit 149/150</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Average fit</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3"/>
                  </a:ext>
                </a:extLst>
              </a:tr>
            </a:tbl>
          </a:graphicData>
        </a:graphic>
      </p:graphicFrame>
      <p:pic>
        <p:nvPicPr>
          <p:cNvPr id="164" name="Google Shape;164;p30"/>
          <p:cNvPicPr preferRelativeResize="0"/>
          <p:nvPr/>
        </p:nvPicPr>
        <p:blipFill>
          <a:blip r:embed="rId3">
            <a:alphaModFix/>
          </a:blip>
          <a:stretch>
            <a:fillRect/>
          </a:stretch>
        </p:blipFill>
        <p:spPr>
          <a:xfrm>
            <a:off x="3951049" y="3346950"/>
            <a:ext cx="394375" cy="372775"/>
          </a:xfrm>
          <a:prstGeom prst="rect">
            <a:avLst/>
          </a:prstGeom>
          <a:noFill/>
          <a:ln>
            <a:noFill/>
          </a:ln>
        </p:spPr>
      </p:pic>
      <p:pic>
        <p:nvPicPr>
          <p:cNvPr id="165" name="Google Shape;165;p30"/>
          <p:cNvPicPr preferRelativeResize="0"/>
          <p:nvPr/>
        </p:nvPicPr>
        <p:blipFill>
          <a:blip r:embed="rId3">
            <a:alphaModFix/>
          </a:blip>
          <a:stretch>
            <a:fillRect/>
          </a:stretch>
        </p:blipFill>
        <p:spPr>
          <a:xfrm>
            <a:off x="5820324" y="3346950"/>
            <a:ext cx="394375" cy="372775"/>
          </a:xfrm>
          <a:prstGeom prst="rect">
            <a:avLst/>
          </a:prstGeom>
          <a:noFill/>
          <a:ln>
            <a:noFill/>
          </a:ln>
        </p:spPr>
      </p:pic>
      <p:pic>
        <p:nvPicPr>
          <p:cNvPr id="166" name="Google Shape;166;p30"/>
          <p:cNvPicPr preferRelativeResize="0"/>
          <p:nvPr/>
        </p:nvPicPr>
        <p:blipFill>
          <a:blip r:embed="rId3">
            <a:alphaModFix/>
          </a:blip>
          <a:stretch>
            <a:fillRect/>
          </a:stretch>
        </p:blipFill>
        <p:spPr>
          <a:xfrm>
            <a:off x="3951049" y="3719725"/>
            <a:ext cx="394375" cy="372775"/>
          </a:xfrm>
          <a:prstGeom prst="rect">
            <a:avLst/>
          </a:prstGeom>
          <a:noFill/>
          <a:ln>
            <a:noFill/>
          </a:ln>
        </p:spPr>
      </p:pic>
      <p:pic>
        <p:nvPicPr>
          <p:cNvPr id="167" name="Google Shape;167;p30"/>
          <p:cNvPicPr preferRelativeResize="0"/>
          <p:nvPr/>
        </p:nvPicPr>
        <p:blipFill>
          <a:blip r:embed="rId3">
            <a:alphaModFix/>
          </a:blip>
          <a:stretch>
            <a:fillRect/>
          </a:stretch>
        </p:blipFill>
        <p:spPr>
          <a:xfrm>
            <a:off x="5820324" y="3719725"/>
            <a:ext cx="394375" cy="372775"/>
          </a:xfrm>
          <a:prstGeom prst="rect">
            <a:avLst/>
          </a:prstGeom>
          <a:noFill/>
          <a:ln>
            <a:noFill/>
          </a:ln>
        </p:spPr>
      </p:pic>
      <p:pic>
        <p:nvPicPr>
          <p:cNvPr id="168" name="Google Shape;168;p30"/>
          <p:cNvPicPr preferRelativeResize="0"/>
          <p:nvPr/>
        </p:nvPicPr>
        <p:blipFill>
          <a:blip r:embed="rId3">
            <a:alphaModFix/>
          </a:blip>
          <a:stretch>
            <a:fillRect/>
          </a:stretch>
        </p:blipFill>
        <p:spPr>
          <a:xfrm>
            <a:off x="3951049" y="4112125"/>
            <a:ext cx="394375" cy="372775"/>
          </a:xfrm>
          <a:prstGeom prst="rect">
            <a:avLst/>
          </a:prstGeom>
          <a:noFill/>
          <a:ln>
            <a:noFill/>
          </a:ln>
        </p:spPr>
      </p:pic>
      <p:pic>
        <p:nvPicPr>
          <p:cNvPr id="169" name="Google Shape;169;p30"/>
          <p:cNvPicPr preferRelativeResize="0"/>
          <p:nvPr/>
        </p:nvPicPr>
        <p:blipFill>
          <a:blip r:embed="rId3">
            <a:alphaModFix/>
          </a:blip>
          <a:stretch>
            <a:fillRect/>
          </a:stretch>
        </p:blipFill>
        <p:spPr>
          <a:xfrm>
            <a:off x="5820324" y="4112125"/>
            <a:ext cx="394375" cy="372775"/>
          </a:xfrm>
          <a:prstGeom prst="rect">
            <a:avLst/>
          </a:prstGeom>
          <a:noFill/>
          <a:ln>
            <a:noFill/>
          </a:ln>
        </p:spPr>
      </p:pic>
      <p:pic>
        <p:nvPicPr>
          <p:cNvPr id="170" name="Google Shape;170;p30"/>
          <p:cNvPicPr preferRelativeResize="0"/>
          <p:nvPr/>
        </p:nvPicPr>
        <p:blipFill>
          <a:blip r:embed="rId3">
            <a:alphaModFix/>
          </a:blip>
          <a:stretch>
            <a:fillRect/>
          </a:stretch>
        </p:blipFill>
        <p:spPr>
          <a:xfrm>
            <a:off x="7590974" y="4112125"/>
            <a:ext cx="394375" cy="372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Bereken kosten en optimaliseer</a:t>
            </a:r>
            <a:endParaRPr/>
          </a:p>
        </p:txBody>
      </p:sp>
      <p:sp>
        <p:nvSpPr>
          <p:cNvPr id="176" name="Google Shape;176;p31"/>
          <p:cNvSpPr txBox="1">
            <a:spLocks noGrp="1"/>
          </p:cNvSpPr>
          <p:nvPr>
            <p:ph type="body" idx="1"/>
          </p:nvPr>
        </p:nvSpPr>
        <p:spPr>
          <a:xfrm>
            <a:off x="2410100" y="1595775"/>
            <a:ext cx="6321600" cy="1876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Random</a:t>
            </a:r>
            <a:endParaRPr/>
          </a:p>
          <a:p>
            <a:pPr marL="457200" lvl="0" indent="-342900" algn="l" rtl="0">
              <a:spcBef>
                <a:spcPts val="0"/>
              </a:spcBef>
              <a:spcAft>
                <a:spcPts val="0"/>
              </a:spcAft>
              <a:buSzPts val="1800"/>
              <a:buChar char="●"/>
            </a:pPr>
            <a:r>
              <a:rPr lang="en"/>
              <a:t>Greedy</a:t>
            </a:r>
            <a:endParaRPr/>
          </a:p>
          <a:p>
            <a:pPr marL="457200" lvl="0" indent="-342900" algn="l" rtl="0">
              <a:spcBef>
                <a:spcPts val="0"/>
              </a:spcBef>
              <a:spcAft>
                <a:spcPts val="0"/>
              </a:spcAft>
              <a:buSzPts val="1800"/>
              <a:buChar char="●"/>
            </a:pPr>
            <a:r>
              <a:rPr lang="en"/>
              <a:t>Hillclimber (random en greedy base)</a:t>
            </a:r>
            <a:endParaRPr/>
          </a:p>
          <a:p>
            <a:pPr marL="457200" lvl="0" indent="-342900" algn="l" rtl="0">
              <a:spcBef>
                <a:spcPts val="0"/>
              </a:spcBef>
              <a:spcAft>
                <a:spcPts val="0"/>
              </a:spcAft>
              <a:buSzPts val="1800"/>
              <a:buChar char="●"/>
            </a:pPr>
            <a:r>
              <a:rPr lang="en"/>
              <a:t>Randclimber (random en greedy base)</a:t>
            </a:r>
            <a:endParaRPr/>
          </a:p>
          <a:p>
            <a:pPr marL="457200" lvl="0" indent="-342900" algn="l" rtl="0">
              <a:spcBef>
                <a:spcPts val="0"/>
              </a:spcBef>
              <a:spcAft>
                <a:spcPts val="0"/>
              </a:spcAft>
              <a:buSzPts val="1800"/>
              <a:buChar char="●"/>
            </a:pPr>
            <a:r>
              <a:rPr lang="en"/>
              <a:t>Branch ‘n bound (wijk 5)</a:t>
            </a:r>
            <a:endParaRPr/>
          </a:p>
          <a:p>
            <a:pPr marL="457200" lvl="0" indent="-342900" algn="l" rtl="0">
              <a:spcBef>
                <a:spcPts val="0"/>
              </a:spcBef>
              <a:spcAft>
                <a:spcPts val="0"/>
              </a:spcAft>
              <a:buSzPts val="1800"/>
              <a:buChar char="●"/>
            </a:pPr>
            <a:r>
              <a:rPr lang="en"/>
              <a:t>Depth first search (wijk 5)</a:t>
            </a:r>
            <a:endParaRPr/>
          </a:p>
        </p:txBody>
      </p:sp>
      <p:pic>
        <p:nvPicPr>
          <p:cNvPr id="177" name="Google Shape;177;p31"/>
          <p:cNvPicPr preferRelativeResize="0"/>
          <p:nvPr/>
        </p:nvPicPr>
        <p:blipFill>
          <a:blip r:embed="rId3">
            <a:alphaModFix/>
          </a:blip>
          <a:stretch>
            <a:fillRect/>
          </a:stretch>
        </p:blipFill>
        <p:spPr>
          <a:xfrm>
            <a:off x="0" y="0"/>
            <a:ext cx="1052149" cy="9945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6">
                                            <p:txEl>
                                              <p:pRg st="0" end="0"/>
                                            </p:txEl>
                                          </p:spTgt>
                                        </p:tgtEl>
                                        <p:attrNameLst>
                                          <p:attrName>style.visibility</p:attrName>
                                        </p:attrNameLst>
                                      </p:cBhvr>
                                      <p:to>
                                        <p:strVal val="visible"/>
                                      </p:to>
                                    </p:set>
                                    <p:animEffect transition="in" filter="fade">
                                      <p:cBhvr>
                                        <p:cTn id="7" dur="1000"/>
                                        <p:tgtEl>
                                          <p:spTgt spid="1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6">
                                            <p:txEl>
                                              <p:pRg st="1" end="1"/>
                                            </p:txEl>
                                          </p:spTgt>
                                        </p:tgtEl>
                                        <p:attrNameLst>
                                          <p:attrName>style.visibility</p:attrName>
                                        </p:attrNameLst>
                                      </p:cBhvr>
                                      <p:to>
                                        <p:strVal val="visible"/>
                                      </p:to>
                                    </p:set>
                                    <p:animEffect transition="in" filter="fade">
                                      <p:cBhvr>
                                        <p:cTn id="12" dur="1000"/>
                                        <p:tgtEl>
                                          <p:spTgt spid="17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6">
                                            <p:txEl>
                                              <p:pRg st="2" end="2"/>
                                            </p:txEl>
                                          </p:spTgt>
                                        </p:tgtEl>
                                        <p:attrNameLst>
                                          <p:attrName>style.visibility</p:attrName>
                                        </p:attrNameLst>
                                      </p:cBhvr>
                                      <p:to>
                                        <p:strVal val="visible"/>
                                      </p:to>
                                    </p:set>
                                    <p:animEffect transition="in" filter="fade">
                                      <p:cBhvr>
                                        <p:cTn id="17" dur="1000"/>
                                        <p:tgtEl>
                                          <p:spTgt spid="17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6">
                                            <p:txEl>
                                              <p:pRg st="3" end="3"/>
                                            </p:txEl>
                                          </p:spTgt>
                                        </p:tgtEl>
                                        <p:attrNameLst>
                                          <p:attrName>style.visibility</p:attrName>
                                        </p:attrNameLst>
                                      </p:cBhvr>
                                      <p:to>
                                        <p:strVal val="visible"/>
                                      </p:to>
                                    </p:set>
                                    <p:animEffect transition="in" filter="fade">
                                      <p:cBhvr>
                                        <p:cTn id="22" dur="1000"/>
                                        <p:tgtEl>
                                          <p:spTgt spid="17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6">
                                            <p:txEl>
                                              <p:pRg st="4" end="4"/>
                                            </p:txEl>
                                          </p:spTgt>
                                        </p:tgtEl>
                                        <p:attrNameLst>
                                          <p:attrName>style.visibility</p:attrName>
                                        </p:attrNameLst>
                                      </p:cBhvr>
                                      <p:to>
                                        <p:strVal val="visible"/>
                                      </p:to>
                                    </p:set>
                                    <p:animEffect transition="in" filter="fade">
                                      <p:cBhvr>
                                        <p:cTn id="27" dur="1000"/>
                                        <p:tgtEl>
                                          <p:spTgt spid="17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6">
                                            <p:txEl>
                                              <p:pRg st="5" end="5"/>
                                            </p:txEl>
                                          </p:spTgt>
                                        </p:tgtEl>
                                        <p:attrNameLst>
                                          <p:attrName>style.visibility</p:attrName>
                                        </p:attrNameLst>
                                      </p:cBhvr>
                                      <p:to>
                                        <p:strVal val="visible"/>
                                      </p:to>
                                    </p:set>
                                    <p:animEffect transition="in" filter="fade">
                                      <p:cBhvr>
                                        <p:cTn id="32" dur="1000"/>
                                        <p:tgtEl>
                                          <p:spTgt spid="17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Bereken kosten en optimaliseer</a:t>
            </a:r>
            <a:endParaRPr/>
          </a:p>
        </p:txBody>
      </p:sp>
      <p:sp>
        <p:nvSpPr>
          <p:cNvPr id="183" name="Google Shape;183;p32"/>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Voorbeeld van random (wijk 1)...</a:t>
            </a:r>
            <a:endParaRPr/>
          </a:p>
        </p:txBody>
      </p:sp>
      <p:pic>
        <p:nvPicPr>
          <p:cNvPr id="184" name="Google Shape;184;p32"/>
          <p:cNvPicPr preferRelativeResize="0"/>
          <p:nvPr/>
        </p:nvPicPr>
        <p:blipFill>
          <a:blip r:embed="rId3">
            <a:alphaModFix/>
          </a:blip>
          <a:stretch>
            <a:fillRect/>
          </a:stretch>
        </p:blipFill>
        <p:spPr>
          <a:xfrm>
            <a:off x="0" y="0"/>
            <a:ext cx="1052149" cy="994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Bereken kosten en optimaliseer</a:t>
            </a:r>
            <a:endParaRPr/>
          </a:p>
        </p:txBody>
      </p:sp>
      <p:sp>
        <p:nvSpPr>
          <p:cNvPr id="190" name="Google Shape;190;p33"/>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91" name="Google Shape;191;p33"/>
          <p:cNvPicPr preferRelativeResize="0"/>
          <p:nvPr/>
        </p:nvPicPr>
        <p:blipFill rotWithShape="1">
          <a:blip r:embed="rId3">
            <a:alphaModFix/>
          </a:blip>
          <a:srcRect l="7196" t="11190" r="8627" b="5050"/>
          <a:stretch/>
        </p:blipFill>
        <p:spPr>
          <a:xfrm>
            <a:off x="3046325" y="1112200"/>
            <a:ext cx="4671275" cy="3485975"/>
          </a:xfrm>
          <a:prstGeom prst="rect">
            <a:avLst/>
          </a:prstGeom>
          <a:noFill/>
          <a:ln>
            <a:noFill/>
          </a:ln>
        </p:spPr>
      </p:pic>
      <p:pic>
        <p:nvPicPr>
          <p:cNvPr id="192" name="Google Shape;192;p33"/>
          <p:cNvPicPr preferRelativeResize="0"/>
          <p:nvPr/>
        </p:nvPicPr>
        <p:blipFill>
          <a:blip r:embed="rId4">
            <a:alphaModFix/>
          </a:blip>
          <a:stretch>
            <a:fillRect/>
          </a:stretch>
        </p:blipFill>
        <p:spPr>
          <a:xfrm>
            <a:off x="0" y="0"/>
            <a:ext cx="1052149" cy="9945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TotalTime>
  <Words>439</Words>
  <Application>Microsoft Office PowerPoint</Application>
  <PresentationFormat>On-screen Show (16:9)</PresentationFormat>
  <Paragraphs>108</Paragraphs>
  <Slides>19</Slides>
  <Notes>19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19</vt:i4>
      </vt:variant>
    </vt:vector>
  </HeadingPairs>
  <TitlesOfParts>
    <vt:vector size="26" baseType="lpstr">
      <vt:lpstr>Raleway</vt:lpstr>
      <vt:lpstr>Arial</vt:lpstr>
      <vt:lpstr>Lato</vt:lpstr>
      <vt:lpstr>Calibri</vt:lpstr>
      <vt:lpstr>Calibri Light</vt:lpstr>
      <vt:lpstr>Simple Light</vt:lpstr>
      <vt:lpstr>Office Theme</vt:lpstr>
      <vt:lpstr>PowerPoint Presentation</vt:lpstr>
      <vt:lpstr>Smartgrid</vt:lpstr>
      <vt:lpstr>Smartgrid</vt:lpstr>
      <vt:lpstr>State Space</vt:lpstr>
      <vt:lpstr>Smartgrid - Problemen</vt:lpstr>
      <vt:lpstr>Connect alle huizen</vt:lpstr>
      <vt:lpstr>Bereken kosten en optimaliseer</vt:lpstr>
      <vt:lpstr>Bereken kosten en optimaliseer</vt:lpstr>
      <vt:lpstr>Bereken kosten en optimaliseer</vt:lpstr>
      <vt:lpstr>Bereken kosten en optimaliseer</vt:lpstr>
      <vt:lpstr>Bereken kosten en optimaliseer</vt:lpstr>
      <vt:lpstr>Bereken kosten en optimaliseer</vt:lpstr>
      <vt:lpstr>Bereken kosten en optimaliseer</vt:lpstr>
      <vt:lpstr>Constructieve algoritmes</vt:lpstr>
      <vt:lpstr>Batterijen verplaatsen</vt:lpstr>
      <vt:lpstr>Batterijen verplaatsen</vt:lpstr>
      <vt:lpstr>Nieuwe batterijen</vt:lpstr>
      <vt:lpstr>Nieuwe batterijen</vt:lpstr>
      <vt:lpstr>Conclusies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Feline</dc:creator>
  <cp:lastModifiedBy>Bart</cp:lastModifiedBy>
  <cp:revision>8</cp:revision>
  <dcterms:modified xsi:type="dcterms:W3CDTF">2019-05-28T10:57:28Z</dcterms:modified>
</cp:coreProperties>
</file>