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4a8a9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4a8a9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4a8a9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4a8a9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4a8a9d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4a8a9d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9d15c4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9d15c4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4a8a9d7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4a8a9d7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4a8a9d7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4a8a9d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4a8a9d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4a8a9d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2812500" y="4620600"/>
            <a:ext cx="6331500" cy="5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Sunny reference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https://solarsystem.nasa.gov/system/basic_html_elements/11561_Sun.png</a:t>
            </a:r>
            <a:endParaRPr b="1" sz="1200"/>
          </a:p>
        </p:txBody>
      </p:sp>
      <p:sp>
        <p:nvSpPr>
          <p:cNvPr id="118" name="Google Shape;118;p25"/>
          <p:cNvSpPr txBox="1"/>
          <p:nvPr/>
        </p:nvSpPr>
        <p:spPr>
          <a:xfrm>
            <a:off x="2524125" y="7826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Sunny Storage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542667" y="33908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Bart, Feline en Jochem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950" y="1729650"/>
            <a:ext cx="2855800" cy="26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5574150" y="1501050"/>
            <a:ext cx="3760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Smart grid</a:t>
            </a:r>
            <a:endParaRPr sz="2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smartgrid</a:t>
            </a:r>
            <a:endParaRPr/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2410100" y="1595775"/>
            <a:ext cx="63216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Drie wijken met huizen die maximale output genereren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Deze moeten worden gekoppeld aan batterijen met een vaste capaciteit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alle huizen aan een batterij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Leg kabel tussen de huizen en batterijen die connectie maken en bereken de kosten -&gt; optimaliseer!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Verplaats batterijen/verander capaciteit en kosten batterijen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>
            <p:ph type="title"/>
          </p:nvPr>
        </p:nvSpPr>
        <p:spPr>
          <a:xfrm>
            <a:off x="0" y="2254050"/>
            <a:ext cx="20529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State Space</a:t>
            </a:r>
            <a:endParaRPr sz="2400"/>
          </a:p>
        </p:txBody>
      </p:sp>
      <p:sp>
        <p:nvSpPr>
          <p:cNvPr id="130" name="Google Shape;130;p26"/>
          <p:cNvSpPr/>
          <p:nvPr/>
        </p:nvSpPr>
        <p:spPr>
          <a:xfrm>
            <a:off x="150" y="2749650"/>
            <a:ext cx="2052600" cy="130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56250" y="3045900"/>
            <a:ext cx="13404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5</a:t>
            </a:r>
            <a:r>
              <a:rPr lang="en" sz="3000"/>
              <a:t>^150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Algoritmes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2400250" y="1633350"/>
            <a:ext cx="57876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Random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Greedy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Hillclimber (random en greedy)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Branch and bound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Breadth first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(multiple hillclimber in de maak)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Resultaten (10 runs)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6548" y="1135150"/>
            <a:ext cx="5851602" cy="35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Resultaten (10 runs)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838" y="1065913"/>
            <a:ext cx="460057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278025" y="1932300"/>
            <a:ext cx="1862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Lower bound: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53188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29"/>
          <p:cNvCxnSpPr/>
          <p:nvPr/>
        </p:nvCxnSpPr>
        <p:spPr>
          <a:xfrm flipH="1" rot="10800000">
            <a:off x="2974900" y="2704175"/>
            <a:ext cx="2961000" cy="1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Batterijen verplaatsen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2400250" y="1211350"/>
            <a:ext cx="63216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Optimale configuratie zoeken van batterijen: hoe kunnen we deze plaatsen zodat onze kabellengte, i.e. kosten zo laag mogelijk blijven?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 basis van hillclimber (greedy)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 rotWithShape="1">
          <a:blip r:embed="rId4">
            <a:alphaModFix/>
          </a:blip>
          <a:srcRect b="4980" l="7911" r="7471" t="9739"/>
          <a:stretch/>
        </p:blipFill>
        <p:spPr>
          <a:xfrm>
            <a:off x="5730100" y="1979325"/>
            <a:ext cx="3413901" cy="2580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0"/>
          <p:cNvCxnSpPr/>
          <p:nvPr/>
        </p:nvCxnSpPr>
        <p:spPr>
          <a:xfrm flipH="1">
            <a:off x="6574225" y="3476700"/>
            <a:ext cx="4650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Batterijen verplaatsen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2400250" y="1211350"/>
            <a:ext cx="63216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</a:t>
            </a:r>
            <a:r>
              <a:rPr lang="en"/>
              <a:t>means clustering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Optimale afstand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Gaat het passen?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Hillclimber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Optimale prijs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 b="5041" l="7832" r="8750" t="10362"/>
          <a:stretch/>
        </p:blipFill>
        <p:spPr>
          <a:xfrm>
            <a:off x="4829150" y="1463825"/>
            <a:ext cx="4291125" cy="3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/>
          <p:nvPr/>
        </p:nvSpPr>
        <p:spPr>
          <a:xfrm>
            <a:off x="6234336" y="1631527"/>
            <a:ext cx="1557275" cy="1497550"/>
          </a:xfrm>
          <a:custGeom>
            <a:rect b="b" l="l" r="r" t="t"/>
            <a:pathLst>
              <a:path extrusionOk="0" h="59902" w="62291">
                <a:moveTo>
                  <a:pt x="41779" y="59365"/>
                </a:moveTo>
                <a:cubicBezTo>
                  <a:pt x="48121" y="57251"/>
                  <a:pt x="55854" y="57110"/>
                  <a:pt x="60580" y="52381"/>
                </a:cubicBezTo>
                <a:cubicBezTo>
                  <a:pt x="64648" y="48310"/>
                  <a:pt x="59916" y="40868"/>
                  <a:pt x="58968" y="35192"/>
                </a:cubicBezTo>
                <a:cubicBezTo>
                  <a:pt x="57874" y="28636"/>
                  <a:pt x="61044" y="20847"/>
                  <a:pt x="57357" y="15316"/>
                </a:cubicBezTo>
                <a:cubicBezTo>
                  <a:pt x="50496" y="5024"/>
                  <a:pt x="34461" y="-3247"/>
                  <a:pt x="22977" y="1349"/>
                </a:cubicBezTo>
                <a:cubicBezTo>
                  <a:pt x="19470" y="2753"/>
                  <a:pt x="16151" y="7355"/>
                  <a:pt x="17068" y="11019"/>
                </a:cubicBezTo>
                <a:cubicBezTo>
                  <a:pt x="18356" y="16163"/>
                  <a:pt x="23473" y="22355"/>
                  <a:pt x="20291" y="26597"/>
                </a:cubicBezTo>
                <a:cubicBezTo>
                  <a:pt x="15758" y="32640"/>
                  <a:pt x="4331" y="31658"/>
                  <a:pt x="953" y="38415"/>
                </a:cubicBezTo>
                <a:cubicBezTo>
                  <a:pt x="-825" y="41971"/>
                  <a:pt x="178" y="47053"/>
                  <a:pt x="2564" y="50233"/>
                </a:cubicBezTo>
                <a:cubicBezTo>
                  <a:pt x="6475" y="55447"/>
                  <a:pt x="15042" y="54025"/>
                  <a:pt x="21366" y="55605"/>
                </a:cubicBezTo>
                <a:cubicBezTo>
                  <a:pt x="28793" y="57461"/>
                  <a:pt x="36271" y="59902"/>
                  <a:pt x="43927" y="5990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31"/>
          <p:cNvSpPr/>
          <p:nvPr/>
        </p:nvSpPr>
        <p:spPr>
          <a:xfrm>
            <a:off x="6970190" y="3251530"/>
            <a:ext cx="2049800" cy="1265450"/>
          </a:xfrm>
          <a:custGeom>
            <a:rect b="b" l="l" r="r" t="t"/>
            <a:pathLst>
              <a:path extrusionOk="0" h="50618" w="81992">
                <a:moveTo>
                  <a:pt x="78417" y="1548"/>
                </a:moveTo>
                <a:cubicBezTo>
                  <a:pt x="72280" y="-496"/>
                  <a:pt x="65354" y="1592"/>
                  <a:pt x="59078" y="3160"/>
                </a:cubicBezTo>
                <a:cubicBezTo>
                  <a:pt x="54949" y="4192"/>
                  <a:pt x="50529" y="8287"/>
                  <a:pt x="46723" y="6383"/>
                </a:cubicBezTo>
                <a:cubicBezTo>
                  <a:pt x="38321" y="2180"/>
                  <a:pt x="26306" y="-3016"/>
                  <a:pt x="18790" y="2622"/>
                </a:cubicBezTo>
                <a:cubicBezTo>
                  <a:pt x="12996" y="6968"/>
                  <a:pt x="20688" y="18989"/>
                  <a:pt x="15567" y="24110"/>
                </a:cubicBezTo>
                <a:cubicBezTo>
                  <a:pt x="12111" y="27566"/>
                  <a:pt x="6131" y="27638"/>
                  <a:pt x="2674" y="31093"/>
                </a:cubicBezTo>
                <a:cubicBezTo>
                  <a:pt x="2" y="33763"/>
                  <a:pt x="-1070" y="39702"/>
                  <a:pt x="1600" y="42374"/>
                </a:cubicBezTo>
                <a:cubicBezTo>
                  <a:pt x="7587" y="48364"/>
                  <a:pt x="17978" y="46769"/>
                  <a:pt x="26310" y="48283"/>
                </a:cubicBezTo>
                <a:cubicBezTo>
                  <a:pt x="43158" y="51345"/>
                  <a:pt x="63643" y="52650"/>
                  <a:pt x="77342" y="42374"/>
                </a:cubicBezTo>
                <a:cubicBezTo>
                  <a:pt x="83441" y="37799"/>
                  <a:pt x="81103" y="27436"/>
                  <a:pt x="81103" y="19812"/>
                </a:cubicBezTo>
                <a:cubicBezTo>
                  <a:pt x="81103" y="13682"/>
                  <a:pt x="84055" y="4947"/>
                  <a:pt x="78954" y="154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31"/>
          <p:cNvSpPr/>
          <p:nvPr/>
        </p:nvSpPr>
        <p:spPr>
          <a:xfrm>
            <a:off x="5184323" y="3096823"/>
            <a:ext cx="2173400" cy="1408775"/>
          </a:xfrm>
          <a:custGeom>
            <a:rect b="b" l="l" r="r" t="t"/>
            <a:pathLst>
              <a:path extrusionOk="0" h="56351" w="86936">
                <a:moveTo>
                  <a:pt x="2664" y="19017"/>
                </a:moveTo>
                <a:cubicBezTo>
                  <a:pt x="2664" y="26556"/>
                  <a:pt x="2881" y="34263"/>
                  <a:pt x="1053" y="41578"/>
                </a:cubicBezTo>
                <a:cubicBezTo>
                  <a:pt x="-96" y="46178"/>
                  <a:pt x="-861" y="54396"/>
                  <a:pt x="3739" y="55545"/>
                </a:cubicBezTo>
                <a:cubicBezTo>
                  <a:pt x="7391" y="56458"/>
                  <a:pt x="11792" y="56944"/>
                  <a:pt x="15020" y="55008"/>
                </a:cubicBezTo>
                <a:cubicBezTo>
                  <a:pt x="18342" y="53016"/>
                  <a:pt x="20854" y="49110"/>
                  <a:pt x="24689" y="48562"/>
                </a:cubicBezTo>
                <a:cubicBezTo>
                  <a:pt x="32845" y="47397"/>
                  <a:pt x="41320" y="47483"/>
                  <a:pt x="49399" y="49099"/>
                </a:cubicBezTo>
                <a:cubicBezTo>
                  <a:pt x="53509" y="49921"/>
                  <a:pt x="57025" y="53396"/>
                  <a:pt x="61217" y="53396"/>
                </a:cubicBezTo>
                <a:cubicBezTo>
                  <a:pt x="62130" y="53396"/>
                  <a:pt x="63257" y="53505"/>
                  <a:pt x="63903" y="52859"/>
                </a:cubicBezTo>
                <a:cubicBezTo>
                  <a:pt x="66467" y="50295"/>
                  <a:pt x="69284" y="45896"/>
                  <a:pt x="67663" y="42653"/>
                </a:cubicBezTo>
                <a:cubicBezTo>
                  <a:pt x="66481" y="40288"/>
                  <a:pt x="62317" y="37785"/>
                  <a:pt x="63903" y="35670"/>
                </a:cubicBezTo>
                <a:cubicBezTo>
                  <a:pt x="66326" y="32438"/>
                  <a:pt x="72865" y="35841"/>
                  <a:pt x="75721" y="32984"/>
                </a:cubicBezTo>
                <a:cubicBezTo>
                  <a:pt x="79294" y="29408"/>
                  <a:pt x="78597" y="23061"/>
                  <a:pt x="81630" y="19017"/>
                </a:cubicBezTo>
                <a:cubicBezTo>
                  <a:pt x="83889" y="16005"/>
                  <a:pt x="88149" y="12177"/>
                  <a:pt x="86465" y="8810"/>
                </a:cubicBezTo>
                <a:cubicBezTo>
                  <a:pt x="84438" y="4759"/>
                  <a:pt x="77967" y="5611"/>
                  <a:pt x="73572" y="4513"/>
                </a:cubicBezTo>
                <a:cubicBezTo>
                  <a:pt x="65724" y="2552"/>
                  <a:pt x="57247" y="4326"/>
                  <a:pt x="49399" y="2364"/>
                </a:cubicBezTo>
                <a:cubicBezTo>
                  <a:pt x="46196" y="1563"/>
                  <a:pt x="42933" y="-585"/>
                  <a:pt x="39730" y="216"/>
                </a:cubicBezTo>
                <a:cubicBezTo>
                  <a:pt x="35916" y="1169"/>
                  <a:pt x="33204" y="4744"/>
                  <a:pt x="29523" y="6125"/>
                </a:cubicBezTo>
                <a:cubicBezTo>
                  <a:pt x="21795" y="9024"/>
                  <a:pt x="10651" y="1901"/>
                  <a:pt x="4813" y="7736"/>
                </a:cubicBezTo>
                <a:cubicBezTo>
                  <a:pt x="2126" y="10421"/>
                  <a:pt x="3202" y="15219"/>
                  <a:pt x="3202" y="1901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31"/>
          <p:cNvSpPr/>
          <p:nvPr/>
        </p:nvSpPr>
        <p:spPr>
          <a:xfrm>
            <a:off x="5130695" y="1577479"/>
            <a:ext cx="1546850" cy="1583375"/>
          </a:xfrm>
          <a:custGeom>
            <a:rect b="b" l="l" r="r" t="t"/>
            <a:pathLst>
              <a:path extrusionOk="0" h="63335" w="61874">
                <a:moveTo>
                  <a:pt x="60139" y="2437"/>
                </a:moveTo>
                <a:cubicBezTo>
                  <a:pt x="55185" y="-863"/>
                  <a:pt x="48364" y="288"/>
                  <a:pt x="42412" y="288"/>
                </a:cubicBezTo>
                <a:cubicBezTo>
                  <a:pt x="29273" y="288"/>
                  <a:pt x="14100" y="2815"/>
                  <a:pt x="4809" y="12106"/>
                </a:cubicBezTo>
                <a:cubicBezTo>
                  <a:pt x="-1679" y="18594"/>
                  <a:pt x="-398" y="30680"/>
                  <a:pt x="2124" y="39502"/>
                </a:cubicBezTo>
                <a:cubicBezTo>
                  <a:pt x="4108" y="46442"/>
                  <a:pt x="-295" y="55886"/>
                  <a:pt x="4809" y="60990"/>
                </a:cubicBezTo>
                <a:cubicBezTo>
                  <a:pt x="9114" y="65295"/>
                  <a:pt x="17167" y="62466"/>
                  <a:pt x="23074" y="60990"/>
                </a:cubicBezTo>
                <a:cubicBezTo>
                  <a:pt x="27950" y="59771"/>
                  <a:pt x="33932" y="64851"/>
                  <a:pt x="38115" y="62064"/>
                </a:cubicBezTo>
                <a:cubicBezTo>
                  <a:pt x="42500" y="59142"/>
                  <a:pt x="37074" y="50211"/>
                  <a:pt x="40801" y="46486"/>
                </a:cubicBezTo>
                <a:cubicBezTo>
                  <a:pt x="44483" y="42807"/>
                  <a:pt x="47885" y="38833"/>
                  <a:pt x="51007" y="34668"/>
                </a:cubicBezTo>
                <a:cubicBezTo>
                  <a:pt x="52571" y="32582"/>
                  <a:pt x="51527" y="29183"/>
                  <a:pt x="53156" y="27147"/>
                </a:cubicBezTo>
                <a:cubicBezTo>
                  <a:pt x="55061" y="24766"/>
                  <a:pt x="58571" y="23853"/>
                  <a:pt x="60139" y="21238"/>
                </a:cubicBezTo>
                <a:cubicBezTo>
                  <a:pt x="63184" y="16161"/>
                  <a:pt x="61213" y="9431"/>
                  <a:pt x="61213" y="351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31"/>
          <p:cNvSpPr/>
          <p:nvPr/>
        </p:nvSpPr>
        <p:spPr>
          <a:xfrm>
            <a:off x="7532718" y="1572564"/>
            <a:ext cx="1511600" cy="1495375"/>
          </a:xfrm>
          <a:custGeom>
            <a:rect b="b" l="l" r="r" t="t"/>
            <a:pathLst>
              <a:path extrusionOk="0" h="59815" w="60464">
                <a:moveTo>
                  <a:pt x="57527" y="3707"/>
                </a:moveTo>
                <a:cubicBezTo>
                  <a:pt x="38695" y="3707"/>
                  <a:pt x="14439" y="-6386"/>
                  <a:pt x="1123" y="6930"/>
                </a:cubicBezTo>
                <a:cubicBezTo>
                  <a:pt x="-3794" y="11847"/>
                  <a:pt x="9832" y="17900"/>
                  <a:pt x="12941" y="24120"/>
                </a:cubicBezTo>
                <a:cubicBezTo>
                  <a:pt x="14747" y="27734"/>
                  <a:pt x="12062" y="32325"/>
                  <a:pt x="10255" y="35938"/>
                </a:cubicBezTo>
                <a:cubicBezTo>
                  <a:pt x="8556" y="39336"/>
                  <a:pt x="10946" y="43534"/>
                  <a:pt x="11867" y="47219"/>
                </a:cubicBezTo>
                <a:cubicBezTo>
                  <a:pt x="12481" y="49676"/>
                  <a:pt x="11151" y="52949"/>
                  <a:pt x="12941" y="54739"/>
                </a:cubicBezTo>
                <a:cubicBezTo>
                  <a:pt x="19728" y="61526"/>
                  <a:pt x="31814" y="59037"/>
                  <a:pt x="41412" y="59037"/>
                </a:cubicBezTo>
                <a:cubicBezTo>
                  <a:pt x="46831" y="59037"/>
                  <a:pt x="55104" y="61736"/>
                  <a:pt x="57527" y="56888"/>
                </a:cubicBezTo>
                <a:cubicBezTo>
                  <a:pt x="61616" y="48705"/>
                  <a:pt x="59139" y="38640"/>
                  <a:pt x="59139" y="29492"/>
                </a:cubicBezTo>
                <a:cubicBezTo>
                  <a:pt x="59139" y="21253"/>
                  <a:pt x="62286" y="12151"/>
                  <a:pt x="58602" y="478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9" name="Google Shape;179;p31"/>
          <p:cNvCxnSpPr/>
          <p:nvPr/>
        </p:nvCxnSpPr>
        <p:spPr>
          <a:xfrm flipH="1" rot="10800000">
            <a:off x="5472575" y="2325050"/>
            <a:ext cx="2934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1"/>
          <p:cNvCxnSpPr/>
          <p:nvPr/>
        </p:nvCxnSpPr>
        <p:spPr>
          <a:xfrm rot="10800000">
            <a:off x="7060725" y="2510975"/>
            <a:ext cx="858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1"/>
          <p:cNvCxnSpPr/>
          <p:nvPr/>
        </p:nvCxnSpPr>
        <p:spPr>
          <a:xfrm>
            <a:off x="7818975" y="1817025"/>
            <a:ext cx="4935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1"/>
          <p:cNvCxnSpPr/>
          <p:nvPr/>
        </p:nvCxnSpPr>
        <p:spPr>
          <a:xfrm flipH="1">
            <a:off x="8062225" y="3383700"/>
            <a:ext cx="1359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1"/>
          <p:cNvCxnSpPr/>
          <p:nvPr/>
        </p:nvCxnSpPr>
        <p:spPr>
          <a:xfrm flipH="1">
            <a:off x="6166575" y="3398000"/>
            <a:ext cx="4005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