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Lat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DFF74F2-8491-4685-93EF-F65C8FE4BDBB}">
  <a:tblStyle styleId="{3DFF74F2-8491-4685-93EF-F65C8FE4BD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66400-922C-4AD3-8386-70CABD1E23D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9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2414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4a8a9d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74a8a9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999eda9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1999eda9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1999eda9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1999eda9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1999eda9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1999eda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999eda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999ed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19b2c234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19b2c234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4a8a9d7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4a8a9d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a5f9d0bf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a5f9d0b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1999eda9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1999eda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9b2c234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19b2c23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19b2c234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19b2c234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4a8a9d7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4a8a9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Primaire energie bronnen raken op en dus moet er worden gekeken naar alternatieve energie bronnen. Groene energie is de energie van de toekomst, vandaar dat deze case heel relevant is voor verduurzaming. Als alle huizen zonnepanelen krijgen dan hebben ze waarschijnlijk een overcapaciteit, energie die ze niet op dat moment kunnen gebruiken. Wij willen die energie opslaan, zodat we het kunnen gebruiken op momenten dat de zon niet schijnt.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19b2c234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19b2c234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79e76959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79e7695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9b2c234e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9b2c234e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a5f9d0bf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a5f9d0bf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4a8a9d7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4a8a9d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a5f9d0bf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a5f9d0b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1999eda9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1999eda9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1999eda9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1999ed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9" name="Google Shape;59;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0" name="Google Shape;60;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65" name="Google Shape;65;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68" name="Google Shape;68;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69" name="Google Shape;69;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70" name="Google Shape;7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8" name="Google Shape;88;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92" name="Google Shape;92;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97" name="Google Shape;97;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 name="Google Shape;9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0" name="Google Shape;110;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subTitle" idx="1"/>
          </p:nvPr>
        </p:nvSpPr>
        <p:spPr>
          <a:xfrm>
            <a:off x="2812500" y="4620600"/>
            <a:ext cx="6331500" cy="59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b="1"/>
              <a:t>Sunny reference</a:t>
            </a:r>
            <a:endParaRPr sz="1400" b="1"/>
          </a:p>
          <a:p>
            <a:pPr marL="0" lvl="0" indent="0" algn="l" rtl="0">
              <a:spcBef>
                <a:spcPts val="0"/>
              </a:spcBef>
              <a:spcAft>
                <a:spcPts val="0"/>
              </a:spcAft>
              <a:buNone/>
            </a:pPr>
            <a:r>
              <a:rPr lang="en" sz="1200" b="1"/>
              <a:t>https://solarsystem.nasa.gov/system/basic_html_elements/11561_Sun.png</a:t>
            </a:r>
            <a:endParaRPr sz="1200" b="1"/>
          </a:p>
        </p:txBody>
      </p:sp>
      <p:sp>
        <p:nvSpPr>
          <p:cNvPr id="118" name="Google Shape;118;p25"/>
          <p:cNvSpPr txBox="1"/>
          <p:nvPr/>
        </p:nvSpPr>
        <p:spPr>
          <a:xfrm>
            <a:off x="2524125" y="782625"/>
            <a:ext cx="6331500" cy="15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latin typeface="Raleway"/>
                <a:ea typeface="Raleway"/>
                <a:cs typeface="Raleway"/>
                <a:sym typeface="Raleway"/>
              </a:rPr>
              <a:t>Sunny Storage</a:t>
            </a:r>
            <a:endParaRPr sz="4800" b="1">
              <a:solidFill>
                <a:srgbClr val="FFFFFF"/>
              </a:solidFill>
              <a:latin typeface="Raleway"/>
              <a:ea typeface="Raleway"/>
              <a:cs typeface="Raleway"/>
              <a:sym typeface="Raleway"/>
            </a:endParaRPr>
          </a:p>
        </p:txBody>
      </p:sp>
      <p:sp>
        <p:nvSpPr>
          <p:cNvPr id="119" name="Google Shape;119;p25"/>
          <p:cNvSpPr txBox="1"/>
          <p:nvPr/>
        </p:nvSpPr>
        <p:spPr>
          <a:xfrm>
            <a:off x="2542667" y="3390850"/>
            <a:ext cx="6331500" cy="124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FFFFF"/>
                </a:solidFill>
                <a:latin typeface="Lato"/>
                <a:ea typeface="Lato"/>
                <a:cs typeface="Lato"/>
                <a:sym typeface="Lato"/>
              </a:rPr>
              <a:t>Bart, Feline en Jochem</a:t>
            </a:r>
            <a:endParaRPr sz="1800">
              <a:solidFill>
                <a:srgbClr val="FFFFFF"/>
              </a:solidFill>
              <a:latin typeface="Lato"/>
              <a:ea typeface="Lato"/>
              <a:cs typeface="Lato"/>
              <a:sym typeface="Lato"/>
            </a:endParaRPr>
          </a:p>
        </p:txBody>
      </p:sp>
      <p:pic>
        <p:nvPicPr>
          <p:cNvPr id="120" name="Google Shape;120;p25"/>
          <p:cNvPicPr preferRelativeResize="0"/>
          <p:nvPr/>
        </p:nvPicPr>
        <p:blipFill>
          <a:blip r:embed="rId3">
            <a:alphaModFix/>
          </a:blip>
          <a:stretch>
            <a:fillRect/>
          </a:stretch>
        </p:blipFill>
        <p:spPr>
          <a:xfrm>
            <a:off x="6098950" y="1729650"/>
            <a:ext cx="2855800" cy="2699325"/>
          </a:xfrm>
          <a:prstGeom prst="rect">
            <a:avLst/>
          </a:prstGeom>
          <a:noFill/>
          <a:ln>
            <a:noFill/>
          </a:ln>
        </p:spPr>
      </p:pic>
      <p:sp>
        <p:nvSpPr>
          <p:cNvPr id="121" name="Google Shape;121;p25"/>
          <p:cNvSpPr txBox="1"/>
          <p:nvPr/>
        </p:nvSpPr>
        <p:spPr>
          <a:xfrm>
            <a:off x="5574150" y="1501050"/>
            <a:ext cx="37602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D9D9D9"/>
                </a:solidFill>
                <a:latin typeface="Lato"/>
                <a:ea typeface="Lato"/>
                <a:cs typeface="Lato"/>
                <a:sym typeface="Lato"/>
              </a:rPr>
              <a:t>Smart grid</a:t>
            </a:r>
            <a:endParaRPr sz="2000">
              <a:solidFill>
                <a:srgbClr val="D9D9D9"/>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8" name="Google Shape;198;p3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greedy met hillclimber base (wijk 2)...</a:t>
            </a:r>
            <a:endParaRPr/>
          </a:p>
        </p:txBody>
      </p:sp>
      <p:pic>
        <p:nvPicPr>
          <p:cNvPr id="199" name="Google Shape;199;p34"/>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205" name="Google Shape;205;p3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5"/>
          <p:cNvPicPr preferRelativeResize="0"/>
          <p:nvPr/>
        </p:nvPicPr>
        <p:blipFill rotWithShape="1">
          <a:blip r:embed="rId3">
            <a:alphaModFix/>
          </a:blip>
          <a:srcRect l="7383" t="11372" r="8899" b="5673"/>
          <a:stretch/>
        </p:blipFill>
        <p:spPr>
          <a:xfrm>
            <a:off x="3045275" y="1132725"/>
            <a:ext cx="4663250" cy="3465450"/>
          </a:xfrm>
          <a:prstGeom prst="rect">
            <a:avLst/>
          </a:prstGeom>
          <a:noFill/>
          <a:ln>
            <a:noFill/>
          </a:ln>
        </p:spPr>
      </p:pic>
      <p:pic>
        <p:nvPicPr>
          <p:cNvPr id="207" name="Google Shape;207;p35"/>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13" name="Google Shape;213;p36"/>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14" name="Google Shape;214;p36"/>
          <p:cNvPicPr preferRelativeResize="0"/>
          <p:nvPr/>
        </p:nvPicPr>
        <p:blipFill>
          <a:blip r:embed="rId4">
            <a:alphaModFix/>
          </a:blip>
          <a:stretch>
            <a:fillRect/>
          </a:stretch>
        </p:blipFill>
        <p:spPr>
          <a:xfrm>
            <a:off x="2108125" y="504275"/>
            <a:ext cx="6894325" cy="4142325"/>
          </a:xfrm>
          <a:prstGeom prst="rect">
            <a:avLst/>
          </a:prstGeom>
          <a:noFill/>
          <a:ln>
            <a:noFill/>
          </a:ln>
        </p:spPr>
      </p:pic>
      <p:cxnSp>
        <p:nvCxnSpPr>
          <p:cNvPr id="215" name="Google Shape;215;p36"/>
          <p:cNvCxnSpPr/>
          <p:nvPr/>
        </p:nvCxnSpPr>
        <p:spPr>
          <a:xfrm>
            <a:off x="2990250" y="2282025"/>
            <a:ext cx="1094400" cy="0"/>
          </a:xfrm>
          <a:prstGeom prst="straightConnector1">
            <a:avLst/>
          </a:prstGeom>
          <a:noFill/>
          <a:ln w="19050" cap="flat" cmpd="sng">
            <a:solidFill>
              <a:srgbClr val="000000"/>
            </a:solidFill>
            <a:prstDash val="solid"/>
            <a:round/>
            <a:headEnd type="none" w="med" len="med"/>
            <a:tailEnd type="none" w="med" len="med"/>
          </a:ln>
        </p:spPr>
      </p:cxnSp>
      <p:cxnSp>
        <p:nvCxnSpPr>
          <p:cNvPr id="216" name="Google Shape;216;p36"/>
          <p:cNvCxnSpPr/>
          <p:nvPr/>
        </p:nvCxnSpPr>
        <p:spPr>
          <a:xfrm>
            <a:off x="4243725" y="2578475"/>
            <a:ext cx="1128000" cy="13500"/>
          </a:xfrm>
          <a:prstGeom prst="straightConnector1">
            <a:avLst/>
          </a:prstGeom>
          <a:noFill/>
          <a:ln w="19050" cap="flat" cmpd="sng">
            <a:solidFill>
              <a:schemeClr val="dk2"/>
            </a:solidFill>
            <a:prstDash val="solid"/>
            <a:round/>
            <a:headEnd type="none" w="med" len="med"/>
            <a:tailEnd type="none" w="med" len="med"/>
          </a:ln>
        </p:spPr>
      </p:cxnSp>
      <p:cxnSp>
        <p:nvCxnSpPr>
          <p:cNvPr id="217" name="Google Shape;217;p36"/>
          <p:cNvCxnSpPr/>
          <p:nvPr/>
        </p:nvCxnSpPr>
        <p:spPr>
          <a:xfrm>
            <a:off x="5483625" y="2685900"/>
            <a:ext cx="1155000" cy="0"/>
          </a:xfrm>
          <a:prstGeom prst="straightConnector1">
            <a:avLst/>
          </a:prstGeom>
          <a:noFill/>
          <a:ln w="19050" cap="flat" cmpd="sng">
            <a:solidFill>
              <a:schemeClr val="dk2"/>
            </a:solidFill>
            <a:prstDash val="solid"/>
            <a:round/>
            <a:headEnd type="none" w="med" len="med"/>
            <a:tailEnd type="none" w="med" len="med"/>
          </a:ln>
        </p:spPr>
      </p:cxnSp>
      <p:sp>
        <p:nvSpPr>
          <p:cNvPr id="218" name="Google Shape;218;p36"/>
          <p:cNvSpPr txBox="1"/>
          <p:nvPr/>
        </p:nvSpPr>
        <p:spPr>
          <a:xfrm>
            <a:off x="133300" y="1679500"/>
            <a:ext cx="1974900" cy="21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Lowerbound</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9 * kortste manhattan distance + kosten batterij</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24" name="Google Shape;224;p37"/>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225" name="Google Shape;225;p37"/>
          <p:cNvGraphicFramePr/>
          <p:nvPr/>
        </p:nvGraphicFramePr>
        <p:xfrm>
          <a:off x="145700" y="1211350"/>
          <a:ext cx="8837225" cy="3463250"/>
        </p:xfrm>
        <a:graphic>
          <a:graphicData uri="http://schemas.openxmlformats.org/drawingml/2006/table">
            <a:tbl>
              <a:tblPr>
                <a:noFill/>
                <a:tableStyleId>{A9066400-922C-4AD3-8386-70CABD1E23D7}</a:tableStyleId>
              </a:tblPr>
              <a:tblGrid>
                <a:gridCol w="1362075"/>
                <a:gridCol w="1183700"/>
                <a:gridCol w="1199925"/>
                <a:gridCol w="1378275"/>
                <a:gridCol w="1102625"/>
                <a:gridCol w="1216125"/>
                <a:gridCol w="1394500"/>
              </a:tblGrid>
              <a:tr h="668975">
                <a:tc rowSpan="2">
                  <a:txBody>
                    <a:bodyPr/>
                    <a:lstStyle/>
                    <a:p>
                      <a:pPr marL="0" lvl="0" indent="0" algn="ctr" rtl="0">
                        <a:spcBef>
                          <a:spcPts val="0"/>
                        </a:spcBef>
                        <a:spcAft>
                          <a:spcPts val="0"/>
                        </a:spcAft>
                        <a:buNone/>
                      </a:pPr>
                      <a:r>
                        <a:rPr lang="en" sz="1600"/>
                        <a:t>Algoritme</a:t>
                      </a:r>
                      <a:endParaRPr sz="1600"/>
                    </a:p>
                    <a:p>
                      <a:pPr marL="0" lvl="0" indent="0" algn="l" rtl="0">
                        <a:spcBef>
                          <a:spcPts val="0"/>
                        </a:spcBef>
                        <a:spcAft>
                          <a:spcPts val="0"/>
                        </a:spcAft>
                        <a:buNone/>
                      </a:pPr>
                      <a:r>
                        <a:rPr lang="en" sz="1600" b="1">
                          <a:latin typeface="Calibri"/>
                          <a:ea typeface="Calibri"/>
                          <a:cs typeface="Calibri"/>
                          <a:sym typeface="Calibri"/>
                        </a:rPr>
                        <a:t> </a:t>
                      </a:r>
                      <a:endParaRPr sz="1600" b="1">
                        <a:latin typeface="Calibri"/>
                        <a:ea typeface="Calibri"/>
                        <a:cs typeface="Calibri"/>
                        <a:sym typeface="Calibri"/>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 sz="1600"/>
                        <a:t>Random</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600"/>
                        <a:t>Greedy</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584425">
                <a:tc vMerge="1">
                  <a:txBody>
                    <a:bodyPr/>
                    <a:lstStyle/>
                    <a:p>
                      <a:endParaRPr lang="en-US"/>
                    </a:p>
                  </a:txBody>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r>
              <a:tr h="734350">
                <a:tc>
                  <a:txBody>
                    <a:bodyPr/>
                    <a:lstStyle/>
                    <a:p>
                      <a:pPr marL="0" lvl="0" indent="0" algn="l" rtl="0">
                        <a:spcBef>
                          <a:spcPts val="0"/>
                        </a:spcBef>
                        <a:spcAft>
                          <a:spcPts val="0"/>
                        </a:spcAft>
                        <a:buNone/>
                      </a:pPr>
                      <a:r>
                        <a:rPr lang="en" sz="1600" b="1">
                          <a:latin typeface="Calibri"/>
                          <a:ea typeface="Calibri"/>
                          <a:cs typeface="Calibri"/>
                          <a:sym typeface="Calibri"/>
                        </a:rPr>
                        <a:t>Wijk 1</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69388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56302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56230</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57517</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55429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55501</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r>
              <a:tr h="734350">
                <a:tc>
                  <a:txBody>
                    <a:bodyPr/>
                    <a:lstStyle/>
                    <a:p>
                      <a:pPr marL="0" lvl="0" indent="0" algn="l" rtl="0">
                        <a:spcBef>
                          <a:spcPts val="0"/>
                        </a:spcBef>
                        <a:spcAft>
                          <a:spcPts val="0"/>
                        </a:spcAft>
                        <a:buNone/>
                      </a:pPr>
                      <a:r>
                        <a:rPr lang="en" sz="1600" b="1">
                          <a:latin typeface="Calibri"/>
                          <a:ea typeface="Calibri"/>
                          <a:cs typeface="Calibri"/>
                          <a:sym typeface="Calibri"/>
                        </a:rPr>
                        <a:t>Wijk 2</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63988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46375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45592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45529</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r>
              <a:tr h="741150">
                <a:tc>
                  <a:txBody>
                    <a:bodyPr/>
                    <a:lstStyle/>
                    <a:p>
                      <a:pPr marL="0" lvl="0" indent="0" algn="l" rtl="0">
                        <a:spcBef>
                          <a:spcPts val="0"/>
                        </a:spcBef>
                        <a:spcAft>
                          <a:spcPts val="0"/>
                        </a:spcAft>
                        <a:buNone/>
                      </a:pPr>
                      <a:r>
                        <a:rPr lang="en" sz="1600" b="1">
                          <a:latin typeface="Calibri"/>
                          <a:ea typeface="Calibri"/>
                          <a:cs typeface="Calibri"/>
                          <a:sym typeface="Calibri"/>
                        </a:rPr>
                        <a:t>Wijk 3</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64915</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43909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43891</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45745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31" name="Google Shape;231;p38"/>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32" name="Google Shape;232;p38"/>
          <p:cNvPicPr preferRelativeResize="0"/>
          <p:nvPr/>
        </p:nvPicPr>
        <p:blipFill rotWithShape="1">
          <a:blip r:embed="rId4">
            <a:alphaModFix/>
          </a:blip>
          <a:srcRect l="6846" t="9792" r="7353" b="5057"/>
          <a:stretch/>
        </p:blipFill>
        <p:spPr>
          <a:xfrm>
            <a:off x="3208338" y="1211350"/>
            <a:ext cx="4705424" cy="3502400"/>
          </a:xfrm>
          <a:prstGeom prst="rect">
            <a:avLst/>
          </a:prstGeom>
          <a:noFill/>
          <a:ln>
            <a:noFill/>
          </a:ln>
        </p:spPr>
      </p:pic>
      <p:sp>
        <p:nvSpPr>
          <p:cNvPr id="233" name="Google Shape;233;p38"/>
          <p:cNvSpPr txBox="1"/>
          <p:nvPr/>
        </p:nvSpPr>
        <p:spPr>
          <a:xfrm>
            <a:off x="188025" y="2081575"/>
            <a:ext cx="2578500" cy="11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Kosten: 17979</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39" name="Google Shape;239;p39"/>
          <p:cNvSpPr txBox="1">
            <a:spLocks noGrp="1"/>
          </p:cNvSpPr>
          <p:nvPr>
            <p:ph type="body" idx="1"/>
          </p:nvPr>
        </p:nvSpPr>
        <p:spPr>
          <a:xfrm>
            <a:off x="2400250" y="1211350"/>
            <a:ext cx="6321600" cy="30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Battery optimization</a:t>
            </a:r>
            <a:br>
              <a:rPr lang="en"/>
            </a:br>
            <a:r>
              <a:rPr lang="en"/>
              <a:t>Optimale configuratie zoeken van batterijen: hoe kunnen we deze plaatsen zodat onze kabellengte, i.e. kosten zo laag mogelijk blijven?</a:t>
            </a:r>
            <a:endParaRPr/>
          </a:p>
          <a:p>
            <a:pPr marL="0" lvl="0" indent="0" algn="l" rtl="0">
              <a:spcBef>
                <a:spcPts val="1600"/>
              </a:spcBef>
              <a:spcAft>
                <a:spcPts val="0"/>
              </a:spcAft>
              <a:buNone/>
            </a:pPr>
            <a:endParaRPr/>
          </a:p>
          <a:p>
            <a:pPr marL="0" lvl="0" indent="0" algn="l" rtl="0">
              <a:spcBef>
                <a:spcPts val="1600"/>
              </a:spcBef>
              <a:spcAft>
                <a:spcPts val="0"/>
              </a:spcAft>
              <a:buNone/>
            </a:pPr>
            <a:r>
              <a:rPr lang="en"/>
              <a:t>Op basis van hillclimber (greedy)</a:t>
            </a:r>
            <a:endParaRPr/>
          </a:p>
          <a:p>
            <a:pPr marL="457200" lvl="0" indent="0" algn="l" rtl="0">
              <a:spcBef>
                <a:spcPts val="1600"/>
              </a:spcBef>
              <a:spcAft>
                <a:spcPts val="1600"/>
              </a:spcAft>
              <a:buNone/>
            </a:pPr>
            <a:endParaRPr/>
          </a:p>
        </p:txBody>
      </p:sp>
      <p:pic>
        <p:nvPicPr>
          <p:cNvPr id="240" name="Google Shape;240;p39"/>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41" name="Google Shape;241;p39"/>
          <p:cNvPicPr preferRelativeResize="0"/>
          <p:nvPr/>
        </p:nvPicPr>
        <p:blipFill rotWithShape="1">
          <a:blip r:embed="rId4">
            <a:alphaModFix/>
          </a:blip>
          <a:srcRect l="7911" t="9739" r="7471" b="4980"/>
          <a:stretch/>
        </p:blipFill>
        <p:spPr>
          <a:xfrm>
            <a:off x="5730100" y="2387100"/>
            <a:ext cx="3413901" cy="2580376"/>
          </a:xfrm>
          <a:prstGeom prst="rect">
            <a:avLst/>
          </a:prstGeom>
          <a:noFill/>
          <a:ln>
            <a:noFill/>
          </a:ln>
        </p:spPr>
      </p:pic>
      <p:cxnSp>
        <p:nvCxnSpPr>
          <p:cNvPr id="242" name="Google Shape;242;p39"/>
          <p:cNvCxnSpPr/>
          <p:nvPr/>
        </p:nvCxnSpPr>
        <p:spPr>
          <a:xfrm flipH="1">
            <a:off x="6545625" y="3884475"/>
            <a:ext cx="465000" cy="20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48" name="Google Shape;248;p40"/>
          <p:cNvSpPr txBox="1">
            <a:spLocks noGrp="1"/>
          </p:cNvSpPr>
          <p:nvPr>
            <p:ph type="body" idx="1"/>
          </p:nvPr>
        </p:nvSpPr>
        <p:spPr>
          <a:xfrm>
            <a:off x="2400250" y="1633350"/>
            <a:ext cx="6321600" cy="2986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Battery optimization</a:t>
            </a:r>
            <a:endParaRPr sz="2400"/>
          </a:p>
          <a:p>
            <a:pPr marL="914400" lvl="1" indent="-342900" algn="l" rtl="0">
              <a:spcBef>
                <a:spcPts val="0"/>
              </a:spcBef>
              <a:spcAft>
                <a:spcPts val="0"/>
              </a:spcAft>
              <a:buSzPts val="1800"/>
              <a:buChar char="-"/>
            </a:pPr>
            <a:r>
              <a:rPr lang="en" sz="1800"/>
              <a:t>Pros:  Betere oplossing, Altijd kloppend</a:t>
            </a:r>
            <a:endParaRPr sz="1800"/>
          </a:p>
          <a:p>
            <a:pPr marL="914400" lvl="1" indent="-342900" algn="l" rtl="0">
              <a:spcBef>
                <a:spcPts val="0"/>
              </a:spcBef>
              <a:spcAft>
                <a:spcPts val="0"/>
              </a:spcAft>
              <a:buSzPts val="1800"/>
              <a:buChar char="-"/>
            </a:pPr>
            <a:r>
              <a:rPr lang="en" sz="1800"/>
              <a:t>Cons: Geen optimalisering op nieuwe locatie</a:t>
            </a:r>
            <a:endParaRPr sz="1800"/>
          </a:p>
          <a:p>
            <a:pPr marL="457200" lvl="0" indent="-381000" algn="l" rtl="0">
              <a:spcBef>
                <a:spcPts val="0"/>
              </a:spcBef>
              <a:spcAft>
                <a:spcPts val="0"/>
              </a:spcAft>
              <a:buSzPts val="2400"/>
              <a:buChar char="-"/>
            </a:pPr>
            <a:r>
              <a:rPr lang="en" sz="2400"/>
              <a:t>K means clustering</a:t>
            </a:r>
            <a:endParaRPr sz="2400"/>
          </a:p>
          <a:p>
            <a:pPr marL="914400" lvl="1" indent="-342900" algn="l" rtl="0">
              <a:spcBef>
                <a:spcPts val="0"/>
              </a:spcBef>
              <a:spcAft>
                <a:spcPts val="0"/>
              </a:spcAft>
              <a:buSzPts val="1800"/>
              <a:buChar char="-"/>
            </a:pPr>
            <a:r>
              <a:rPr lang="en" sz="1800"/>
              <a:t>Pros: Een van de beste manieren om clusters te optimaliseren.</a:t>
            </a:r>
            <a:endParaRPr sz="1800"/>
          </a:p>
          <a:p>
            <a:pPr marL="914400" lvl="1" indent="-342900" algn="l" rtl="0">
              <a:spcBef>
                <a:spcPts val="0"/>
              </a:spcBef>
              <a:spcAft>
                <a:spcPts val="0"/>
              </a:spcAft>
              <a:buSzPts val="1800"/>
              <a:buChar char="-"/>
            </a:pPr>
            <a:r>
              <a:rPr lang="en" sz="1800"/>
              <a:t>Cons: Moeilijk om te optimaliseren voor een kloppende oplossing</a:t>
            </a:r>
            <a:endParaRPr sz="1800"/>
          </a:p>
        </p:txBody>
      </p:sp>
      <p:pic>
        <p:nvPicPr>
          <p:cNvPr id="249" name="Google Shape;249;p40"/>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sp>
        <p:nvSpPr>
          <p:cNvPr id="255" name="Google Shape;255;p41"/>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KmeansClustering</a:t>
            </a:r>
            <a:endParaRPr sz="2400"/>
          </a:p>
        </p:txBody>
      </p:sp>
      <p:pic>
        <p:nvPicPr>
          <p:cNvPr id="256" name="Google Shape;256;p41"/>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57" name="Google Shape;257;p41"/>
          <p:cNvPicPr preferRelativeResize="0"/>
          <p:nvPr/>
        </p:nvPicPr>
        <p:blipFill>
          <a:blip r:embed="rId4">
            <a:alphaModFix/>
          </a:blip>
          <a:stretch>
            <a:fillRect/>
          </a:stretch>
        </p:blipFill>
        <p:spPr>
          <a:xfrm>
            <a:off x="6026263" y="3073200"/>
            <a:ext cx="2543175"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pic>
        <p:nvPicPr>
          <p:cNvPr id="263" name="Google Shape;263;p42"/>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64" name="Google Shape;264;p42"/>
          <p:cNvPicPr preferRelativeResize="0"/>
          <p:nvPr/>
        </p:nvPicPr>
        <p:blipFill rotWithShape="1">
          <a:blip r:embed="rId4">
            <a:alphaModFix/>
          </a:blip>
          <a:srcRect l="7399" t="10908" r="8616" b="5050"/>
          <a:stretch/>
        </p:blipFill>
        <p:spPr>
          <a:xfrm>
            <a:off x="2541148" y="1211350"/>
            <a:ext cx="4577027" cy="3435250"/>
          </a:xfrm>
          <a:prstGeom prst="rect">
            <a:avLst/>
          </a:prstGeom>
          <a:noFill/>
          <a:ln>
            <a:noFill/>
          </a:ln>
        </p:spPr>
      </p:pic>
      <p:sp>
        <p:nvSpPr>
          <p:cNvPr id="265" name="Google Shape;265;p42"/>
          <p:cNvSpPr txBox="1"/>
          <p:nvPr/>
        </p:nvSpPr>
        <p:spPr>
          <a:xfrm>
            <a:off x="268600" y="1880125"/>
            <a:ext cx="1745700" cy="12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Kosten: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23157</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Ter vergelijking: met de oude batterijen: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46510</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Conclusies</a:t>
            </a:r>
            <a:endParaRPr/>
          </a:p>
        </p:txBody>
      </p:sp>
      <p:sp>
        <p:nvSpPr>
          <p:cNvPr id="271" name="Google Shape;271;p43"/>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Verschillende varianten van hillclimber geven de laagste prijs bij het oplossen van de standaardgrid. </a:t>
            </a:r>
            <a:endParaRPr/>
          </a:p>
          <a:p>
            <a:pPr marL="457200" lvl="0" indent="-342900" algn="l" rtl="0">
              <a:spcBef>
                <a:spcPts val="0"/>
              </a:spcBef>
              <a:spcAft>
                <a:spcPts val="0"/>
              </a:spcAft>
              <a:buSzPts val="1800"/>
              <a:buChar char="-"/>
            </a:pPr>
            <a:r>
              <a:rPr lang="en"/>
              <a:t>Kmeansclustering is een krachtige methode voor een systeem met dynamische batterijplaats en -aantal. (vergelijken met Battery-optimization)</a:t>
            </a:r>
            <a:endParaRPr/>
          </a:p>
        </p:txBody>
      </p:sp>
      <p:pic>
        <p:nvPicPr>
          <p:cNvPr id="272" name="Google Shape;272;p43"/>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a:t>
            </a:r>
            <a:endParaRPr/>
          </a:p>
        </p:txBody>
      </p:sp>
      <p:sp>
        <p:nvSpPr>
          <p:cNvPr id="127" name="Google Shape;127;p26"/>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Groene energie is de energie van de toekomst!</a:t>
            </a:r>
            <a:endParaRPr/>
          </a:p>
          <a:p>
            <a:pPr marL="0" lvl="0" indent="0" algn="l" rtl="0">
              <a:spcBef>
                <a:spcPts val="1600"/>
              </a:spcBef>
              <a:spcAft>
                <a:spcPts val="1600"/>
              </a:spcAft>
              <a:buNone/>
            </a:pPr>
            <a:r>
              <a:rPr lang="en"/>
              <a:t>Maar hoe zorgen voor een slimme grid met zo laag mogelijke kosten?</a:t>
            </a:r>
            <a:endParaRPr/>
          </a:p>
        </p:txBody>
      </p:sp>
      <p:pic>
        <p:nvPicPr>
          <p:cNvPr id="128" name="Google Shape;128;p26"/>
          <p:cNvPicPr preferRelativeResize="0"/>
          <p:nvPr/>
        </p:nvPicPr>
        <p:blipFill>
          <a:blip r:embed="rId3">
            <a:alphaModFix/>
          </a:blip>
          <a:stretch>
            <a:fillRect/>
          </a:stretch>
        </p:blipFill>
        <p:spPr>
          <a:xfrm>
            <a:off x="0" y="0"/>
            <a:ext cx="1052149" cy="994500"/>
          </a:xfrm>
          <a:prstGeom prst="rect">
            <a:avLst/>
          </a:prstGeom>
          <a:noFill/>
          <a:ln>
            <a:noFill/>
          </a:ln>
        </p:spPr>
      </p:pic>
      <p:pic>
        <p:nvPicPr>
          <p:cNvPr id="129" name="Google Shape;129;p26"/>
          <p:cNvPicPr preferRelativeResize="0"/>
          <p:nvPr/>
        </p:nvPicPr>
        <p:blipFill>
          <a:blip r:embed="rId4">
            <a:alphaModFix/>
          </a:blip>
          <a:stretch>
            <a:fillRect/>
          </a:stretch>
        </p:blipFill>
        <p:spPr>
          <a:xfrm>
            <a:off x="4042554" y="2571750"/>
            <a:ext cx="4562170" cy="2113350"/>
          </a:xfrm>
          <a:prstGeom prst="rect">
            <a:avLst/>
          </a:prstGeom>
          <a:noFill/>
          <a:ln>
            <a:noFill/>
          </a:ln>
        </p:spPr>
      </p:pic>
      <p:sp>
        <p:nvSpPr>
          <p:cNvPr id="130" name="Google Shape;130;p26"/>
          <p:cNvSpPr txBox="1"/>
          <p:nvPr/>
        </p:nvSpPr>
        <p:spPr>
          <a:xfrm>
            <a:off x="765475" y="4788675"/>
            <a:ext cx="85278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https://www.zonnepanelen.net/wp-content/uploads/2015/08/zonnepanelen-tuinopstelling-544x252.jpg</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278" name="Google Shape;278;p44"/>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A* star voor advanced</a:t>
            </a:r>
            <a:endParaRPr sz="2400"/>
          </a:p>
        </p:txBody>
      </p:sp>
      <p:pic>
        <p:nvPicPr>
          <p:cNvPr id="279" name="Google Shape;279;p44"/>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a:t>
            </a:r>
            <a:endParaRPr/>
          </a:p>
        </p:txBody>
      </p:sp>
      <p:sp>
        <p:nvSpPr>
          <p:cNvPr id="136" name="Google Shape;136;p27"/>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Drie wijken met huizen die maximale output genereren</a:t>
            </a:r>
            <a:endParaRPr/>
          </a:p>
          <a:p>
            <a:pPr marL="457200" lvl="0" indent="-342900" algn="l" rtl="0">
              <a:spcBef>
                <a:spcPts val="0"/>
              </a:spcBef>
              <a:spcAft>
                <a:spcPts val="0"/>
              </a:spcAft>
              <a:buSzPts val="1800"/>
              <a:buChar char="●"/>
            </a:pPr>
            <a:r>
              <a:rPr lang="en"/>
              <a:t>Deze moeten worden gekoppeld aan batterijen met een vaste capaciteit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Zo goedkoop mogelijk!</a:t>
            </a:r>
            <a:endParaRPr/>
          </a:p>
        </p:txBody>
      </p:sp>
      <p:pic>
        <p:nvPicPr>
          <p:cNvPr id="137" name="Google Shape;137;p27"/>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Smartgrid</a:t>
            </a:r>
            <a:endParaRPr dirty="0"/>
          </a:p>
        </p:txBody>
      </p:sp>
      <p:pic>
        <p:nvPicPr>
          <p:cNvPr id="143" name="Google Shape;143;p28"/>
          <p:cNvPicPr preferRelativeResize="0"/>
          <p:nvPr/>
        </p:nvPicPr>
        <p:blipFill>
          <a:blip r:embed="rId3">
            <a:alphaModFix/>
          </a:blip>
          <a:stretch>
            <a:fillRect/>
          </a:stretch>
        </p:blipFill>
        <p:spPr>
          <a:xfrm>
            <a:off x="0" y="0"/>
            <a:ext cx="1052149" cy="994500"/>
          </a:xfrm>
          <a:prstGeom prst="rect">
            <a:avLst/>
          </a:prstGeom>
          <a:noFill/>
          <a:ln>
            <a:noFill/>
          </a:ln>
        </p:spPr>
      </p:pic>
      <p:sp>
        <p:nvSpPr>
          <p:cNvPr id="144" name="Google Shape;144;p28"/>
          <p:cNvSpPr txBox="1">
            <a:spLocks noGrp="1"/>
          </p:cNvSpPr>
          <p:nvPr>
            <p:ph type="title"/>
          </p:nvPr>
        </p:nvSpPr>
        <p:spPr>
          <a:xfrm>
            <a:off x="0" y="1873050"/>
            <a:ext cx="2052900" cy="4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State Space</a:t>
            </a:r>
            <a:endParaRPr sz="2400"/>
          </a:p>
        </p:txBody>
      </p:sp>
      <p:sp>
        <p:nvSpPr>
          <p:cNvPr id="145" name="Google Shape;145;p28"/>
          <p:cNvSpPr/>
          <p:nvPr/>
        </p:nvSpPr>
        <p:spPr>
          <a:xfrm>
            <a:off x="304950" y="2378825"/>
            <a:ext cx="1340400" cy="9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txBox="1">
            <a:spLocks noGrp="1"/>
          </p:cNvSpPr>
          <p:nvPr>
            <p:ph type="body" idx="1"/>
          </p:nvPr>
        </p:nvSpPr>
        <p:spPr>
          <a:xfrm>
            <a:off x="584850" y="2512500"/>
            <a:ext cx="1340400" cy="18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Arial"/>
                <a:ea typeface="Arial"/>
                <a:cs typeface="Arial"/>
                <a:sym typeface="Arial"/>
              </a:rPr>
              <a:t>5</a:t>
            </a:r>
            <a:r>
              <a:rPr lang="en" sz="3000" baseline="30000">
                <a:latin typeface="Arial"/>
                <a:ea typeface="Arial"/>
                <a:cs typeface="Arial"/>
                <a:sym typeface="Arial"/>
              </a:rPr>
              <a:t>150</a:t>
            </a:r>
            <a:endParaRPr sz="3000" baseline="30000">
              <a:latin typeface="Arial"/>
              <a:ea typeface="Arial"/>
              <a:cs typeface="Arial"/>
              <a:sym typeface="Arial"/>
            </a:endParaRPr>
          </a:p>
          <a:p>
            <a:pPr marL="0" lvl="0" indent="0" algn="l" rtl="0">
              <a:spcBef>
                <a:spcPts val="1600"/>
              </a:spcBef>
              <a:spcAft>
                <a:spcPts val="1600"/>
              </a:spcAft>
              <a:buNone/>
            </a:pPr>
            <a:endParaRPr sz="3000"/>
          </a:p>
        </p:txBody>
      </p:sp>
      <p:pic>
        <p:nvPicPr>
          <p:cNvPr id="147" name="Google Shape;147;p28"/>
          <p:cNvPicPr preferRelativeResize="0"/>
          <p:nvPr/>
        </p:nvPicPr>
        <p:blipFill rotWithShape="1">
          <a:blip r:embed="rId4">
            <a:alphaModFix/>
          </a:blip>
          <a:srcRect l="19225" t="11196" r="20526" b="9846"/>
          <a:stretch/>
        </p:blipFill>
        <p:spPr>
          <a:xfrm>
            <a:off x="2603121" y="1404812"/>
            <a:ext cx="3991776" cy="2942525"/>
          </a:xfrm>
          <a:prstGeom prst="rect">
            <a:avLst/>
          </a:prstGeom>
          <a:noFill/>
          <a:ln>
            <a:noFill/>
          </a:ln>
        </p:spPr>
      </p:pic>
      <p:sp>
        <p:nvSpPr>
          <p:cNvPr id="2" name="Tekstvak 1"/>
          <p:cNvSpPr txBox="1"/>
          <p:nvPr/>
        </p:nvSpPr>
        <p:spPr>
          <a:xfrm>
            <a:off x="6699380" y="1404812"/>
            <a:ext cx="2094533" cy="523220"/>
          </a:xfrm>
          <a:prstGeom prst="rect">
            <a:avLst/>
          </a:prstGeom>
          <a:noFill/>
        </p:spPr>
        <p:txBody>
          <a:bodyPr wrap="square" rtlCol="0">
            <a:spAutoFit/>
          </a:bodyPr>
          <a:lstStyle/>
          <a:p>
            <a:r>
              <a:rPr lang="en-GB" dirty="0" smtClean="0"/>
              <a:t>3 </a:t>
            </a:r>
            <a:r>
              <a:rPr lang="en-GB" dirty="0" err="1" smtClean="0"/>
              <a:t>wijken</a:t>
            </a:r>
            <a:endParaRPr lang="en-GB" dirty="0" smtClean="0"/>
          </a:p>
          <a:p>
            <a:r>
              <a:rPr lang="en-GB" dirty="0" smtClean="0"/>
              <a:t>5 </a:t>
            </a:r>
            <a:r>
              <a:rPr lang="en-GB" dirty="0" err="1" smtClean="0"/>
              <a:t>batterijen</a:t>
            </a:r>
            <a:endParaRPr lang="en-GB" dirty="0"/>
          </a:p>
        </p:txBody>
      </p:sp>
      <p:cxnSp>
        <p:nvCxnSpPr>
          <p:cNvPr id="4" name="Rechte verbindingslijn met pijl 3"/>
          <p:cNvCxnSpPr/>
          <p:nvPr/>
        </p:nvCxnSpPr>
        <p:spPr>
          <a:xfrm flipV="1">
            <a:off x="6204857" y="2491273"/>
            <a:ext cx="653143" cy="783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Rechte verbindingslijn met pijl 6"/>
          <p:cNvCxnSpPr/>
          <p:nvPr/>
        </p:nvCxnSpPr>
        <p:spPr>
          <a:xfrm flipV="1">
            <a:off x="5924939" y="3275045"/>
            <a:ext cx="849085" cy="569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kstvak 7"/>
          <p:cNvSpPr txBox="1"/>
          <p:nvPr/>
        </p:nvSpPr>
        <p:spPr>
          <a:xfrm>
            <a:off x="6802009" y="3153747"/>
            <a:ext cx="1791477" cy="307777"/>
          </a:xfrm>
          <a:prstGeom prst="rect">
            <a:avLst/>
          </a:prstGeom>
          <a:noFill/>
        </p:spPr>
        <p:txBody>
          <a:bodyPr wrap="square" rtlCol="0">
            <a:spAutoFit/>
          </a:bodyPr>
          <a:lstStyle/>
          <a:p>
            <a:r>
              <a:rPr lang="en-GB" dirty="0" err="1" smtClean="0"/>
              <a:t>Capaciteit</a:t>
            </a:r>
            <a:r>
              <a:rPr lang="en-GB" dirty="0" smtClean="0"/>
              <a:t>: 1507.0</a:t>
            </a:r>
          </a:p>
        </p:txBody>
      </p:sp>
      <p:pic>
        <p:nvPicPr>
          <p:cNvPr id="9" name="Afbeelding 8"/>
          <p:cNvPicPr>
            <a:picLocks noChangeAspect="1"/>
          </p:cNvPicPr>
          <p:nvPr/>
        </p:nvPicPr>
        <p:blipFill rotWithShape="1">
          <a:blip r:embed="rId5">
            <a:extLst>
              <a:ext uri="{28A0092B-C50C-407E-A947-70E740481C1C}">
                <a14:useLocalDpi xmlns:a14="http://schemas.microsoft.com/office/drawing/2010/main" val="0"/>
              </a:ext>
            </a:extLst>
          </a:blip>
          <a:srcRect l="20714" t="37479" r="33470" b="13814"/>
          <a:stretch/>
        </p:blipFill>
        <p:spPr>
          <a:xfrm>
            <a:off x="6284949" y="741939"/>
            <a:ext cx="2825591" cy="16888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 - Problemen</a:t>
            </a:r>
            <a:endParaRPr/>
          </a:p>
        </p:txBody>
      </p:sp>
      <p:sp>
        <p:nvSpPr>
          <p:cNvPr id="154" name="Google Shape;154;p29"/>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Connect alle huizen met de batterijen</a:t>
            </a:r>
            <a:endParaRPr/>
          </a:p>
          <a:p>
            <a:pPr marL="457200" lvl="0" indent="-342900" algn="l" rtl="0">
              <a:spcBef>
                <a:spcPts val="0"/>
              </a:spcBef>
              <a:spcAft>
                <a:spcPts val="0"/>
              </a:spcAft>
              <a:buSzPts val="1800"/>
              <a:buAutoNum type="arabicPeriod"/>
            </a:pPr>
            <a:r>
              <a:rPr lang="en"/>
              <a:t>Bereken de totale kosten en optimaliseer</a:t>
            </a:r>
            <a:endParaRPr/>
          </a:p>
          <a:p>
            <a:pPr marL="914400" lvl="1" indent="-317500" algn="l" rtl="0">
              <a:spcBef>
                <a:spcPts val="0"/>
              </a:spcBef>
              <a:spcAft>
                <a:spcPts val="0"/>
              </a:spcAft>
              <a:buSzPts val="1400"/>
              <a:buAutoNum type="alphaLcPeriod"/>
            </a:pPr>
            <a:r>
              <a:rPr lang="en"/>
              <a:t>Kabels en batterijen</a:t>
            </a:r>
            <a:endParaRPr/>
          </a:p>
          <a:p>
            <a:pPr marL="457200" lvl="0" indent="-342900" algn="l" rtl="0">
              <a:spcBef>
                <a:spcPts val="0"/>
              </a:spcBef>
              <a:spcAft>
                <a:spcPts val="0"/>
              </a:spcAft>
              <a:buSzPts val="1800"/>
              <a:buAutoNum type="arabicPeriod"/>
            </a:pPr>
            <a:r>
              <a:rPr lang="en"/>
              <a:t>Optimaliseer door batterijen te verplaatsen</a:t>
            </a:r>
            <a:endParaRPr/>
          </a:p>
          <a:p>
            <a:pPr marL="457200" lvl="0" indent="-342900" algn="l" rtl="0">
              <a:spcBef>
                <a:spcPts val="0"/>
              </a:spcBef>
              <a:spcAft>
                <a:spcPts val="0"/>
              </a:spcAft>
              <a:buSzPts val="1800"/>
              <a:buAutoNum type="arabicPeriod"/>
            </a:pPr>
            <a:r>
              <a:rPr lang="en"/>
              <a:t>Optimaliseer de kosten door nieuwe batterijen te gebruiken</a:t>
            </a:r>
            <a:endParaRPr/>
          </a:p>
        </p:txBody>
      </p:sp>
      <p:pic>
        <p:nvPicPr>
          <p:cNvPr id="155" name="Google Shape;155;p29"/>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 alle huizen</a:t>
            </a:r>
            <a:endParaRPr/>
          </a:p>
        </p:txBody>
      </p:sp>
      <p:sp>
        <p:nvSpPr>
          <p:cNvPr id="161" name="Google Shape;161;p30"/>
          <p:cNvSpPr txBox="1">
            <a:spLocks noGrp="1"/>
          </p:cNvSpPr>
          <p:nvPr>
            <p:ph type="body" idx="1"/>
          </p:nvPr>
        </p:nvSpPr>
        <p:spPr>
          <a:xfrm>
            <a:off x="2400250" y="1633350"/>
            <a:ext cx="3156300" cy="1876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Average fit </a:t>
            </a:r>
            <a:endParaRPr sz="2400"/>
          </a:p>
          <a:p>
            <a:pPr marL="457200" lvl="0" indent="-381000" algn="l" rtl="0">
              <a:spcBef>
                <a:spcPts val="0"/>
              </a:spcBef>
              <a:spcAft>
                <a:spcPts val="0"/>
              </a:spcAft>
              <a:buSzPts val="2400"/>
              <a:buChar char="-"/>
            </a:pPr>
            <a:r>
              <a:rPr lang="en" sz="2400"/>
              <a:t>Decreasing first fit</a:t>
            </a:r>
            <a:endParaRPr sz="2400"/>
          </a:p>
        </p:txBody>
      </p:sp>
      <p:pic>
        <p:nvPicPr>
          <p:cNvPr id="162" name="Google Shape;162;p30"/>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163" name="Google Shape;163;p30"/>
          <p:cNvGraphicFramePr/>
          <p:nvPr/>
        </p:nvGraphicFramePr>
        <p:xfrm>
          <a:off x="1482850" y="2852425"/>
          <a:ext cx="7239000" cy="1663530"/>
        </p:xfrm>
        <a:graphic>
          <a:graphicData uri="http://schemas.openxmlformats.org/drawingml/2006/table">
            <a:tbl>
              <a:tblPr>
                <a:noFill/>
                <a:tableStyleId>{3DFF74F2-8491-4685-93EF-F65C8FE4BDBB}</a:tableStyleId>
              </a:tblPr>
              <a:tblGrid>
                <a:gridCol w="1809750"/>
                <a:gridCol w="1809750"/>
                <a:gridCol w="1809750"/>
                <a:gridCol w="1809750"/>
              </a:tblGrid>
              <a:tr h="4749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Wijk 1</a:t>
                      </a:r>
                      <a:endParaRPr/>
                    </a:p>
                  </a:txBody>
                  <a:tcPr marL="91425" marR="91425" marT="91425" marB="91425"/>
                </a:tc>
                <a:tc>
                  <a:txBody>
                    <a:bodyPr/>
                    <a:lstStyle/>
                    <a:p>
                      <a:pPr marL="0" lvl="0" indent="0" algn="l" rtl="0">
                        <a:spcBef>
                          <a:spcPts val="0"/>
                        </a:spcBef>
                        <a:spcAft>
                          <a:spcPts val="0"/>
                        </a:spcAft>
                        <a:buNone/>
                      </a:pPr>
                      <a:r>
                        <a:rPr lang="en"/>
                        <a:t>Wijk 2</a:t>
                      </a:r>
                      <a:endParaRPr/>
                    </a:p>
                  </a:txBody>
                  <a:tcPr marL="91425" marR="91425" marT="91425" marB="91425"/>
                </a:tc>
                <a:tc>
                  <a:txBody>
                    <a:bodyPr/>
                    <a:lstStyle/>
                    <a:p>
                      <a:pPr marL="0" lvl="0" indent="0" algn="l" rtl="0">
                        <a:spcBef>
                          <a:spcPts val="0"/>
                        </a:spcBef>
                        <a:spcAft>
                          <a:spcPts val="0"/>
                        </a:spcAft>
                        <a:buNone/>
                      </a:pPr>
                      <a:r>
                        <a:rPr lang="en"/>
                        <a:t>Wijk 3</a:t>
                      </a:r>
                      <a:endParaRPr/>
                    </a:p>
                  </a:txBody>
                  <a:tcPr marL="91425" marR="91425" marT="91425" marB="91425"/>
                </a:tc>
              </a:tr>
              <a:tr h="381000">
                <a:tc>
                  <a:txBody>
                    <a:bodyPr/>
                    <a:lstStyle/>
                    <a:p>
                      <a:pPr marL="0" lvl="0" indent="0" algn="l" rtl="0">
                        <a:spcBef>
                          <a:spcPts val="0"/>
                        </a:spcBef>
                        <a:spcAft>
                          <a:spcPts val="0"/>
                        </a:spcAft>
                        <a:buNone/>
                      </a:pPr>
                      <a:r>
                        <a:rPr lang="en"/>
                        <a:t>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tr>
              <a:tr h="381000">
                <a:tc>
                  <a:txBody>
                    <a:bodyPr/>
                    <a:lstStyle/>
                    <a:p>
                      <a:pPr marL="0" lvl="0" indent="0" algn="l" rtl="0">
                        <a:spcBef>
                          <a:spcPts val="0"/>
                        </a:spcBef>
                        <a:spcAft>
                          <a:spcPts val="0"/>
                        </a:spcAft>
                        <a:buNone/>
                      </a:pPr>
                      <a:r>
                        <a:rPr lang="en"/>
                        <a:t>Decreasing 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tr>
              <a:tr h="381000">
                <a:tc>
                  <a:txBody>
                    <a:bodyPr/>
                    <a:lstStyle/>
                    <a:p>
                      <a:pPr marL="0" lvl="0" indent="0" algn="l" rtl="0">
                        <a:spcBef>
                          <a:spcPts val="0"/>
                        </a:spcBef>
                        <a:spcAft>
                          <a:spcPts val="0"/>
                        </a:spcAft>
                        <a:buNone/>
                      </a:pPr>
                      <a:r>
                        <a:rPr lang="en"/>
                        <a:t>Average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pic>
        <p:nvPicPr>
          <p:cNvPr id="164" name="Google Shape;164;p30"/>
          <p:cNvPicPr preferRelativeResize="0"/>
          <p:nvPr/>
        </p:nvPicPr>
        <p:blipFill>
          <a:blip r:embed="rId3">
            <a:alphaModFix/>
          </a:blip>
          <a:stretch>
            <a:fillRect/>
          </a:stretch>
        </p:blipFill>
        <p:spPr>
          <a:xfrm>
            <a:off x="3951049" y="3346950"/>
            <a:ext cx="394375" cy="372775"/>
          </a:xfrm>
          <a:prstGeom prst="rect">
            <a:avLst/>
          </a:prstGeom>
          <a:noFill/>
          <a:ln>
            <a:noFill/>
          </a:ln>
        </p:spPr>
      </p:pic>
      <p:pic>
        <p:nvPicPr>
          <p:cNvPr id="165" name="Google Shape;165;p30"/>
          <p:cNvPicPr preferRelativeResize="0"/>
          <p:nvPr/>
        </p:nvPicPr>
        <p:blipFill>
          <a:blip r:embed="rId3">
            <a:alphaModFix/>
          </a:blip>
          <a:stretch>
            <a:fillRect/>
          </a:stretch>
        </p:blipFill>
        <p:spPr>
          <a:xfrm>
            <a:off x="5820324" y="3346950"/>
            <a:ext cx="394375" cy="372775"/>
          </a:xfrm>
          <a:prstGeom prst="rect">
            <a:avLst/>
          </a:prstGeom>
          <a:noFill/>
          <a:ln>
            <a:noFill/>
          </a:ln>
        </p:spPr>
      </p:pic>
      <p:pic>
        <p:nvPicPr>
          <p:cNvPr id="166" name="Google Shape;166;p30"/>
          <p:cNvPicPr preferRelativeResize="0"/>
          <p:nvPr/>
        </p:nvPicPr>
        <p:blipFill>
          <a:blip r:embed="rId3">
            <a:alphaModFix/>
          </a:blip>
          <a:stretch>
            <a:fillRect/>
          </a:stretch>
        </p:blipFill>
        <p:spPr>
          <a:xfrm>
            <a:off x="3951049" y="3719725"/>
            <a:ext cx="394375" cy="372775"/>
          </a:xfrm>
          <a:prstGeom prst="rect">
            <a:avLst/>
          </a:prstGeom>
          <a:noFill/>
          <a:ln>
            <a:noFill/>
          </a:ln>
        </p:spPr>
      </p:pic>
      <p:pic>
        <p:nvPicPr>
          <p:cNvPr id="167" name="Google Shape;167;p30"/>
          <p:cNvPicPr preferRelativeResize="0"/>
          <p:nvPr/>
        </p:nvPicPr>
        <p:blipFill>
          <a:blip r:embed="rId3">
            <a:alphaModFix/>
          </a:blip>
          <a:stretch>
            <a:fillRect/>
          </a:stretch>
        </p:blipFill>
        <p:spPr>
          <a:xfrm>
            <a:off x="5820324" y="3719725"/>
            <a:ext cx="394375" cy="372775"/>
          </a:xfrm>
          <a:prstGeom prst="rect">
            <a:avLst/>
          </a:prstGeom>
          <a:noFill/>
          <a:ln>
            <a:noFill/>
          </a:ln>
        </p:spPr>
      </p:pic>
      <p:pic>
        <p:nvPicPr>
          <p:cNvPr id="168" name="Google Shape;168;p30"/>
          <p:cNvPicPr preferRelativeResize="0"/>
          <p:nvPr/>
        </p:nvPicPr>
        <p:blipFill>
          <a:blip r:embed="rId3">
            <a:alphaModFix/>
          </a:blip>
          <a:stretch>
            <a:fillRect/>
          </a:stretch>
        </p:blipFill>
        <p:spPr>
          <a:xfrm>
            <a:off x="3951049" y="4112125"/>
            <a:ext cx="394375" cy="372775"/>
          </a:xfrm>
          <a:prstGeom prst="rect">
            <a:avLst/>
          </a:prstGeom>
          <a:noFill/>
          <a:ln>
            <a:noFill/>
          </a:ln>
        </p:spPr>
      </p:pic>
      <p:pic>
        <p:nvPicPr>
          <p:cNvPr id="169" name="Google Shape;169;p30"/>
          <p:cNvPicPr preferRelativeResize="0"/>
          <p:nvPr/>
        </p:nvPicPr>
        <p:blipFill>
          <a:blip r:embed="rId3">
            <a:alphaModFix/>
          </a:blip>
          <a:stretch>
            <a:fillRect/>
          </a:stretch>
        </p:blipFill>
        <p:spPr>
          <a:xfrm>
            <a:off x="5820324" y="4112125"/>
            <a:ext cx="394375" cy="372775"/>
          </a:xfrm>
          <a:prstGeom prst="rect">
            <a:avLst/>
          </a:prstGeom>
          <a:noFill/>
          <a:ln>
            <a:noFill/>
          </a:ln>
        </p:spPr>
      </p:pic>
      <p:pic>
        <p:nvPicPr>
          <p:cNvPr id="170" name="Google Shape;170;p30"/>
          <p:cNvPicPr preferRelativeResize="0"/>
          <p:nvPr/>
        </p:nvPicPr>
        <p:blipFill>
          <a:blip r:embed="rId3">
            <a:alphaModFix/>
          </a:blip>
          <a:stretch>
            <a:fillRect/>
          </a:stretch>
        </p:blipFill>
        <p:spPr>
          <a:xfrm>
            <a:off x="7590974" y="4112125"/>
            <a:ext cx="394375" cy="3727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76" name="Google Shape;176;p31"/>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Random</a:t>
            </a:r>
            <a:endParaRPr/>
          </a:p>
          <a:p>
            <a:pPr marL="457200" lvl="0" indent="-342900" algn="l" rtl="0">
              <a:spcBef>
                <a:spcPts val="0"/>
              </a:spcBef>
              <a:spcAft>
                <a:spcPts val="0"/>
              </a:spcAft>
              <a:buSzPts val="1800"/>
              <a:buChar char="●"/>
            </a:pPr>
            <a:r>
              <a:rPr lang="en"/>
              <a:t>Greedy</a:t>
            </a:r>
            <a:endParaRPr/>
          </a:p>
          <a:p>
            <a:pPr marL="457200" lvl="0" indent="-342900" algn="l" rtl="0">
              <a:spcBef>
                <a:spcPts val="0"/>
              </a:spcBef>
              <a:spcAft>
                <a:spcPts val="0"/>
              </a:spcAft>
              <a:buSzPts val="1800"/>
              <a:buChar char="●"/>
            </a:pPr>
            <a:r>
              <a:rPr lang="en"/>
              <a:t>Hillclimber (random en greedy base)</a:t>
            </a:r>
            <a:endParaRPr/>
          </a:p>
          <a:p>
            <a:pPr marL="457200" lvl="0" indent="-342900" algn="l" rtl="0">
              <a:spcBef>
                <a:spcPts val="0"/>
              </a:spcBef>
              <a:spcAft>
                <a:spcPts val="0"/>
              </a:spcAft>
              <a:buSzPts val="1800"/>
              <a:buChar char="●"/>
            </a:pPr>
            <a:r>
              <a:rPr lang="en"/>
              <a:t>Randclimber (random en greedy base)</a:t>
            </a:r>
            <a:endParaRPr/>
          </a:p>
          <a:p>
            <a:pPr marL="457200" lvl="0" indent="-342900" algn="l" rtl="0">
              <a:spcBef>
                <a:spcPts val="0"/>
              </a:spcBef>
              <a:spcAft>
                <a:spcPts val="0"/>
              </a:spcAft>
              <a:buSzPts val="1800"/>
              <a:buChar char="●"/>
            </a:pPr>
            <a:r>
              <a:rPr lang="en"/>
              <a:t>Branch ‘n bound (wijk 5)</a:t>
            </a:r>
            <a:endParaRPr/>
          </a:p>
          <a:p>
            <a:pPr marL="457200" lvl="0" indent="-342900" algn="l" rtl="0">
              <a:spcBef>
                <a:spcPts val="0"/>
              </a:spcBef>
              <a:spcAft>
                <a:spcPts val="0"/>
              </a:spcAft>
              <a:buSzPts val="1800"/>
              <a:buChar char="●"/>
            </a:pPr>
            <a:r>
              <a:rPr lang="en"/>
              <a:t>Depth first search (wijk 5)</a:t>
            </a:r>
            <a:endParaRPr/>
          </a:p>
        </p:txBody>
      </p:sp>
      <p:pic>
        <p:nvPicPr>
          <p:cNvPr id="177" name="Google Shape;177;p31"/>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10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10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10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10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10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83" name="Google Shape;183;p3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random (wijk 1)...</a:t>
            </a:r>
            <a:endParaRPr/>
          </a:p>
        </p:txBody>
      </p:sp>
      <p:pic>
        <p:nvPicPr>
          <p:cNvPr id="184" name="Google Shape;184;p32"/>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0" name="Google Shape;190;p3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33"/>
          <p:cNvPicPr preferRelativeResize="0"/>
          <p:nvPr/>
        </p:nvPicPr>
        <p:blipFill rotWithShape="1">
          <a:blip r:embed="rId3">
            <a:alphaModFix/>
          </a:blip>
          <a:srcRect l="7196" t="11190" r="8627" b="5050"/>
          <a:stretch/>
        </p:blipFill>
        <p:spPr>
          <a:xfrm>
            <a:off x="3046325" y="1112200"/>
            <a:ext cx="4671275" cy="3485975"/>
          </a:xfrm>
          <a:prstGeom prst="rect">
            <a:avLst/>
          </a:prstGeom>
          <a:noFill/>
          <a:ln>
            <a:noFill/>
          </a:ln>
        </p:spPr>
      </p:pic>
      <p:pic>
        <p:nvPicPr>
          <p:cNvPr id="192" name="Google Shape;192;p33"/>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440</Words>
  <Application>Microsoft Office PowerPoint</Application>
  <PresentationFormat>Diavoorstelling (16:9)</PresentationFormat>
  <Paragraphs>112</Paragraphs>
  <Slides>20</Slides>
  <Notes>20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20</vt:i4>
      </vt:variant>
    </vt:vector>
  </HeadingPairs>
  <TitlesOfParts>
    <vt:vector size="26" baseType="lpstr">
      <vt:lpstr>Arial</vt:lpstr>
      <vt:lpstr>Raleway</vt:lpstr>
      <vt:lpstr>Lato</vt:lpstr>
      <vt:lpstr>Calibri</vt:lpstr>
      <vt:lpstr>Simple Light</vt:lpstr>
      <vt:lpstr>Swiss</vt:lpstr>
      <vt:lpstr>PowerPoint-presentatie</vt:lpstr>
      <vt:lpstr>Smartgrid</vt:lpstr>
      <vt:lpstr>Smartgrid</vt:lpstr>
      <vt:lpstr>Smartgrid</vt:lpstr>
      <vt:lpstr>Smartgrid - Problemen</vt:lpstr>
      <vt:lpstr>Connect alle huizen</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Batterijen verplaatsen</vt:lpstr>
      <vt:lpstr>Batterijen verplaatsen</vt:lpstr>
      <vt:lpstr>Nieuwe batterijen</vt:lpstr>
      <vt:lpstr>Nieuwe batterijen</vt:lpstr>
      <vt:lpstr>Conclusies</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Feline</dc:creator>
  <cp:lastModifiedBy>Feline</cp:lastModifiedBy>
  <cp:revision>5</cp:revision>
  <dcterms:modified xsi:type="dcterms:W3CDTF">2019-05-24T10:50:11Z</dcterms:modified>
</cp:coreProperties>
</file>