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3" r:id="rId8"/>
    <p:sldId id="265" r:id="rId9"/>
    <p:sldId id="267" r:id="rId10"/>
    <p:sldId id="268" r:id="rId11"/>
    <p:sldId id="269" r:id="rId12"/>
    <p:sldId id="271" r:id="rId13"/>
    <p:sldId id="273" r:id="rId14"/>
    <p:sldId id="275" r:id="rId15"/>
    <p:sldId id="274"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5" d="100"/>
          <a:sy n="75" d="100"/>
        </p:scale>
        <p:origin x="62"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622A7D-0B5C-460F-931A-FA272FA5063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18026-2D81-4AD4-ABC1-213FF3AB54F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D622A7D-0B5C-460F-931A-FA272FA5063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18026-2D81-4AD4-ABC1-213FF3AB54F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D622A7D-0B5C-460F-931A-FA272FA5063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18026-2D81-4AD4-ABC1-213FF3AB54F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D622A7D-0B5C-460F-931A-FA272FA5063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18026-2D81-4AD4-ABC1-213FF3AB54FF}" type="slidenum">
              <a:rPr lang="en-US" smtClean="0"/>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D622A7D-0B5C-460F-931A-FA272FA5063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18026-2D81-4AD4-ABC1-213FF3AB54FF}"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6D622A7D-0B5C-460F-931A-FA272FA5063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18026-2D81-4AD4-ABC1-213FF3AB54F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6D622A7D-0B5C-460F-931A-FA272FA5063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18026-2D81-4AD4-ABC1-213FF3AB54F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D622A7D-0B5C-460F-931A-FA272FA5063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18026-2D81-4AD4-ABC1-213FF3AB54FF}"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D622A7D-0B5C-460F-931A-FA272FA5063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18026-2D81-4AD4-ABC1-213FF3AB54F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D622A7D-0B5C-460F-931A-FA272FA5063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18026-2D81-4AD4-ABC1-213FF3AB54F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D622A7D-0B5C-460F-931A-FA272FA5063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18026-2D81-4AD4-ABC1-213FF3AB54F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D622A7D-0B5C-460F-931A-FA272FA5063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18026-2D81-4AD4-ABC1-213FF3AB54F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D622A7D-0B5C-460F-931A-FA272FA5063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18026-2D81-4AD4-ABC1-213FF3AB54F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622A7D-0B5C-460F-931A-FA272FA5063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18026-2D81-4AD4-ABC1-213FF3AB54F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22A7D-0B5C-460F-931A-FA272FA5063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18026-2D81-4AD4-ABC1-213FF3AB54F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D622A7D-0B5C-460F-931A-FA272FA5063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18026-2D81-4AD4-ABC1-213FF3AB54F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D622A7D-0B5C-460F-931A-FA272FA5063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18026-2D81-4AD4-ABC1-213FF3AB54F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622A7D-0B5C-460F-931A-FA272FA50632}" type="datetimeFigureOut">
              <a:rPr lang="en-US" smtClean="0"/>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2518026-2D81-4AD4-ABC1-213FF3AB54FF}"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10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extBox 2"/>
          <p:cNvSpPr txBox="1"/>
          <p:nvPr/>
        </p:nvSpPr>
        <p:spPr>
          <a:xfrm>
            <a:off x="-10160" y="762635"/>
            <a:ext cx="6675120" cy="892552"/>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PROJECT P475 – GROUP 6</a:t>
            </a:r>
            <a:endParaRPr lang="en-US" sz="2600" dirty="0">
              <a:solidFill>
                <a:schemeClr val="bg1"/>
              </a:solidFill>
              <a:latin typeface="Times New Roman" panose="02020603050405020304" pitchFamily="18" charset="0"/>
              <a:cs typeface="Times New Roman" panose="02020603050405020304" pitchFamily="18" charset="0"/>
            </a:endParaRPr>
          </a:p>
          <a:p>
            <a:r>
              <a:rPr lang="en-US" sz="2600" b="0" i="0" dirty="0">
                <a:solidFill>
                  <a:srgbClr val="222222"/>
                </a:solidFill>
                <a:effectLst/>
                <a:latin typeface="Times New Roman" panose="02020603050405020304" pitchFamily="18" charset="0"/>
                <a:cs typeface="Times New Roman" panose="02020603050405020304" pitchFamily="18" charset="0"/>
              </a:rPr>
              <a:t>           CLASSIFICATION-LIVER DISEASE</a:t>
            </a: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77190" y="2228850"/>
            <a:ext cx="6287770" cy="3498850"/>
          </a:xfrm>
          <a:prstGeom prst="rect">
            <a:avLst/>
          </a:prstGeom>
          <a:noFill/>
        </p:spPr>
        <p:txBody>
          <a:bodyPr wrap="square" rtlCol="0">
            <a:noAutofit/>
          </a:bodyPr>
          <a:lstStyle/>
          <a:p>
            <a:endParaRPr lang="en-US" dirty="0"/>
          </a:p>
          <a:p>
            <a:pPr>
              <a:lnSpc>
                <a:spcPct val="150000"/>
              </a:lnSpc>
            </a:pPr>
            <a:r>
              <a:rPr lang="en-US"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sym typeface="+mn-ea"/>
              </a:rPr>
              <a:t>This presentation explores the prediction of liver disease using machine learning techniques. We will delve into the nature of liver disease, its risk factors, common conditions, diagnosis, and the importance of early detection.</a:t>
            </a:r>
            <a:endParaRPr lang="en-US"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2" name="Image 0" descr="preencoded.png"/>
          <p:cNvPicPr>
            <a:picLocks noChangeAspect="1"/>
          </p:cNvPicPr>
          <p:nvPr/>
        </p:nvPicPr>
        <p:blipFill>
          <a:blip r:embed="rId1"/>
          <a:stretch>
            <a:fillRect/>
          </a:stretch>
        </p:blipFill>
        <p:spPr>
          <a:xfrm>
            <a:off x="6729730" y="0"/>
            <a:ext cx="5486400" cy="68573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1882140" y="273685"/>
            <a:ext cx="9320530" cy="475615"/>
          </a:xfrm>
          <a:prstGeom prst="rect">
            <a:avLst/>
          </a:prstGeom>
          <a:noFill/>
        </p:spPr>
        <p:txBody>
          <a:bodyPr wrap="square" rtlCol="0">
            <a:spAutoFit/>
          </a:bodyPr>
          <a:lstStyle/>
          <a:p>
            <a:r>
              <a:rPr lang="en-US" alt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CLASSIFICATION MODEL BUILDING AND  EVALUATION</a:t>
            </a:r>
            <a:endPar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endParaRPr>
          </a:p>
        </p:txBody>
      </p:sp>
      <p:sp>
        <p:nvSpPr>
          <p:cNvPr id="8" name="Text Box 7"/>
          <p:cNvSpPr txBox="1"/>
          <p:nvPr/>
        </p:nvSpPr>
        <p:spPr>
          <a:xfrm>
            <a:off x="1081405" y="1076960"/>
            <a:ext cx="4646930" cy="4704715"/>
          </a:xfrm>
          <a:prstGeom prst="rect">
            <a:avLst/>
          </a:prstGeom>
          <a:noFill/>
        </p:spPr>
        <p:txBody>
          <a:bodyPr wrap="square" rtlCol="0">
            <a:noAutofit/>
          </a:bodyPr>
          <a:p>
            <a:pPr>
              <a:lnSpc>
                <a:spcPct val="150000"/>
              </a:lnSpc>
            </a:pPr>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a:t>
            </a:r>
            <a:endParaRPr lang="en-US" altLang="en-US">
              <a:solidFill>
                <a:schemeClr val="bg1"/>
              </a:solidFill>
              <a:latin typeface="Times New Roman" panose="02020603050405020304" pitchFamily="18" charset="0"/>
              <a:cs typeface="Times New Roman" panose="02020603050405020304" pitchFamily="18" charset="0"/>
            </a:endParaRPr>
          </a:p>
        </p:txBody>
      </p:sp>
      <p:graphicFrame>
        <p:nvGraphicFramePr>
          <p:cNvPr id="5" name="Table 4"/>
          <p:cNvGraphicFramePr/>
          <p:nvPr>
            <p:custDataLst>
              <p:tags r:id="rId1"/>
            </p:custDataLst>
          </p:nvPr>
        </p:nvGraphicFramePr>
        <p:xfrm>
          <a:off x="2747010" y="1287145"/>
          <a:ext cx="7590790" cy="2898140"/>
        </p:xfrm>
        <a:graphic>
          <a:graphicData uri="http://schemas.openxmlformats.org/drawingml/2006/table">
            <a:tbl>
              <a:tblPr firstRow="1" bandRow="1">
                <a:tableStyleId>{5C22544A-7EE6-4342-B048-85BDC9FD1C3A}</a:tableStyleId>
              </a:tblPr>
              <a:tblGrid>
                <a:gridCol w="3832860"/>
                <a:gridCol w="3757930"/>
              </a:tblGrid>
              <a:tr h="2898140">
                <a:tc>
                  <a:txBody>
                    <a:bodyPr/>
                    <a:p>
                      <a:pPr>
                        <a:lnSpc>
                          <a:spcPct val="150000"/>
                        </a:lnSpc>
                        <a:buNone/>
                      </a:pPr>
                      <a:r>
                        <a:rPr lang="en-US" altLang="en-US" sz="1800">
                          <a:solidFill>
                            <a:schemeClr val="bg1"/>
                          </a:solidFill>
                          <a:latin typeface="Times New Roman" panose="02020603050405020304" pitchFamily="18" charset="0"/>
                          <a:cs typeface="Times New Roman" panose="02020603050405020304" pitchFamily="18" charset="0"/>
                          <a:sym typeface="+mn-ea"/>
                        </a:rPr>
                        <a:t>Models used:	</a:t>
                      </a:r>
                      <a:endParaRPr lang="en-US" altLang="en-US" sz="1800">
                        <a:solidFill>
                          <a:schemeClr val="bg1"/>
                        </a:solidFill>
                        <a:latin typeface="Times New Roman" panose="02020603050405020304" pitchFamily="18" charset="0"/>
                        <a:cs typeface="Times New Roman" panose="02020603050405020304" pitchFamily="18" charset="0"/>
                        <a:sym typeface="+mn-ea"/>
                      </a:endParaRPr>
                    </a:p>
                    <a:p>
                      <a:pPr marL="285750" indent="-285750">
                        <a:lnSpc>
                          <a:spcPct val="150000"/>
                        </a:lnSpc>
                        <a:buFont typeface="Arial" panose="020B0604020202020204" pitchFamily="34" charset="0"/>
                        <a:buChar char="•"/>
                      </a:pPr>
                      <a:r>
                        <a:rPr lang="en-US" altLang="en-US" sz="1800" b="0">
                          <a:solidFill>
                            <a:schemeClr val="bg1"/>
                          </a:solidFill>
                          <a:latin typeface="Times New Roman" panose="02020603050405020304" pitchFamily="18" charset="0"/>
                          <a:cs typeface="Times New Roman" panose="02020603050405020304" pitchFamily="18" charset="0"/>
                          <a:sym typeface="+mn-ea"/>
                        </a:rPr>
                        <a:t>Random Forest Classifie</a:t>
                      </a:r>
                      <a:endParaRPr lang="en-US" altLang="en-US" sz="1800" b="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en-US" sz="1800" b="0">
                          <a:solidFill>
                            <a:schemeClr val="bg1"/>
                          </a:solidFill>
                          <a:latin typeface="Times New Roman" panose="02020603050405020304" pitchFamily="18" charset="0"/>
                          <a:cs typeface="Times New Roman" panose="02020603050405020304" pitchFamily="18" charset="0"/>
                          <a:sym typeface="+mn-ea"/>
                        </a:rPr>
                        <a:t>Logistic Regression</a:t>
                      </a:r>
                      <a:endParaRPr lang="en-US" altLang="en-US" sz="1800" b="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en-US" sz="1800" b="0">
                          <a:solidFill>
                            <a:schemeClr val="bg1"/>
                          </a:solidFill>
                          <a:latin typeface="Times New Roman" panose="02020603050405020304" pitchFamily="18" charset="0"/>
                          <a:cs typeface="Times New Roman" panose="02020603050405020304" pitchFamily="18" charset="0"/>
                          <a:sym typeface="+mn-ea"/>
                        </a:rPr>
                        <a:t>Decision tree</a:t>
                      </a:r>
                      <a:endParaRPr lang="en-US" altLang="en-US" sz="1800" b="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en-US" sz="1800" b="0">
                          <a:solidFill>
                            <a:schemeClr val="bg1"/>
                          </a:solidFill>
                          <a:latin typeface="Times New Roman" panose="02020603050405020304" pitchFamily="18" charset="0"/>
                          <a:cs typeface="Times New Roman" panose="02020603050405020304" pitchFamily="18" charset="0"/>
                          <a:sym typeface="+mn-ea"/>
                        </a:rPr>
                        <a:t>Svm classifier</a:t>
                      </a:r>
                      <a:endParaRPr lang="en-US" altLang="en-US" sz="1800" b="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en-US" sz="1800" b="0">
                          <a:solidFill>
                            <a:schemeClr val="bg1"/>
                          </a:solidFill>
                          <a:latin typeface="Times New Roman" panose="02020603050405020304" pitchFamily="18" charset="0"/>
                          <a:cs typeface="Times New Roman" panose="02020603050405020304" pitchFamily="18" charset="0"/>
                          <a:sym typeface="+mn-ea"/>
                        </a:rPr>
                        <a:t>Knn classifier</a:t>
                      </a:r>
                      <a:endParaRPr lang="en-US" altLang="en-US" sz="1800" b="0">
                        <a:solidFill>
                          <a:schemeClr val="bg1"/>
                        </a:solidFill>
                        <a:latin typeface="Times New Roman" panose="02020603050405020304" pitchFamily="18" charset="0"/>
                        <a:cs typeface="Times New Roman" panose="02020603050405020304" pitchFamily="18" charset="0"/>
                      </a:endParaRPr>
                    </a:p>
                    <a:p>
                      <a:pPr>
                        <a:buNone/>
                      </a:pPr>
                      <a:endParaRPr lang="en-US" b="0"/>
                    </a:p>
                  </a:txBody>
                  <a:tcPr>
                    <a:lnL>
                      <a:noFill/>
                    </a:lnL>
                    <a:lnR>
                      <a:noFill/>
                    </a:lnR>
                    <a:lnT>
                      <a:noFill/>
                    </a:lnT>
                    <a:lnB>
                      <a:noFill/>
                    </a:lnB>
                    <a:lnTlToBr>
                      <a:noFill/>
                    </a:lnTlToBr>
                    <a:lnBlToTr>
                      <a:noFill/>
                    </a:lnBlToTr>
                    <a:noFill/>
                  </a:tcPr>
                </a:tc>
                <a:tc>
                  <a:txBody>
                    <a:bodyPr/>
                    <a:p>
                      <a:pPr indent="0">
                        <a:lnSpc>
                          <a:spcPct val="150000"/>
                        </a:lnSpc>
                        <a:buFont typeface="Arial" panose="020B0604020202020204" pitchFamily="34" charset="0"/>
                        <a:buNone/>
                      </a:pPr>
                      <a:r>
                        <a:rPr lang="en-US" altLang="en-US" sz="1800">
                          <a:solidFill>
                            <a:schemeClr val="bg1"/>
                          </a:solidFill>
                          <a:latin typeface="Times New Roman" panose="02020603050405020304" pitchFamily="18" charset="0"/>
                          <a:cs typeface="Times New Roman" panose="02020603050405020304" pitchFamily="18" charset="0"/>
                          <a:sym typeface="+mn-ea"/>
                        </a:rPr>
                        <a:t>Model evaluation metrices</a:t>
                      </a:r>
                      <a:endParaRPr lang="en-US" altLang="en-US" sz="1800">
                        <a:solidFill>
                          <a:schemeClr val="bg1"/>
                        </a:solidFill>
                        <a:latin typeface="Times New Roman" panose="02020603050405020304" pitchFamily="18" charset="0"/>
                        <a:cs typeface="Times New Roman" panose="02020603050405020304" pitchFamily="18" charset="0"/>
                        <a:sym typeface="+mn-ea"/>
                      </a:endParaRPr>
                    </a:p>
                    <a:p>
                      <a:pPr marL="285750" indent="-285750">
                        <a:lnSpc>
                          <a:spcPct val="150000"/>
                        </a:lnSpc>
                        <a:buFont typeface="Arial" panose="020B0604020202020204" pitchFamily="34" charset="0"/>
                        <a:buChar char="•"/>
                      </a:pPr>
                      <a:r>
                        <a:rPr lang="en-US" altLang="en-US" sz="1800" b="0">
                          <a:solidFill>
                            <a:schemeClr val="bg1"/>
                          </a:solidFill>
                          <a:latin typeface="Times New Roman" panose="02020603050405020304" pitchFamily="18" charset="0"/>
                          <a:cs typeface="Times New Roman" panose="02020603050405020304" pitchFamily="18" charset="0"/>
                          <a:sym typeface="+mn-ea"/>
                        </a:rPr>
                        <a:t>Accuracy</a:t>
                      </a:r>
                      <a:endParaRPr lang="en-US" altLang="en-US" sz="1800" b="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en-US" sz="1800" b="0">
                          <a:solidFill>
                            <a:schemeClr val="bg1"/>
                          </a:solidFill>
                          <a:latin typeface="Times New Roman" panose="02020603050405020304" pitchFamily="18" charset="0"/>
                          <a:cs typeface="Times New Roman" panose="02020603050405020304" pitchFamily="18" charset="0"/>
                          <a:sym typeface="+mn-ea"/>
                        </a:rPr>
                        <a:t>F1-score</a:t>
                      </a:r>
                      <a:endParaRPr lang="en-US" altLang="en-US" sz="1800" b="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en-US" sz="1800" b="0">
                          <a:solidFill>
                            <a:schemeClr val="bg1"/>
                          </a:solidFill>
                          <a:latin typeface="Times New Roman" panose="02020603050405020304" pitchFamily="18" charset="0"/>
                          <a:cs typeface="Times New Roman" panose="02020603050405020304" pitchFamily="18" charset="0"/>
                          <a:sym typeface="+mn-ea"/>
                        </a:rPr>
                        <a:t>Precision</a:t>
                      </a:r>
                      <a:endParaRPr lang="en-US" altLang="en-US" sz="1800" b="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en-US" sz="1800" b="0">
                          <a:solidFill>
                            <a:schemeClr val="bg1"/>
                          </a:solidFill>
                          <a:latin typeface="Times New Roman" panose="02020603050405020304" pitchFamily="18" charset="0"/>
                          <a:cs typeface="Times New Roman" panose="02020603050405020304" pitchFamily="18" charset="0"/>
                          <a:sym typeface="+mn-ea"/>
                        </a:rPr>
                        <a:t>Recall</a:t>
                      </a:r>
                      <a:endParaRPr lang="en-US" altLang="en-US" sz="1800" b="0">
                        <a:solidFill>
                          <a:schemeClr val="bg1"/>
                        </a:solidFill>
                        <a:latin typeface="Times New Roman" panose="02020603050405020304" pitchFamily="18" charset="0"/>
                        <a:cs typeface="Times New Roman" panose="02020603050405020304" pitchFamily="18" charset="0"/>
                      </a:endParaRPr>
                    </a:p>
                    <a:p>
                      <a:pPr>
                        <a:buNone/>
                      </a:pPr>
                      <a:endParaRPr lang="en-US" b="0"/>
                    </a:p>
                  </a:txBody>
                  <a:tcPr>
                    <a:lnL>
                      <a:noFill/>
                    </a:lnL>
                    <a:lnR>
                      <a:noFill/>
                    </a:lnR>
                    <a:lnT>
                      <a:noFill/>
                    </a:lnT>
                    <a:lnB>
                      <a:noFill/>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2211070" y="273685"/>
            <a:ext cx="9320530" cy="860425"/>
          </a:xfrm>
          <a:prstGeom prst="rect">
            <a:avLst/>
          </a:prstGeom>
          <a:noFill/>
        </p:spPr>
        <p:txBody>
          <a:bodyPr wrap="square" rtlCol="0">
            <a:spAutoFit/>
          </a:bodyPr>
          <a:lstStyle/>
          <a:p>
            <a:r>
              <a:rPr lang="en-US" alt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COMPARATIVE ANALYSIS AND MODEL SELECTION</a:t>
            </a:r>
            <a:endParaRPr lang="en-US" sz="2500" dirty="0">
              <a:solidFill>
                <a:schemeClr val="bg1"/>
              </a:solidFill>
              <a:latin typeface="Times New Roman" panose="02020603050405020304" pitchFamily="18" charset="0"/>
              <a:cs typeface="Times New Roman" panose="02020603050405020304" pitchFamily="18" charset="0"/>
            </a:endParaRPr>
          </a:p>
          <a:p>
            <a:endPar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endParaRPr>
          </a:p>
        </p:txBody>
      </p:sp>
      <p:sp>
        <p:nvSpPr>
          <p:cNvPr id="8" name="Text Box 7"/>
          <p:cNvSpPr txBox="1"/>
          <p:nvPr/>
        </p:nvSpPr>
        <p:spPr>
          <a:xfrm>
            <a:off x="434340" y="1076960"/>
            <a:ext cx="8296910" cy="5196205"/>
          </a:xfrm>
          <a:prstGeom prst="rect">
            <a:avLst/>
          </a:prstGeom>
          <a:noFill/>
        </p:spPr>
        <p:txBody>
          <a:bodyPr wrap="square" rtlCol="0">
            <a:noAutofit/>
          </a:bodyPr>
          <a:p>
            <a:pPr>
              <a:lnSpc>
                <a:spcPct val="150000"/>
              </a:lnSpc>
            </a:pPr>
            <a:r>
              <a:rPr lang="en-US" altLang="en-US" b="1">
                <a:solidFill>
                  <a:schemeClr val="bg1"/>
                </a:solidFill>
                <a:latin typeface="Times New Roman" panose="02020603050405020304" pitchFamily="18" charset="0"/>
                <a:cs typeface="Times New Roman" panose="02020603050405020304" pitchFamily="18" charset="0"/>
              </a:rPr>
              <a:t>After performing hyper parameter tuning for all models :</a:t>
            </a:r>
            <a:endParaRPr lang="en-US" altLang="en-US" b="1">
              <a:solidFill>
                <a:schemeClr val="bg1"/>
              </a:solidFill>
              <a:latin typeface="Times New Roman" panose="02020603050405020304" pitchFamily="18" charset="0"/>
              <a:cs typeface="Times New Roman" panose="02020603050405020304" pitchFamily="18" charset="0"/>
            </a:endParaRPr>
          </a:p>
          <a:p>
            <a:pPr>
              <a:lnSpc>
                <a:spcPct val="150000"/>
              </a:lnSpc>
            </a:pPr>
            <a:r>
              <a:rPr lang="en-US" altLang="en-US" b="1">
                <a:solidFill>
                  <a:schemeClr val="bg1"/>
                </a:solidFill>
                <a:latin typeface="Times New Roman" panose="02020603050405020304" pitchFamily="18" charset="0"/>
                <a:cs typeface="Times New Roman" panose="02020603050405020304" pitchFamily="18" charset="0"/>
              </a:rPr>
              <a:t> </a:t>
            </a:r>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a:t>
            </a:r>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1"/>
          <a:stretch>
            <a:fillRect/>
          </a:stretch>
        </p:blipFill>
        <p:spPr>
          <a:xfrm>
            <a:off x="732155" y="1736090"/>
            <a:ext cx="7472680" cy="4340860"/>
          </a:xfrm>
          <a:prstGeom prst="rect">
            <a:avLst/>
          </a:prstGeom>
        </p:spPr>
      </p:pic>
      <p:sp>
        <p:nvSpPr>
          <p:cNvPr id="6" name="Text Box 5"/>
          <p:cNvSpPr txBox="1"/>
          <p:nvPr/>
        </p:nvSpPr>
        <p:spPr>
          <a:xfrm rot="16200000">
            <a:off x="8352790" y="1785620"/>
            <a:ext cx="3684905" cy="3587750"/>
          </a:xfrm>
          <a:prstGeom prst="rect">
            <a:avLst/>
          </a:prstGeom>
          <a:noFill/>
        </p:spPr>
        <p:txBody>
          <a:bodyPr vert="eaVert" wrap="square" rtlCol="0">
            <a:noAutofit/>
          </a:bodyPr>
          <a:p>
            <a:endParaRPr lang="en-US" altLang="en-US"/>
          </a:p>
          <a:p>
            <a:endParaRPr lang="en-US" altLang="en-US"/>
          </a:p>
          <a:p>
            <a:r>
              <a:rPr lang="en-US" altLang="en-US">
                <a:solidFill>
                  <a:schemeClr val="bg1"/>
                </a:solidFill>
                <a:latin typeface="Times New Roman" panose="02020603050405020304" pitchFamily="18" charset="0"/>
                <a:cs typeface="Times New Roman" panose="02020603050405020304" pitchFamily="18" charset="0"/>
              </a:rPr>
              <a:t>Based on the evaluation metrics, Logistic Regression was selected as the best-performing model across all metrics, with the highest accuracy, precision, recall, and F1 score.</a:t>
            </a:r>
            <a:endParaRPr lang="en-US" altLang="en-US">
              <a:solidFill>
                <a:schemeClr val="bg1"/>
              </a:solidFill>
              <a:latin typeface="Times New Roman" panose="02020603050405020304" pitchFamily="18" charset="0"/>
              <a:cs typeface="Times New Roman" panose="02020603050405020304" pitchFamily="18" charset="0"/>
            </a:endParaRPr>
          </a:p>
          <a:p>
            <a:endParaRPr lang="en-US" alt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2211070" y="273685"/>
            <a:ext cx="9320530" cy="860425"/>
          </a:xfrm>
          <a:prstGeom prst="rect">
            <a:avLst/>
          </a:prstGeom>
          <a:noFill/>
        </p:spPr>
        <p:txBody>
          <a:bodyPr wrap="square" rtlCol="0">
            <a:spAutoFit/>
          </a:bodyPr>
          <a:lstStyle/>
          <a:p>
            <a:r>
              <a:rPr lang="en-US" alt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                      MODEL DEPLOYMENT</a:t>
            </a:r>
            <a:endParaRPr lang="en-US" sz="2500" dirty="0">
              <a:solidFill>
                <a:schemeClr val="bg1"/>
              </a:solidFill>
              <a:latin typeface="Times New Roman" panose="02020603050405020304" pitchFamily="18" charset="0"/>
              <a:cs typeface="Times New Roman" panose="02020603050405020304" pitchFamily="18" charset="0"/>
            </a:endParaRPr>
          </a:p>
          <a:p>
            <a:endPar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rcRect l="15482" t="4352" r="9424" b="3029"/>
          <a:stretch>
            <a:fillRect/>
          </a:stretch>
        </p:blipFill>
        <p:spPr>
          <a:xfrm>
            <a:off x="2174240" y="805815"/>
            <a:ext cx="7842885" cy="4396105"/>
          </a:xfrm>
          <a:prstGeom prst="rect">
            <a:avLst/>
          </a:prstGeom>
        </p:spPr>
      </p:pic>
      <p:sp>
        <p:nvSpPr>
          <p:cNvPr id="5" name="Text Box 4"/>
          <p:cNvSpPr txBox="1"/>
          <p:nvPr/>
        </p:nvSpPr>
        <p:spPr>
          <a:xfrm>
            <a:off x="2369820" y="5501640"/>
            <a:ext cx="7646670" cy="922020"/>
          </a:xfrm>
          <a:prstGeom prst="rect">
            <a:avLst/>
          </a:prstGeom>
          <a:noFill/>
        </p:spPr>
        <p:txBody>
          <a:bodyPr wrap="square" rtlCol="0">
            <a:spAutoFit/>
          </a:bodyPr>
          <a:p>
            <a:pPr>
              <a:lnSpc>
                <a:spcPct val="150000"/>
              </a:lnSpc>
            </a:pPr>
            <a:r>
              <a:rPr lang="en-US" altLang="en-US">
                <a:solidFill>
                  <a:schemeClr val="bg1"/>
                </a:solidFill>
                <a:latin typeface="Times New Roman" panose="02020603050405020304" pitchFamily="18" charset="0"/>
                <a:cs typeface="Times New Roman" panose="02020603050405020304" pitchFamily="18" charset="0"/>
              </a:rPr>
              <a:t>The deployed model predicts liver disease categories such as Hepatitis, Cirrhosis, No Disease, Suspect Disease, and Fibrosis based on data. </a:t>
            </a:r>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2037715" y="821055"/>
            <a:ext cx="9320530" cy="860425"/>
          </a:xfrm>
          <a:prstGeom prst="rect">
            <a:avLst/>
          </a:prstGeom>
          <a:noFill/>
        </p:spPr>
        <p:txBody>
          <a:bodyPr wrap="square" rtlCol="0">
            <a:spAutoFit/>
          </a:bodyPr>
          <a:lstStyle/>
          <a:p>
            <a:r>
              <a:rPr lang="en-US" alt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                           CHALLENGES FACED</a:t>
            </a:r>
            <a:endParaRPr lang="en-US" sz="2500" dirty="0">
              <a:solidFill>
                <a:schemeClr val="bg1"/>
              </a:solidFill>
              <a:latin typeface="Times New Roman" panose="02020603050405020304" pitchFamily="18" charset="0"/>
              <a:cs typeface="Times New Roman" panose="02020603050405020304" pitchFamily="18" charset="0"/>
            </a:endParaRPr>
          </a:p>
          <a:p>
            <a:endPar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endParaRPr>
          </a:p>
        </p:txBody>
      </p:sp>
      <p:sp>
        <p:nvSpPr>
          <p:cNvPr id="4" name="Text Box 3"/>
          <p:cNvSpPr txBox="1"/>
          <p:nvPr/>
        </p:nvSpPr>
        <p:spPr>
          <a:xfrm>
            <a:off x="1344930" y="1503680"/>
            <a:ext cx="9735820" cy="3893820"/>
          </a:xfrm>
          <a:prstGeom prst="rect">
            <a:avLst/>
          </a:prstGeom>
          <a:noFill/>
        </p:spPr>
        <p:txBody>
          <a:bodyPr wrap="square" rtlCol="0">
            <a:noAutofit/>
          </a:bodyPr>
          <a:p>
            <a:pPr>
              <a:lnSpc>
                <a:spcPct val="150000"/>
              </a:lnSpc>
            </a:pPr>
            <a:r>
              <a:rPr lang="en-US" altLang="en-US" b="1">
                <a:solidFill>
                  <a:schemeClr val="bg1"/>
                </a:solidFill>
                <a:latin typeface="Times New Roman" panose="02020603050405020304" pitchFamily="18" charset="0"/>
                <a:cs typeface="Times New Roman" panose="02020603050405020304" pitchFamily="18" charset="0"/>
              </a:rPr>
              <a:t>Data Imbalance:</a:t>
            </a:r>
            <a:r>
              <a:rPr lang="en-US" altLang="en-US">
                <a:solidFill>
                  <a:schemeClr val="bg1"/>
                </a:solidFill>
                <a:latin typeface="Times New Roman" panose="02020603050405020304" pitchFamily="18" charset="0"/>
                <a:cs typeface="Times New Roman" panose="02020603050405020304" pitchFamily="18" charset="0"/>
              </a:rPr>
              <a:t> A significant portion of the dataset indicated no liver disease, which made it difficult for the model to learn patterns for less common conditions.</a:t>
            </a:r>
            <a:endParaRPr lang="en-US" altLang="en-US">
              <a:solidFill>
                <a:schemeClr val="bg1"/>
              </a:solidFill>
              <a:latin typeface="Times New Roman" panose="02020603050405020304" pitchFamily="18" charset="0"/>
              <a:cs typeface="Times New Roman" panose="02020603050405020304" pitchFamily="18" charset="0"/>
            </a:endParaRPr>
          </a:p>
          <a:p>
            <a:pPr>
              <a:lnSpc>
                <a:spcPct val="150000"/>
              </a:lnSpc>
            </a:pPr>
            <a:endParaRPr lang="en-US" altLang="en-US">
              <a:solidFill>
                <a:schemeClr val="bg1"/>
              </a:solidFill>
              <a:latin typeface="Times New Roman" panose="02020603050405020304" pitchFamily="18" charset="0"/>
              <a:cs typeface="Times New Roman" panose="02020603050405020304" pitchFamily="18" charset="0"/>
            </a:endParaRPr>
          </a:p>
          <a:p>
            <a:pPr>
              <a:lnSpc>
                <a:spcPct val="150000"/>
              </a:lnSpc>
            </a:pPr>
            <a:r>
              <a:rPr lang="en-US" altLang="en-US" b="1">
                <a:solidFill>
                  <a:schemeClr val="bg1"/>
                </a:solidFill>
                <a:latin typeface="Times New Roman" panose="02020603050405020304" pitchFamily="18" charset="0"/>
                <a:cs typeface="Times New Roman" panose="02020603050405020304" pitchFamily="18" charset="0"/>
              </a:rPr>
              <a:t>Limited Dataset Size:</a:t>
            </a:r>
            <a:r>
              <a:rPr lang="en-US" altLang="en-US">
                <a:solidFill>
                  <a:schemeClr val="bg1"/>
                </a:solidFill>
                <a:latin typeface="Times New Roman" panose="02020603050405020304" pitchFamily="18" charset="0"/>
                <a:cs typeface="Times New Roman" panose="02020603050405020304" pitchFamily="18" charset="0"/>
              </a:rPr>
              <a:t> The small dataset posed challenges in ensuring that the model could generalize well and produce reliable predictions.</a:t>
            </a:r>
            <a:endParaRPr lang="en-US" altLang="en-US">
              <a:solidFill>
                <a:schemeClr val="bg1"/>
              </a:solidFill>
              <a:latin typeface="Times New Roman" panose="02020603050405020304" pitchFamily="18" charset="0"/>
              <a:cs typeface="Times New Roman" panose="02020603050405020304" pitchFamily="18" charset="0"/>
            </a:endParaRPr>
          </a:p>
          <a:p>
            <a:pPr>
              <a:lnSpc>
                <a:spcPct val="150000"/>
              </a:lnSpc>
            </a:pPr>
            <a:endParaRPr lang="en-US" altLang="en-US">
              <a:solidFill>
                <a:schemeClr val="bg1"/>
              </a:solidFill>
              <a:latin typeface="Times New Roman" panose="02020603050405020304" pitchFamily="18" charset="0"/>
              <a:cs typeface="Times New Roman" panose="02020603050405020304" pitchFamily="18" charset="0"/>
            </a:endParaRPr>
          </a:p>
          <a:p>
            <a:pPr>
              <a:lnSpc>
                <a:spcPct val="150000"/>
              </a:lnSpc>
            </a:pPr>
            <a:r>
              <a:rPr lang="en-US" altLang="en-US" b="1">
                <a:solidFill>
                  <a:schemeClr val="bg1"/>
                </a:solidFill>
                <a:latin typeface="Times New Roman" panose="02020603050405020304" pitchFamily="18" charset="0"/>
                <a:cs typeface="Times New Roman" panose="02020603050405020304" pitchFamily="18" charset="0"/>
              </a:rPr>
              <a:t>Deployment Challenges:</a:t>
            </a:r>
            <a:r>
              <a:rPr lang="en-US" altLang="en-US">
                <a:solidFill>
                  <a:schemeClr val="bg1"/>
                </a:solidFill>
                <a:latin typeface="Times New Roman" panose="02020603050405020304" pitchFamily="18" charset="0"/>
                <a:cs typeface="Times New Roman" panose="02020603050405020304" pitchFamily="18" charset="0"/>
              </a:rPr>
              <a:t> Integrating the model into a Streamlit application and ensuring real-time predictions worked accurately presented deployment difficulties.</a:t>
            </a:r>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2211070" y="273685"/>
            <a:ext cx="9320530" cy="860425"/>
          </a:xfrm>
          <a:prstGeom prst="rect">
            <a:avLst/>
          </a:prstGeom>
          <a:noFill/>
        </p:spPr>
        <p:txBody>
          <a:bodyPr wrap="square" rtlCol="0">
            <a:spAutoFit/>
          </a:bodyPr>
          <a:lstStyle/>
          <a:p>
            <a:r>
              <a:rPr lang="en-US" alt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                                    CONCLUSION</a:t>
            </a:r>
            <a:endParaRPr lang="en-US" sz="2500" dirty="0">
              <a:solidFill>
                <a:schemeClr val="bg1"/>
              </a:solidFill>
              <a:latin typeface="Times New Roman" panose="02020603050405020304" pitchFamily="18" charset="0"/>
              <a:cs typeface="Times New Roman" panose="02020603050405020304" pitchFamily="18" charset="0"/>
            </a:endParaRPr>
          </a:p>
          <a:p>
            <a:endPar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endParaRPr>
          </a:p>
        </p:txBody>
      </p:sp>
      <p:sp>
        <p:nvSpPr>
          <p:cNvPr id="4" name="Text Box 3"/>
          <p:cNvSpPr txBox="1"/>
          <p:nvPr/>
        </p:nvSpPr>
        <p:spPr>
          <a:xfrm>
            <a:off x="1380490" y="1449705"/>
            <a:ext cx="9964420" cy="3563620"/>
          </a:xfrm>
          <a:prstGeom prst="rect">
            <a:avLst/>
          </a:prstGeom>
          <a:noFill/>
        </p:spPr>
        <p:txBody>
          <a:bodyPr wrap="square" rtlCol="0">
            <a:noAutofit/>
          </a:bodyPr>
          <a:p>
            <a:pPr>
              <a:lnSpc>
                <a:spcPct val="150000"/>
              </a:lnSpc>
            </a:pPr>
            <a:r>
              <a:rPr lang="en-US" altLang="en-US" b="1">
                <a:solidFill>
                  <a:schemeClr val="bg1"/>
                </a:solidFill>
                <a:latin typeface="Times New Roman" panose="02020603050405020304" pitchFamily="18" charset="0"/>
                <a:cs typeface="Times New Roman" panose="02020603050405020304" pitchFamily="18" charset="0"/>
              </a:rPr>
              <a:t>Data Preprocessing and Feature Engineering: </a:t>
            </a:r>
            <a:endParaRPr lang="en-US" altLang="en-US" b="1">
              <a:solidFill>
                <a:schemeClr val="bg1"/>
              </a:solidFill>
              <a:latin typeface="Times New Roman" panose="02020603050405020304" pitchFamily="18" charset="0"/>
              <a:cs typeface="Times New Roman" panose="02020603050405020304" pitchFamily="18" charset="0"/>
            </a:endParaRPr>
          </a:p>
          <a:p>
            <a:pPr>
              <a:lnSpc>
                <a:spcPct val="150000"/>
              </a:lnSpc>
            </a:pPr>
            <a:r>
              <a:rPr lang="en-US" altLang="en-US">
                <a:solidFill>
                  <a:schemeClr val="bg1"/>
                </a:solidFill>
                <a:latin typeface="Times New Roman" panose="02020603050405020304" pitchFamily="18" charset="0"/>
                <a:cs typeface="Times New Roman" panose="02020603050405020304" pitchFamily="18" charset="0"/>
              </a:rPr>
              <a:t>Handling missing values, imputing outliers, scaling features, and encoding categorical variables were essential for improving model accuracy and efficiency.</a:t>
            </a:r>
            <a:endParaRPr lang="en-US" altLang="en-US">
              <a:solidFill>
                <a:schemeClr val="bg1"/>
              </a:solidFill>
              <a:latin typeface="Times New Roman" panose="02020603050405020304" pitchFamily="18" charset="0"/>
              <a:cs typeface="Times New Roman" panose="02020603050405020304" pitchFamily="18" charset="0"/>
            </a:endParaRPr>
          </a:p>
          <a:p>
            <a:pPr>
              <a:lnSpc>
                <a:spcPct val="150000"/>
              </a:lnSpc>
            </a:pPr>
            <a:r>
              <a:rPr lang="en-US" altLang="en-US" b="1">
                <a:solidFill>
                  <a:schemeClr val="bg1"/>
                </a:solidFill>
                <a:latin typeface="Times New Roman" panose="02020603050405020304" pitchFamily="18" charset="0"/>
                <a:cs typeface="Times New Roman" panose="02020603050405020304" pitchFamily="18" charset="0"/>
              </a:rPr>
              <a:t>Model Comparison and Selection:</a:t>
            </a:r>
            <a:endParaRPr lang="en-US" altLang="en-US" b="1">
              <a:solidFill>
                <a:schemeClr val="bg1"/>
              </a:solidFill>
              <a:latin typeface="Times New Roman" panose="02020603050405020304" pitchFamily="18" charset="0"/>
              <a:cs typeface="Times New Roman" panose="02020603050405020304" pitchFamily="18" charset="0"/>
            </a:endParaRPr>
          </a:p>
          <a:p>
            <a:pPr>
              <a:lnSpc>
                <a:spcPct val="150000"/>
              </a:lnSpc>
            </a:pPr>
            <a:r>
              <a:rPr lang="en-US" altLang="en-US">
                <a:solidFill>
                  <a:schemeClr val="bg1"/>
                </a:solidFill>
                <a:latin typeface="Times New Roman" panose="02020603050405020304" pitchFamily="18" charset="0"/>
                <a:cs typeface="Times New Roman" panose="02020603050405020304" pitchFamily="18" charset="0"/>
              </a:rPr>
              <a:t>After evaluating multiple models, Logistic Regression performed best, providing the highest accuracy for liver disease classification.</a:t>
            </a:r>
            <a:endParaRPr lang="en-US" altLang="en-US">
              <a:solidFill>
                <a:schemeClr val="bg1"/>
              </a:solidFill>
              <a:latin typeface="Times New Roman" panose="02020603050405020304" pitchFamily="18" charset="0"/>
              <a:cs typeface="Times New Roman" panose="02020603050405020304" pitchFamily="18" charset="0"/>
            </a:endParaRPr>
          </a:p>
          <a:p>
            <a:pPr>
              <a:lnSpc>
                <a:spcPct val="150000"/>
              </a:lnSpc>
            </a:pPr>
            <a:r>
              <a:rPr lang="en-US" altLang="en-US" b="1">
                <a:solidFill>
                  <a:schemeClr val="bg1"/>
                </a:solidFill>
                <a:latin typeface="Times New Roman" panose="02020603050405020304" pitchFamily="18" charset="0"/>
                <a:cs typeface="Times New Roman" panose="02020603050405020304" pitchFamily="18" charset="0"/>
              </a:rPr>
              <a:t>Practical Insights:</a:t>
            </a:r>
            <a:endParaRPr lang="en-US" altLang="en-US" b="1">
              <a:solidFill>
                <a:schemeClr val="bg1"/>
              </a:solidFill>
              <a:latin typeface="Times New Roman" panose="02020603050405020304" pitchFamily="18" charset="0"/>
              <a:cs typeface="Times New Roman" panose="02020603050405020304" pitchFamily="18" charset="0"/>
            </a:endParaRPr>
          </a:p>
          <a:p>
            <a:pPr>
              <a:lnSpc>
                <a:spcPct val="150000"/>
              </a:lnSpc>
            </a:pPr>
            <a:r>
              <a:rPr lang="en-US" altLang="en-US">
                <a:solidFill>
                  <a:schemeClr val="bg1"/>
                </a:solidFill>
                <a:latin typeface="Times New Roman" panose="02020603050405020304" pitchFamily="18" charset="0"/>
                <a:cs typeface="Times New Roman" panose="02020603050405020304" pitchFamily="18" charset="0"/>
              </a:rPr>
              <a:t>By leveraging Logistic Regression for liver disease classification, healthcare professionals can make more accurate predictions, enhancing diagnostic accuracy and patient care.</a:t>
            </a:r>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5" name="Picture 4"/>
          <p:cNvPicPr/>
          <p:nvPr/>
        </p:nvPicPr>
        <p:blipFill>
          <a:blip r:embed="rId1"/>
          <a:stretch>
            <a:fillRect/>
          </a:stretch>
        </p:blipFill>
        <p:spPr>
          <a:xfrm>
            <a:off x="2225675" y="941705"/>
            <a:ext cx="7577455" cy="45948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extBox 2"/>
          <p:cNvSpPr txBox="1"/>
          <p:nvPr/>
        </p:nvSpPr>
        <p:spPr>
          <a:xfrm>
            <a:off x="1417320" y="751205"/>
            <a:ext cx="9433560" cy="904875"/>
          </a:xfrm>
          <a:prstGeom prst="rect">
            <a:avLst/>
          </a:prstGeom>
          <a:noFill/>
        </p:spPr>
        <p:txBody>
          <a:bodyPr wrap="square" rtlCol="0">
            <a:noAutofit/>
          </a:bodyPr>
          <a:lstStyle/>
          <a:p>
            <a:endParaRPr lang="en-US" dirty="0"/>
          </a:p>
          <a:p>
            <a:r>
              <a:rPr lang="en-US" dirty="0"/>
              <a:t>						</a:t>
            </a:r>
            <a:r>
              <a:rPr lang="en-US" sz="2000" b="1" dirty="0">
                <a:solidFill>
                  <a:srgbClr val="000000"/>
                </a:solidFill>
                <a:effectLst>
                  <a:glow rad="63500">
                    <a:schemeClr val="tx1">
                      <a:alpha val="40000"/>
                    </a:schemeClr>
                  </a:glow>
                </a:effectLst>
                <a:latin typeface="Times New Roman" panose="02020603050405020304" pitchFamily="18" charset="0"/>
                <a:cs typeface="Times New Roman" panose="02020603050405020304" pitchFamily="18" charset="0"/>
                <a:sym typeface="+mn-ea"/>
              </a:rPr>
              <a:t>MENTORS AND TEAM MEMBERS</a:t>
            </a:r>
            <a:endParaRPr lang="en-US" sz="2000" b="1" dirty="0">
              <a:solidFill>
                <a:schemeClr val="bg1"/>
              </a:solidFill>
              <a:latin typeface="Times New Roman" panose="02020603050405020304" pitchFamily="18" charset="0"/>
              <a:cs typeface="Times New Roman" panose="02020603050405020304" pitchFamily="18" charset="0"/>
            </a:endParaRPr>
          </a:p>
          <a:p>
            <a:r>
              <a:rPr lang="sv-SE" dirty="0"/>
              <a:t>                                                                 </a:t>
            </a:r>
            <a:endParaRPr lang="sv-SE" dirty="0"/>
          </a:p>
          <a:p>
            <a:r>
              <a:rPr lang="sv-SE" dirty="0"/>
              <a:t>                                                                                                   </a:t>
            </a:r>
            <a:endParaRPr lang="sv-SE" dirty="0"/>
          </a:p>
          <a:p>
            <a:pPr>
              <a:lnSpc>
                <a:spcPct val="150000"/>
              </a:lnSpc>
            </a:pPr>
            <a:r>
              <a:rPr lang="sv-SE" sz="2000" dirty="0"/>
              <a:t>          </a:t>
            </a:r>
            <a:r>
              <a:rPr lang="sv-SE" sz="2000" dirty="0">
                <a:solidFill>
                  <a:schemeClr val="bg1"/>
                </a:solidFill>
                <a:latin typeface="Times New Roman" panose="02020603050405020304" pitchFamily="18" charset="0"/>
                <a:cs typeface="Times New Roman" panose="02020603050405020304" pitchFamily="18" charset="0"/>
              </a:rPr>
              <a:t>                                                                     </a:t>
            </a:r>
            <a:r>
              <a:rPr lang="sv-SE" dirty="0"/>
              <a:t>                                                                                                </a:t>
            </a:r>
            <a:endParaRPr lang="en-US" dirty="0"/>
          </a:p>
        </p:txBody>
      </p:sp>
      <p:graphicFrame>
        <p:nvGraphicFramePr>
          <p:cNvPr id="2" name="Table 1"/>
          <p:cNvGraphicFramePr/>
          <p:nvPr/>
        </p:nvGraphicFramePr>
        <p:xfrm>
          <a:off x="2413635" y="1824990"/>
          <a:ext cx="8533765" cy="381000"/>
        </p:xfrm>
        <a:graphic>
          <a:graphicData uri="http://schemas.openxmlformats.org/drawingml/2006/table">
            <a:tbl>
              <a:tblPr firstRow="1" bandRow="1">
                <a:tableStyleId>{2D5ABB26-0587-4C30-8999-92F81FD0307C}</a:tableStyleId>
              </a:tblPr>
              <a:tblGrid>
                <a:gridCol w="4266565"/>
                <a:gridCol w="4266565"/>
              </a:tblGrid>
              <a:tr h="381000">
                <a:tc>
                  <a:txBody>
                    <a:bodyPr/>
                    <a:p>
                      <a:pPr>
                        <a:buNone/>
                      </a:pPr>
                      <a:r>
                        <a:rPr lang="en-US" altLang="sv-SE" sz="1800" dirty="0">
                          <a:solidFill>
                            <a:schemeClr val="bg1"/>
                          </a:solidFill>
                          <a:latin typeface="Times New Roman" panose="02020603050405020304" pitchFamily="18" charset="0"/>
                          <a:cs typeface="Times New Roman" panose="02020603050405020304" pitchFamily="18" charset="0"/>
                        </a:rPr>
                        <a:t>MENTORS</a:t>
                      </a:r>
                      <a:endParaRPr lang="en-US" altLang="sv-SE" sz="1800" dirty="0">
                        <a:solidFill>
                          <a:schemeClr val="bg1"/>
                        </a:solidFill>
                        <a:latin typeface="Times New Roman" panose="02020603050405020304" pitchFamily="18" charset="0"/>
                        <a:cs typeface="Times New Roman" panose="02020603050405020304" pitchFamily="18" charset="0"/>
                      </a:endParaRPr>
                    </a:p>
                  </a:txBody>
                  <a:tcPr/>
                </a:tc>
                <a:tc>
                  <a:txBody>
                    <a:bodyPr/>
                    <a:p>
                      <a:pPr>
                        <a:lnSpc>
                          <a:spcPct val="150000"/>
                        </a:lnSpc>
                        <a:buNone/>
                      </a:pPr>
                      <a:r>
                        <a:rPr lang="en-US" altLang="sv-SE" sz="1800" b="1" dirty="0">
                          <a:solidFill>
                            <a:schemeClr val="bg1"/>
                          </a:solidFill>
                          <a:latin typeface="Times New Roman" panose="02020603050405020304" pitchFamily="18" charset="0"/>
                          <a:cs typeface="Times New Roman" panose="02020603050405020304" pitchFamily="18" charset="0"/>
                        </a:rPr>
                        <a:t>TEAM MEMBERS</a:t>
                      </a:r>
                      <a:endParaRPr lang="sv-SE" sz="1800" dirty="0">
                        <a:solidFill>
                          <a:schemeClr val="bg1"/>
                        </a:solidFill>
                        <a:latin typeface="Times New Roman" panose="02020603050405020304" pitchFamily="18" charset="0"/>
                        <a:cs typeface="Times New Roman" panose="02020603050405020304" pitchFamily="18" charset="0"/>
                      </a:endParaRPr>
                    </a:p>
                    <a:p>
                      <a:pPr>
                        <a:lnSpc>
                          <a:spcPct val="150000"/>
                        </a:lnSpc>
                        <a:buNone/>
                      </a:pPr>
                      <a:r>
                        <a:rPr lang="sv-SE" sz="1800" dirty="0">
                          <a:solidFill>
                            <a:schemeClr val="bg1"/>
                          </a:solidFill>
                          <a:latin typeface="Times New Roman" panose="02020603050405020304" pitchFamily="18" charset="0"/>
                          <a:cs typeface="Times New Roman" panose="02020603050405020304" pitchFamily="18" charset="0"/>
                        </a:rPr>
                        <a:t>Abhishek Prajapati</a:t>
                      </a:r>
                      <a:endParaRPr lang="sv-SE" sz="1800" dirty="0">
                        <a:solidFill>
                          <a:schemeClr val="bg1"/>
                        </a:solidFill>
                        <a:latin typeface="Times New Roman" panose="02020603050405020304" pitchFamily="18" charset="0"/>
                        <a:cs typeface="Times New Roman" panose="02020603050405020304" pitchFamily="18" charset="0"/>
                      </a:endParaRPr>
                    </a:p>
                    <a:p>
                      <a:pPr>
                        <a:lnSpc>
                          <a:spcPct val="150000"/>
                        </a:lnSpc>
                        <a:buNone/>
                      </a:pPr>
                      <a:r>
                        <a:rPr lang="sv-SE" sz="1800" dirty="0">
                          <a:solidFill>
                            <a:schemeClr val="bg1"/>
                          </a:solidFill>
                          <a:latin typeface="Times New Roman" panose="02020603050405020304" pitchFamily="18" charset="0"/>
                          <a:cs typeface="Times New Roman" panose="02020603050405020304" pitchFamily="18" charset="0"/>
                        </a:rPr>
                        <a:t>Yogendra Jangid</a:t>
                      </a:r>
                      <a:endParaRPr lang="sv-SE" sz="1800" dirty="0">
                        <a:solidFill>
                          <a:schemeClr val="bg1"/>
                        </a:solidFill>
                        <a:latin typeface="Times New Roman" panose="02020603050405020304" pitchFamily="18" charset="0"/>
                        <a:cs typeface="Times New Roman" panose="02020603050405020304" pitchFamily="18" charset="0"/>
                      </a:endParaRPr>
                    </a:p>
                    <a:p>
                      <a:pPr>
                        <a:lnSpc>
                          <a:spcPct val="150000"/>
                        </a:lnSpc>
                        <a:buNone/>
                      </a:pPr>
                      <a:r>
                        <a:rPr lang="sv-SE" sz="1800" dirty="0">
                          <a:solidFill>
                            <a:schemeClr val="bg1"/>
                          </a:solidFill>
                          <a:latin typeface="Times New Roman" panose="02020603050405020304" pitchFamily="18" charset="0"/>
                          <a:cs typeface="Times New Roman" panose="02020603050405020304" pitchFamily="18" charset="0"/>
                        </a:rPr>
                        <a:t>Thogunta Prathyusha</a:t>
                      </a:r>
                      <a:endParaRPr lang="sv-SE" sz="1800" dirty="0">
                        <a:solidFill>
                          <a:schemeClr val="bg1"/>
                        </a:solidFill>
                        <a:latin typeface="Times New Roman" panose="02020603050405020304" pitchFamily="18" charset="0"/>
                        <a:cs typeface="Times New Roman" panose="02020603050405020304" pitchFamily="18" charset="0"/>
                      </a:endParaRPr>
                    </a:p>
                    <a:p>
                      <a:pPr>
                        <a:lnSpc>
                          <a:spcPct val="150000"/>
                        </a:lnSpc>
                        <a:buNone/>
                      </a:pPr>
                      <a:r>
                        <a:rPr lang="sv-SE" sz="1800" dirty="0">
                          <a:solidFill>
                            <a:schemeClr val="bg1"/>
                          </a:solidFill>
                          <a:latin typeface="Times New Roman" panose="02020603050405020304" pitchFamily="18" charset="0"/>
                          <a:cs typeface="Times New Roman" panose="02020603050405020304" pitchFamily="18" charset="0"/>
                        </a:rPr>
                        <a:t>Mr. Jayesh Ramkrushna Gadhari</a:t>
                      </a:r>
                      <a:endParaRPr lang="sv-SE" sz="1800" dirty="0">
                        <a:solidFill>
                          <a:schemeClr val="bg1"/>
                        </a:solidFill>
                        <a:latin typeface="Times New Roman" panose="02020603050405020304" pitchFamily="18" charset="0"/>
                        <a:cs typeface="Times New Roman" panose="02020603050405020304" pitchFamily="18" charset="0"/>
                      </a:endParaRPr>
                    </a:p>
                    <a:p>
                      <a:pPr>
                        <a:lnSpc>
                          <a:spcPct val="150000"/>
                        </a:lnSpc>
                        <a:buNone/>
                      </a:pPr>
                      <a:r>
                        <a:rPr lang="sv-SE" sz="1800" dirty="0">
                          <a:solidFill>
                            <a:schemeClr val="bg1"/>
                          </a:solidFill>
                          <a:latin typeface="Times New Roman" panose="02020603050405020304" pitchFamily="18" charset="0"/>
                          <a:cs typeface="Times New Roman" panose="02020603050405020304" pitchFamily="18" charset="0"/>
                        </a:rPr>
                        <a:t>Ms. Dipali Rajendra Mahajan</a:t>
                      </a:r>
                      <a:endParaRPr lang="sv-SE" sz="1800" dirty="0">
                        <a:solidFill>
                          <a:schemeClr val="bg1"/>
                        </a:solidFill>
                        <a:latin typeface="Times New Roman" panose="02020603050405020304" pitchFamily="18" charset="0"/>
                        <a:cs typeface="Times New Roman" panose="02020603050405020304" pitchFamily="18" charset="0"/>
                      </a:endParaRPr>
                    </a:p>
                    <a:p>
                      <a:pPr>
                        <a:lnSpc>
                          <a:spcPct val="150000"/>
                        </a:lnSpc>
                        <a:buNone/>
                      </a:pPr>
                      <a:r>
                        <a:rPr lang="sv-SE" sz="1800" dirty="0">
                          <a:solidFill>
                            <a:schemeClr val="bg1"/>
                          </a:solidFill>
                          <a:latin typeface="Times New Roman" panose="02020603050405020304" pitchFamily="18" charset="0"/>
                          <a:cs typeface="Times New Roman" panose="02020603050405020304" pitchFamily="18" charset="0"/>
                        </a:rPr>
                        <a:t>Ram Gupta</a:t>
                      </a:r>
                      <a:endParaRPr lang="sv-SE" sz="1800" dirty="0">
                        <a:solidFill>
                          <a:schemeClr val="bg1"/>
                        </a:solidFill>
                        <a:latin typeface="Times New Roman" panose="02020603050405020304" pitchFamily="18" charset="0"/>
                        <a:cs typeface="Times New Roman" panose="02020603050405020304" pitchFamily="18" charset="0"/>
                      </a:endParaRPr>
                    </a:p>
                    <a:p>
                      <a:pPr>
                        <a:lnSpc>
                          <a:spcPct val="150000"/>
                        </a:lnSpc>
                        <a:buNone/>
                      </a:pPr>
                      <a:r>
                        <a:rPr lang="sv-SE" sz="1800" dirty="0">
                          <a:solidFill>
                            <a:schemeClr val="bg1"/>
                          </a:solidFill>
                          <a:latin typeface="Times New Roman" panose="02020603050405020304" pitchFamily="18" charset="0"/>
                          <a:cs typeface="Times New Roman" panose="02020603050405020304" pitchFamily="18" charset="0"/>
                        </a:rPr>
                        <a:t>Omkar Arun Indolikar</a:t>
                      </a:r>
                      <a:endParaRPr lang="sv-SE" sz="1800" dirty="0">
                        <a:solidFill>
                          <a:schemeClr val="bg1"/>
                        </a:solidFill>
                        <a:latin typeface="Times New Roman" panose="02020603050405020304" pitchFamily="18" charset="0"/>
                        <a:cs typeface="Times New Roman" panose="02020603050405020304" pitchFamily="18" charset="0"/>
                      </a:endParaRPr>
                    </a:p>
                    <a:p>
                      <a:pPr>
                        <a:buNone/>
                      </a:pPr>
                      <a:endParaRPr lang="sv-SE" sz="1800" dirty="0">
                        <a:solidFill>
                          <a:schemeClr val="bg1"/>
                        </a:solidFill>
                        <a:latin typeface="Times New Roman" panose="02020603050405020304" pitchFamily="18" charset="0"/>
                        <a:cs typeface="Times New Roman" panose="02020603050405020304" pitchFamily="18" charset="0"/>
                      </a:endParaRPr>
                    </a:p>
                    <a:p>
                      <a:pPr>
                        <a:buNone/>
                      </a:pPr>
                      <a:endParaRPr lang="sv-SE" sz="1800" dirty="0">
                        <a:solidFill>
                          <a:schemeClr val="bg1"/>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p:cNvSpPr txBox="1"/>
          <p:nvPr/>
        </p:nvSpPr>
        <p:spPr>
          <a:xfrm flipH="1">
            <a:off x="1981200" y="842010"/>
            <a:ext cx="8519160" cy="3935095"/>
          </a:xfrm>
          <a:prstGeom prst="rect">
            <a:avLst/>
          </a:prstGeom>
          <a:noFill/>
        </p:spPr>
        <p:txBody>
          <a:bodyPr wrap="square" rtlCol="0">
            <a:noAutofit/>
          </a:bodyPr>
          <a:lstStyle/>
          <a:p>
            <a:r>
              <a:rPr lang="en-US" sz="2500" dirty="0">
                <a:latin typeface="Times New Roman" panose="02020603050405020304" pitchFamily="18" charset="0"/>
                <a:cs typeface="Times New Roman" panose="02020603050405020304" pitchFamily="18" charset="0"/>
              </a:rPr>
              <a:t>                 				 </a:t>
            </a:r>
            <a:r>
              <a:rPr lang="en-US" sz="2500" b="1" dirty="0">
                <a:solidFill>
                  <a:srgbClr val="000000"/>
                </a:solidFill>
                <a:effectLst>
                  <a:glow rad="63500">
                    <a:schemeClr val="tx1">
                      <a:alpha val="40000"/>
                    </a:schemeClr>
                  </a:glow>
                </a:effectLst>
                <a:latin typeface="Times New Roman" panose="02020603050405020304" pitchFamily="18" charset="0"/>
                <a:cs typeface="Times New Roman" panose="02020603050405020304" pitchFamily="18" charset="0"/>
                <a:sym typeface="+mn-ea"/>
              </a:rPr>
              <a:t>TABLE OF CONTENTS</a:t>
            </a:r>
            <a:endParaRPr lang="en-US" sz="25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Objective and Dataset Overview</a:t>
            </a: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Exploratory Data Analysis and Insights</a:t>
            </a: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Data Pre-processing</a:t>
            </a: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Clustering Models and Evaluation</a:t>
            </a: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Comparative Analysis and Model Selection</a:t>
            </a: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Model Deployment</a:t>
            </a: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Conclusion</a:t>
            </a:r>
            <a:endParaRPr lang="en-US"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a:off x="843280" y="1036320"/>
            <a:ext cx="10485120" cy="4815840"/>
          </a:xfrm>
          <a:prstGeom prst="rect">
            <a:avLst/>
          </a:prstGeom>
          <a:noFill/>
        </p:spPr>
        <p:txBody>
          <a:bodyPr wrap="square" rtlCol="0">
            <a:spAutoFit/>
          </a:bodyPr>
          <a:lstStyle/>
          <a:p>
            <a:pPr rtl="0">
              <a:spcBef>
                <a:spcPts val="0"/>
              </a:spcBef>
              <a:spcAft>
                <a:spcPts val="0"/>
              </a:spcAft>
            </a:pPr>
            <a:r>
              <a:rPr lang="en-US" sz="25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500" b="1" i="0" u="none" strike="noStrike" dirty="0">
                <a:solidFill>
                  <a:srgbClr val="000000"/>
                </a:solidFill>
                <a:effectLst>
                  <a:glow rad="63500">
                    <a:schemeClr val="tx1">
                      <a:alpha val="40000"/>
                    </a:schemeClr>
                  </a:glow>
                </a:effectLst>
                <a:latin typeface="Times New Roman" panose="02020603050405020304" pitchFamily="18" charset="0"/>
                <a:cs typeface="Times New Roman" panose="02020603050405020304" pitchFamily="18" charset="0"/>
              </a:rPr>
              <a:t>OBJECTIVE AND DATASET OVERVIEW</a:t>
            </a:r>
            <a:endParaRPr lang="en-US" sz="2500" b="1" i="0" u="none" strike="noStrike" dirty="0">
              <a:solidFill>
                <a:srgbClr val="000000"/>
              </a:solidFill>
              <a:effectLst>
                <a:glow rad="63500">
                  <a:schemeClr val="tx1">
                    <a:alpha val="40000"/>
                  </a:schemeClr>
                </a:glow>
              </a:effectLst>
              <a:latin typeface="Times New Roman" panose="02020603050405020304" pitchFamily="18" charset="0"/>
              <a:cs typeface="Times New Roman" panose="02020603050405020304" pitchFamily="18" charset="0"/>
            </a:endParaRPr>
          </a:p>
          <a:p>
            <a:pPr rtl="0">
              <a:spcBef>
                <a:spcPts val="0"/>
              </a:spcBef>
              <a:spcAft>
                <a:spcPts val="0"/>
              </a:spcAft>
            </a:pPr>
            <a:endParaRPr lang="en-US" dirty="0">
              <a:solidFill>
                <a:srgbClr val="000000"/>
              </a:solidFill>
              <a:latin typeface="Arial" panose="020B0604020202020204" pitchFamily="34" charset="0"/>
            </a:endParaRPr>
          </a:p>
          <a:p>
            <a:pPr rtl="0">
              <a:lnSpc>
                <a:spcPct val="150000"/>
              </a:lnSpc>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variable to be predicted is categorical (no disease, suspect disease, hepatitis c,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fibrosis,cirrhosis</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Therefore, this is a classification project.</a:t>
            </a:r>
            <a:endParaRPr lang="en-US" b="0" dirty="0">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pPr>
            <a:r>
              <a:rPr lang="en-US" sz="2200" b="1" i="0" u="none" strike="noStrike" dirty="0" err="1">
                <a:solidFill>
                  <a:srgbClr val="000000"/>
                </a:solidFill>
                <a:effectLst/>
                <a:latin typeface="Times New Roman" panose="02020603050405020304" pitchFamily="18" charset="0"/>
                <a:cs typeface="Times New Roman" panose="02020603050405020304" pitchFamily="18" charset="0"/>
              </a:rPr>
              <a:t>DataSet</a:t>
            </a:r>
            <a:r>
              <a:rPr lang="en-US" sz="2200" b="1" i="0" u="none" strike="noStrike" dirty="0">
                <a:solidFill>
                  <a:srgbClr val="000000"/>
                </a:solidFill>
                <a:effectLst/>
                <a:latin typeface="Times New Roman" panose="02020603050405020304" pitchFamily="18" charset="0"/>
                <a:cs typeface="Times New Roman" panose="02020603050405020304" pitchFamily="18" charset="0"/>
              </a:rPr>
              <a:t>:</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number of instances (rows) in the data set is 615, and the number of variables (columns) is 13. Nearly all input variables are numeric-valued except one, Sex.</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pPr>
            <a:r>
              <a:rPr lang="en-US" sz="2200" b="1" i="0" u="none" strike="noStrike" dirty="0">
                <a:solidFill>
                  <a:srgbClr val="000000"/>
                </a:solidFill>
                <a:effectLst/>
                <a:latin typeface="Times New Roman" panose="02020603050405020304" pitchFamily="18" charset="0"/>
                <a:cs typeface="Times New Roman" panose="02020603050405020304" pitchFamily="18" charset="0"/>
              </a:rPr>
              <a:t>variables Information:</a:t>
            </a:r>
            <a:endParaRPr lang="en-US" sz="2200" b="1" dirty="0">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pPr>
            <a:r>
              <a:rPr lang="en-US" sz="1800" i="0" u="none" strike="noStrike" dirty="0">
                <a:solidFill>
                  <a:srgbClr val="000000"/>
                </a:solidFill>
                <a:effectLst/>
                <a:latin typeface="Times New Roman" panose="02020603050405020304" pitchFamily="18" charset="0"/>
                <a:cs typeface="Times New Roman" panose="02020603050405020304" pitchFamily="18" charset="0"/>
              </a:rPr>
              <a:t>category(diagnose),age: (0-100),sex(f or m)</a:t>
            </a:r>
            <a:r>
              <a:rPr lang="en-US" dirty="0">
                <a:solidFill>
                  <a:srgbClr val="000000"/>
                </a:solidFill>
                <a:latin typeface="Times New Roman" panose="02020603050405020304" pitchFamily="18" charset="0"/>
                <a:cs typeface="Times New Roman" panose="02020603050405020304" pitchFamily="18" charset="0"/>
              </a:rPr>
              <a:t>,</a:t>
            </a:r>
            <a:r>
              <a:rPr lang="en-US" sz="1800" i="0" u="none" strike="noStrike" dirty="0" err="1">
                <a:solidFill>
                  <a:srgbClr val="000000"/>
                </a:solidFill>
                <a:effectLst/>
                <a:latin typeface="Times New Roman" panose="02020603050405020304" pitchFamily="18" charset="0"/>
                <a:cs typeface="Times New Roman" panose="02020603050405020304" pitchFamily="18" charset="0"/>
              </a:rPr>
              <a:t>alanine_aminotransferase</a:t>
            </a:r>
            <a:r>
              <a:rPr lang="en-US" dirty="0" err="1">
                <a:solidFill>
                  <a:srgbClr val="000000"/>
                </a:solidFill>
                <a:latin typeface="Times New Roman" panose="02020603050405020304" pitchFamily="18" charset="0"/>
                <a:cs typeface="Times New Roman" panose="02020603050405020304" pitchFamily="18" charset="0"/>
              </a:rPr>
              <a:t>,</a:t>
            </a:r>
            <a:r>
              <a:rPr lang="en-US" sz="1800" i="0" u="none" strike="noStrike" dirty="0" err="1">
                <a:solidFill>
                  <a:srgbClr val="000000"/>
                </a:solidFill>
                <a:effectLst/>
                <a:latin typeface="Times New Roman" panose="02020603050405020304" pitchFamily="18" charset="0"/>
                <a:cs typeface="Times New Roman" panose="02020603050405020304" pitchFamily="18" charset="0"/>
              </a:rPr>
              <a:t>aspartate_aminotransferase</a:t>
            </a:r>
            <a:r>
              <a:rPr lang="en-US" dirty="0">
                <a:solidFill>
                  <a:srgbClr val="000000"/>
                </a:solidFill>
                <a:latin typeface="Times New Roman" panose="02020603050405020304" pitchFamily="18" charset="0"/>
                <a:cs typeface="Times New Roman" panose="02020603050405020304" pitchFamily="18" charset="0"/>
              </a:rPr>
              <a:t>,</a:t>
            </a:r>
            <a:r>
              <a:rPr lang="en-US" sz="1800" i="0" u="none" strike="noStrike" dirty="0">
                <a:solidFill>
                  <a:srgbClr val="000000"/>
                </a:solidFill>
                <a:effectLst/>
                <a:latin typeface="Times New Roman" panose="02020603050405020304" pitchFamily="18" charset="0"/>
                <a:cs typeface="Times New Roman" panose="02020603050405020304" pitchFamily="18" charset="0"/>
              </a:rPr>
              <a:t> Bilirubin,cholinesterase</a:t>
            </a:r>
            <a:r>
              <a:rPr lang="en-US" dirty="0">
                <a:solidFill>
                  <a:srgbClr val="000000"/>
                </a:solidFill>
                <a:latin typeface="Times New Roman" panose="02020603050405020304" pitchFamily="18" charset="0"/>
                <a:cs typeface="Times New Roman" panose="02020603050405020304" pitchFamily="18" charset="0"/>
              </a:rPr>
              <a:t>,</a:t>
            </a:r>
            <a:r>
              <a:rPr lang="en-US" sz="1800" i="0" u="none" strike="noStrike" dirty="0">
                <a:solidFill>
                  <a:srgbClr val="000000"/>
                </a:solidFill>
                <a:effectLst/>
                <a:latin typeface="Times New Roman" panose="02020603050405020304" pitchFamily="18" charset="0"/>
                <a:cs typeface="Times New Roman" panose="02020603050405020304" pitchFamily="18" charset="0"/>
              </a:rPr>
              <a:t>cholesterol</a:t>
            </a:r>
            <a:r>
              <a:rPr lang="en-US" dirty="0">
                <a:solidFill>
                  <a:srgbClr val="000000"/>
                </a:solidFill>
                <a:latin typeface="Times New Roman" panose="02020603050405020304" pitchFamily="18" charset="0"/>
                <a:cs typeface="Times New Roman" panose="02020603050405020304" pitchFamily="18" charset="0"/>
              </a:rPr>
              <a:t>,</a:t>
            </a:r>
            <a:r>
              <a:rPr lang="en-US" sz="1800" i="0" u="none" strike="noStrike" dirty="0">
                <a:solidFill>
                  <a:srgbClr val="000000"/>
                </a:solidFill>
                <a:effectLst/>
                <a:latin typeface="Times New Roman" panose="02020603050405020304" pitchFamily="18" charset="0"/>
                <a:cs typeface="Times New Roman" panose="02020603050405020304" pitchFamily="18" charset="0"/>
              </a:rPr>
              <a:t>creatinine</a:t>
            </a:r>
            <a:r>
              <a:rPr lang="en-US" dirty="0">
                <a:solidFill>
                  <a:srgbClr val="000000"/>
                </a:solidFill>
                <a:latin typeface="Times New Roman" panose="02020603050405020304" pitchFamily="18" charset="0"/>
                <a:cs typeface="Times New Roman" panose="02020603050405020304" pitchFamily="18" charset="0"/>
              </a:rPr>
              <a:t>,</a:t>
            </a:r>
            <a:r>
              <a:rPr lang="en-US" sz="1800" i="0" u="none" strike="noStrike" dirty="0">
                <a:solidFill>
                  <a:srgbClr val="000000"/>
                </a:solidFill>
                <a:effectLst/>
                <a:latin typeface="Times New Roman" panose="02020603050405020304" pitchFamily="18" charset="0"/>
                <a:cs typeface="Times New Roman" panose="02020603050405020304" pitchFamily="18" charset="0"/>
              </a:rPr>
              <a:t>gamma_glutamyl_transferase</a:t>
            </a:r>
            <a:r>
              <a:rPr lang="en-US" dirty="0">
                <a:solidFill>
                  <a:srgbClr val="000000"/>
                </a:solidFill>
                <a:latin typeface="Times New Roman" panose="02020603050405020304" pitchFamily="18" charset="0"/>
                <a:cs typeface="Times New Roman" panose="02020603050405020304" pitchFamily="18" charset="0"/>
              </a:rPr>
              <a:t>,P</a:t>
            </a:r>
            <a:r>
              <a:rPr lang="en-US" dirty="0">
                <a:solidFill>
                  <a:srgbClr val="000000"/>
                </a:solidFill>
                <a:latin typeface="Times New Roman" panose="02020603050405020304" pitchFamily="18" charset="0"/>
                <a:cs typeface="Times New Roman" panose="02020603050405020304" pitchFamily="18" charset="0"/>
              </a:rPr>
              <a:t>rotein</a:t>
            </a:r>
            <a:endParaRPr lang="en-US"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4384039" y="355600"/>
            <a:ext cx="5080002" cy="477054"/>
          </a:xfrm>
          <a:prstGeom prst="rect">
            <a:avLst/>
          </a:prstGeom>
          <a:noFill/>
        </p:spPr>
        <p:txBody>
          <a:bodyPr wrap="square" rtlCol="0">
            <a:spAutoFit/>
          </a:bodyPr>
          <a:lstStyle/>
          <a:p>
            <a:r>
              <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DATASET DESCRIPTION</a:t>
            </a:r>
            <a:endPar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endParaRPr>
          </a:p>
        </p:txBody>
      </p:sp>
      <p:sp>
        <p:nvSpPr>
          <p:cNvPr id="3" name="Text Box 2"/>
          <p:cNvSpPr txBox="1"/>
          <p:nvPr/>
        </p:nvSpPr>
        <p:spPr>
          <a:xfrm flipH="1">
            <a:off x="1740535" y="1194435"/>
            <a:ext cx="9359900" cy="1152525"/>
          </a:xfrm>
          <a:prstGeom prst="rect">
            <a:avLst/>
          </a:prstGeom>
          <a:noFill/>
        </p:spPr>
        <p:txBody>
          <a:bodyPr wrap="square" rtlCol="0">
            <a:noAutofit/>
          </a:bodyPr>
          <a:p>
            <a:pPr>
              <a:lnSpc>
                <a:spcPct val="150000"/>
              </a:lnSpc>
            </a:pPr>
            <a:r>
              <a:rPr lang="en-US" altLang="en-US">
                <a:solidFill>
                  <a:schemeClr val="bg1"/>
                </a:solidFill>
                <a:latin typeface="Times New Roman" panose="02020603050405020304" pitchFamily="18" charset="0"/>
                <a:cs typeface="Times New Roman" panose="02020603050405020304" pitchFamily="18" charset="0"/>
              </a:rPr>
              <a:t>Exploratory Data Analysis (EDA) is analyzing the data using visual techniques. It is used to discover trends or patterns or to check assumptions with the help of statistical summaries and graphical representations.</a:t>
            </a:r>
            <a:endParaRPr lang="en-US" altLang="en-US">
              <a:solidFill>
                <a:schemeClr val="bg1"/>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4043680" y="3181985"/>
            <a:ext cx="4064000" cy="3357880"/>
          </a:xfrm>
          <a:prstGeom prst="rect">
            <a:avLst/>
          </a:prstGeom>
          <a:noFill/>
        </p:spPr>
        <p:txBody>
          <a:bodyPr wrap="square" rtlCol="0">
            <a:noAutofit/>
          </a:bodyPr>
          <a:p>
            <a:r>
              <a:rPr lang="en-US">
                <a:sym typeface="+mn-ea"/>
              </a:rPr>
              <a:t>                          I/P data  </a:t>
            </a:r>
            <a:r>
              <a:rPr lang="en-US"/>
              <a:t>      </a:t>
            </a:r>
            <a:endParaRPr lang="en-US"/>
          </a:p>
          <a:p>
            <a:endParaRPr lang="en-US"/>
          </a:p>
          <a:p>
            <a:r>
              <a:rPr lang="en-US"/>
              <a:t>                             </a:t>
            </a:r>
            <a:r>
              <a:rPr lang="en-US">
                <a:sym typeface="+mn-ea"/>
              </a:rPr>
              <a:t>EDA</a:t>
            </a:r>
            <a:endParaRPr lang="en-US"/>
          </a:p>
          <a:p>
            <a:endParaRPr lang="en-US"/>
          </a:p>
          <a:p>
            <a:r>
              <a:rPr lang="en-US"/>
              <a:t>                             </a:t>
            </a:r>
            <a:endParaRPr lang="en-US"/>
          </a:p>
          <a:p>
            <a:endParaRPr lang="en-US"/>
          </a:p>
        </p:txBody>
      </p:sp>
      <p:cxnSp>
        <p:nvCxnSpPr>
          <p:cNvPr id="5" name="Straight Connector 4"/>
          <p:cNvCxnSpPr/>
          <p:nvPr/>
        </p:nvCxnSpPr>
        <p:spPr>
          <a:xfrm flipH="1">
            <a:off x="6006465" y="3501390"/>
            <a:ext cx="6985" cy="288925"/>
          </a:xfrm>
          <a:prstGeom prst="line">
            <a:avLst/>
          </a:prstGeom>
          <a:ln w="3175">
            <a:solidFill>
              <a:schemeClr val="bg1"/>
            </a:solidFill>
          </a:ln>
        </p:spPr>
        <p:style>
          <a:lnRef idx="2">
            <a:schemeClr val="accent1"/>
          </a:lnRef>
          <a:fillRef idx="0">
            <a:srgbClr val="FFFFFF"/>
          </a:fillRef>
          <a:effectRef idx="0">
            <a:srgbClr val="FFFFFF"/>
          </a:effectRef>
          <a:fontRef idx="minor">
            <a:schemeClr val="tx1"/>
          </a:fontRef>
        </p:style>
      </p:cxnSp>
      <p:cxnSp>
        <p:nvCxnSpPr>
          <p:cNvPr id="7" name="Straight Connector 6"/>
          <p:cNvCxnSpPr/>
          <p:nvPr/>
        </p:nvCxnSpPr>
        <p:spPr>
          <a:xfrm flipH="1">
            <a:off x="6005830" y="4049395"/>
            <a:ext cx="3810" cy="245745"/>
          </a:xfrm>
          <a:prstGeom prst="line">
            <a:avLst/>
          </a:prstGeom>
          <a:ln w="3175">
            <a:solidFill>
              <a:schemeClr val="bg1"/>
            </a:solidFill>
          </a:ln>
        </p:spPr>
        <p:style>
          <a:lnRef idx="2">
            <a:schemeClr val="accent1"/>
          </a:lnRef>
          <a:fillRef idx="0">
            <a:srgbClr val="FFFFFF"/>
          </a:fillRef>
          <a:effectRef idx="0">
            <a:srgbClr val="FFFFFF"/>
          </a:effectRef>
          <a:fontRef idx="minor">
            <a:schemeClr val="tx1"/>
          </a:fontRef>
        </p:style>
      </p:cxnSp>
      <p:cxnSp>
        <p:nvCxnSpPr>
          <p:cNvPr id="9" name="Straight Connector 8"/>
          <p:cNvCxnSpPr/>
          <p:nvPr/>
        </p:nvCxnSpPr>
        <p:spPr>
          <a:xfrm>
            <a:off x="5552440" y="4297680"/>
            <a:ext cx="1894205" cy="13970"/>
          </a:xfrm>
          <a:prstGeom prst="line">
            <a:avLst/>
          </a:prstGeom>
          <a:ln w="3175">
            <a:solidFill>
              <a:schemeClr val="bg1"/>
            </a:solidFill>
          </a:ln>
        </p:spPr>
        <p:style>
          <a:lnRef idx="2">
            <a:schemeClr val="accent1"/>
          </a:lnRef>
          <a:fillRef idx="0">
            <a:srgbClr val="FFFFFF"/>
          </a:fillRef>
          <a:effectRef idx="0">
            <a:srgbClr val="FFFFFF"/>
          </a:effectRef>
          <a:fontRef idx="minor">
            <a:schemeClr val="tx1"/>
          </a:fontRef>
        </p:style>
      </p:cxnSp>
      <p:cxnSp>
        <p:nvCxnSpPr>
          <p:cNvPr id="10" name="Straight Connector 9"/>
          <p:cNvCxnSpPr/>
          <p:nvPr/>
        </p:nvCxnSpPr>
        <p:spPr>
          <a:xfrm flipH="1">
            <a:off x="5544820" y="4291965"/>
            <a:ext cx="3810" cy="186690"/>
          </a:xfrm>
          <a:prstGeom prst="line">
            <a:avLst/>
          </a:prstGeom>
          <a:ln w="3175">
            <a:solidFill>
              <a:schemeClr val="bg1"/>
            </a:solidFill>
          </a:ln>
        </p:spPr>
        <p:style>
          <a:lnRef idx="2">
            <a:schemeClr val="accent1"/>
          </a:lnRef>
          <a:fillRef idx="0">
            <a:srgbClr val="FFFFFF"/>
          </a:fillRef>
          <a:effectRef idx="0">
            <a:srgbClr val="FFFFFF"/>
          </a:effectRef>
          <a:fontRef idx="minor">
            <a:schemeClr val="tx1"/>
          </a:fontRef>
        </p:style>
      </p:cxnSp>
      <p:cxnSp>
        <p:nvCxnSpPr>
          <p:cNvPr id="12" name="Straight Connector 11"/>
          <p:cNvCxnSpPr/>
          <p:nvPr/>
        </p:nvCxnSpPr>
        <p:spPr>
          <a:xfrm>
            <a:off x="6005830" y="4291330"/>
            <a:ext cx="3810" cy="194310"/>
          </a:xfrm>
          <a:prstGeom prst="line">
            <a:avLst/>
          </a:prstGeom>
          <a:ln w="3175">
            <a:solidFill>
              <a:schemeClr val="bg1"/>
            </a:solidFill>
          </a:ln>
        </p:spPr>
        <p:style>
          <a:lnRef idx="2">
            <a:schemeClr val="accent1"/>
          </a:lnRef>
          <a:fillRef idx="0">
            <a:srgbClr val="FFFFFF"/>
          </a:fillRef>
          <a:effectRef idx="0">
            <a:srgbClr val="FFFFFF"/>
          </a:effectRef>
          <a:fontRef idx="minor">
            <a:schemeClr val="tx1"/>
          </a:fontRef>
        </p:style>
      </p:cxnSp>
      <p:cxnSp>
        <p:nvCxnSpPr>
          <p:cNvPr id="13" name="Straight Connector 12"/>
          <p:cNvCxnSpPr/>
          <p:nvPr/>
        </p:nvCxnSpPr>
        <p:spPr>
          <a:xfrm flipH="1">
            <a:off x="7405370" y="4298315"/>
            <a:ext cx="3810" cy="179070"/>
          </a:xfrm>
          <a:prstGeom prst="line">
            <a:avLst/>
          </a:prstGeom>
          <a:ln w="3175">
            <a:solidFill>
              <a:schemeClr val="bg1"/>
            </a:solidFill>
          </a:ln>
        </p:spPr>
        <p:style>
          <a:lnRef idx="2">
            <a:schemeClr val="accent1"/>
          </a:lnRef>
          <a:fillRef idx="0">
            <a:srgbClr val="FFFFFF"/>
          </a:fillRef>
          <a:effectRef idx="0">
            <a:srgbClr val="FFFFFF"/>
          </a:effectRef>
          <a:fontRef idx="minor">
            <a:schemeClr val="tx1"/>
          </a:fontRef>
        </p:style>
      </p:cxnSp>
      <p:sp>
        <p:nvSpPr>
          <p:cNvPr id="15" name="Text Box 14"/>
          <p:cNvSpPr txBox="1"/>
          <p:nvPr/>
        </p:nvSpPr>
        <p:spPr>
          <a:xfrm>
            <a:off x="4708525" y="4485640"/>
            <a:ext cx="112522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Cleaning</a:t>
            </a:r>
            <a:endParaRPr lang="en-US">
              <a:latin typeface="Times New Roman" panose="02020603050405020304" pitchFamily="18" charset="0"/>
              <a:cs typeface="Times New Roman" panose="02020603050405020304" pitchFamily="18" charset="0"/>
            </a:endParaRPr>
          </a:p>
        </p:txBody>
      </p:sp>
      <p:sp>
        <p:nvSpPr>
          <p:cNvPr id="16" name="Text Box 15"/>
          <p:cNvSpPr txBox="1"/>
          <p:nvPr/>
        </p:nvSpPr>
        <p:spPr>
          <a:xfrm>
            <a:off x="5657215" y="4485640"/>
            <a:ext cx="1748155"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Transformation</a:t>
            </a:r>
            <a:endParaRPr lang="en-US">
              <a:latin typeface="Times New Roman" panose="02020603050405020304" pitchFamily="18" charset="0"/>
              <a:cs typeface="Times New Roman" panose="02020603050405020304" pitchFamily="18" charset="0"/>
            </a:endParaRPr>
          </a:p>
        </p:txBody>
      </p:sp>
      <p:sp>
        <p:nvSpPr>
          <p:cNvPr id="17" name="Text Box 16"/>
          <p:cNvSpPr txBox="1"/>
          <p:nvPr/>
        </p:nvSpPr>
        <p:spPr>
          <a:xfrm>
            <a:off x="7263765" y="4485640"/>
            <a:ext cx="406400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Visualization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4384039" y="355600"/>
            <a:ext cx="5080002" cy="475615"/>
          </a:xfrm>
          <a:prstGeom prst="rect">
            <a:avLst/>
          </a:prstGeom>
          <a:noFill/>
        </p:spPr>
        <p:txBody>
          <a:bodyPr wrap="square" rtlCol="0">
            <a:spAutoFit/>
          </a:bodyPr>
          <a:lstStyle/>
          <a:p>
            <a:r>
              <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NULL VALUES DETECTION</a:t>
            </a:r>
            <a:endPar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endParaRPr>
          </a:p>
        </p:txBody>
      </p:sp>
      <p:pic>
        <p:nvPicPr>
          <p:cNvPr id="6" name="Picture 5" descr="Screenshot (780)"/>
          <p:cNvPicPr>
            <a:picLocks noChangeAspect="1"/>
          </p:cNvPicPr>
          <p:nvPr/>
        </p:nvPicPr>
        <p:blipFill>
          <a:blip r:embed="rId1"/>
          <a:srcRect l="3073" t="19685" r="45599" b="17343"/>
          <a:stretch>
            <a:fillRect/>
          </a:stretch>
        </p:blipFill>
        <p:spPr>
          <a:xfrm>
            <a:off x="813435" y="1120140"/>
            <a:ext cx="6257925" cy="4318635"/>
          </a:xfrm>
          <a:prstGeom prst="rect">
            <a:avLst/>
          </a:prstGeom>
        </p:spPr>
      </p:pic>
      <p:sp>
        <p:nvSpPr>
          <p:cNvPr id="11" name="Text Box 10"/>
          <p:cNvSpPr txBox="1"/>
          <p:nvPr/>
        </p:nvSpPr>
        <p:spPr>
          <a:xfrm>
            <a:off x="7578725" y="1950720"/>
            <a:ext cx="4064000" cy="2399665"/>
          </a:xfrm>
          <a:prstGeom prst="rect">
            <a:avLst/>
          </a:prstGeom>
          <a:noFill/>
        </p:spPr>
        <p:txBody>
          <a:bodyPr wrap="square" rtlCol="0">
            <a:noAutofit/>
          </a:bodyPr>
          <a:p>
            <a:pPr>
              <a:lnSpc>
                <a:spcPct val="150000"/>
              </a:lnSpc>
            </a:pPr>
            <a:r>
              <a:rPr lang="en-US" altLang="en-US">
                <a:solidFill>
                  <a:schemeClr val="bg1"/>
                </a:solidFill>
                <a:latin typeface="Times New Roman" panose="02020603050405020304" pitchFamily="18" charset="0"/>
                <a:cs typeface="Times New Roman" panose="02020603050405020304" pitchFamily="18" charset="0"/>
                <a:sym typeface="+mn-ea"/>
              </a:rPr>
              <a:t>Albumin, alkaline phosphatase, alanine aminotransferase, and cholesterol have fewer missing values, so we can impute values for those columns.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3618230" y="191135"/>
            <a:ext cx="5918200" cy="475615"/>
          </a:xfrm>
          <a:prstGeom prst="rect">
            <a:avLst/>
          </a:prstGeom>
          <a:noFill/>
        </p:spPr>
        <p:txBody>
          <a:bodyPr wrap="square" rtlCol="0">
            <a:spAutoFit/>
          </a:bodyPr>
          <a:lstStyle/>
          <a:p>
            <a:r>
              <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OUTLIERS DETECTION - BOX PLOT</a:t>
            </a:r>
            <a:endPar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endParaRPr>
          </a:p>
        </p:txBody>
      </p:sp>
      <p:pic>
        <p:nvPicPr>
          <p:cNvPr id="3" name="Picture 2" descr="Screenshot (781)"/>
          <p:cNvPicPr>
            <a:picLocks noChangeAspect="1"/>
          </p:cNvPicPr>
          <p:nvPr/>
        </p:nvPicPr>
        <p:blipFill>
          <a:blip r:embed="rId1"/>
          <a:srcRect l="4401" t="25750" b="16843"/>
          <a:stretch>
            <a:fillRect/>
          </a:stretch>
        </p:blipFill>
        <p:spPr>
          <a:xfrm>
            <a:off x="465455" y="831215"/>
            <a:ext cx="11261725" cy="3613785"/>
          </a:xfrm>
          <a:prstGeom prst="rect">
            <a:avLst/>
          </a:prstGeom>
        </p:spPr>
      </p:pic>
      <p:sp>
        <p:nvSpPr>
          <p:cNvPr id="4" name="Text Box 3"/>
          <p:cNvSpPr txBox="1"/>
          <p:nvPr/>
        </p:nvSpPr>
        <p:spPr>
          <a:xfrm>
            <a:off x="1025525" y="4841875"/>
            <a:ext cx="10104120" cy="1614805"/>
          </a:xfrm>
          <a:prstGeom prst="rect">
            <a:avLst/>
          </a:prstGeom>
          <a:noFill/>
        </p:spPr>
        <p:txBody>
          <a:bodyPr wrap="square" rtlCol="0">
            <a:spAutoFit/>
          </a:bodyPr>
          <a:p>
            <a:pPr>
              <a:lnSpc>
                <a:spcPct val="150000"/>
              </a:lnSpc>
            </a:pPr>
            <a:r>
              <a:rPr lang="en-US" altLang="en-US">
                <a:solidFill>
                  <a:schemeClr val="bg1"/>
                </a:solidFill>
                <a:latin typeface="Times New Roman" panose="02020603050405020304" pitchFamily="18" charset="0"/>
                <a:cs typeface="Times New Roman" panose="02020603050405020304" pitchFamily="18" charset="0"/>
              </a:rPr>
              <a:t>Almost all columns have outliers, with significant ones in gamma_glutamyl_transferase and bilirubin. Since these are important features, removing outliers is necessary to ensure accurate analysis.</a:t>
            </a:r>
            <a:endParaRPr lang="en-US" altLang="en-US">
              <a:solidFill>
                <a:schemeClr val="bg1"/>
              </a:solidFill>
              <a:latin typeface="Times New Roman" panose="02020603050405020304" pitchFamily="18" charset="0"/>
              <a:cs typeface="Times New Roman" panose="02020603050405020304" pitchFamily="18" charset="0"/>
            </a:endParaRPr>
          </a:p>
          <a:p>
            <a:pPr>
              <a:lnSpc>
                <a:spcPct val="150000"/>
              </a:lnSpc>
            </a:pPr>
            <a:endParaRPr lang="en-US" altLang="en-US"/>
          </a:p>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3272155" y="328295"/>
            <a:ext cx="5800090" cy="475615"/>
          </a:xfrm>
          <a:prstGeom prst="rect">
            <a:avLst/>
          </a:prstGeom>
          <a:noFill/>
        </p:spPr>
        <p:txBody>
          <a:bodyPr wrap="square" rtlCol="0">
            <a:spAutoFit/>
          </a:bodyPr>
          <a:lstStyle/>
          <a:p>
            <a:r>
              <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CORRELATION MATRIX - HEATMAP</a:t>
            </a:r>
            <a:endPar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endParaRPr>
          </a:p>
        </p:txBody>
      </p:sp>
      <p:pic>
        <p:nvPicPr>
          <p:cNvPr id="4" name="Picture 3"/>
          <p:cNvPicPr/>
          <p:nvPr/>
        </p:nvPicPr>
        <p:blipFill>
          <a:blip r:embed="rId1"/>
          <a:stretch>
            <a:fillRect/>
          </a:stretch>
        </p:blipFill>
        <p:spPr>
          <a:xfrm>
            <a:off x="175260" y="931545"/>
            <a:ext cx="5799455" cy="5702935"/>
          </a:xfrm>
          <a:prstGeom prst="rect">
            <a:avLst/>
          </a:prstGeom>
        </p:spPr>
      </p:pic>
      <p:sp>
        <p:nvSpPr>
          <p:cNvPr id="8" name="Text Box 7"/>
          <p:cNvSpPr txBox="1"/>
          <p:nvPr/>
        </p:nvSpPr>
        <p:spPr>
          <a:xfrm>
            <a:off x="6296660" y="1022985"/>
            <a:ext cx="5604510" cy="4704715"/>
          </a:xfrm>
          <a:prstGeom prst="rect">
            <a:avLst/>
          </a:prstGeom>
          <a:noFill/>
        </p:spPr>
        <p:txBody>
          <a:bodyPr wrap="square" rtlCol="0">
            <a:noAutofit/>
          </a:bodyPr>
          <a:p>
            <a:r>
              <a:rPr lang="en-US" altLang="en-US" b="1">
                <a:solidFill>
                  <a:schemeClr val="bg1"/>
                </a:solidFill>
                <a:latin typeface="Times New Roman" panose="02020603050405020304" pitchFamily="18" charset="0"/>
                <a:cs typeface="Times New Roman" panose="02020603050405020304" pitchFamily="18" charset="0"/>
              </a:rPr>
              <a:t>Strong Positive:</a:t>
            </a:r>
            <a:endParaRPr lang="en-US" altLang="en-US" b="1">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Albumin &amp; Alkaline Phosphatase (0.17), Alanine Aminotransferase &amp; Aspartate Aminotransferase (0.43), Aspartate Aminotransferase &amp; Gamma Glutamyl Transferase (0.53)</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b="1">
                <a:solidFill>
                  <a:schemeClr val="bg1"/>
                </a:solidFill>
                <a:latin typeface="Times New Roman" panose="02020603050405020304" pitchFamily="18" charset="0"/>
                <a:cs typeface="Times New Roman" panose="02020603050405020304" pitchFamily="18" charset="0"/>
              </a:rPr>
              <a:t>Weak Positive:</a:t>
            </a:r>
            <a:endParaRPr lang="en-US" altLang="en-US" b="1">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Cholesterol &amp; Bilirubin (0.13), Cholinesterase &amp; Protein (0.30)</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b="1">
                <a:solidFill>
                  <a:schemeClr val="bg1"/>
                </a:solidFill>
                <a:latin typeface="Times New Roman" panose="02020603050405020304" pitchFamily="18" charset="0"/>
                <a:cs typeface="Times New Roman" panose="02020603050405020304" pitchFamily="18" charset="0"/>
              </a:rPr>
              <a:t>Weak Negative:</a:t>
            </a:r>
            <a:endParaRPr lang="en-US" altLang="en-US" b="1">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Cholesterol &amp; Aspartate Aminotransferase (-0.15), Cholinesterase &amp; Bilirubin (-0.16)</a:t>
            </a:r>
            <a:endParaRPr lang="en-US" altLang="en-US">
              <a:solidFill>
                <a:schemeClr val="bg1"/>
              </a:solidFill>
              <a:latin typeface="Times New Roman" panose="02020603050405020304" pitchFamily="18" charset="0"/>
              <a:cs typeface="Times New Roman" panose="02020603050405020304" pitchFamily="18" charset="0"/>
            </a:endParaRPr>
          </a:p>
          <a:p>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Weak negative correlations can be considered during hyperparameter tuning for better model performance.</a:t>
            </a:r>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3627755" y="273685"/>
            <a:ext cx="4249420" cy="475615"/>
          </a:xfrm>
          <a:prstGeom prst="rect">
            <a:avLst/>
          </a:prstGeom>
          <a:noFill/>
        </p:spPr>
        <p:txBody>
          <a:bodyPr wrap="square" rtlCol="0">
            <a:spAutoFit/>
          </a:bodyPr>
          <a:lstStyle/>
          <a:p>
            <a:r>
              <a:rPr lang="en-US" alt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DATA PRE-PROCESSING</a:t>
            </a:r>
            <a:endPar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endParaRPr>
          </a:p>
        </p:txBody>
      </p:sp>
      <p:sp>
        <p:nvSpPr>
          <p:cNvPr id="8" name="Text Box 7"/>
          <p:cNvSpPr txBox="1"/>
          <p:nvPr/>
        </p:nvSpPr>
        <p:spPr>
          <a:xfrm>
            <a:off x="1081405" y="1076960"/>
            <a:ext cx="10737850" cy="4704715"/>
          </a:xfrm>
          <a:prstGeom prst="rect">
            <a:avLst/>
          </a:prstGeom>
          <a:noFill/>
        </p:spPr>
        <p:txBody>
          <a:bodyPr wrap="square" rtlCol="0">
            <a:noAutofit/>
          </a:bodyPr>
          <a:p>
            <a:r>
              <a:rPr lang="en-US" altLang="en-US" b="1">
                <a:solidFill>
                  <a:schemeClr val="bg1"/>
                </a:solidFill>
                <a:latin typeface="Times New Roman" panose="02020603050405020304" pitchFamily="18" charset="0"/>
                <a:cs typeface="Times New Roman" panose="02020603050405020304" pitchFamily="18" charset="0"/>
              </a:rPr>
              <a:t>After scaling and encoding:</a:t>
            </a:r>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We performed encoding for sex and category column</a:t>
            </a:r>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rcRect l="2359" t="35650" r="6613" b="21264"/>
          <a:stretch>
            <a:fillRect/>
          </a:stretch>
        </p:blipFill>
        <p:spPr>
          <a:xfrm>
            <a:off x="1308100" y="1550670"/>
            <a:ext cx="9894570" cy="2753360"/>
          </a:xfrm>
          <a:prstGeom prst="rect">
            <a:avLst/>
          </a:prstGeom>
        </p:spPr>
      </p:pic>
    </p:spTree>
  </p:cSld>
  <p:clrMapOvr>
    <a:masterClrMapping/>
  </p:clrMapOvr>
</p:sld>
</file>

<file path=ppt/tags/tag1.xml><?xml version="1.0" encoding="utf-8"?>
<p:tagLst xmlns:p="http://schemas.openxmlformats.org/presentationml/2006/main">
  <p:tag name="TABLE_ENDDRAG_ORIGIN_RECT" val="597*212"/>
  <p:tag name="TABLE_ENDDRAG_RECT" val="174*128*597*2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4891</Words>
  <Application>WPS Presentation</Application>
  <PresentationFormat>Widescreen</PresentationFormat>
  <Paragraphs>170</Paragraphs>
  <Slides>15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SimSun</vt:lpstr>
      <vt:lpstr>Wingdings</vt:lpstr>
      <vt:lpstr>Times New Roman</vt:lpstr>
      <vt:lpstr>Rockwell</vt:lpstr>
      <vt:lpstr>Microsoft YaHei</vt:lpstr>
      <vt:lpstr>Arial Unicode MS</vt:lpstr>
      <vt:lpstr>Bookman Old Style</vt:lpstr>
      <vt:lpstr>Calibri</vt:lpstr>
      <vt:lpstr>Merriweather</vt:lpstr>
      <vt:lpstr>Segoe Print</vt:lpstr>
      <vt:lpstr>Merriweather</vt:lpstr>
      <vt:lpstr>Merriweather</vt:lpstr>
      <vt:lpstr>MingLiU-ExtB</vt:lpstr>
      <vt:lpstr>Damask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binduprathyu31@outlook.com</dc:creator>
  <cp:lastModifiedBy>Thogunta Prathyusha</cp:lastModifiedBy>
  <cp:revision>7</cp:revision>
  <dcterms:created xsi:type="dcterms:W3CDTF">2025-01-04T04:40:00Z</dcterms:created>
  <dcterms:modified xsi:type="dcterms:W3CDTF">2025-01-04T20:13:58Z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D5CB0B14CD6541EB959B4B27C9B89BF3_12</vt:lpwstr>
  </property>
  <property fmtid="{D5CDD505-2E9C-101B-9397-08002B2CF9AE}" pid="3" name="KSOProductBuildVer">
    <vt:lpwstr>1033-12.2.0.19805</vt:lpwstr>
  </property>
</Properties>
</file>