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81" r:id="rId5"/>
    <p:sldId id="294" r:id="rId6"/>
    <p:sldId id="295" r:id="rId7"/>
    <p:sldId id="296"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C0B9C-3A20-4819-87A1-F6AFD89E5118}" v="1026" dt="2023-04-20T09:21:07.690"/>
    <p1510:client id="{DF9DBF27-BEF4-4100-8B9B-D789F072386B}" v="7" dt="2023-04-21T06:20:42.22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Files in folders">
            <a:extLst>
              <a:ext uri="{FF2B5EF4-FFF2-40B4-BE49-F238E27FC236}">
                <a16:creationId xmlns:a16="http://schemas.microsoft.com/office/drawing/2014/main" id="{4D3D77DF-0CE7-BB20-108A-34B36D0A5CCD}"/>
              </a:ext>
            </a:extLst>
          </p:cNvPr>
          <p:cNvPicPr>
            <a:picLocks noChangeAspect="1"/>
          </p:cNvPicPr>
          <p:nvPr/>
        </p:nvPicPr>
        <p:blipFill rotWithShape="1">
          <a:blip r:embed="rId2">
            <a:alphaModFix amt="50000"/>
          </a:blip>
          <a:srcRect t="6426" r="-2" b="9177"/>
          <a:stretch/>
        </p:blipFill>
        <p:spPr>
          <a:xfrm>
            <a:off x="20" y="1"/>
            <a:ext cx="12191980" cy="6857999"/>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Library management system for easy access to information</a:t>
            </a:r>
            <a:br>
              <a:rPr lang="en-US" dirty="0"/>
            </a:br>
            <a:endParaRPr lang="en-US">
              <a:solidFill>
                <a:srgbClr val="FFFFFF"/>
              </a:solidFill>
            </a:endParaRPr>
          </a:p>
        </p:txBody>
      </p:sp>
      <p:sp>
        <p:nvSpPr>
          <p:cNvPr id="5" name="Subtitle 4">
            <a:extLst>
              <a:ext uri="{FF2B5EF4-FFF2-40B4-BE49-F238E27FC236}">
                <a16:creationId xmlns:a16="http://schemas.microsoft.com/office/drawing/2014/main" id="{5009AB87-F0BF-85BE-86C3-34381C703892}"/>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131568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5400">
                <a:solidFill>
                  <a:schemeClr val="tx1"/>
                </a:solidFill>
              </a:rPr>
              <a:t>Content </a:t>
            </a:r>
            <a:endParaRPr lang="en-US" sz="5400" b="1">
              <a:solidFill>
                <a:schemeClr val="tx1"/>
              </a:solidFill>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40080" y="2872899"/>
            <a:ext cx="4243589" cy="3320668"/>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solidFill>
                  <a:schemeClr val="tx1"/>
                </a:solidFill>
              </a:rPr>
              <a:t>Introduction​</a:t>
            </a:r>
          </a:p>
          <a:p>
            <a:pPr indent="-228600">
              <a:lnSpc>
                <a:spcPct val="90000"/>
              </a:lnSpc>
              <a:spcAft>
                <a:spcPts val="600"/>
              </a:spcAft>
              <a:buFont typeface="Arial" panose="020B0604020202020204" pitchFamily="34" charset="0"/>
              <a:buChar char="•"/>
            </a:pPr>
            <a:r>
              <a:rPr lang="en-US" sz="2200" dirty="0">
                <a:solidFill>
                  <a:schemeClr val="tx1"/>
                </a:solidFill>
              </a:rPr>
              <a:t>Purpose</a:t>
            </a:r>
            <a:endParaRPr lang="en-US" sz="2200" dirty="0">
              <a:solidFill>
                <a:schemeClr val="tx1"/>
              </a:solidFill>
              <a:cs typeface="Sabon Next LT"/>
            </a:endParaRPr>
          </a:p>
          <a:p>
            <a:pPr indent="-228600">
              <a:lnSpc>
                <a:spcPct val="90000"/>
              </a:lnSpc>
              <a:spcAft>
                <a:spcPts val="600"/>
              </a:spcAft>
              <a:buFont typeface="Arial" panose="020B0604020202020204" pitchFamily="34" charset="0"/>
              <a:buChar char="•"/>
            </a:pPr>
            <a:r>
              <a:rPr lang="en-US" sz="2200" dirty="0">
                <a:solidFill>
                  <a:schemeClr val="tx1"/>
                </a:solidFill>
              </a:rPr>
              <a:t>​Applications</a:t>
            </a:r>
            <a:endParaRPr lang="en-US" sz="2200" dirty="0">
              <a:solidFill>
                <a:schemeClr val="tx1"/>
              </a:solidFill>
              <a:cs typeface="Sabon Next LT"/>
            </a:endParaRPr>
          </a:p>
          <a:p>
            <a:pPr indent="-228600">
              <a:lnSpc>
                <a:spcPct val="90000"/>
              </a:lnSpc>
              <a:spcAft>
                <a:spcPts val="600"/>
              </a:spcAft>
              <a:buFont typeface="Arial" panose="020B0604020202020204" pitchFamily="34" charset="0"/>
              <a:buChar char="•"/>
            </a:pPr>
            <a:r>
              <a:rPr lang="en-US" sz="2200" dirty="0">
                <a:solidFill>
                  <a:schemeClr val="tx1"/>
                </a:solidFill>
                <a:cs typeface="Sabon Next LT"/>
              </a:rPr>
              <a:t>Program Brief</a:t>
            </a:r>
          </a:p>
          <a:p>
            <a:pPr indent="-228600">
              <a:lnSpc>
                <a:spcPct val="90000"/>
              </a:lnSpc>
              <a:spcAft>
                <a:spcPts val="600"/>
              </a:spcAft>
              <a:buFont typeface="Arial" panose="020B0604020202020204" pitchFamily="34" charset="0"/>
              <a:buChar char="•"/>
            </a:pPr>
            <a:r>
              <a:rPr lang="en-US" sz="2200" dirty="0">
                <a:solidFill>
                  <a:schemeClr val="tx1"/>
                </a:solidFill>
              </a:rPr>
              <a:t>Conclusion</a:t>
            </a:r>
            <a:endParaRPr lang="en-US" sz="2200" dirty="0">
              <a:solidFill>
                <a:schemeClr val="tx1"/>
              </a:solidFill>
              <a:cs typeface="Sabon Next LT"/>
            </a:endParaRPr>
          </a:p>
          <a:p>
            <a:pPr indent="-228600">
              <a:lnSpc>
                <a:spcPct val="90000"/>
              </a:lnSpc>
              <a:spcAft>
                <a:spcPts val="600"/>
              </a:spcAft>
              <a:buFont typeface="Arial" panose="020B0604020202020204" pitchFamily="34" charset="0"/>
              <a:buChar char="•"/>
            </a:pPr>
            <a:endParaRPr lang="en-US" sz="2200">
              <a:solidFill>
                <a:schemeClr val="tx1"/>
              </a:solidFill>
            </a:endParaRPr>
          </a:p>
        </p:txBody>
      </p:sp>
      <p:pic>
        <p:nvPicPr>
          <p:cNvPr id="5" name="Picture 4" descr="Colourful lines forming rectangles">
            <a:extLst>
              <a:ext uri="{FF2B5EF4-FFF2-40B4-BE49-F238E27FC236}">
                <a16:creationId xmlns:a16="http://schemas.microsoft.com/office/drawing/2014/main" id="{2A162BDA-99DB-7F9A-E528-1BCE259C91D4}"/>
              </a:ext>
            </a:extLst>
          </p:cNvPr>
          <p:cNvPicPr>
            <a:picLocks noChangeAspect="1"/>
          </p:cNvPicPr>
          <p:nvPr/>
        </p:nvPicPr>
        <p:blipFill rotWithShape="1">
          <a:blip r:embed="rId2"/>
          <a:srcRect l="19996" r="13150"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25" name="Picture 16" descr="Abstract blurred public library with bookshelves">
            <a:extLst>
              <a:ext uri="{FF2B5EF4-FFF2-40B4-BE49-F238E27FC236}">
                <a16:creationId xmlns:a16="http://schemas.microsoft.com/office/drawing/2014/main" id="{A1E4BAAA-96D0-2F38-C258-BAEDEE57EAC6}"/>
              </a:ext>
            </a:extLst>
          </p:cNvPr>
          <p:cNvPicPr>
            <a:picLocks noChangeAspect="1"/>
          </p:cNvPicPr>
          <p:nvPr/>
        </p:nvPicPr>
        <p:blipFill rotWithShape="1">
          <a:blip r:embed="rId2">
            <a:alphaModFix amt="60000"/>
          </a:blip>
          <a:srcRect t="2769" r="-2" b="12958"/>
          <a:stretch/>
        </p:blipFill>
        <p:spPr>
          <a:xfrm>
            <a:off x="-1" y="10"/>
            <a:ext cx="12192001" cy="6857990"/>
          </a:xfrm>
          <a:prstGeom prst="rect">
            <a:avLst/>
          </a:prstGeom>
        </p:spPr>
      </p:pic>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838200" y="557189"/>
            <a:ext cx="4155825" cy="5571898"/>
          </a:xfrm>
        </p:spPr>
        <p:txBody>
          <a:bodyPr>
            <a:normAutofit/>
          </a:bodyPr>
          <a:lstStyle/>
          <a:p>
            <a:r>
              <a:rPr lang="en-US" sz="3400">
                <a:solidFill>
                  <a:srgbClr val="FFFFFF"/>
                </a:solidFill>
              </a:rPr>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5186552" y="557189"/>
            <a:ext cx="6167246" cy="5571898"/>
          </a:xfrm>
        </p:spPr>
        <p:txBody>
          <a:bodyPr vert="horz" lIns="91440" tIns="45720" rIns="91440" bIns="45720" rtlCol="0" anchor="ctr">
            <a:normAutofit/>
          </a:bodyPr>
          <a:lstStyle/>
          <a:p>
            <a:endParaRPr lang="en-US" sz="2000">
              <a:solidFill>
                <a:srgbClr val="FFFFFF"/>
              </a:solidFill>
              <a:ea typeface="+mn-lt"/>
              <a:cs typeface="+mn-lt"/>
            </a:endParaRPr>
          </a:p>
          <a:p>
            <a:pPr marL="285750" indent="-285750">
              <a:buChar char="•"/>
            </a:pPr>
            <a:r>
              <a:rPr lang="en-US" sz="2000">
                <a:solidFill>
                  <a:srgbClr val="FFFFFF"/>
                </a:solidFill>
                <a:ea typeface="+mn-lt"/>
                <a:cs typeface="+mn-lt"/>
              </a:rPr>
              <a:t>A library management system is a software solution designed to automate and manage various library operations, such as cataloging and circulation of books, management of patron records, and tracking of book loans and returns. </a:t>
            </a:r>
            <a:endParaRPr lang="en-US" sz="2000">
              <a:solidFill>
                <a:srgbClr val="FFFFFF"/>
              </a:solidFill>
              <a:cs typeface="Sabon Next LT"/>
            </a:endParaRPr>
          </a:p>
          <a:p>
            <a:pPr marL="285750" indent="-285750">
              <a:buChar char="•"/>
            </a:pPr>
            <a:endParaRPr lang="en-US" sz="2000">
              <a:solidFill>
                <a:srgbClr val="FFFFFF"/>
              </a:solidFill>
              <a:ea typeface="+mn-lt"/>
              <a:cs typeface="+mn-lt"/>
            </a:endParaRPr>
          </a:p>
          <a:p>
            <a:pPr marL="285750" indent="-285750">
              <a:buChar char="•"/>
            </a:pPr>
            <a:r>
              <a:rPr lang="en-US" sz="2000">
                <a:solidFill>
                  <a:srgbClr val="FFFFFF"/>
                </a:solidFill>
                <a:ea typeface="+mn-lt"/>
                <a:cs typeface="+mn-lt"/>
              </a:rPr>
              <a:t>The system provides librarians with a streamlined approach to managing library resources, ensuring that books and other materials are readily available to patrons.</a:t>
            </a:r>
          </a:p>
          <a:p>
            <a:pPr marL="285750" indent="-285750">
              <a:buChar char="•"/>
            </a:pPr>
            <a:endParaRPr lang="en-US" sz="2000">
              <a:solidFill>
                <a:srgbClr val="FFFFFF"/>
              </a:solidFill>
              <a:cs typeface="Sabon Next LT"/>
            </a:endParaRPr>
          </a:p>
          <a:p>
            <a:pPr marL="285750" indent="-285750">
              <a:buChar char="•"/>
            </a:pPr>
            <a:r>
              <a:rPr lang="en-US" sz="2000">
                <a:solidFill>
                  <a:srgbClr val="FFFFFF"/>
                </a:solidFill>
                <a:ea typeface="+mn-lt"/>
                <a:cs typeface="+mn-lt"/>
              </a:rPr>
              <a:t>A library management system typically includes several modules that work together to streamline library operations. </a:t>
            </a:r>
            <a:endParaRPr lang="en-US" sz="2000">
              <a:solidFill>
                <a:srgbClr val="FFFFFF"/>
              </a:solidFill>
              <a:cs typeface="Sabon Next LT"/>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8610600" y="6356350"/>
            <a:ext cx="2743200" cy="365125"/>
          </a:xfrm>
        </p:spPr>
        <p:txBody>
          <a:bodyPr>
            <a:normAutofit/>
          </a:bodyPr>
          <a:lstStyle/>
          <a:p>
            <a:pPr algn="r"/>
            <a:endParaRPr lang="en-US">
              <a:solidFill>
                <a:srgbClr val="FFFFFF"/>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55559" y="637762"/>
            <a:ext cx="2899568" cy="5576770"/>
          </a:xfrm>
        </p:spPr>
        <p:txBody>
          <a:bodyPr vert="horz" lIns="91440" tIns="45720" rIns="91440" bIns="45720" rtlCol="0" anchor="ctr">
            <a:normAutofit/>
          </a:bodyPr>
          <a:lstStyle/>
          <a:p>
            <a:pPr algn="l">
              <a:lnSpc>
                <a:spcPct val="90000"/>
              </a:lnSpc>
            </a:pPr>
            <a:r>
              <a:rPr lang="en-US" sz="3700" kern="1200" dirty="0">
                <a:solidFill>
                  <a:schemeClr val="bg1"/>
                </a:solidFill>
                <a:latin typeface="+mj-lt"/>
                <a:ea typeface="+mj-ea"/>
                <a:cs typeface="+mj-cs"/>
              </a:rPr>
              <a:t>Purpose</a:t>
            </a:r>
            <a:endParaRPr lang="en-US" sz="3700" b="1" kern="1200" dirty="0">
              <a:solidFill>
                <a:schemeClr val="bg1"/>
              </a:solidFill>
              <a:latin typeface="+mj-lt"/>
              <a:ea typeface="+mj-ea"/>
              <a:cs typeface="+mj-cs"/>
            </a:endParaRP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2974222-7F39-4DCA-E472-F6966D41F200}"/>
              </a:ext>
            </a:extLst>
          </p:cNvPr>
          <p:cNvSpPr>
            <a:spLocks noGrp="1"/>
          </p:cNvSpPr>
          <p:nvPr>
            <p:ph type="body" idx="1"/>
          </p:nvPr>
        </p:nvSpPr>
        <p:spPr>
          <a:xfrm>
            <a:off x="5444775" y="1481140"/>
            <a:ext cx="5600580" cy="4733392"/>
          </a:xfrm>
        </p:spPr>
        <p:txBody>
          <a:bodyPr vert="horz" lIns="91440" tIns="45720" rIns="91440" bIns="45720" rtlCol="0" anchor="ctr">
            <a:normAutofit fontScale="92500" lnSpcReduction="10000"/>
          </a:bodyPr>
          <a:lstStyle/>
          <a:p>
            <a:pPr marL="342900" indent="-342900" algn="l">
              <a:lnSpc>
                <a:spcPct val="90000"/>
              </a:lnSpc>
              <a:spcBef>
                <a:spcPts val="1000"/>
              </a:spcBef>
              <a:buChar char="•"/>
            </a:pPr>
            <a:r>
              <a:rPr lang="en-US" sz="2000" kern="1200" dirty="0">
                <a:solidFill>
                  <a:schemeClr val="tx1"/>
                </a:solidFill>
                <a:latin typeface="+mn-lt"/>
                <a:ea typeface="+mn-ea"/>
                <a:cs typeface="+mn-cs"/>
              </a:rPr>
              <a:t>Improved efficiency: An LMS can automate many routine tasks, such as cataloging, issuing library cards, and tracking overdue books, which can help library staff work more efficiently and save time.</a:t>
            </a:r>
            <a:endParaRPr lang="en-US" dirty="0">
              <a:solidFill>
                <a:schemeClr val="tx1"/>
              </a:solidFill>
              <a:ea typeface="+mn-ea"/>
              <a:cs typeface="+mn-cs"/>
            </a:endParaRPr>
          </a:p>
          <a:p>
            <a:pPr marL="342900" indent="-342900" algn="l">
              <a:lnSpc>
                <a:spcPct val="90000"/>
              </a:lnSpc>
              <a:spcBef>
                <a:spcPts val="1000"/>
              </a:spcBef>
              <a:buChar char="•"/>
            </a:pPr>
            <a:endParaRPr lang="en-US" sz="2000" kern="1200">
              <a:solidFill>
                <a:schemeClr val="tx1"/>
              </a:solidFill>
              <a:latin typeface="+mn-lt"/>
              <a:cs typeface="Sabon Next LT"/>
            </a:endParaRPr>
          </a:p>
          <a:p>
            <a:pPr marL="342900" indent="-342900" algn="l">
              <a:lnSpc>
                <a:spcPct val="90000"/>
              </a:lnSpc>
              <a:spcBef>
                <a:spcPts val="1000"/>
              </a:spcBef>
              <a:buChar char="•"/>
            </a:pPr>
            <a:r>
              <a:rPr lang="en-US" sz="2000" kern="1200" dirty="0">
                <a:solidFill>
                  <a:schemeClr val="tx1"/>
                </a:solidFill>
                <a:latin typeface="+mn-lt"/>
                <a:ea typeface="+mn-ea"/>
                <a:cs typeface="+mn-cs"/>
              </a:rPr>
              <a:t>Enhanced user experience: An LMS can help users search for and find the materials they need more easily, as well as provide them with features such as online renewals and holds, which can improve their overall experience with the library.</a:t>
            </a:r>
            <a:endParaRPr lang="en-US" sz="2000" kern="1200" dirty="0">
              <a:solidFill>
                <a:schemeClr val="tx1"/>
              </a:solidFill>
              <a:latin typeface="+mn-lt"/>
              <a:cs typeface="Sabon Next LT"/>
            </a:endParaRPr>
          </a:p>
          <a:p>
            <a:pPr marL="342900" indent="-342900" algn="l">
              <a:lnSpc>
                <a:spcPct val="90000"/>
              </a:lnSpc>
              <a:spcBef>
                <a:spcPts val="1000"/>
              </a:spcBef>
              <a:buChar char="•"/>
            </a:pPr>
            <a:endParaRPr lang="en-US" sz="2000" kern="1200">
              <a:solidFill>
                <a:schemeClr val="tx1"/>
              </a:solidFill>
              <a:latin typeface="+mn-lt"/>
              <a:cs typeface="Sabon Next LT"/>
            </a:endParaRPr>
          </a:p>
          <a:p>
            <a:pPr marL="342900" indent="-342900" algn="l">
              <a:lnSpc>
                <a:spcPct val="90000"/>
              </a:lnSpc>
              <a:spcBef>
                <a:spcPts val="1000"/>
              </a:spcBef>
              <a:buChar char="•"/>
            </a:pPr>
            <a:r>
              <a:rPr lang="en-US" sz="2000" kern="1200" dirty="0">
                <a:solidFill>
                  <a:schemeClr val="tx1"/>
                </a:solidFill>
                <a:latin typeface="+mn-lt"/>
                <a:ea typeface="+mn-ea"/>
                <a:cs typeface="+mn-cs"/>
              </a:rPr>
              <a:t>Better reporting: An LMS can provide library staff with detailed reports on circulation, inventory, and other library activities, which can help them make data-driven decisions and improve the library's operations.</a:t>
            </a:r>
            <a:endParaRPr lang="en-US" sz="2000" kern="1200" dirty="0">
              <a:solidFill>
                <a:schemeClr val="tx1"/>
              </a:solidFill>
              <a:latin typeface="+mn-lt"/>
              <a:cs typeface="Sabon Next LT"/>
            </a:endParaRPr>
          </a:p>
          <a:p>
            <a:pPr marL="342900" indent="-342900" algn="l">
              <a:lnSpc>
                <a:spcPct val="90000"/>
              </a:lnSpc>
              <a:spcBef>
                <a:spcPts val="1000"/>
              </a:spcBef>
              <a:buChar char="•"/>
            </a:pPr>
            <a:endParaRPr lang="en-US" sz="2000" kern="1200">
              <a:solidFill>
                <a:schemeClr val="tx1"/>
              </a:solidFill>
              <a:latin typeface="+mn-lt"/>
              <a:cs typeface="Sabon Next LT"/>
            </a:endParaRPr>
          </a:p>
          <a:p>
            <a:pPr algn="l">
              <a:lnSpc>
                <a:spcPct val="90000"/>
              </a:lnSpc>
              <a:spcBef>
                <a:spcPts val="1000"/>
              </a:spcBef>
            </a:pPr>
            <a:endParaRPr lang="en-US" sz="2000" kern="1200">
              <a:solidFill>
                <a:schemeClr val="tx1"/>
              </a:solidFill>
              <a:latin typeface="+mn-lt"/>
              <a:ea typeface="+mn-ea"/>
              <a:cs typeface="+mn-cs"/>
            </a:endParaRPr>
          </a:p>
          <a:p>
            <a:pPr algn="l">
              <a:lnSpc>
                <a:spcPct val="90000"/>
              </a:lnSpc>
              <a:spcBef>
                <a:spcPts val="1000"/>
              </a:spcBef>
            </a:pPr>
            <a:endParaRPr lang="en-US" sz="2000" kern="1200">
              <a:solidFill>
                <a:schemeClr val="tx1"/>
              </a:solidFill>
              <a:latin typeface="+mn-lt"/>
              <a:ea typeface="+mn-ea"/>
              <a:cs typeface="+mn-cs"/>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354955" y="552182"/>
            <a:ext cx="5998840" cy="857388"/>
          </a:xfrm>
          <a:noFill/>
        </p:spPr>
        <p:txBody>
          <a:bodyPr vert="horz" lIns="91440" tIns="45720" rIns="91440" bIns="45720" rtlCol="0" anchor="b">
            <a:normAutofit/>
          </a:bodyPr>
          <a:lstStyle/>
          <a:p>
            <a:pPr algn="l">
              <a:lnSpc>
                <a:spcPct val="90000"/>
              </a:lnSpc>
            </a:pPr>
            <a:r>
              <a:rPr lang="en-US" sz="5200">
                <a:solidFill>
                  <a:schemeClr val="tx1"/>
                </a:solidFill>
              </a:rPr>
              <a:t>Applications</a:t>
            </a:r>
            <a:endParaRPr lang="en-US" sz="5200" b="1">
              <a:solidFill>
                <a:schemeClr val="tx1"/>
              </a:solidFill>
            </a:endParaRPr>
          </a:p>
        </p:txBody>
      </p:sp>
      <p:sp>
        <p:nvSpPr>
          <p:cNvPr id="5" name="Text Placeholder 4">
            <a:extLst>
              <a:ext uri="{FF2B5EF4-FFF2-40B4-BE49-F238E27FC236}">
                <a16:creationId xmlns:a16="http://schemas.microsoft.com/office/drawing/2014/main" id="{82974222-7F39-4DCA-E472-F6966D41F200}"/>
              </a:ext>
            </a:extLst>
          </p:cNvPr>
          <p:cNvSpPr>
            <a:spLocks noGrp="1"/>
          </p:cNvSpPr>
          <p:nvPr>
            <p:ph type="body" idx="1"/>
          </p:nvPr>
        </p:nvSpPr>
        <p:spPr>
          <a:xfrm>
            <a:off x="5354955" y="1936392"/>
            <a:ext cx="5998840" cy="4197708"/>
          </a:xfrm>
          <a:noFill/>
        </p:spPr>
        <p:txBody>
          <a:bodyPr vert="horz" lIns="91440" tIns="45720" rIns="91440" bIns="45720" rtlCol="0" anchor="t">
            <a:noAutofit/>
          </a:bodyPr>
          <a:lstStyle/>
          <a:p>
            <a:pPr marL="285750" indent="-285750" algn="l">
              <a:lnSpc>
                <a:spcPct val="90000"/>
              </a:lnSpc>
              <a:spcBef>
                <a:spcPts val="1000"/>
              </a:spcBef>
              <a:buChar char="•"/>
            </a:pPr>
            <a:r>
              <a:rPr lang="en-US" sz="1600" dirty="0">
                <a:solidFill>
                  <a:schemeClr val="tx1"/>
                </a:solidFill>
              </a:rPr>
              <a:t>Circulation: An LMS enables librarians to track the movement of materials in and out of the library. This includes checking out items to patrons, tracking overdue materials, and managing fines and fees.</a:t>
            </a:r>
            <a:endParaRPr lang="en-US" sz="1600" dirty="0">
              <a:solidFill>
                <a:schemeClr val="tx1"/>
              </a:solidFill>
              <a:cs typeface="Sabon Next LT"/>
            </a:endParaRPr>
          </a:p>
          <a:p>
            <a:pPr marL="285750" indent="-285750" algn="l">
              <a:lnSpc>
                <a:spcPct val="90000"/>
              </a:lnSpc>
              <a:spcBef>
                <a:spcPts val="1000"/>
              </a:spcBef>
              <a:buChar char="•"/>
            </a:pPr>
            <a:endParaRPr lang="en-US" sz="1600" dirty="0">
              <a:solidFill>
                <a:schemeClr val="tx1"/>
              </a:solidFill>
              <a:cs typeface="Sabon Next LT"/>
            </a:endParaRPr>
          </a:p>
          <a:p>
            <a:pPr marL="285750" indent="-285750" algn="l">
              <a:lnSpc>
                <a:spcPct val="90000"/>
              </a:lnSpc>
              <a:spcBef>
                <a:spcPts val="1000"/>
              </a:spcBef>
              <a:buChar char="•"/>
            </a:pPr>
            <a:r>
              <a:rPr lang="en-US" sz="1600" dirty="0">
                <a:solidFill>
                  <a:schemeClr val="tx1"/>
                </a:solidFill>
              </a:rPr>
              <a:t>Cataloging: An LMS allows librarians to organize and manage the library's collection of books, journals, magazines, and other materials. The system includes tools to create and edit bibliographic records, track items, and add new titles to the collection.</a:t>
            </a:r>
            <a:endParaRPr lang="en-US" sz="1600" dirty="0">
              <a:solidFill>
                <a:schemeClr val="tx1"/>
              </a:solidFill>
              <a:cs typeface="Sabon Next LT"/>
            </a:endParaRPr>
          </a:p>
          <a:p>
            <a:pPr marL="285750" indent="-285750" algn="l">
              <a:lnSpc>
                <a:spcPct val="90000"/>
              </a:lnSpc>
              <a:spcBef>
                <a:spcPts val="1000"/>
              </a:spcBef>
              <a:buChar char="•"/>
            </a:pPr>
            <a:endParaRPr lang="en-US" sz="1600" dirty="0">
              <a:solidFill>
                <a:schemeClr val="tx1"/>
              </a:solidFill>
              <a:cs typeface="Sabon Next LT"/>
            </a:endParaRPr>
          </a:p>
          <a:p>
            <a:pPr marL="285750" indent="-285750" algn="l">
              <a:lnSpc>
                <a:spcPct val="90000"/>
              </a:lnSpc>
              <a:spcBef>
                <a:spcPts val="1000"/>
              </a:spcBef>
              <a:buChar char="•"/>
            </a:pPr>
            <a:r>
              <a:rPr lang="en-US" sz="1600" dirty="0">
                <a:solidFill>
                  <a:schemeClr val="tx1"/>
                </a:solidFill>
              </a:rPr>
              <a:t>Acquisitions: An LMS can help manage the process of acquiring new materials for the library's collection. This includes tracking orders, receiving shipments, and managing budgets.</a:t>
            </a:r>
            <a:endParaRPr lang="en-US" sz="1600" dirty="0">
              <a:solidFill>
                <a:schemeClr val="tx1"/>
              </a:solidFill>
              <a:cs typeface="Sabon Next LT"/>
            </a:endParaRPr>
          </a:p>
          <a:p>
            <a:pPr marL="171450" indent="-171450" algn="l">
              <a:lnSpc>
                <a:spcPct val="90000"/>
              </a:lnSpc>
              <a:spcBef>
                <a:spcPts val="1000"/>
              </a:spcBef>
              <a:buChar char="•"/>
            </a:pPr>
            <a:endParaRPr lang="en-US" sz="800">
              <a:solidFill>
                <a:schemeClr val="tx1"/>
              </a:solidFill>
              <a:cs typeface="Sabon Next LT"/>
            </a:endParaRPr>
          </a:p>
          <a:p>
            <a:pPr algn="l">
              <a:lnSpc>
                <a:spcPct val="90000"/>
              </a:lnSpc>
              <a:spcBef>
                <a:spcPts val="1000"/>
              </a:spcBef>
            </a:pPr>
            <a:endParaRPr lang="en-US" sz="800">
              <a:solidFill>
                <a:schemeClr val="tx1"/>
              </a:solidFill>
            </a:endParaRPr>
          </a:p>
          <a:p>
            <a:pPr algn="l">
              <a:lnSpc>
                <a:spcPct val="90000"/>
              </a:lnSpc>
              <a:spcBef>
                <a:spcPts val="1000"/>
              </a:spcBef>
            </a:pPr>
            <a:endParaRPr lang="en-US" sz="800">
              <a:solidFill>
                <a:schemeClr val="tx1"/>
              </a:solidFill>
            </a:endParaRPr>
          </a:p>
          <a:p>
            <a:pPr algn="l">
              <a:lnSpc>
                <a:spcPct val="90000"/>
              </a:lnSpc>
              <a:spcBef>
                <a:spcPts val="1000"/>
              </a:spcBef>
            </a:pPr>
            <a:endParaRPr lang="en-US" sz="800">
              <a:solidFill>
                <a:schemeClr val="tx1"/>
              </a:solidFill>
            </a:endParaRPr>
          </a:p>
        </p:txBody>
      </p:sp>
      <p:pic>
        <p:nvPicPr>
          <p:cNvPr id="14" name="Picture 13" descr="Books on a shelf">
            <a:extLst>
              <a:ext uri="{FF2B5EF4-FFF2-40B4-BE49-F238E27FC236}">
                <a16:creationId xmlns:a16="http://schemas.microsoft.com/office/drawing/2014/main" id="{1C9C0F7D-624E-FF85-3AC3-438D6FA15284}"/>
              </a:ext>
            </a:extLst>
          </p:cNvPr>
          <p:cNvPicPr>
            <a:picLocks noChangeAspect="1"/>
          </p:cNvPicPr>
          <p:nvPr/>
        </p:nvPicPr>
        <p:blipFill rotWithShape="1">
          <a:blip r:embed="rId2"/>
          <a:srcRect l="28467" r="22968" b="-10"/>
          <a:stretch/>
        </p:blipFill>
        <p:spPr>
          <a:xfrm>
            <a:off x="20" y="10"/>
            <a:ext cx="4992985" cy="6857990"/>
          </a:xfrm>
          <a:prstGeom prst="rect">
            <a:avLst/>
          </a:prstGeom>
        </p:spPr>
      </p:pic>
    </p:spTree>
    <p:extLst>
      <p:ext uri="{BB962C8B-B14F-4D97-AF65-F5344CB8AC3E}">
        <p14:creationId xmlns:p14="http://schemas.microsoft.com/office/powerpoint/2010/main" val="204703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ooks on a shelf">
            <a:extLst>
              <a:ext uri="{FF2B5EF4-FFF2-40B4-BE49-F238E27FC236}">
                <a16:creationId xmlns:a16="http://schemas.microsoft.com/office/drawing/2014/main" id="{1C9C0F7D-624E-FF85-3AC3-438D6FA15284}"/>
              </a:ext>
            </a:extLst>
          </p:cNvPr>
          <p:cNvPicPr>
            <a:picLocks noChangeAspect="1"/>
          </p:cNvPicPr>
          <p:nvPr/>
        </p:nvPicPr>
        <p:blipFill rotWithShape="1">
          <a:blip r:embed="rId2"/>
          <a:srcRect l="5691" r="191" b="-1"/>
          <a:stretch/>
        </p:blipFill>
        <p:spPr>
          <a:xfrm>
            <a:off x="1" y="10"/>
            <a:ext cx="9669642" cy="6857990"/>
          </a:xfrm>
          <a:prstGeom prst="rect">
            <a:avLst/>
          </a:prstGeom>
        </p:spPr>
      </p:pic>
      <p:sp>
        <p:nvSpPr>
          <p:cNvPr id="25" name="Rectangle 2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496118" y="743447"/>
            <a:ext cx="3445765" cy="974708"/>
          </a:xfrm>
          <a:noFill/>
        </p:spPr>
        <p:txBody>
          <a:bodyPr vert="horz" lIns="91440" tIns="45720" rIns="91440" bIns="45720" rtlCol="0" anchor="b">
            <a:normAutofit fontScale="90000"/>
          </a:bodyPr>
          <a:lstStyle/>
          <a:p>
            <a:pPr algn="l">
              <a:lnSpc>
                <a:spcPct val="90000"/>
              </a:lnSpc>
            </a:pPr>
            <a:r>
              <a:rPr lang="en-US">
                <a:solidFill>
                  <a:schemeClr val="tx1"/>
                </a:solidFill>
              </a:rPr>
              <a:t>Program brief</a:t>
            </a:r>
            <a:endParaRPr lang="en-US" b="1">
              <a:solidFill>
                <a:schemeClr val="tx1"/>
              </a:solidFill>
            </a:endParaRPr>
          </a:p>
        </p:txBody>
      </p:sp>
      <p:sp>
        <p:nvSpPr>
          <p:cNvPr id="5" name="Text Placeholder 4">
            <a:extLst>
              <a:ext uri="{FF2B5EF4-FFF2-40B4-BE49-F238E27FC236}">
                <a16:creationId xmlns:a16="http://schemas.microsoft.com/office/drawing/2014/main" id="{82974222-7F39-4DCA-E472-F6966D41F200}"/>
              </a:ext>
            </a:extLst>
          </p:cNvPr>
          <p:cNvSpPr>
            <a:spLocks noGrp="1"/>
          </p:cNvSpPr>
          <p:nvPr>
            <p:ph type="body" idx="1"/>
          </p:nvPr>
        </p:nvSpPr>
        <p:spPr>
          <a:xfrm>
            <a:off x="8337969" y="2070064"/>
            <a:ext cx="3661426" cy="4317658"/>
          </a:xfrm>
          <a:noFill/>
        </p:spPr>
        <p:txBody>
          <a:bodyPr vert="horz" lIns="91440" tIns="45720" rIns="91440" bIns="45720" rtlCol="0" anchor="t">
            <a:noAutofit/>
          </a:bodyPr>
          <a:lstStyle/>
          <a:p>
            <a:pPr algn="l">
              <a:lnSpc>
                <a:spcPct val="90000"/>
              </a:lnSpc>
              <a:spcBef>
                <a:spcPts val="1000"/>
              </a:spcBef>
            </a:pPr>
            <a:r>
              <a:rPr lang="en-US" sz="1400" dirty="0">
                <a:solidFill>
                  <a:schemeClr val="tx1"/>
                </a:solidFill>
              </a:rPr>
              <a:t>There are total of 5 classes in the project</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One class contains all the information about the details of students , books and whether the students are premium users or not. </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Second class checks the condition whether the user is premium user or not and if the user is premium user there will be exclusive books available for them.</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Third class checks the condition for the password whether the password matches with that user only or not.</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In fourth class name and password of the user is initialized.</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In fifth class buttons and text fields have been made.</a:t>
            </a:r>
            <a:endParaRPr lang="en-US" sz="1400" dirty="0">
              <a:solidFill>
                <a:schemeClr val="tx1"/>
              </a:solidFill>
              <a:cs typeface="Sabon Next LT"/>
            </a:endParaRPr>
          </a:p>
          <a:p>
            <a:pPr algn="l">
              <a:lnSpc>
                <a:spcPct val="90000"/>
              </a:lnSpc>
              <a:spcBef>
                <a:spcPts val="1000"/>
              </a:spcBef>
            </a:pPr>
            <a:r>
              <a:rPr lang="en-US" sz="1400" dirty="0">
                <a:solidFill>
                  <a:schemeClr val="tx1"/>
                </a:solidFill>
              </a:rPr>
              <a:t>Sixth class is the main class which executes all of the program.  </a:t>
            </a:r>
            <a:endParaRPr lang="en-US" sz="1400" dirty="0">
              <a:solidFill>
                <a:schemeClr val="tx1"/>
              </a:solidFill>
              <a:cs typeface="Sabon Next LT"/>
            </a:endParaRPr>
          </a:p>
          <a:p>
            <a:pPr algn="l">
              <a:lnSpc>
                <a:spcPct val="90000"/>
              </a:lnSpc>
              <a:spcBef>
                <a:spcPts val="1000"/>
              </a:spcBef>
            </a:pPr>
            <a:endParaRPr lang="en-US" sz="1400" dirty="0">
              <a:solidFill>
                <a:schemeClr val="tx1"/>
              </a:solidFill>
              <a:cs typeface="Sabon Next LT"/>
            </a:endParaRPr>
          </a:p>
          <a:p>
            <a:pPr algn="l">
              <a:lnSpc>
                <a:spcPct val="90000"/>
              </a:lnSpc>
              <a:spcBef>
                <a:spcPts val="1000"/>
              </a:spcBef>
            </a:pPr>
            <a:endParaRPr lang="en-US" sz="1400" dirty="0">
              <a:solidFill>
                <a:schemeClr val="tx1"/>
              </a:solidFill>
              <a:cs typeface="Sabon Next LT"/>
            </a:endParaRPr>
          </a:p>
          <a:p>
            <a:pPr algn="l">
              <a:lnSpc>
                <a:spcPct val="90000"/>
              </a:lnSpc>
              <a:spcBef>
                <a:spcPts val="1000"/>
              </a:spcBef>
            </a:pPr>
            <a:endParaRPr lang="en-US" sz="1400" dirty="0">
              <a:solidFill>
                <a:schemeClr val="tx1"/>
              </a:solidFill>
              <a:cs typeface="Sabon Next LT"/>
            </a:endParaRPr>
          </a:p>
          <a:p>
            <a:pPr algn="l">
              <a:lnSpc>
                <a:spcPct val="90000"/>
              </a:lnSpc>
              <a:spcBef>
                <a:spcPts val="1000"/>
              </a:spcBef>
            </a:pPr>
            <a:endParaRPr lang="en-US" sz="1400" dirty="0">
              <a:solidFill>
                <a:schemeClr val="tx1"/>
              </a:solidFill>
              <a:cs typeface="Sabon Next LT"/>
            </a:endParaRPr>
          </a:p>
        </p:txBody>
      </p:sp>
    </p:spTree>
    <p:extLst>
      <p:ext uri="{BB962C8B-B14F-4D97-AF65-F5344CB8AC3E}">
        <p14:creationId xmlns:p14="http://schemas.microsoft.com/office/powerpoint/2010/main" val="299827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8C03DCC-6D1F-7B87-F3D3-F25419483873}"/>
              </a:ext>
            </a:extLst>
          </p:cNvPr>
          <p:cNvPicPr>
            <a:picLocks noChangeAspect="1"/>
          </p:cNvPicPr>
          <p:nvPr/>
        </p:nvPicPr>
        <p:blipFill rotWithShape="1">
          <a:blip r:embed="rId2"/>
          <a:srcRect t="7429" r="10" b="18811"/>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601227" y="210787"/>
            <a:ext cx="3179435" cy="688417"/>
          </a:xfrm>
          <a:noFill/>
        </p:spPr>
        <p:txBody>
          <a:bodyPr vert="horz" lIns="91440" tIns="45720" rIns="91440" bIns="45720" rtlCol="0" anchor="b">
            <a:normAutofit fontScale="90000"/>
          </a:bodyPr>
          <a:lstStyle/>
          <a:p>
            <a:pPr algn="l">
              <a:lnSpc>
                <a:spcPct val="90000"/>
              </a:lnSpc>
            </a:pPr>
            <a:r>
              <a:rPr lang="en-US" sz="3300">
                <a:solidFill>
                  <a:schemeClr val="tx1"/>
                </a:solidFill>
              </a:rPr>
              <a:t>Conclusion</a:t>
            </a:r>
            <a:endParaRPr lang="en-US" sz="3300" b="1">
              <a:solidFill>
                <a:schemeClr val="tx1"/>
              </a:solidFill>
            </a:endParaRPr>
          </a:p>
        </p:txBody>
      </p:sp>
      <p:sp>
        <p:nvSpPr>
          <p:cNvPr id="5" name="Text Placeholder 4">
            <a:extLst>
              <a:ext uri="{FF2B5EF4-FFF2-40B4-BE49-F238E27FC236}">
                <a16:creationId xmlns:a16="http://schemas.microsoft.com/office/drawing/2014/main" id="{82974222-7F39-4DCA-E472-F6966D41F200}"/>
              </a:ext>
            </a:extLst>
          </p:cNvPr>
          <p:cNvSpPr>
            <a:spLocks noGrp="1"/>
          </p:cNvSpPr>
          <p:nvPr>
            <p:ph type="body" idx="1"/>
          </p:nvPr>
        </p:nvSpPr>
        <p:spPr>
          <a:xfrm>
            <a:off x="8793577" y="1270517"/>
            <a:ext cx="2824329" cy="4400153"/>
          </a:xfrm>
          <a:noFill/>
        </p:spPr>
        <p:txBody>
          <a:bodyPr vert="horz" lIns="91440" tIns="45720" rIns="91440" bIns="45720" rtlCol="0" anchor="t">
            <a:noAutofit/>
          </a:bodyPr>
          <a:lstStyle/>
          <a:p>
            <a:pPr marL="285750" indent="-285750" algn="l">
              <a:lnSpc>
                <a:spcPct val="90000"/>
              </a:lnSpc>
              <a:spcBef>
                <a:spcPts val="1000"/>
              </a:spcBef>
              <a:buChar char="•"/>
            </a:pPr>
            <a:r>
              <a:rPr lang="en-US" sz="1800" dirty="0">
                <a:solidFill>
                  <a:srgbClr val="374151"/>
                </a:solidFill>
                <a:ea typeface="+mn-lt"/>
                <a:cs typeface="+mn-lt"/>
              </a:rPr>
              <a:t>A library management system is an essential tool for modern libraries </a:t>
            </a:r>
            <a:endParaRPr lang="en-US">
              <a:cs typeface="Sabon Next LT"/>
            </a:endParaRPr>
          </a:p>
          <a:p>
            <a:pPr marL="285750" indent="-285750" algn="l">
              <a:lnSpc>
                <a:spcPct val="90000"/>
              </a:lnSpc>
              <a:spcBef>
                <a:spcPts val="1000"/>
              </a:spcBef>
              <a:buChar char="•"/>
            </a:pPr>
            <a:endParaRPr lang="en-US" sz="1400" dirty="0">
              <a:solidFill>
                <a:schemeClr val="tx1"/>
              </a:solidFill>
              <a:cs typeface="Sabon Next LT"/>
            </a:endParaRPr>
          </a:p>
          <a:p>
            <a:pPr marL="285750" indent="-285750" algn="l">
              <a:lnSpc>
                <a:spcPct val="90000"/>
              </a:lnSpc>
              <a:spcBef>
                <a:spcPts val="1000"/>
              </a:spcBef>
              <a:buChar char="•"/>
            </a:pPr>
            <a:r>
              <a:rPr lang="en-US" sz="1800" dirty="0">
                <a:solidFill>
                  <a:srgbClr val="374151"/>
                </a:solidFill>
                <a:ea typeface="+mn-lt"/>
                <a:cs typeface="+mn-lt"/>
              </a:rPr>
              <a:t>It can help libraries save time, reduce errors, and increase efficiency. </a:t>
            </a:r>
            <a:endParaRPr lang="en-US" sz="1800">
              <a:solidFill>
                <a:schemeClr val="tx1"/>
              </a:solidFill>
              <a:ea typeface="+mn-lt"/>
              <a:cs typeface="+mn-lt"/>
            </a:endParaRPr>
          </a:p>
          <a:p>
            <a:pPr marL="285750" indent="-285750" algn="l">
              <a:lnSpc>
                <a:spcPct val="90000"/>
              </a:lnSpc>
              <a:spcBef>
                <a:spcPts val="1000"/>
              </a:spcBef>
              <a:buChar char="•"/>
            </a:pPr>
            <a:endParaRPr lang="en-US" sz="1800" dirty="0">
              <a:solidFill>
                <a:schemeClr val="tx1"/>
              </a:solidFill>
              <a:cs typeface="Sabon Next LT"/>
            </a:endParaRPr>
          </a:p>
          <a:p>
            <a:pPr marL="285750" indent="-285750" algn="l">
              <a:lnSpc>
                <a:spcPct val="90000"/>
              </a:lnSpc>
              <a:spcBef>
                <a:spcPts val="1000"/>
              </a:spcBef>
              <a:buChar char="•"/>
            </a:pPr>
            <a:r>
              <a:rPr lang="en-US" sz="1800" dirty="0">
                <a:solidFill>
                  <a:srgbClr val="374151"/>
                </a:solidFill>
                <a:ea typeface="+mn-lt"/>
                <a:cs typeface="+mn-lt"/>
              </a:rPr>
              <a:t>Overall, a well-designed library management system can help libraries better serve their patrons and fulfill their mission of providing access to information and knowledge.</a:t>
            </a:r>
            <a:endParaRPr lang="en-US" sz="1800" dirty="0">
              <a:cs typeface="Sabon Next LT"/>
            </a:endParaRPr>
          </a:p>
          <a:p>
            <a:pPr marL="285750" indent="-285750" algn="l">
              <a:lnSpc>
                <a:spcPct val="90000"/>
              </a:lnSpc>
              <a:spcBef>
                <a:spcPts val="1000"/>
              </a:spcBef>
              <a:buChar char="•"/>
            </a:pPr>
            <a:endParaRPr lang="en-US" sz="1800" dirty="0">
              <a:solidFill>
                <a:schemeClr val="tx1"/>
              </a:solidFill>
              <a:cs typeface="Sabon Next LT"/>
            </a:endParaRPr>
          </a:p>
        </p:txBody>
      </p:sp>
    </p:spTree>
    <p:extLst>
      <p:ext uri="{BB962C8B-B14F-4D97-AF65-F5344CB8AC3E}">
        <p14:creationId xmlns:p14="http://schemas.microsoft.com/office/powerpoint/2010/main" val="269476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E32518-2EAA-B112-B2E7-EA396A20EC46}"/>
              </a:ext>
            </a:extLst>
          </p:cNvPr>
          <p:cNvPicPr>
            <a:picLocks noChangeAspect="1"/>
          </p:cNvPicPr>
          <p:nvPr/>
        </p:nvPicPr>
        <p:blipFill rotWithShape="1">
          <a:blip r:embed="rId2"/>
          <a:srcRect l="1101" r="4845" b="-10"/>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7935402" y="743447"/>
            <a:ext cx="3445765" cy="3692028"/>
          </a:xfrm>
          <a:noFill/>
        </p:spPr>
        <p:txBody>
          <a:bodyPr>
            <a:normAutofit/>
          </a:bodyPr>
          <a:lstStyle/>
          <a:p>
            <a:r>
              <a:rPr lang="en-US" sz="520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7935403" y="4629234"/>
            <a:ext cx="3445766" cy="1485319"/>
          </a:xfrm>
          <a:noFill/>
        </p:spPr>
        <p:txBody>
          <a:bodyPr vert="horz" lIns="91440" tIns="0" rIns="91440" bIns="0" rtlCol="0">
            <a:normAutofit/>
          </a:bodyPr>
          <a:lstStyle/>
          <a:p>
            <a:endParaRPr lang="en-US" dirty="0">
              <a:cs typeface="Sabon Next LT"/>
            </a:endParaRP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Library management system for easy access to information </vt:lpstr>
      <vt:lpstr>Content </vt:lpstr>
      <vt:lpstr>Introduction</vt:lpstr>
      <vt:lpstr>Purpose</vt:lpstr>
      <vt:lpstr>Applications</vt:lpstr>
      <vt:lpstr>Program brief</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208</cp:revision>
  <dcterms:created xsi:type="dcterms:W3CDTF">2023-04-20T07:53:24Z</dcterms:created>
  <dcterms:modified xsi:type="dcterms:W3CDTF">2023-04-21T06:20:53Z</dcterms:modified>
</cp:coreProperties>
</file>