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24" r:id="rId1"/>
  </p:sldMasterIdLst>
  <p:notesMasterIdLst>
    <p:notesMasterId r:id="rId34"/>
  </p:notesMasterIdLst>
  <p:handoutMasterIdLst>
    <p:handoutMasterId r:id="rId35"/>
  </p:handoutMasterIdLst>
  <p:sldIdLst>
    <p:sldId id="398" r:id="rId2"/>
    <p:sldId id="289" r:id="rId3"/>
    <p:sldId id="450" r:id="rId4"/>
    <p:sldId id="294" r:id="rId5"/>
    <p:sldId id="332" r:id="rId6"/>
    <p:sldId id="334" r:id="rId7"/>
    <p:sldId id="449" r:id="rId8"/>
    <p:sldId id="260" r:id="rId9"/>
    <p:sldId id="478" r:id="rId10"/>
    <p:sldId id="277" r:id="rId11"/>
    <p:sldId id="365" r:id="rId12"/>
    <p:sldId id="481" r:id="rId13"/>
    <p:sldId id="338" r:id="rId14"/>
    <p:sldId id="479" r:id="rId15"/>
    <p:sldId id="328" r:id="rId16"/>
    <p:sldId id="459" r:id="rId17"/>
    <p:sldId id="261" r:id="rId18"/>
    <p:sldId id="354" r:id="rId19"/>
    <p:sldId id="414" r:id="rId20"/>
    <p:sldId id="438" r:id="rId21"/>
    <p:sldId id="439" r:id="rId22"/>
    <p:sldId id="462" r:id="rId23"/>
    <p:sldId id="451" r:id="rId24"/>
    <p:sldId id="452" r:id="rId25"/>
    <p:sldId id="470" r:id="rId26"/>
    <p:sldId id="453" r:id="rId27"/>
    <p:sldId id="461" r:id="rId28"/>
    <p:sldId id="480" r:id="rId29"/>
    <p:sldId id="472" r:id="rId30"/>
    <p:sldId id="469" r:id="rId31"/>
    <p:sldId id="474" r:id="rId32"/>
    <p:sldId id="476" r:id="rId33"/>
  </p:sldIdLst>
  <p:sldSz cx="9902825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81">
          <p15:clr>
            <a:srgbClr val="A4A3A4"/>
          </p15:clr>
        </p15:guide>
        <p15:guide id="2" pos="32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0C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224" y="-78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35"/>
    </p:cViewPr>
  </p:sorterViewPr>
  <p:notesViewPr>
    <p:cSldViewPr>
      <p:cViewPr>
        <p:scale>
          <a:sx n="100" d="100"/>
          <a:sy n="100" d="100"/>
        </p:scale>
        <p:origin x="-182" y="82"/>
      </p:cViewPr>
      <p:guideLst>
        <p:guide orient="horz" pos="2181"/>
        <p:guide pos="3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5400" y="7938"/>
            <a:ext cx="30051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95" tIns="0" rIns="19495" bIns="0" numCol="1" anchor="t" anchorCtr="0" compatLnSpc="1">
            <a:prstTxWarp prst="textNoShape">
              <a:avLst/>
            </a:prstTxWarp>
          </a:bodyPr>
          <a:lstStyle>
            <a:lvl1pPr defTabSz="935038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TW" altLang="en-US"/>
              <a:t>Dr. K.H. Wong, Introduction  to Speech Processing </a:t>
            </a: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7938"/>
            <a:ext cx="30051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95" tIns="0" rIns="19495" bIns="0" numCol="1" anchor="t" anchorCtr="0" compatLnSpc="1">
            <a:prstTxWarp prst="textNoShape">
              <a:avLst/>
            </a:prstTxWarp>
          </a:bodyPr>
          <a:lstStyle>
            <a:lvl1pPr algn="r" defTabSz="935038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5400" y="8861425"/>
            <a:ext cx="30051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95" tIns="0" rIns="19495" bIns="0" numCol="1" anchor="b" anchorCtr="0" compatLnSpc="1">
            <a:prstTxWarp prst="textNoShape">
              <a:avLst/>
            </a:prstTxWarp>
          </a:bodyPr>
          <a:lstStyle>
            <a:lvl1pPr defTabSz="935038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TW" altLang="en-US"/>
              <a:t>V.74d</a:t>
            </a:r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61425"/>
            <a:ext cx="30051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95" tIns="0" rIns="19495" bIns="0" numCol="1" anchor="b" anchorCtr="0" compatLnSpc="1">
            <a:prstTxWarp prst="textNoShape">
              <a:avLst/>
            </a:prstTxWarp>
          </a:bodyPr>
          <a:lstStyle>
            <a:lvl1pPr algn="r" defTabSz="935038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F069E2D9-891E-4C0F-B8A6-2B726FCA6E9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399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36888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95" tIns="0" rIns="19495" bIns="0" numCol="1" anchor="t" anchorCtr="0" compatLnSpc="1">
            <a:prstTxWarp prst="textNoShape">
              <a:avLst/>
            </a:prstTxWarp>
          </a:bodyPr>
          <a:lstStyle>
            <a:lvl1pPr defTabSz="935038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TW" altLang="en-US"/>
              <a:t>Dr. K.H. Wong, Introduction  to Speech Processing </a:t>
            </a:r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-1588"/>
            <a:ext cx="3036887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95" tIns="0" rIns="19495" bIns="0" numCol="1" anchor="t" anchorCtr="0" compatLnSpc="1">
            <a:prstTxWarp prst="textNoShape">
              <a:avLst/>
            </a:prstTxWarp>
          </a:bodyPr>
          <a:lstStyle>
            <a:lvl1pPr algn="r" defTabSz="935038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06438"/>
            <a:ext cx="5008563" cy="346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1913" cy="418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26" tIns="47114" rIns="94226" bIns="471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29675"/>
            <a:ext cx="3036888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95" tIns="0" rIns="19495" bIns="0" numCol="1" anchor="b" anchorCtr="0" compatLnSpc="1">
            <a:prstTxWarp prst="textNoShape">
              <a:avLst/>
            </a:prstTxWarp>
          </a:bodyPr>
          <a:lstStyle>
            <a:lvl1pPr defTabSz="935038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TW" altLang="en-US"/>
              <a:t>V.74d</a:t>
            </a:r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29675"/>
            <a:ext cx="3036887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95" tIns="0" rIns="19495" bIns="0" numCol="1" anchor="b" anchorCtr="0" compatLnSpc="1">
            <a:prstTxWarp prst="textNoShape">
              <a:avLst/>
            </a:prstTxWarp>
          </a:bodyPr>
          <a:lstStyle>
            <a:lvl1pPr algn="r" defTabSz="935038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9F9D45FB-ECEC-428A-BF73-A088F4DB2C8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490353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712" y="2130426"/>
            <a:ext cx="84174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424" y="3886200"/>
            <a:ext cx="69319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Preprocessing Ch2 , v8c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57E01-C976-481B-9F7C-CF1EA4D7BAF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2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Preprocessing Ch2 , v8c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19EE65-0473-4F65-9977-C4F60F6794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542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9548" y="274639"/>
            <a:ext cx="222813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141" y="274639"/>
            <a:ext cx="651936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Preprocessing Ch2 , v8c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186FB-7244-4657-A11C-AEE7AB92FBD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5849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7813"/>
            <a:ext cx="8912225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8912225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3941763"/>
            <a:ext cx="8912225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Preprocessing Ch2 , v8c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AA884-0B8C-4F55-AF8D-12CD8D1720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485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7813"/>
            <a:ext cx="8912225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4379913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7613" y="1600200"/>
            <a:ext cx="4379912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7613" y="3941763"/>
            <a:ext cx="4379912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Preprocessing Ch2 , v8c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5A354-CC3F-4B42-9029-49872BF66C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08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Preprocessing Ch2 , v8c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CD8FC-86ED-4AC3-A210-5D0F22D3440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7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255" y="4406901"/>
            <a:ext cx="8417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255" y="2906713"/>
            <a:ext cx="84174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Preprocessing Ch2 , v8c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B1A76-0D19-4A89-A286-EBED636C83B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46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141" y="1600201"/>
            <a:ext cx="437374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936" y="1600201"/>
            <a:ext cx="437374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Preprocessing Ch2 , v8c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FF6C5-5BB4-465C-97C1-CBDD6292B36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95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141" y="1535113"/>
            <a:ext cx="437546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141" y="2174875"/>
            <a:ext cx="437546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498" y="1535113"/>
            <a:ext cx="437718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498" y="2174875"/>
            <a:ext cx="43771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Preprocessing Ch2 , v8c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33DE5-FAE1-4B27-A22C-8CCE6A60E8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00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Preprocessing Ch2 , v8c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83A516-2752-4E07-8EE2-41B17AC9C7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74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Preprocessing Ch2 , v8c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66D7A-5006-4EAC-87BB-EAF11C7200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12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42" y="273050"/>
            <a:ext cx="325796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730" y="273051"/>
            <a:ext cx="55359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142" y="1435101"/>
            <a:ext cx="32579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Preprocessing Ch2 , v8c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FBCE53-5A5A-465A-BB41-8C58A64130A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81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023" y="4800600"/>
            <a:ext cx="59416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023" y="612775"/>
            <a:ext cx="59416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023" y="5367338"/>
            <a:ext cx="59416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Preprocessing Ch2 , v8c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CE0CEA-34AE-4436-B2BD-26C54085280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49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141" y="274638"/>
            <a:ext cx="89125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141" y="1600201"/>
            <a:ext cx="89125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141" y="6356351"/>
            <a:ext cx="231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3465" y="6356351"/>
            <a:ext cx="3135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Preprocessing Ch2 , v8c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7025" y="6356351"/>
            <a:ext cx="231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6006133-F123-47E0-A836-96AAB2D7037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20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  <p:sldLayoutId id="2147484236" r:id="rId12"/>
    <p:sldLayoutId id="2147484237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e.cuhk.edu.hk/~khwong/www2/cmsc5707/demo_dft_tutorial.rar" TargetMode="External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hyperlink" Target="https://youtu.be/rQQQxQsj3Bk" TargetMode="External"/><Relationship Id="rId5" Type="http://schemas.openxmlformats.org/officeDocument/2006/relationships/hyperlink" Target="http://www.cse.cuhk.edu.hk/~khwong/www2/cmsc5707/demo_dft_tutorial.rar" TargetMode="Externa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hyperlink" Target="https://www.mathworks.com/matlabcentral/fileexchange/41228-dft-and-idft/content/Untitled3.m" TargetMode="External"/><Relationship Id="rId5" Type="http://schemas.openxmlformats.org/officeDocument/2006/relationships/hyperlink" Target="http://math.stackexchange.com/questions/1002/fourier-transform-for-dummies" TargetMode="Externa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crete_Fourier_transform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thworks.com/matlabcentral/fileexchange/41228-dft-and-idft/content/Untitled3.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youtu.be/EuX2uKZSd4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www.cse.cuhk.edu.hk/~khwong/www2/cmsc5707/tz1.wa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e.cuhk.edu.hk/~khwong/www2/cmsc5707/demo_spectrogram_release16.rar" TargetMode="Externa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cuhk.edu.hk/~khwong/www2/cmsc5707/violin3.wav" TargetMode="External"/><Relationship Id="rId7" Type="http://schemas.openxmlformats.org/officeDocument/2006/relationships/hyperlink" Target="http://www.cse.cuhk.edu.hk/~khwong/www2/cmsc5707/Trumpet.wav" TargetMode="External"/><Relationship Id="rId2" Type="http://schemas.openxmlformats.org/officeDocument/2006/relationships/hyperlink" Target="http://www.cse.cuhk.edu.hk/~khwong/www2/cmsc5707/trumpet.wa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e.cuhk.edu.hk/~khwong/www2/cmsc5707/tz1.wav" TargetMode="Externa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hyperlink" Target="http://en.wikipedia.org/wiki/List_of_trigonometric_identities" TargetMode="External"/><Relationship Id="rId4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hyperlink" Target="https://www.youtube.com/watch?v=Fy9dJgGCWZI" TargetMode="External"/><Relationship Id="rId5" Type="http://schemas.openxmlformats.org/officeDocument/2006/relationships/hyperlink" Target="https://www.youtube.com/watch?v=ByTsISFXUoY" TargetMode="External"/><Relationship Id="rId4" Type="http://schemas.openxmlformats.org/officeDocument/2006/relationships/image" Target="../media/image22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lOu-c2UHU0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TW" dirty="0" smtClean="0">
                <a:ea typeface="新細明體" pitchFamily="18" charset="-120"/>
              </a:rPr>
              <a:t>Ch. 2 </a:t>
            </a:r>
            <a:r>
              <a:rPr lang="en-US" altLang="zh-TW" sz="4400" dirty="0" smtClean="0">
                <a:ea typeface="新細明體" pitchFamily="18" charset="-120"/>
              </a:rPr>
              <a:t>: Preprocessing </a:t>
            </a:r>
            <a:br>
              <a:rPr lang="en-US" altLang="zh-TW" sz="4400" dirty="0" smtClean="0">
                <a:ea typeface="新細明體" pitchFamily="18" charset="-120"/>
              </a:rPr>
            </a:br>
            <a:r>
              <a:rPr lang="en-US" altLang="zh-TW" sz="4400" dirty="0" smtClean="0">
                <a:ea typeface="新細明體" pitchFamily="18" charset="-120"/>
              </a:rPr>
              <a:t>of audio signals in time and frequency domain</a:t>
            </a:r>
            <a:endParaRPr lang="zh-TW" altLang="en-US" sz="4400" dirty="0" smtClean="0">
              <a:ea typeface="新細明體" pitchFamily="18" charset="-120"/>
            </a:endParaRPr>
          </a:p>
        </p:txBody>
      </p:sp>
      <p:sp>
        <p:nvSpPr>
          <p:cNvPr id="3077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 eaLnBrk="1" hangingPunct="1">
              <a:buFont typeface="Wingdings" pitchFamily="2" charset="2"/>
              <a:buChar char="p"/>
            </a:pPr>
            <a:r>
              <a:rPr lang="en-US" altLang="zh-TW" dirty="0" smtClean="0">
                <a:ea typeface="新細明體" pitchFamily="18" charset="-120"/>
              </a:rPr>
              <a:t>Time framing </a:t>
            </a:r>
          </a:p>
          <a:p>
            <a:pPr algn="l" eaLnBrk="1" hangingPunct="1">
              <a:buFont typeface="Wingdings" pitchFamily="2" charset="2"/>
              <a:buChar char="p"/>
            </a:pPr>
            <a:r>
              <a:rPr lang="en-US" altLang="zh-TW" dirty="0" smtClean="0">
                <a:ea typeface="新細明體" pitchFamily="18" charset="-120"/>
              </a:rPr>
              <a:t>Frequency model</a:t>
            </a:r>
          </a:p>
          <a:p>
            <a:pPr algn="l" eaLnBrk="1" hangingPunct="1">
              <a:buFont typeface="Wingdings" pitchFamily="2" charset="2"/>
              <a:buChar char="p"/>
            </a:pPr>
            <a:r>
              <a:rPr lang="en-US" altLang="zh-TW" dirty="0" smtClean="0">
                <a:ea typeface="新細明體" pitchFamily="18" charset="-120"/>
              </a:rPr>
              <a:t>Fourier transform</a:t>
            </a:r>
          </a:p>
          <a:p>
            <a:pPr algn="l" eaLnBrk="1" hangingPunct="1">
              <a:buFont typeface="Wingdings" pitchFamily="2" charset="2"/>
              <a:buChar char="p"/>
            </a:pPr>
            <a:r>
              <a:rPr lang="en-US" altLang="zh-TW" dirty="0" smtClean="0">
                <a:ea typeface="新細明體" pitchFamily="18" charset="-120"/>
              </a:rPr>
              <a:t>Spectrogram</a:t>
            </a:r>
          </a:p>
        </p:txBody>
      </p:sp>
      <p:sp>
        <p:nvSpPr>
          <p:cNvPr id="3074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Preprocessing Ch2 , v8c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0D6C5502-A09A-4995-BBDC-3D2B3EC27D72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The </a:t>
            </a:r>
            <a:r>
              <a:rPr lang="en-US" altLang="zh-TW" u="sng" smtClean="0">
                <a:ea typeface="新細明體" pitchFamily="18" charset="-120"/>
              </a:rPr>
              <a:t>F</a:t>
            </a:r>
            <a:r>
              <a:rPr lang="en-US" altLang="zh-TW" smtClean="0">
                <a:ea typeface="新細明體" pitchFamily="18" charset="-120"/>
              </a:rPr>
              <a:t>ourier </a:t>
            </a:r>
            <a:r>
              <a:rPr lang="en-US" altLang="zh-TW" u="sng" smtClean="0">
                <a:ea typeface="新細明體" pitchFamily="18" charset="-120"/>
              </a:rPr>
              <a:t>T</a:t>
            </a:r>
            <a:r>
              <a:rPr lang="en-US" altLang="zh-TW" smtClean="0">
                <a:ea typeface="新細明體" pitchFamily="18" charset="-120"/>
              </a:rPr>
              <a:t>ransform FT method</a:t>
            </a:r>
            <a:br>
              <a:rPr lang="en-US" altLang="zh-TW" smtClean="0">
                <a:ea typeface="新細明體" pitchFamily="18" charset="-120"/>
              </a:rPr>
            </a:br>
            <a:r>
              <a:rPr lang="en-US" altLang="zh-TW" smtClean="0">
                <a:ea typeface="新細明體" pitchFamily="18" charset="-120"/>
              </a:rPr>
              <a:t>(see appendix of why m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</a:t>
            </a:r>
            <a:r>
              <a:rPr lang="en-US" altLang="zh-TW" smtClean="0">
                <a:ea typeface="新細明體" pitchFamily="18" charset="-120"/>
              </a:rPr>
              <a:t>N/2)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600200"/>
            <a:ext cx="8799513" cy="453072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Forward Transform </a:t>
            </a:r>
            <a:r>
              <a:rPr lang="en-US" altLang="zh-TW" sz="2400" i="1" dirty="0" smtClean="0">
                <a:ea typeface="新細明體" pitchFamily="18" charset="-120"/>
              </a:rPr>
              <a:t>(FT) </a:t>
            </a:r>
            <a:r>
              <a:rPr lang="en-US" altLang="zh-TW" sz="2400" dirty="0" smtClean="0">
                <a:ea typeface="新細明體" pitchFamily="18" charset="-120"/>
              </a:rPr>
              <a:t>of </a:t>
            </a:r>
            <a:r>
              <a:rPr lang="en-US" altLang="zh-TW" sz="2400" i="1" dirty="0" smtClean="0">
                <a:ea typeface="新細明體" pitchFamily="18" charset="-120"/>
              </a:rPr>
              <a:t>N</a:t>
            </a:r>
            <a:r>
              <a:rPr lang="en-US" altLang="zh-TW" sz="2400" dirty="0" smtClean="0">
                <a:ea typeface="新細明體" pitchFamily="18" charset="-120"/>
              </a:rPr>
              <a:t> sample data points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 smtClean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2000" dirty="0" smtClean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2000" dirty="0" smtClean="0">
              <a:ea typeface="新細明體" pitchFamily="18" charset="-120"/>
            </a:endParaRPr>
          </a:p>
        </p:txBody>
      </p:sp>
      <p:graphicFrame>
        <p:nvGraphicFramePr>
          <p:cNvPr id="11270" name="Object 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854493775"/>
              </p:ext>
            </p:extLst>
          </p:nvPr>
        </p:nvGraphicFramePr>
        <p:xfrm>
          <a:off x="912812" y="2323969"/>
          <a:ext cx="8513762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" name="Equation" r:id="rId3" imgW="4495680" imgH="1701720" progId="Equation.3">
                  <p:embed/>
                </p:oleObj>
              </mc:Choice>
              <mc:Fallback>
                <p:oleObj name="Equation" r:id="rId3" imgW="4495680" imgH="1701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2" y="2323969"/>
                        <a:ext cx="8513762" cy="322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Content Placeholder 2"/>
          <p:cNvSpPr>
            <a:spLocks noGrp="1"/>
          </p:cNvSpPr>
          <p:nvPr>
            <p:ph sz="quarter" idx="3"/>
          </p:nvPr>
        </p:nvSpPr>
        <p:spPr>
          <a:xfrm>
            <a:off x="531813" y="5791200"/>
            <a:ext cx="417512" cy="284163"/>
          </a:xfrm>
        </p:spPr>
        <p:txBody>
          <a:bodyPr>
            <a:normAutofit fontScale="47500" lnSpcReduction="20000"/>
          </a:bodyPr>
          <a:lstStyle/>
          <a:p>
            <a:r>
              <a:rPr lang="en-US" altLang="en-US" smtClean="0"/>
              <a:t> </a:t>
            </a:r>
          </a:p>
        </p:txBody>
      </p:sp>
      <p:sp>
        <p:nvSpPr>
          <p:cNvPr id="1126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836612" y="6286853"/>
            <a:ext cx="313589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Preprocessing Ch2 , v8c</a:t>
            </a:r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1126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36E0838E-B5FB-4FE5-A340-61053DFE250D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graphicFrame>
        <p:nvGraphicFramePr>
          <p:cNvPr id="11271" name="Object 4"/>
          <p:cNvGraphicFramePr>
            <a:graphicFrameLocks/>
          </p:cNvGraphicFramePr>
          <p:nvPr/>
        </p:nvGraphicFramePr>
        <p:xfrm>
          <a:off x="2436813" y="2819400"/>
          <a:ext cx="112712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" name="Equation" r:id="rId5" imgW="114201" imgH="203024" progId="Equation.DSMT4">
                  <p:embed/>
                </p:oleObj>
              </mc:Choice>
              <mc:Fallback>
                <p:oleObj name="Equation" r:id="rId5" imgW="114201" imgH="203024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2819400"/>
                        <a:ext cx="112712" cy="19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03" name="Picture 3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536" y="4724401"/>
            <a:ext cx="4343400" cy="1644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5988569"/>
            <a:ext cx="502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8"/>
              </a:rPr>
              <a:t>Demo </a:t>
            </a:r>
            <a:r>
              <a:rPr lang="en-US" dirty="0" err="1" smtClean="0">
                <a:hlinkClick r:id="rId8"/>
              </a:rPr>
              <a:t>Matlab</a:t>
            </a:r>
            <a:r>
              <a:rPr lang="en-US" dirty="0" smtClean="0">
                <a:hlinkClick r:id="rId8"/>
              </a:rPr>
              <a:t> code: </a:t>
            </a:r>
            <a:r>
              <a:rPr lang="en-US" dirty="0" err="1" smtClean="0">
                <a:hlinkClick r:id="rId8"/>
              </a:rPr>
              <a:t>demo_dft_tutorial.rar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8788" y="2822"/>
            <a:ext cx="8912225" cy="113982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Fourier Transform </a:t>
            </a:r>
          </a:p>
        </p:txBody>
      </p:sp>
      <p:sp>
        <p:nvSpPr>
          <p:cNvPr id="12293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TW" altLang="en-US" sz="2400" dirty="0" smtClean="0">
                <a:ea typeface="新細明體" pitchFamily="18" charset="-120"/>
              </a:rPr>
              <a:t> </a:t>
            </a:r>
          </a:p>
        </p:txBody>
      </p:sp>
      <p:graphicFrame>
        <p:nvGraphicFramePr>
          <p:cNvPr id="12294" name="Object 1057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306890537"/>
              </p:ext>
            </p:extLst>
          </p:nvPr>
        </p:nvGraphicFramePr>
        <p:xfrm>
          <a:off x="1181100" y="1066800"/>
          <a:ext cx="796222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7" name="Equation" r:id="rId3" imgW="3784320" imgH="977760" progId="Equation.3">
                  <p:embed/>
                </p:oleObj>
              </mc:Choice>
              <mc:Fallback>
                <p:oleObj name="Equation" r:id="rId3" imgW="3784320" imgH="977760" progId="Equation.3">
                  <p:embed/>
                  <p:pic>
                    <p:nvPicPr>
                      <p:cNvPr id="0" name="Object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1066800"/>
                        <a:ext cx="796222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Preprocessing Ch2 , v8c</a:t>
            </a:r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1229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6AB6ADD9-6ADD-4A68-8143-CF81866CCE27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12295" name="Text Box 1049"/>
          <p:cNvSpPr txBox="1">
            <a:spLocks noChangeArrowheads="1"/>
          </p:cNvSpPr>
          <p:nvPr/>
        </p:nvSpPr>
        <p:spPr bwMode="auto">
          <a:xfrm>
            <a:off x="5144130" y="5527675"/>
            <a:ext cx="30684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sz="2400" dirty="0" smtClean="0">
                <a:latin typeface="Times New Roman" pitchFamily="18" charset="0"/>
              </a:rPr>
              <a:t>Called spectral </a:t>
            </a:r>
            <a:r>
              <a:rPr kumimoji="1" lang="en-US" altLang="zh-TW" sz="2400" dirty="0">
                <a:latin typeface="Times New Roman" pitchFamily="18" charset="0"/>
              </a:rPr>
              <a:t>envelop</a:t>
            </a:r>
          </a:p>
        </p:txBody>
      </p:sp>
      <p:sp>
        <p:nvSpPr>
          <p:cNvPr id="12296" name="Text Box 1029"/>
          <p:cNvSpPr txBox="1">
            <a:spLocks noChangeArrowheads="1"/>
          </p:cNvSpPr>
          <p:nvPr/>
        </p:nvSpPr>
        <p:spPr bwMode="auto">
          <a:xfrm>
            <a:off x="1217613" y="5029200"/>
            <a:ext cx="2466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itchFamily="18" charset="0"/>
              </a:rPr>
              <a:t>S</a:t>
            </a:r>
            <a:r>
              <a:rPr kumimoji="1" lang="en-US" altLang="zh-TW" sz="2400" baseline="-25000">
                <a:latin typeface="Times New Roman" pitchFamily="18" charset="0"/>
              </a:rPr>
              <a:t>0</a:t>
            </a:r>
            <a:r>
              <a:rPr kumimoji="1" lang="en-US" altLang="zh-TW" sz="2400">
                <a:latin typeface="Times New Roman" pitchFamily="18" charset="0"/>
              </a:rPr>
              <a:t>,S</a:t>
            </a:r>
            <a:r>
              <a:rPr kumimoji="1" lang="en-US" altLang="zh-TW" sz="2400" baseline="-25000">
                <a:latin typeface="Times New Roman" pitchFamily="18" charset="0"/>
              </a:rPr>
              <a:t>1</a:t>
            </a:r>
            <a:r>
              <a:rPr kumimoji="1" lang="en-US" altLang="zh-TW" sz="2400">
                <a:latin typeface="Times New Roman" pitchFamily="18" charset="0"/>
              </a:rPr>
              <a:t>,S</a:t>
            </a:r>
            <a:r>
              <a:rPr kumimoji="1" lang="en-US" altLang="zh-TW" sz="2400" baseline="-25000">
                <a:latin typeface="Times New Roman" pitchFamily="18" charset="0"/>
              </a:rPr>
              <a:t>2</a:t>
            </a:r>
            <a:r>
              <a:rPr kumimoji="1" lang="en-US" altLang="zh-TW" sz="2400">
                <a:latin typeface="Times New Roman" pitchFamily="18" charset="0"/>
              </a:rPr>
              <a:t>,S</a:t>
            </a:r>
            <a:r>
              <a:rPr kumimoji="1" lang="en-US" altLang="zh-TW" sz="2400" baseline="-25000">
                <a:latin typeface="Times New Roman" pitchFamily="18" charset="0"/>
              </a:rPr>
              <a:t>3. </a:t>
            </a:r>
            <a:r>
              <a:rPr kumimoji="1" lang="en-US" altLang="zh-TW" sz="2400">
                <a:latin typeface="Times New Roman" pitchFamily="18" charset="0"/>
              </a:rPr>
              <a:t>… S</a:t>
            </a:r>
            <a:r>
              <a:rPr kumimoji="1" lang="en-US" altLang="zh-TW" sz="2400" baseline="-25000">
                <a:latin typeface="Times New Roman" pitchFamily="18" charset="0"/>
              </a:rPr>
              <a:t>N-1</a:t>
            </a:r>
          </a:p>
        </p:txBody>
      </p:sp>
      <p:sp>
        <p:nvSpPr>
          <p:cNvPr id="12297" name="Line 1030"/>
          <p:cNvSpPr>
            <a:spLocks noChangeShapeType="1"/>
          </p:cNvSpPr>
          <p:nvPr/>
        </p:nvSpPr>
        <p:spPr bwMode="auto">
          <a:xfrm>
            <a:off x="3427413" y="4343400"/>
            <a:ext cx="25146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032"/>
          <p:cNvSpPr>
            <a:spLocks noChangeShapeType="1"/>
          </p:cNvSpPr>
          <p:nvPr/>
        </p:nvSpPr>
        <p:spPr bwMode="auto">
          <a:xfrm>
            <a:off x="4418013" y="31242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033"/>
          <p:cNvSpPr>
            <a:spLocks noChangeShapeType="1"/>
          </p:cNvSpPr>
          <p:nvPr/>
        </p:nvSpPr>
        <p:spPr bwMode="auto">
          <a:xfrm>
            <a:off x="1293813" y="4953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Text Box 1034"/>
          <p:cNvSpPr txBox="1">
            <a:spLocks noChangeArrowheads="1"/>
          </p:cNvSpPr>
          <p:nvPr/>
        </p:nvSpPr>
        <p:spPr bwMode="auto">
          <a:xfrm>
            <a:off x="3579813" y="4800600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itchFamily="18" charset="0"/>
              </a:rPr>
              <a:t>Time</a:t>
            </a:r>
          </a:p>
        </p:txBody>
      </p:sp>
      <p:sp>
        <p:nvSpPr>
          <p:cNvPr id="12301" name="Line 1035"/>
          <p:cNvSpPr>
            <a:spLocks noChangeShapeType="1"/>
          </p:cNvSpPr>
          <p:nvPr/>
        </p:nvSpPr>
        <p:spPr bwMode="auto">
          <a:xfrm flipV="1">
            <a:off x="1293813" y="35052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Text Box 1036"/>
          <p:cNvSpPr txBox="1">
            <a:spLocks noChangeArrowheads="1"/>
          </p:cNvSpPr>
          <p:nvPr/>
        </p:nvSpPr>
        <p:spPr bwMode="auto">
          <a:xfrm>
            <a:off x="74613" y="3657600"/>
            <a:ext cx="12001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itchFamily="18" charset="0"/>
              </a:rPr>
              <a:t>Signal</a:t>
            </a:r>
          </a:p>
          <a:p>
            <a:pPr eaLnBrk="1" hangingPunct="1"/>
            <a:r>
              <a:rPr kumimoji="1" lang="en-US" altLang="zh-TW" sz="2400">
                <a:latin typeface="Times New Roman" pitchFamily="18" charset="0"/>
              </a:rPr>
              <a:t>voltage/</a:t>
            </a:r>
          </a:p>
          <a:p>
            <a:pPr eaLnBrk="1" hangingPunct="1"/>
            <a:r>
              <a:rPr kumimoji="1" lang="en-US" altLang="zh-TW" sz="2400">
                <a:latin typeface="Times New Roman" pitchFamily="18" charset="0"/>
              </a:rPr>
              <a:t>pressure</a:t>
            </a:r>
          </a:p>
          <a:p>
            <a:pPr eaLnBrk="1" hangingPunct="1"/>
            <a:r>
              <a:rPr kumimoji="1" lang="en-US" altLang="zh-TW" sz="2400">
                <a:latin typeface="Times New Roman" pitchFamily="18" charset="0"/>
              </a:rPr>
              <a:t>level</a:t>
            </a:r>
          </a:p>
        </p:txBody>
      </p:sp>
      <p:sp>
        <p:nvSpPr>
          <p:cNvPr id="12303" name="Text Box 1037"/>
          <p:cNvSpPr txBox="1">
            <a:spLocks noChangeArrowheads="1"/>
          </p:cNvSpPr>
          <p:nvPr/>
        </p:nvSpPr>
        <p:spPr bwMode="auto">
          <a:xfrm>
            <a:off x="3427413" y="4419600"/>
            <a:ext cx="2443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itchFamily="18" charset="0"/>
              </a:rPr>
              <a:t>Fourier Transform</a:t>
            </a:r>
          </a:p>
        </p:txBody>
      </p:sp>
      <p:sp>
        <p:nvSpPr>
          <p:cNvPr id="12304" name="Line 1040"/>
          <p:cNvSpPr>
            <a:spLocks noChangeShapeType="1"/>
          </p:cNvSpPr>
          <p:nvPr/>
        </p:nvSpPr>
        <p:spPr bwMode="auto">
          <a:xfrm>
            <a:off x="6226175" y="5197475"/>
            <a:ext cx="330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Line 1041"/>
          <p:cNvSpPr>
            <a:spLocks noChangeShapeType="1"/>
          </p:cNvSpPr>
          <p:nvPr/>
        </p:nvSpPr>
        <p:spPr bwMode="auto">
          <a:xfrm flipV="1">
            <a:off x="6226175" y="3825875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Line 1042"/>
          <p:cNvSpPr>
            <a:spLocks noChangeShapeType="1"/>
          </p:cNvSpPr>
          <p:nvPr/>
        </p:nvSpPr>
        <p:spPr bwMode="auto">
          <a:xfrm flipV="1">
            <a:off x="7381875" y="4435475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Rectangle 1043"/>
          <p:cNvSpPr>
            <a:spLocks noChangeArrowheads="1"/>
          </p:cNvSpPr>
          <p:nvPr/>
        </p:nvSpPr>
        <p:spPr bwMode="auto">
          <a:xfrm>
            <a:off x="8435975" y="5334000"/>
            <a:ext cx="126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 sz="2400">
                <a:latin typeface="Times New Roman" pitchFamily="18" charset="0"/>
              </a:rPr>
              <a:t>freq. (m)</a:t>
            </a:r>
          </a:p>
        </p:txBody>
      </p:sp>
      <p:sp>
        <p:nvSpPr>
          <p:cNvPr id="12308" name="Rectangle 1044"/>
          <p:cNvSpPr>
            <a:spLocks noChangeArrowheads="1"/>
          </p:cNvSpPr>
          <p:nvPr/>
        </p:nvSpPr>
        <p:spPr bwMode="auto">
          <a:xfrm>
            <a:off x="6704013" y="3733800"/>
            <a:ext cx="163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 sz="2400">
                <a:latin typeface="Times New Roman" pitchFamily="18" charset="0"/>
              </a:rPr>
              <a:t>single freq..</a:t>
            </a:r>
          </a:p>
        </p:txBody>
      </p:sp>
      <p:sp>
        <p:nvSpPr>
          <p:cNvPr id="12309" name="Rectangle 1045"/>
          <p:cNvSpPr>
            <a:spLocks noChangeArrowheads="1"/>
          </p:cNvSpPr>
          <p:nvPr/>
        </p:nvSpPr>
        <p:spPr bwMode="auto">
          <a:xfrm>
            <a:off x="4829827" y="3330222"/>
            <a:ext cx="403636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 sz="2400" dirty="0" smtClean="0">
                <a:latin typeface="Times New Roman" pitchFamily="18" charset="0"/>
              </a:rPr>
              <a:t>Power=</a:t>
            </a:r>
            <a:r>
              <a:rPr lang="zh-TW" altLang="en-US" sz="2400" dirty="0" smtClean="0">
                <a:latin typeface="Times New Roman" pitchFamily="18" charset="0"/>
              </a:rPr>
              <a:t>|</a:t>
            </a:r>
            <a:r>
              <a:rPr lang="en-US" altLang="zh-TW" sz="2400" dirty="0" err="1">
                <a:latin typeface="Times New Roman" pitchFamily="18" charset="0"/>
              </a:rPr>
              <a:t>X</a:t>
            </a:r>
            <a:r>
              <a:rPr lang="en-US" altLang="zh-TW" sz="2400" baseline="-25000" dirty="0" err="1">
                <a:latin typeface="Times New Roman" pitchFamily="18" charset="0"/>
              </a:rPr>
              <a:t>m</a:t>
            </a:r>
            <a:r>
              <a:rPr lang="en-US" altLang="zh-TW" sz="2400" dirty="0">
                <a:latin typeface="Times New Roman" pitchFamily="18" charset="0"/>
              </a:rPr>
              <a:t>|= (real</a:t>
            </a:r>
            <a:r>
              <a:rPr lang="en-US" altLang="zh-TW" sz="2400" baseline="30000" dirty="0">
                <a:latin typeface="Times New Roman" pitchFamily="18" charset="0"/>
              </a:rPr>
              <a:t>2</a:t>
            </a:r>
            <a:r>
              <a:rPr lang="en-US" altLang="zh-TW" sz="2400" dirty="0">
                <a:latin typeface="Times New Roman" pitchFamily="18" charset="0"/>
              </a:rPr>
              <a:t>+imginary</a:t>
            </a:r>
            <a:r>
              <a:rPr lang="en-US" altLang="zh-TW" sz="2400" baseline="30000" dirty="0">
                <a:latin typeface="Times New Roman" pitchFamily="18" charset="0"/>
              </a:rPr>
              <a:t>2</a:t>
            </a:r>
            <a:r>
              <a:rPr lang="en-US" altLang="zh-TW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12310" name="Line 1046"/>
          <p:cNvSpPr>
            <a:spLocks noChangeShapeType="1"/>
          </p:cNvSpPr>
          <p:nvPr/>
        </p:nvSpPr>
        <p:spPr bwMode="auto">
          <a:xfrm flipV="1">
            <a:off x="8205788" y="474027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Line 1047"/>
          <p:cNvSpPr>
            <a:spLocks noChangeShapeType="1"/>
          </p:cNvSpPr>
          <p:nvPr/>
        </p:nvSpPr>
        <p:spPr bwMode="auto">
          <a:xfrm flipV="1">
            <a:off x="8866188" y="496887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Freeform 1048"/>
          <p:cNvSpPr>
            <a:spLocks/>
          </p:cNvSpPr>
          <p:nvPr/>
        </p:nvSpPr>
        <p:spPr bwMode="auto">
          <a:xfrm>
            <a:off x="6246813" y="4470400"/>
            <a:ext cx="3124200" cy="711200"/>
          </a:xfrm>
          <a:custGeom>
            <a:avLst/>
            <a:gdLst>
              <a:gd name="T0" fmla="*/ 0 w 1968"/>
              <a:gd name="T1" fmla="*/ 2147483647 h 448"/>
              <a:gd name="T2" fmla="*/ 2147483647 w 1968"/>
              <a:gd name="T3" fmla="*/ 2147483647 h 448"/>
              <a:gd name="T4" fmla="*/ 2147483647 w 1968"/>
              <a:gd name="T5" fmla="*/ 2147483647 h 448"/>
              <a:gd name="T6" fmla="*/ 2147483647 w 1968"/>
              <a:gd name="T7" fmla="*/ 2147483647 h 448"/>
              <a:gd name="T8" fmla="*/ 2147483647 w 1968"/>
              <a:gd name="T9" fmla="*/ 2147483647 h 448"/>
              <a:gd name="T10" fmla="*/ 2147483647 w 1968"/>
              <a:gd name="T11" fmla="*/ 2147483647 h 448"/>
              <a:gd name="T12" fmla="*/ 2147483647 w 1968"/>
              <a:gd name="T13" fmla="*/ 2147483647 h 448"/>
              <a:gd name="T14" fmla="*/ 2147483647 w 1968"/>
              <a:gd name="T15" fmla="*/ 2147483647 h 448"/>
              <a:gd name="T16" fmla="*/ 2147483647 w 1968"/>
              <a:gd name="T17" fmla="*/ 2147483647 h 448"/>
              <a:gd name="T18" fmla="*/ 2147483647 w 1968"/>
              <a:gd name="T19" fmla="*/ 2147483647 h 448"/>
              <a:gd name="T20" fmla="*/ 2147483647 w 1968"/>
              <a:gd name="T21" fmla="*/ 2147483647 h 448"/>
              <a:gd name="T22" fmla="*/ 2147483647 w 1968"/>
              <a:gd name="T23" fmla="*/ 2147483647 h 448"/>
              <a:gd name="T24" fmla="*/ 2147483647 w 1968"/>
              <a:gd name="T25" fmla="*/ 2147483647 h 448"/>
              <a:gd name="T26" fmla="*/ 2147483647 w 1968"/>
              <a:gd name="T27" fmla="*/ 2147483647 h 448"/>
              <a:gd name="T28" fmla="*/ 2147483647 w 1968"/>
              <a:gd name="T29" fmla="*/ 2147483647 h 448"/>
              <a:gd name="T30" fmla="*/ 2147483647 w 1968"/>
              <a:gd name="T31" fmla="*/ 2147483647 h 448"/>
              <a:gd name="T32" fmla="*/ 2147483647 w 1968"/>
              <a:gd name="T33" fmla="*/ 2147483647 h 448"/>
              <a:gd name="T34" fmla="*/ 2147483647 w 1968"/>
              <a:gd name="T35" fmla="*/ 2147483647 h 44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968" h="448">
                <a:moveTo>
                  <a:pt x="0" y="448"/>
                </a:moveTo>
                <a:cubicBezTo>
                  <a:pt x="96" y="436"/>
                  <a:pt x="192" y="424"/>
                  <a:pt x="288" y="400"/>
                </a:cubicBezTo>
                <a:cubicBezTo>
                  <a:pt x="384" y="376"/>
                  <a:pt x="520" y="344"/>
                  <a:pt x="576" y="304"/>
                </a:cubicBezTo>
                <a:cubicBezTo>
                  <a:pt x="632" y="264"/>
                  <a:pt x="608" y="208"/>
                  <a:pt x="624" y="160"/>
                </a:cubicBezTo>
                <a:cubicBezTo>
                  <a:pt x="640" y="112"/>
                  <a:pt x="648" y="32"/>
                  <a:pt x="672" y="16"/>
                </a:cubicBezTo>
                <a:cubicBezTo>
                  <a:pt x="696" y="0"/>
                  <a:pt x="744" y="40"/>
                  <a:pt x="768" y="64"/>
                </a:cubicBezTo>
                <a:cubicBezTo>
                  <a:pt x="792" y="88"/>
                  <a:pt x="792" y="104"/>
                  <a:pt x="816" y="160"/>
                </a:cubicBezTo>
                <a:cubicBezTo>
                  <a:pt x="840" y="216"/>
                  <a:pt x="872" y="360"/>
                  <a:pt x="912" y="400"/>
                </a:cubicBezTo>
                <a:cubicBezTo>
                  <a:pt x="952" y="440"/>
                  <a:pt x="1024" y="408"/>
                  <a:pt x="1056" y="400"/>
                </a:cubicBezTo>
                <a:cubicBezTo>
                  <a:pt x="1088" y="392"/>
                  <a:pt x="1088" y="368"/>
                  <a:pt x="1104" y="352"/>
                </a:cubicBezTo>
                <a:cubicBezTo>
                  <a:pt x="1120" y="336"/>
                  <a:pt x="1136" y="328"/>
                  <a:pt x="1152" y="304"/>
                </a:cubicBezTo>
                <a:cubicBezTo>
                  <a:pt x="1168" y="280"/>
                  <a:pt x="1168" y="208"/>
                  <a:pt x="1200" y="208"/>
                </a:cubicBezTo>
                <a:cubicBezTo>
                  <a:pt x="1232" y="208"/>
                  <a:pt x="1312" y="272"/>
                  <a:pt x="1344" y="304"/>
                </a:cubicBezTo>
                <a:cubicBezTo>
                  <a:pt x="1376" y="336"/>
                  <a:pt x="1360" y="384"/>
                  <a:pt x="1392" y="400"/>
                </a:cubicBezTo>
                <a:cubicBezTo>
                  <a:pt x="1424" y="416"/>
                  <a:pt x="1496" y="408"/>
                  <a:pt x="1536" y="400"/>
                </a:cubicBezTo>
                <a:cubicBezTo>
                  <a:pt x="1576" y="392"/>
                  <a:pt x="1592" y="352"/>
                  <a:pt x="1632" y="352"/>
                </a:cubicBezTo>
                <a:cubicBezTo>
                  <a:pt x="1672" y="352"/>
                  <a:pt x="1720" y="384"/>
                  <a:pt x="1776" y="400"/>
                </a:cubicBezTo>
                <a:cubicBezTo>
                  <a:pt x="1832" y="416"/>
                  <a:pt x="1900" y="432"/>
                  <a:pt x="1968" y="4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1050"/>
          <p:cNvSpPr>
            <a:spLocks noChangeShapeType="1"/>
          </p:cNvSpPr>
          <p:nvPr/>
        </p:nvSpPr>
        <p:spPr bwMode="auto">
          <a:xfrm flipH="1" flipV="1">
            <a:off x="7008813" y="50292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Freeform 1051"/>
          <p:cNvSpPr>
            <a:spLocks/>
          </p:cNvSpPr>
          <p:nvPr/>
        </p:nvSpPr>
        <p:spPr bwMode="auto">
          <a:xfrm>
            <a:off x="1370013" y="3467100"/>
            <a:ext cx="1384300" cy="1333500"/>
          </a:xfrm>
          <a:custGeom>
            <a:avLst/>
            <a:gdLst>
              <a:gd name="T0" fmla="*/ 0 w 872"/>
              <a:gd name="T1" fmla="*/ 2147483647 h 840"/>
              <a:gd name="T2" fmla="*/ 2147483647 w 872"/>
              <a:gd name="T3" fmla="*/ 2147483647 h 840"/>
              <a:gd name="T4" fmla="*/ 2147483647 w 872"/>
              <a:gd name="T5" fmla="*/ 2147483647 h 840"/>
              <a:gd name="T6" fmla="*/ 2147483647 w 872"/>
              <a:gd name="T7" fmla="*/ 2147483647 h 840"/>
              <a:gd name="T8" fmla="*/ 2147483647 w 872"/>
              <a:gd name="T9" fmla="*/ 2147483647 h 840"/>
              <a:gd name="T10" fmla="*/ 2147483647 w 872"/>
              <a:gd name="T11" fmla="*/ 2147483647 h 840"/>
              <a:gd name="T12" fmla="*/ 2147483647 w 872"/>
              <a:gd name="T13" fmla="*/ 2147483647 h 840"/>
              <a:gd name="T14" fmla="*/ 2147483647 w 872"/>
              <a:gd name="T15" fmla="*/ 2147483647 h 840"/>
              <a:gd name="T16" fmla="*/ 2147483647 w 872"/>
              <a:gd name="T17" fmla="*/ 2147483647 h 840"/>
              <a:gd name="T18" fmla="*/ 2147483647 w 872"/>
              <a:gd name="T19" fmla="*/ 2147483647 h 840"/>
              <a:gd name="T20" fmla="*/ 2147483647 w 872"/>
              <a:gd name="T21" fmla="*/ 2147483647 h 840"/>
              <a:gd name="T22" fmla="*/ 2147483647 w 872"/>
              <a:gd name="T23" fmla="*/ 2147483647 h 840"/>
              <a:gd name="T24" fmla="*/ 2147483647 w 872"/>
              <a:gd name="T25" fmla="*/ 2147483647 h 840"/>
              <a:gd name="T26" fmla="*/ 2147483647 w 872"/>
              <a:gd name="T27" fmla="*/ 2147483647 h 840"/>
              <a:gd name="T28" fmla="*/ 2147483647 w 872"/>
              <a:gd name="T29" fmla="*/ 2147483647 h 840"/>
              <a:gd name="T30" fmla="*/ 2147483647 w 872"/>
              <a:gd name="T31" fmla="*/ 2147483647 h 840"/>
              <a:gd name="T32" fmla="*/ 2147483647 w 872"/>
              <a:gd name="T33" fmla="*/ 2147483647 h 840"/>
              <a:gd name="T34" fmla="*/ 2147483647 w 872"/>
              <a:gd name="T35" fmla="*/ 2147483647 h 840"/>
              <a:gd name="T36" fmla="*/ 2147483647 w 872"/>
              <a:gd name="T37" fmla="*/ 2147483647 h 840"/>
              <a:gd name="T38" fmla="*/ 2147483647 w 872"/>
              <a:gd name="T39" fmla="*/ 2147483647 h 84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72" h="840">
                <a:moveTo>
                  <a:pt x="0" y="552"/>
                </a:moveTo>
                <a:cubicBezTo>
                  <a:pt x="20" y="388"/>
                  <a:pt x="40" y="224"/>
                  <a:pt x="48" y="264"/>
                </a:cubicBezTo>
                <a:cubicBezTo>
                  <a:pt x="56" y="304"/>
                  <a:pt x="40" y="800"/>
                  <a:pt x="48" y="792"/>
                </a:cubicBezTo>
                <a:cubicBezTo>
                  <a:pt x="56" y="784"/>
                  <a:pt x="80" y="256"/>
                  <a:pt x="96" y="216"/>
                </a:cubicBezTo>
                <a:cubicBezTo>
                  <a:pt x="112" y="176"/>
                  <a:pt x="128" y="560"/>
                  <a:pt x="144" y="552"/>
                </a:cubicBezTo>
                <a:cubicBezTo>
                  <a:pt x="160" y="544"/>
                  <a:pt x="176" y="136"/>
                  <a:pt x="192" y="168"/>
                </a:cubicBezTo>
                <a:cubicBezTo>
                  <a:pt x="208" y="200"/>
                  <a:pt x="224" y="768"/>
                  <a:pt x="240" y="744"/>
                </a:cubicBezTo>
                <a:cubicBezTo>
                  <a:pt x="256" y="720"/>
                  <a:pt x="264" y="16"/>
                  <a:pt x="288" y="24"/>
                </a:cubicBezTo>
                <a:cubicBezTo>
                  <a:pt x="312" y="32"/>
                  <a:pt x="368" y="776"/>
                  <a:pt x="384" y="792"/>
                </a:cubicBezTo>
                <a:cubicBezTo>
                  <a:pt x="400" y="808"/>
                  <a:pt x="368" y="144"/>
                  <a:pt x="384" y="120"/>
                </a:cubicBezTo>
                <a:cubicBezTo>
                  <a:pt x="400" y="96"/>
                  <a:pt x="448" y="624"/>
                  <a:pt x="480" y="648"/>
                </a:cubicBezTo>
                <a:cubicBezTo>
                  <a:pt x="512" y="672"/>
                  <a:pt x="560" y="288"/>
                  <a:pt x="576" y="264"/>
                </a:cubicBezTo>
                <a:cubicBezTo>
                  <a:pt x="592" y="240"/>
                  <a:pt x="568" y="512"/>
                  <a:pt x="576" y="504"/>
                </a:cubicBezTo>
                <a:cubicBezTo>
                  <a:pt x="584" y="496"/>
                  <a:pt x="608" y="208"/>
                  <a:pt x="624" y="216"/>
                </a:cubicBezTo>
                <a:cubicBezTo>
                  <a:pt x="640" y="224"/>
                  <a:pt x="656" y="536"/>
                  <a:pt x="672" y="552"/>
                </a:cubicBezTo>
                <a:cubicBezTo>
                  <a:pt x="688" y="568"/>
                  <a:pt x="704" y="320"/>
                  <a:pt x="720" y="312"/>
                </a:cubicBezTo>
                <a:cubicBezTo>
                  <a:pt x="736" y="304"/>
                  <a:pt x="752" y="488"/>
                  <a:pt x="768" y="504"/>
                </a:cubicBezTo>
                <a:cubicBezTo>
                  <a:pt x="784" y="520"/>
                  <a:pt x="800" y="480"/>
                  <a:pt x="816" y="408"/>
                </a:cubicBezTo>
                <a:cubicBezTo>
                  <a:pt x="832" y="336"/>
                  <a:pt x="856" y="0"/>
                  <a:pt x="864" y="72"/>
                </a:cubicBezTo>
                <a:cubicBezTo>
                  <a:pt x="872" y="144"/>
                  <a:pt x="864" y="720"/>
                  <a:pt x="864" y="84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Freeform 1059"/>
          <p:cNvSpPr>
            <a:spLocks/>
          </p:cNvSpPr>
          <p:nvPr/>
        </p:nvSpPr>
        <p:spPr bwMode="auto">
          <a:xfrm>
            <a:off x="6550025" y="3429000"/>
            <a:ext cx="2209800" cy="304800"/>
          </a:xfrm>
          <a:custGeom>
            <a:avLst/>
            <a:gdLst>
              <a:gd name="T0" fmla="*/ 0 w 1392"/>
              <a:gd name="T1" fmla="*/ 2147483647 h 192"/>
              <a:gd name="T2" fmla="*/ 2147483647 w 1392"/>
              <a:gd name="T3" fmla="*/ 0 h 192"/>
              <a:gd name="T4" fmla="*/ 2147483647 w 1392"/>
              <a:gd name="T5" fmla="*/ 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92" h="192">
                <a:moveTo>
                  <a:pt x="0" y="192"/>
                </a:moveTo>
                <a:lnTo>
                  <a:pt x="48" y="0"/>
                </a:lnTo>
                <a:lnTo>
                  <a:pt x="139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6" name="Line 1062"/>
          <p:cNvSpPr>
            <a:spLocks noChangeShapeType="1"/>
          </p:cNvSpPr>
          <p:nvPr/>
        </p:nvSpPr>
        <p:spPr bwMode="auto">
          <a:xfrm>
            <a:off x="6475413" y="36576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3212" y="6096000"/>
            <a:ext cx="5028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Demo </a:t>
            </a:r>
            <a:r>
              <a:rPr lang="en-US" dirty="0" err="1" smtClean="0">
                <a:hlinkClick r:id="rId5"/>
              </a:rPr>
              <a:t>Matlab</a:t>
            </a:r>
            <a:r>
              <a:rPr lang="en-US" dirty="0" smtClean="0">
                <a:hlinkClick r:id="rId5"/>
              </a:rPr>
              <a:t> code: </a:t>
            </a:r>
            <a:r>
              <a:rPr lang="en-US" dirty="0" err="1" smtClean="0">
                <a:hlinkClick r:id="rId5"/>
              </a:rPr>
              <a:t>demo_dft_tutorial.rar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Demo Video</a:t>
            </a:r>
            <a:endParaRPr lang="en-US" dirty="0"/>
          </a:p>
        </p:txBody>
      </p:sp>
      <p:pic>
        <p:nvPicPr>
          <p:cNvPr id="30" name="Picture 33" descr="C:\Users\khwong\AppData\Local\Microsoft\Windows\INetCache\IE\0Z68A3F5\Media_Player_Classic_MPC_With_Shadow_With_Numbers[1]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6340475"/>
            <a:ext cx="51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141" y="1600201"/>
            <a:ext cx="9180671" cy="4525963"/>
          </a:xfrm>
        </p:spPr>
        <p:txBody>
          <a:bodyPr/>
          <a:lstStyle/>
          <a:p>
            <a:r>
              <a:rPr lang="en-US" dirty="0" smtClean="0"/>
              <a:t>[s0,s1,s2,…]=[1 ,3 ,4,…], N=128, m=0,…,64</a:t>
            </a:r>
          </a:p>
          <a:p>
            <a:r>
              <a:rPr lang="en-US" sz="2800" dirty="0" err="1" smtClean="0"/>
              <a:t>X</a:t>
            </a:r>
            <a:r>
              <a:rPr lang="en-US" sz="2800" baseline="-25000" dirty="0" err="1" smtClean="0"/>
              <a:t>m</a:t>
            </a:r>
            <a:r>
              <a:rPr lang="en-US" sz="2800" baseline="-25000" dirty="0" smtClean="0"/>
              <a:t>=0</a:t>
            </a:r>
            <a:r>
              <a:rPr lang="en-US" sz="2800" dirty="0" smtClean="0"/>
              <a:t>=1*e</a:t>
            </a:r>
            <a:r>
              <a:rPr lang="en-US" sz="2800" baseline="30000" dirty="0" smtClean="0"/>
              <a:t>-j(2*pi*0*0/128</a:t>
            </a:r>
            <a:r>
              <a:rPr lang="en-US" sz="2800" baseline="30000" dirty="0"/>
              <a:t>)</a:t>
            </a:r>
            <a:r>
              <a:rPr lang="en-US" sz="2800" dirty="0"/>
              <a:t>+3*e</a:t>
            </a:r>
            <a:r>
              <a:rPr lang="en-US" sz="2800" baseline="30000" dirty="0"/>
              <a:t>-j(2*pi*1*0/128)</a:t>
            </a:r>
            <a:r>
              <a:rPr lang="en-US" sz="2800" dirty="0"/>
              <a:t>+</a:t>
            </a:r>
            <a:r>
              <a:rPr lang="en-US" sz="2800" dirty="0" smtClean="0"/>
              <a:t>4*e</a:t>
            </a:r>
            <a:r>
              <a:rPr lang="en-US" sz="2800" baseline="30000" dirty="0" smtClean="0"/>
              <a:t>-j(2*pi*2*0/128)</a:t>
            </a:r>
            <a:r>
              <a:rPr lang="en-US" sz="2800" dirty="0"/>
              <a:t> </a:t>
            </a:r>
            <a:r>
              <a:rPr lang="en-US" sz="2800" dirty="0" smtClean="0"/>
              <a:t>+..</a:t>
            </a:r>
            <a:endParaRPr lang="en-US" sz="2800" baseline="30000" dirty="0"/>
          </a:p>
          <a:p>
            <a:r>
              <a:rPr lang="en-US" sz="2800" dirty="0" err="1" smtClean="0"/>
              <a:t>X</a:t>
            </a:r>
            <a:r>
              <a:rPr lang="en-US" sz="2800" baseline="-25000" dirty="0" err="1" smtClean="0"/>
              <a:t>m</a:t>
            </a:r>
            <a:r>
              <a:rPr lang="en-US" sz="2800" baseline="-25000" dirty="0" smtClean="0"/>
              <a:t>=1</a:t>
            </a:r>
            <a:r>
              <a:rPr lang="en-US" sz="2800" dirty="0" smtClean="0"/>
              <a:t>=1*e</a:t>
            </a:r>
            <a:r>
              <a:rPr lang="en-US" sz="2800" baseline="30000" dirty="0" smtClean="0"/>
              <a:t>-j(2*pi*0*1/128</a:t>
            </a:r>
            <a:r>
              <a:rPr lang="en-US" sz="2800" baseline="30000" dirty="0"/>
              <a:t>)</a:t>
            </a:r>
            <a:r>
              <a:rPr lang="en-US" sz="2800" dirty="0"/>
              <a:t>+</a:t>
            </a:r>
            <a:r>
              <a:rPr lang="en-US" sz="2800" dirty="0" smtClean="0"/>
              <a:t>3*e</a:t>
            </a:r>
            <a:r>
              <a:rPr lang="en-US" sz="2800" baseline="30000" dirty="0" smtClean="0"/>
              <a:t>-j(2*pi*1*1/128</a:t>
            </a:r>
            <a:r>
              <a:rPr lang="en-US" sz="2800" baseline="30000" dirty="0"/>
              <a:t>)</a:t>
            </a:r>
            <a:r>
              <a:rPr lang="en-US" sz="2800" dirty="0"/>
              <a:t>+</a:t>
            </a:r>
            <a:r>
              <a:rPr lang="en-US" sz="2800" dirty="0" smtClean="0"/>
              <a:t>4*e</a:t>
            </a:r>
            <a:r>
              <a:rPr lang="en-US" sz="2800" baseline="30000" dirty="0" smtClean="0"/>
              <a:t>-j(2*pi*2*1/128)</a:t>
            </a:r>
            <a:r>
              <a:rPr lang="en-US" sz="2800" dirty="0"/>
              <a:t> +..</a:t>
            </a:r>
            <a:endParaRPr lang="en-US" sz="2800" baseline="30000" dirty="0"/>
          </a:p>
          <a:p>
            <a:r>
              <a:rPr lang="en-US" sz="2800" dirty="0" err="1" smtClean="0"/>
              <a:t>X</a:t>
            </a:r>
            <a:r>
              <a:rPr lang="en-US" sz="2800" baseline="-25000" dirty="0" err="1" smtClean="0"/>
              <a:t>m</a:t>
            </a:r>
            <a:r>
              <a:rPr lang="en-US" sz="2800" baseline="-25000" dirty="0" smtClean="0"/>
              <a:t>=2</a:t>
            </a:r>
            <a:r>
              <a:rPr lang="en-US" sz="2800" dirty="0" smtClean="0"/>
              <a:t>=1*e</a:t>
            </a:r>
            <a:r>
              <a:rPr lang="en-US" sz="2800" baseline="30000" dirty="0" smtClean="0"/>
              <a:t>-j(2*pi*0*2/128</a:t>
            </a:r>
            <a:r>
              <a:rPr lang="en-US" sz="2800" baseline="30000" dirty="0"/>
              <a:t>)</a:t>
            </a:r>
            <a:r>
              <a:rPr lang="en-US" sz="2800" dirty="0"/>
              <a:t>+</a:t>
            </a:r>
            <a:r>
              <a:rPr lang="en-US" sz="2800" dirty="0" smtClean="0"/>
              <a:t>3*e</a:t>
            </a:r>
            <a:r>
              <a:rPr lang="en-US" sz="2800" baseline="30000" dirty="0" smtClean="0"/>
              <a:t>-j(2*pi*1*2/128</a:t>
            </a:r>
            <a:r>
              <a:rPr lang="en-US" sz="2800" baseline="30000" dirty="0"/>
              <a:t>)</a:t>
            </a:r>
            <a:r>
              <a:rPr lang="en-US" sz="2800" dirty="0"/>
              <a:t>+</a:t>
            </a:r>
            <a:r>
              <a:rPr lang="en-US" sz="2800" dirty="0" smtClean="0"/>
              <a:t>4*e</a:t>
            </a:r>
            <a:r>
              <a:rPr lang="en-US" sz="2800" baseline="30000" dirty="0" smtClean="0"/>
              <a:t>-j(2*pi*2*2/128</a:t>
            </a:r>
            <a:r>
              <a:rPr lang="en-US" sz="2800" baseline="30000" dirty="0"/>
              <a:t>)</a:t>
            </a:r>
            <a:r>
              <a:rPr lang="en-US" sz="2800" dirty="0"/>
              <a:t> +..</a:t>
            </a:r>
            <a:endParaRPr lang="en-US" sz="2800" baseline="30000" dirty="0"/>
          </a:p>
          <a:p>
            <a:endParaRPr lang="en-US" baseline="30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Preprocessing Ch2 , v8c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5A354-CC3F-4B42-9029-49872BF66C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aphicFrame>
        <p:nvGraphicFramePr>
          <p:cNvPr id="9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55549367"/>
              </p:ext>
            </p:extLst>
          </p:nvPr>
        </p:nvGraphicFramePr>
        <p:xfrm>
          <a:off x="1293812" y="3733800"/>
          <a:ext cx="6837362" cy="258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3" imgW="4495680" imgH="1701720" progId="Equation.3">
                  <p:embed/>
                </p:oleObj>
              </mc:Choice>
              <mc:Fallback>
                <p:oleObj name="Equation" r:id="rId3" imgW="4495680" imgH="1701720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2" y="3733800"/>
                        <a:ext cx="6837362" cy="25880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2175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2800" smtClean="0">
                <a:ea typeface="新細明體" pitchFamily="18" charset="-120"/>
              </a:rPr>
              <a:t>Examples of FT (P</a:t>
            </a:r>
            <a:r>
              <a:rPr lang="en-US" altLang="zh-TW" sz="3200" smtClean="0">
                <a:ea typeface="新細明體" pitchFamily="18" charset="-120"/>
              </a:rPr>
              <a:t>ure wave vs. speech wave)</a:t>
            </a:r>
            <a:endParaRPr lang="en-US" altLang="zh-TW" smtClean="0">
              <a:ea typeface="新細明體" pitchFamily="18" charset="-120"/>
            </a:endParaRPr>
          </a:p>
        </p:txBody>
      </p:sp>
      <p:graphicFrame>
        <p:nvGraphicFramePr>
          <p:cNvPr id="13351" name="Object 5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883730"/>
              </p:ext>
            </p:extLst>
          </p:nvPr>
        </p:nvGraphicFramePr>
        <p:xfrm>
          <a:off x="506307" y="1943126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4" name="Photo Editor Photo" r:id="rId3" imgW="12317544" imgH="2600000" progId="MSPhotoEd.3">
                  <p:embed/>
                </p:oleObj>
              </mc:Choice>
              <mc:Fallback>
                <p:oleObj name="Photo Editor Photo" r:id="rId3" imgW="12317544" imgH="2600000" progId="MSPhotoEd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307" y="1943126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Preprocessing Ch2 , v8c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8F36BA49-7979-44C1-8EB9-0D4702CB18A9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13317" name="Line 3"/>
          <p:cNvSpPr>
            <a:spLocks noChangeShapeType="1"/>
          </p:cNvSpPr>
          <p:nvPr/>
        </p:nvSpPr>
        <p:spPr bwMode="auto">
          <a:xfrm>
            <a:off x="495300" y="2895600"/>
            <a:ext cx="4538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4"/>
          <p:cNvSpPr>
            <a:spLocks noChangeShapeType="1"/>
          </p:cNvSpPr>
          <p:nvPr/>
        </p:nvSpPr>
        <p:spPr bwMode="auto">
          <a:xfrm>
            <a:off x="6081713" y="2911475"/>
            <a:ext cx="330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 flipV="1">
            <a:off x="6081713" y="1539875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10"/>
          <p:cNvSpPr>
            <a:spLocks noChangeShapeType="1"/>
          </p:cNvSpPr>
          <p:nvPr/>
        </p:nvSpPr>
        <p:spPr bwMode="auto">
          <a:xfrm flipV="1">
            <a:off x="7319963" y="2149475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Rectangle 11"/>
          <p:cNvSpPr>
            <a:spLocks noChangeArrowheads="1"/>
          </p:cNvSpPr>
          <p:nvPr/>
        </p:nvSpPr>
        <p:spPr bwMode="auto">
          <a:xfrm>
            <a:off x="4851400" y="2955925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 sz="2400">
                <a:latin typeface="Times New Roman" pitchFamily="18" charset="0"/>
              </a:rPr>
              <a:t>time(k)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85800" y="1371600"/>
            <a:ext cx="4540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 sz="2400">
                <a:latin typeface="Times New Roman" pitchFamily="18" charset="0"/>
              </a:rPr>
              <a:t>pure cosine has one frequency band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6477000" y="1600200"/>
            <a:ext cx="163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 sz="2400">
                <a:latin typeface="Times New Roman" pitchFamily="18" charset="0"/>
              </a:rPr>
              <a:t>single freq..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5816600" y="1143000"/>
            <a:ext cx="68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zh-TW" altLang="en-US" sz="2400">
                <a:latin typeface="Times New Roman" pitchFamily="18" charset="0"/>
              </a:rPr>
              <a:t>|</a:t>
            </a:r>
            <a:r>
              <a:rPr lang="en-US" altLang="zh-TW" sz="2400">
                <a:latin typeface="Times New Roman" pitchFamily="18" charset="0"/>
              </a:rPr>
              <a:t>X</a:t>
            </a:r>
            <a:r>
              <a:rPr lang="en-US" altLang="zh-TW" sz="2400" baseline="-25000">
                <a:latin typeface="Times New Roman" pitchFamily="18" charset="0"/>
              </a:rPr>
              <a:t>m</a:t>
            </a:r>
            <a:r>
              <a:rPr lang="en-US" altLang="zh-TW" sz="2400">
                <a:latin typeface="Times New Roman" pitchFamily="18" charset="0"/>
              </a:rPr>
              <a:t>|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230188" y="120332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 sz="2400">
                <a:latin typeface="Times New Roman" pitchFamily="18" charset="0"/>
              </a:rPr>
              <a:t>s</a:t>
            </a:r>
            <a:r>
              <a:rPr lang="en-US" altLang="zh-TW" sz="2400" baseline="-25000">
                <a:latin typeface="Times New Roman" pitchFamily="18" charset="0"/>
              </a:rPr>
              <a:t>k</a:t>
            </a: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533400" y="5105400"/>
            <a:ext cx="4538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 flipV="1">
            <a:off x="533400" y="38862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762000" y="3200400"/>
            <a:ext cx="45481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 sz="2400">
                <a:latin typeface="Times New Roman" pitchFamily="18" charset="0"/>
              </a:rPr>
              <a:t>complex speech wave</a:t>
            </a:r>
          </a:p>
          <a:p>
            <a:r>
              <a:rPr lang="en-US" altLang="zh-TW" sz="2400">
                <a:latin typeface="Times New Roman" pitchFamily="18" charset="0"/>
              </a:rPr>
              <a:t>has many different frequency bands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185738" y="348932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 sz="2400">
                <a:latin typeface="Times New Roman" pitchFamily="18" charset="0"/>
              </a:rPr>
              <a:t>s</a:t>
            </a:r>
            <a:r>
              <a:rPr lang="en-US" altLang="zh-TW" sz="2400" baseline="-25000">
                <a:latin typeface="Times New Roman" pitchFamily="18" charset="0"/>
              </a:rPr>
              <a:t>k</a:t>
            </a: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5054600" y="5318125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 sz="2400">
                <a:latin typeface="Times New Roman" pitchFamily="18" charset="0"/>
              </a:rPr>
              <a:t>time(k)</a:t>
            </a:r>
          </a:p>
        </p:txBody>
      </p:sp>
      <p:sp>
        <p:nvSpPr>
          <p:cNvPr id="13334" name="Freeform 28"/>
          <p:cNvSpPr>
            <a:spLocks/>
          </p:cNvSpPr>
          <p:nvPr/>
        </p:nvSpPr>
        <p:spPr bwMode="auto">
          <a:xfrm>
            <a:off x="3338513" y="4176713"/>
            <a:ext cx="1409700" cy="906462"/>
          </a:xfrm>
          <a:custGeom>
            <a:avLst/>
            <a:gdLst>
              <a:gd name="T0" fmla="*/ 0 w 888"/>
              <a:gd name="T1" fmla="*/ 2147483647 h 571"/>
              <a:gd name="T2" fmla="*/ 2147483647 w 888"/>
              <a:gd name="T3" fmla="*/ 2147483647 h 571"/>
              <a:gd name="T4" fmla="*/ 2147483647 w 888"/>
              <a:gd name="T5" fmla="*/ 2147483647 h 571"/>
              <a:gd name="T6" fmla="*/ 2147483647 w 888"/>
              <a:gd name="T7" fmla="*/ 2147483647 h 571"/>
              <a:gd name="T8" fmla="*/ 2147483647 w 888"/>
              <a:gd name="T9" fmla="*/ 2147483647 h 571"/>
              <a:gd name="T10" fmla="*/ 2147483647 w 888"/>
              <a:gd name="T11" fmla="*/ 2147483647 h 571"/>
              <a:gd name="T12" fmla="*/ 2147483647 w 888"/>
              <a:gd name="T13" fmla="*/ 2147483647 h 571"/>
              <a:gd name="T14" fmla="*/ 2147483647 w 888"/>
              <a:gd name="T15" fmla="*/ 2147483647 h 571"/>
              <a:gd name="T16" fmla="*/ 2147483647 w 888"/>
              <a:gd name="T17" fmla="*/ 2147483647 h 571"/>
              <a:gd name="T18" fmla="*/ 2147483647 w 888"/>
              <a:gd name="T19" fmla="*/ 2147483647 h 571"/>
              <a:gd name="T20" fmla="*/ 2147483647 w 888"/>
              <a:gd name="T21" fmla="*/ 2147483647 h 571"/>
              <a:gd name="T22" fmla="*/ 2147483647 w 888"/>
              <a:gd name="T23" fmla="*/ 2147483647 h 571"/>
              <a:gd name="T24" fmla="*/ 2147483647 w 888"/>
              <a:gd name="T25" fmla="*/ 2147483647 h 571"/>
              <a:gd name="T26" fmla="*/ 2147483647 w 888"/>
              <a:gd name="T27" fmla="*/ 2147483647 h 571"/>
              <a:gd name="T28" fmla="*/ 2147483647 w 888"/>
              <a:gd name="T29" fmla="*/ 2147483647 h 571"/>
              <a:gd name="T30" fmla="*/ 2147483647 w 888"/>
              <a:gd name="T31" fmla="*/ 2147483647 h 571"/>
              <a:gd name="T32" fmla="*/ 2147483647 w 888"/>
              <a:gd name="T33" fmla="*/ 2147483647 h 571"/>
              <a:gd name="T34" fmla="*/ 2147483647 w 888"/>
              <a:gd name="T35" fmla="*/ 2147483647 h 571"/>
              <a:gd name="T36" fmla="*/ 2147483647 w 888"/>
              <a:gd name="T37" fmla="*/ 2147483647 h 571"/>
              <a:gd name="T38" fmla="*/ 2147483647 w 888"/>
              <a:gd name="T39" fmla="*/ 2147483647 h 571"/>
              <a:gd name="T40" fmla="*/ 2147483647 w 888"/>
              <a:gd name="T41" fmla="*/ 2147483647 h 571"/>
              <a:gd name="T42" fmla="*/ 2147483647 w 888"/>
              <a:gd name="T43" fmla="*/ 2147483647 h 571"/>
              <a:gd name="T44" fmla="*/ 2147483647 w 888"/>
              <a:gd name="T45" fmla="*/ 2147483647 h 571"/>
              <a:gd name="T46" fmla="*/ 2147483647 w 888"/>
              <a:gd name="T47" fmla="*/ 2147483647 h 571"/>
              <a:gd name="T48" fmla="*/ 2147483647 w 888"/>
              <a:gd name="T49" fmla="*/ 2147483647 h 571"/>
              <a:gd name="T50" fmla="*/ 2147483647 w 888"/>
              <a:gd name="T51" fmla="*/ 0 h 571"/>
              <a:gd name="T52" fmla="*/ 2147483647 w 888"/>
              <a:gd name="T53" fmla="*/ 0 h 571"/>
              <a:gd name="T54" fmla="*/ 2147483647 w 888"/>
              <a:gd name="T55" fmla="*/ 2147483647 h 571"/>
              <a:gd name="T56" fmla="*/ 2147483647 w 888"/>
              <a:gd name="T57" fmla="*/ 2147483647 h 571"/>
              <a:gd name="T58" fmla="*/ 2147483647 w 888"/>
              <a:gd name="T59" fmla="*/ 2147483647 h 571"/>
              <a:gd name="T60" fmla="*/ 2147483647 w 888"/>
              <a:gd name="T61" fmla="*/ 2147483647 h 571"/>
              <a:gd name="T62" fmla="*/ 2147483647 w 888"/>
              <a:gd name="T63" fmla="*/ 2147483647 h 571"/>
              <a:gd name="T64" fmla="*/ 2147483647 w 888"/>
              <a:gd name="T65" fmla="*/ 2147483647 h 571"/>
              <a:gd name="T66" fmla="*/ 2147483647 w 888"/>
              <a:gd name="T67" fmla="*/ 2147483647 h 57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888" h="571">
                <a:moveTo>
                  <a:pt x="0" y="297"/>
                </a:moveTo>
                <a:lnTo>
                  <a:pt x="74" y="315"/>
                </a:lnTo>
                <a:lnTo>
                  <a:pt x="74" y="360"/>
                </a:lnTo>
                <a:lnTo>
                  <a:pt x="107" y="405"/>
                </a:lnTo>
                <a:lnTo>
                  <a:pt x="139" y="450"/>
                </a:lnTo>
                <a:lnTo>
                  <a:pt x="172" y="495"/>
                </a:lnTo>
                <a:lnTo>
                  <a:pt x="204" y="540"/>
                </a:lnTo>
                <a:lnTo>
                  <a:pt x="253" y="570"/>
                </a:lnTo>
                <a:lnTo>
                  <a:pt x="302" y="555"/>
                </a:lnTo>
                <a:lnTo>
                  <a:pt x="302" y="510"/>
                </a:lnTo>
                <a:lnTo>
                  <a:pt x="318" y="465"/>
                </a:lnTo>
                <a:lnTo>
                  <a:pt x="318" y="420"/>
                </a:lnTo>
                <a:lnTo>
                  <a:pt x="367" y="405"/>
                </a:lnTo>
                <a:lnTo>
                  <a:pt x="399" y="450"/>
                </a:lnTo>
                <a:lnTo>
                  <a:pt x="448" y="465"/>
                </a:lnTo>
                <a:lnTo>
                  <a:pt x="480" y="420"/>
                </a:lnTo>
                <a:lnTo>
                  <a:pt x="497" y="375"/>
                </a:lnTo>
                <a:lnTo>
                  <a:pt x="497" y="330"/>
                </a:lnTo>
                <a:lnTo>
                  <a:pt x="513" y="285"/>
                </a:lnTo>
                <a:lnTo>
                  <a:pt x="513" y="240"/>
                </a:lnTo>
                <a:lnTo>
                  <a:pt x="513" y="195"/>
                </a:lnTo>
                <a:lnTo>
                  <a:pt x="529" y="150"/>
                </a:lnTo>
                <a:lnTo>
                  <a:pt x="562" y="105"/>
                </a:lnTo>
                <a:lnTo>
                  <a:pt x="594" y="60"/>
                </a:lnTo>
                <a:lnTo>
                  <a:pt x="643" y="30"/>
                </a:lnTo>
                <a:lnTo>
                  <a:pt x="692" y="0"/>
                </a:lnTo>
                <a:lnTo>
                  <a:pt x="740" y="0"/>
                </a:lnTo>
                <a:lnTo>
                  <a:pt x="773" y="45"/>
                </a:lnTo>
                <a:lnTo>
                  <a:pt x="789" y="90"/>
                </a:lnTo>
                <a:lnTo>
                  <a:pt x="789" y="135"/>
                </a:lnTo>
                <a:lnTo>
                  <a:pt x="822" y="180"/>
                </a:lnTo>
                <a:lnTo>
                  <a:pt x="838" y="225"/>
                </a:lnTo>
                <a:lnTo>
                  <a:pt x="870" y="270"/>
                </a:lnTo>
                <a:lnTo>
                  <a:pt x="887" y="315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Freeform 29"/>
          <p:cNvSpPr>
            <a:spLocks/>
          </p:cNvSpPr>
          <p:nvPr/>
        </p:nvSpPr>
        <p:spPr bwMode="auto">
          <a:xfrm>
            <a:off x="1936750" y="4176713"/>
            <a:ext cx="1409700" cy="906462"/>
          </a:xfrm>
          <a:custGeom>
            <a:avLst/>
            <a:gdLst>
              <a:gd name="T0" fmla="*/ 0 w 888"/>
              <a:gd name="T1" fmla="*/ 2147483647 h 571"/>
              <a:gd name="T2" fmla="*/ 2147483647 w 888"/>
              <a:gd name="T3" fmla="*/ 2147483647 h 571"/>
              <a:gd name="T4" fmla="*/ 2147483647 w 888"/>
              <a:gd name="T5" fmla="*/ 2147483647 h 571"/>
              <a:gd name="T6" fmla="*/ 2147483647 w 888"/>
              <a:gd name="T7" fmla="*/ 2147483647 h 571"/>
              <a:gd name="T8" fmla="*/ 2147483647 w 888"/>
              <a:gd name="T9" fmla="*/ 2147483647 h 571"/>
              <a:gd name="T10" fmla="*/ 2147483647 w 888"/>
              <a:gd name="T11" fmla="*/ 2147483647 h 571"/>
              <a:gd name="T12" fmla="*/ 2147483647 w 888"/>
              <a:gd name="T13" fmla="*/ 2147483647 h 571"/>
              <a:gd name="T14" fmla="*/ 2147483647 w 888"/>
              <a:gd name="T15" fmla="*/ 2147483647 h 571"/>
              <a:gd name="T16" fmla="*/ 2147483647 w 888"/>
              <a:gd name="T17" fmla="*/ 2147483647 h 571"/>
              <a:gd name="T18" fmla="*/ 2147483647 w 888"/>
              <a:gd name="T19" fmla="*/ 2147483647 h 571"/>
              <a:gd name="T20" fmla="*/ 2147483647 w 888"/>
              <a:gd name="T21" fmla="*/ 2147483647 h 571"/>
              <a:gd name="T22" fmla="*/ 2147483647 w 888"/>
              <a:gd name="T23" fmla="*/ 2147483647 h 571"/>
              <a:gd name="T24" fmla="*/ 2147483647 w 888"/>
              <a:gd name="T25" fmla="*/ 2147483647 h 571"/>
              <a:gd name="T26" fmla="*/ 2147483647 w 888"/>
              <a:gd name="T27" fmla="*/ 2147483647 h 571"/>
              <a:gd name="T28" fmla="*/ 2147483647 w 888"/>
              <a:gd name="T29" fmla="*/ 2147483647 h 571"/>
              <a:gd name="T30" fmla="*/ 2147483647 w 888"/>
              <a:gd name="T31" fmla="*/ 2147483647 h 571"/>
              <a:gd name="T32" fmla="*/ 2147483647 w 888"/>
              <a:gd name="T33" fmla="*/ 2147483647 h 571"/>
              <a:gd name="T34" fmla="*/ 2147483647 w 888"/>
              <a:gd name="T35" fmla="*/ 2147483647 h 571"/>
              <a:gd name="T36" fmla="*/ 2147483647 w 888"/>
              <a:gd name="T37" fmla="*/ 2147483647 h 571"/>
              <a:gd name="T38" fmla="*/ 2147483647 w 888"/>
              <a:gd name="T39" fmla="*/ 2147483647 h 571"/>
              <a:gd name="T40" fmla="*/ 2147483647 w 888"/>
              <a:gd name="T41" fmla="*/ 2147483647 h 571"/>
              <a:gd name="T42" fmla="*/ 2147483647 w 888"/>
              <a:gd name="T43" fmla="*/ 2147483647 h 571"/>
              <a:gd name="T44" fmla="*/ 2147483647 w 888"/>
              <a:gd name="T45" fmla="*/ 2147483647 h 571"/>
              <a:gd name="T46" fmla="*/ 2147483647 w 888"/>
              <a:gd name="T47" fmla="*/ 2147483647 h 571"/>
              <a:gd name="T48" fmla="*/ 2147483647 w 888"/>
              <a:gd name="T49" fmla="*/ 2147483647 h 571"/>
              <a:gd name="T50" fmla="*/ 2147483647 w 888"/>
              <a:gd name="T51" fmla="*/ 0 h 571"/>
              <a:gd name="T52" fmla="*/ 2147483647 w 888"/>
              <a:gd name="T53" fmla="*/ 0 h 571"/>
              <a:gd name="T54" fmla="*/ 2147483647 w 888"/>
              <a:gd name="T55" fmla="*/ 2147483647 h 571"/>
              <a:gd name="T56" fmla="*/ 2147483647 w 888"/>
              <a:gd name="T57" fmla="*/ 2147483647 h 571"/>
              <a:gd name="T58" fmla="*/ 2147483647 w 888"/>
              <a:gd name="T59" fmla="*/ 2147483647 h 571"/>
              <a:gd name="T60" fmla="*/ 2147483647 w 888"/>
              <a:gd name="T61" fmla="*/ 2147483647 h 571"/>
              <a:gd name="T62" fmla="*/ 2147483647 w 888"/>
              <a:gd name="T63" fmla="*/ 2147483647 h 571"/>
              <a:gd name="T64" fmla="*/ 2147483647 w 888"/>
              <a:gd name="T65" fmla="*/ 2147483647 h 571"/>
              <a:gd name="T66" fmla="*/ 2147483647 w 888"/>
              <a:gd name="T67" fmla="*/ 2147483647 h 57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888" h="571">
                <a:moveTo>
                  <a:pt x="0" y="297"/>
                </a:moveTo>
                <a:lnTo>
                  <a:pt x="74" y="315"/>
                </a:lnTo>
                <a:lnTo>
                  <a:pt x="74" y="360"/>
                </a:lnTo>
                <a:lnTo>
                  <a:pt x="107" y="405"/>
                </a:lnTo>
                <a:lnTo>
                  <a:pt x="139" y="450"/>
                </a:lnTo>
                <a:lnTo>
                  <a:pt x="172" y="495"/>
                </a:lnTo>
                <a:lnTo>
                  <a:pt x="204" y="540"/>
                </a:lnTo>
                <a:lnTo>
                  <a:pt x="253" y="570"/>
                </a:lnTo>
                <a:lnTo>
                  <a:pt x="302" y="555"/>
                </a:lnTo>
                <a:lnTo>
                  <a:pt x="302" y="510"/>
                </a:lnTo>
                <a:lnTo>
                  <a:pt x="318" y="465"/>
                </a:lnTo>
                <a:lnTo>
                  <a:pt x="318" y="420"/>
                </a:lnTo>
                <a:lnTo>
                  <a:pt x="367" y="405"/>
                </a:lnTo>
                <a:lnTo>
                  <a:pt x="399" y="450"/>
                </a:lnTo>
                <a:lnTo>
                  <a:pt x="448" y="465"/>
                </a:lnTo>
                <a:lnTo>
                  <a:pt x="480" y="420"/>
                </a:lnTo>
                <a:lnTo>
                  <a:pt x="497" y="375"/>
                </a:lnTo>
                <a:lnTo>
                  <a:pt x="497" y="330"/>
                </a:lnTo>
                <a:lnTo>
                  <a:pt x="513" y="285"/>
                </a:lnTo>
                <a:lnTo>
                  <a:pt x="513" y="240"/>
                </a:lnTo>
                <a:lnTo>
                  <a:pt x="513" y="195"/>
                </a:lnTo>
                <a:lnTo>
                  <a:pt x="529" y="150"/>
                </a:lnTo>
                <a:lnTo>
                  <a:pt x="562" y="105"/>
                </a:lnTo>
                <a:lnTo>
                  <a:pt x="594" y="60"/>
                </a:lnTo>
                <a:lnTo>
                  <a:pt x="643" y="30"/>
                </a:lnTo>
                <a:lnTo>
                  <a:pt x="692" y="0"/>
                </a:lnTo>
                <a:lnTo>
                  <a:pt x="740" y="0"/>
                </a:lnTo>
                <a:lnTo>
                  <a:pt x="773" y="45"/>
                </a:lnTo>
                <a:lnTo>
                  <a:pt x="789" y="90"/>
                </a:lnTo>
                <a:lnTo>
                  <a:pt x="789" y="135"/>
                </a:lnTo>
                <a:lnTo>
                  <a:pt x="822" y="180"/>
                </a:lnTo>
                <a:lnTo>
                  <a:pt x="838" y="225"/>
                </a:lnTo>
                <a:lnTo>
                  <a:pt x="870" y="270"/>
                </a:lnTo>
                <a:lnTo>
                  <a:pt x="887" y="315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Freeform 30"/>
          <p:cNvSpPr>
            <a:spLocks/>
          </p:cNvSpPr>
          <p:nvPr/>
        </p:nvSpPr>
        <p:spPr bwMode="auto">
          <a:xfrm>
            <a:off x="533400" y="4176713"/>
            <a:ext cx="1409700" cy="906462"/>
          </a:xfrm>
          <a:custGeom>
            <a:avLst/>
            <a:gdLst>
              <a:gd name="T0" fmla="*/ 0 w 888"/>
              <a:gd name="T1" fmla="*/ 2147483647 h 571"/>
              <a:gd name="T2" fmla="*/ 2147483647 w 888"/>
              <a:gd name="T3" fmla="*/ 2147483647 h 571"/>
              <a:gd name="T4" fmla="*/ 2147483647 w 888"/>
              <a:gd name="T5" fmla="*/ 2147483647 h 571"/>
              <a:gd name="T6" fmla="*/ 2147483647 w 888"/>
              <a:gd name="T7" fmla="*/ 2147483647 h 571"/>
              <a:gd name="T8" fmla="*/ 2147483647 w 888"/>
              <a:gd name="T9" fmla="*/ 2147483647 h 571"/>
              <a:gd name="T10" fmla="*/ 2147483647 w 888"/>
              <a:gd name="T11" fmla="*/ 2147483647 h 571"/>
              <a:gd name="T12" fmla="*/ 2147483647 w 888"/>
              <a:gd name="T13" fmla="*/ 2147483647 h 571"/>
              <a:gd name="T14" fmla="*/ 2147483647 w 888"/>
              <a:gd name="T15" fmla="*/ 2147483647 h 571"/>
              <a:gd name="T16" fmla="*/ 2147483647 w 888"/>
              <a:gd name="T17" fmla="*/ 2147483647 h 571"/>
              <a:gd name="T18" fmla="*/ 2147483647 w 888"/>
              <a:gd name="T19" fmla="*/ 2147483647 h 571"/>
              <a:gd name="T20" fmla="*/ 2147483647 w 888"/>
              <a:gd name="T21" fmla="*/ 2147483647 h 571"/>
              <a:gd name="T22" fmla="*/ 2147483647 w 888"/>
              <a:gd name="T23" fmla="*/ 2147483647 h 571"/>
              <a:gd name="T24" fmla="*/ 2147483647 w 888"/>
              <a:gd name="T25" fmla="*/ 2147483647 h 571"/>
              <a:gd name="T26" fmla="*/ 2147483647 w 888"/>
              <a:gd name="T27" fmla="*/ 2147483647 h 571"/>
              <a:gd name="T28" fmla="*/ 2147483647 w 888"/>
              <a:gd name="T29" fmla="*/ 2147483647 h 571"/>
              <a:gd name="T30" fmla="*/ 2147483647 w 888"/>
              <a:gd name="T31" fmla="*/ 2147483647 h 571"/>
              <a:gd name="T32" fmla="*/ 2147483647 w 888"/>
              <a:gd name="T33" fmla="*/ 2147483647 h 571"/>
              <a:gd name="T34" fmla="*/ 2147483647 w 888"/>
              <a:gd name="T35" fmla="*/ 2147483647 h 571"/>
              <a:gd name="T36" fmla="*/ 2147483647 w 888"/>
              <a:gd name="T37" fmla="*/ 2147483647 h 571"/>
              <a:gd name="T38" fmla="*/ 2147483647 w 888"/>
              <a:gd name="T39" fmla="*/ 2147483647 h 571"/>
              <a:gd name="T40" fmla="*/ 2147483647 w 888"/>
              <a:gd name="T41" fmla="*/ 2147483647 h 571"/>
              <a:gd name="T42" fmla="*/ 2147483647 w 888"/>
              <a:gd name="T43" fmla="*/ 2147483647 h 571"/>
              <a:gd name="T44" fmla="*/ 2147483647 w 888"/>
              <a:gd name="T45" fmla="*/ 2147483647 h 571"/>
              <a:gd name="T46" fmla="*/ 2147483647 w 888"/>
              <a:gd name="T47" fmla="*/ 2147483647 h 571"/>
              <a:gd name="T48" fmla="*/ 2147483647 w 888"/>
              <a:gd name="T49" fmla="*/ 2147483647 h 571"/>
              <a:gd name="T50" fmla="*/ 2147483647 w 888"/>
              <a:gd name="T51" fmla="*/ 0 h 571"/>
              <a:gd name="T52" fmla="*/ 2147483647 w 888"/>
              <a:gd name="T53" fmla="*/ 0 h 571"/>
              <a:gd name="T54" fmla="*/ 2147483647 w 888"/>
              <a:gd name="T55" fmla="*/ 2147483647 h 571"/>
              <a:gd name="T56" fmla="*/ 2147483647 w 888"/>
              <a:gd name="T57" fmla="*/ 2147483647 h 571"/>
              <a:gd name="T58" fmla="*/ 2147483647 w 888"/>
              <a:gd name="T59" fmla="*/ 2147483647 h 571"/>
              <a:gd name="T60" fmla="*/ 2147483647 w 888"/>
              <a:gd name="T61" fmla="*/ 2147483647 h 571"/>
              <a:gd name="T62" fmla="*/ 2147483647 w 888"/>
              <a:gd name="T63" fmla="*/ 2147483647 h 571"/>
              <a:gd name="T64" fmla="*/ 2147483647 w 888"/>
              <a:gd name="T65" fmla="*/ 2147483647 h 571"/>
              <a:gd name="T66" fmla="*/ 2147483647 w 888"/>
              <a:gd name="T67" fmla="*/ 2147483647 h 57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888" h="571">
                <a:moveTo>
                  <a:pt x="0" y="297"/>
                </a:moveTo>
                <a:lnTo>
                  <a:pt x="74" y="315"/>
                </a:lnTo>
                <a:lnTo>
                  <a:pt x="74" y="360"/>
                </a:lnTo>
                <a:lnTo>
                  <a:pt x="107" y="405"/>
                </a:lnTo>
                <a:lnTo>
                  <a:pt x="139" y="450"/>
                </a:lnTo>
                <a:lnTo>
                  <a:pt x="172" y="495"/>
                </a:lnTo>
                <a:lnTo>
                  <a:pt x="204" y="540"/>
                </a:lnTo>
                <a:lnTo>
                  <a:pt x="253" y="570"/>
                </a:lnTo>
                <a:lnTo>
                  <a:pt x="302" y="555"/>
                </a:lnTo>
                <a:lnTo>
                  <a:pt x="302" y="510"/>
                </a:lnTo>
                <a:lnTo>
                  <a:pt x="318" y="465"/>
                </a:lnTo>
                <a:lnTo>
                  <a:pt x="318" y="420"/>
                </a:lnTo>
                <a:lnTo>
                  <a:pt x="367" y="405"/>
                </a:lnTo>
                <a:lnTo>
                  <a:pt x="399" y="450"/>
                </a:lnTo>
                <a:lnTo>
                  <a:pt x="448" y="465"/>
                </a:lnTo>
                <a:lnTo>
                  <a:pt x="480" y="420"/>
                </a:lnTo>
                <a:lnTo>
                  <a:pt x="497" y="375"/>
                </a:lnTo>
                <a:lnTo>
                  <a:pt x="497" y="330"/>
                </a:lnTo>
                <a:lnTo>
                  <a:pt x="513" y="285"/>
                </a:lnTo>
                <a:lnTo>
                  <a:pt x="513" y="240"/>
                </a:lnTo>
                <a:lnTo>
                  <a:pt x="513" y="195"/>
                </a:lnTo>
                <a:lnTo>
                  <a:pt x="529" y="150"/>
                </a:lnTo>
                <a:lnTo>
                  <a:pt x="562" y="105"/>
                </a:lnTo>
                <a:lnTo>
                  <a:pt x="594" y="60"/>
                </a:lnTo>
                <a:lnTo>
                  <a:pt x="643" y="30"/>
                </a:lnTo>
                <a:lnTo>
                  <a:pt x="692" y="0"/>
                </a:lnTo>
                <a:lnTo>
                  <a:pt x="740" y="0"/>
                </a:lnTo>
                <a:lnTo>
                  <a:pt x="773" y="45"/>
                </a:lnTo>
                <a:lnTo>
                  <a:pt x="789" y="90"/>
                </a:lnTo>
                <a:lnTo>
                  <a:pt x="789" y="135"/>
                </a:lnTo>
                <a:lnTo>
                  <a:pt x="822" y="180"/>
                </a:lnTo>
                <a:lnTo>
                  <a:pt x="838" y="225"/>
                </a:lnTo>
                <a:lnTo>
                  <a:pt x="870" y="270"/>
                </a:lnTo>
                <a:lnTo>
                  <a:pt x="887" y="315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33"/>
          <p:cNvSpPr>
            <a:spLocks noChangeShapeType="1"/>
          </p:cNvSpPr>
          <p:nvPr/>
        </p:nvSpPr>
        <p:spPr bwMode="auto">
          <a:xfrm>
            <a:off x="5180013" y="2057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Rectangle 34"/>
          <p:cNvSpPr>
            <a:spLocks noChangeArrowheads="1"/>
          </p:cNvSpPr>
          <p:nvPr/>
        </p:nvSpPr>
        <p:spPr bwMode="auto">
          <a:xfrm>
            <a:off x="5164138" y="166052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 sz="2400">
                <a:latin typeface="Times New Roman" pitchFamily="18" charset="0"/>
              </a:rPr>
              <a:t>FT</a:t>
            </a:r>
          </a:p>
        </p:txBody>
      </p:sp>
      <p:sp>
        <p:nvSpPr>
          <p:cNvPr id="13339" name="Rectangle 37"/>
          <p:cNvSpPr>
            <a:spLocks noChangeArrowheads="1"/>
          </p:cNvSpPr>
          <p:nvPr/>
        </p:nvSpPr>
        <p:spPr bwMode="auto">
          <a:xfrm>
            <a:off x="8039100" y="2933700"/>
            <a:ext cx="1343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 sz="2400">
                <a:latin typeface="Times New Roman" pitchFamily="18" charset="0"/>
              </a:rPr>
              <a:t>freq.. (m)</a:t>
            </a:r>
          </a:p>
        </p:txBody>
      </p:sp>
      <p:sp>
        <p:nvSpPr>
          <p:cNvPr id="13340" name="Line 38"/>
          <p:cNvSpPr>
            <a:spLocks noChangeShapeType="1"/>
          </p:cNvSpPr>
          <p:nvPr/>
        </p:nvSpPr>
        <p:spPr bwMode="auto">
          <a:xfrm>
            <a:off x="6151563" y="5197475"/>
            <a:ext cx="330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Line 39"/>
          <p:cNvSpPr>
            <a:spLocks noChangeShapeType="1"/>
          </p:cNvSpPr>
          <p:nvPr/>
        </p:nvSpPr>
        <p:spPr bwMode="auto">
          <a:xfrm flipV="1">
            <a:off x="6096000" y="38100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Line 40"/>
          <p:cNvSpPr>
            <a:spLocks noChangeShapeType="1"/>
          </p:cNvSpPr>
          <p:nvPr/>
        </p:nvSpPr>
        <p:spPr bwMode="auto">
          <a:xfrm flipV="1">
            <a:off x="7307263" y="4435475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3" name="Rectangle 41"/>
          <p:cNvSpPr>
            <a:spLocks noChangeArrowheads="1"/>
          </p:cNvSpPr>
          <p:nvPr/>
        </p:nvSpPr>
        <p:spPr bwMode="auto">
          <a:xfrm>
            <a:off x="8361363" y="5334000"/>
            <a:ext cx="126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 sz="2400">
                <a:latin typeface="Times New Roman" pitchFamily="18" charset="0"/>
              </a:rPr>
              <a:t>freq. (m)</a:t>
            </a:r>
          </a:p>
        </p:txBody>
      </p:sp>
      <p:sp>
        <p:nvSpPr>
          <p:cNvPr id="13344" name="Rectangle 42"/>
          <p:cNvSpPr>
            <a:spLocks noChangeArrowheads="1"/>
          </p:cNvSpPr>
          <p:nvPr/>
        </p:nvSpPr>
        <p:spPr bwMode="auto">
          <a:xfrm>
            <a:off x="6629400" y="3733800"/>
            <a:ext cx="163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 sz="2400">
                <a:latin typeface="Times New Roman" pitchFamily="18" charset="0"/>
              </a:rPr>
              <a:t>single freq..</a:t>
            </a:r>
          </a:p>
        </p:txBody>
      </p:sp>
      <p:sp>
        <p:nvSpPr>
          <p:cNvPr id="13345" name="Rectangle 43"/>
          <p:cNvSpPr>
            <a:spLocks noChangeArrowheads="1"/>
          </p:cNvSpPr>
          <p:nvPr/>
        </p:nvSpPr>
        <p:spPr bwMode="auto">
          <a:xfrm>
            <a:off x="6134100" y="3429000"/>
            <a:ext cx="68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zh-TW" altLang="en-US" sz="2400" dirty="0">
                <a:latin typeface="Times New Roman" pitchFamily="18" charset="0"/>
              </a:rPr>
              <a:t>|</a:t>
            </a:r>
            <a:r>
              <a:rPr lang="en-US" altLang="zh-TW" sz="2400" dirty="0" err="1">
                <a:latin typeface="Times New Roman" pitchFamily="18" charset="0"/>
              </a:rPr>
              <a:t>X</a:t>
            </a:r>
            <a:r>
              <a:rPr lang="en-US" altLang="zh-TW" sz="2400" baseline="-25000" dirty="0" err="1">
                <a:latin typeface="Times New Roman" pitchFamily="18" charset="0"/>
              </a:rPr>
              <a:t>m</a:t>
            </a:r>
            <a:r>
              <a:rPr lang="en-US" altLang="zh-TW" sz="2400" dirty="0">
                <a:latin typeface="Times New Roman" pitchFamily="18" charset="0"/>
              </a:rPr>
              <a:t>|</a:t>
            </a:r>
          </a:p>
        </p:txBody>
      </p:sp>
      <p:sp>
        <p:nvSpPr>
          <p:cNvPr id="13346" name="Line 44"/>
          <p:cNvSpPr>
            <a:spLocks noChangeShapeType="1"/>
          </p:cNvSpPr>
          <p:nvPr/>
        </p:nvSpPr>
        <p:spPr bwMode="auto">
          <a:xfrm flipV="1">
            <a:off x="8131175" y="474027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7" name="Line 45"/>
          <p:cNvSpPr>
            <a:spLocks noChangeShapeType="1"/>
          </p:cNvSpPr>
          <p:nvPr/>
        </p:nvSpPr>
        <p:spPr bwMode="auto">
          <a:xfrm flipV="1">
            <a:off x="8791575" y="496887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Freeform 46"/>
          <p:cNvSpPr>
            <a:spLocks/>
          </p:cNvSpPr>
          <p:nvPr/>
        </p:nvSpPr>
        <p:spPr bwMode="auto">
          <a:xfrm>
            <a:off x="6172200" y="4470400"/>
            <a:ext cx="3124200" cy="711200"/>
          </a:xfrm>
          <a:custGeom>
            <a:avLst/>
            <a:gdLst>
              <a:gd name="T0" fmla="*/ 0 w 1968"/>
              <a:gd name="T1" fmla="*/ 2147483647 h 448"/>
              <a:gd name="T2" fmla="*/ 2147483647 w 1968"/>
              <a:gd name="T3" fmla="*/ 2147483647 h 448"/>
              <a:gd name="T4" fmla="*/ 2147483647 w 1968"/>
              <a:gd name="T5" fmla="*/ 2147483647 h 448"/>
              <a:gd name="T6" fmla="*/ 2147483647 w 1968"/>
              <a:gd name="T7" fmla="*/ 2147483647 h 448"/>
              <a:gd name="T8" fmla="*/ 2147483647 w 1968"/>
              <a:gd name="T9" fmla="*/ 2147483647 h 448"/>
              <a:gd name="T10" fmla="*/ 2147483647 w 1968"/>
              <a:gd name="T11" fmla="*/ 2147483647 h 448"/>
              <a:gd name="T12" fmla="*/ 2147483647 w 1968"/>
              <a:gd name="T13" fmla="*/ 2147483647 h 448"/>
              <a:gd name="T14" fmla="*/ 2147483647 w 1968"/>
              <a:gd name="T15" fmla="*/ 2147483647 h 448"/>
              <a:gd name="T16" fmla="*/ 2147483647 w 1968"/>
              <a:gd name="T17" fmla="*/ 2147483647 h 448"/>
              <a:gd name="T18" fmla="*/ 2147483647 w 1968"/>
              <a:gd name="T19" fmla="*/ 2147483647 h 448"/>
              <a:gd name="T20" fmla="*/ 2147483647 w 1968"/>
              <a:gd name="T21" fmla="*/ 2147483647 h 448"/>
              <a:gd name="T22" fmla="*/ 2147483647 w 1968"/>
              <a:gd name="T23" fmla="*/ 2147483647 h 448"/>
              <a:gd name="T24" fmla="*/ 2147483647 w 1968"/>
              <a:gd name="T25" fmla="*/ 2147483647 h 448"/>
              <a:gd name="T26" fmla="*/ 2147483647 w 1968"/>
              <a:gd name="T27" fmla="*/ 2147483647 h 448"/>
              <a:gd name="T28" fmla="*/ 2147483647 w 1968"/>
              <a:gd name="T29" fmla="*/ 2147483647 h 448"/>
              <a:gd name="T30" fmla="*/ 2147483647 w 1968"/>
              <a:gd name="T31" fmla="*/ 2147483647 h 448"/>
              <a:gd name="T32" fmla="*/ 2147483647 w 1968"/>
              <a:gd name="T33" fmla="*/ 2147483647 h 448"/>
              <a:gd name="T34" fmla="*/ 2147483647 w 1968"/>
              <a:gd name="T35" fmla="*/ 2147483647 h 44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968" h="448">
                <a:moveTo>
                  <a:pt x="0" y="448"/>
                </a:moveTo>
                <a:cubicBezTo>
                  <a:pt x="96" y="436"/>
                  <a:pt x="192" y="424"/>
                  <a:pt x="288" y="400"/>
                </a:cubicBezTo>
                <a:cubicBezTo>
                  <a:pt x="384" y="376"/>
                  <a:pt x="520" y="344"/>
                  <a:pt x="576" y="304"/>
                </a:cubicBezTo>
                <a:cubicBezTo>
                  <a:pt x="632" y="264"/>
                  <a:pt x="608" y="208"/>
                  <a:pt x="624" y="160"/>
                </a:cubicBezTo>
                <a:cubicBezTo>
                  <a:pt x="640" y="112"/>
                  <a:pt x="648" y="32"/>
                  <a:pt x="672" y="16"/>
                </a:cubicBezTo>
                <a:cubicBezTo>
                  <a:pt x="696" y="0"/>
                  <a:pt x="744" y="40"/>
                  <a:pt x="768" y="64"/>
                </a:cubicBezTo>
                <a:cubicBezTo>
                  <a:pt x="792" y="88"/>
                  <a:pt x="792" y="104"/>
                  <a:pt x="816" y="160"/>
                </a:cubicBezTo>
                <a:cubicBezTo>
                  <a:pt x="840" y="216"/>
                  <a:pt x="872" y="360"/>
                  <a:pt x="912" y="400"/>
                </a:cubicBezTo>
                <a:cubicBezTo>
                  <a:pt x="952" y="440"/>
                  <a:pt x="1024" y="408"/>
                  <a:pt x="1056" y="400"/>
                </a:cubicBezTo>
                <a:cubicBezTo>
                  <a:pt x="1088" y="392"/>
                  <a:pt x="1088" y="368"/>
                  <a:pt x="1104" y="352"/>
                </a:cubicBezTo>
                <a:cubicBezTo>
                  <a:pt x="1120" y="336"/>
                  <a:pt x="1136" y="328"/>
                  <a:pt x="1152" y="304"/>
                </a:cubicBezTo>
                <a:cubicBezTo>
                  <a:pt x="1168" y="280"/>
                  <a:pt x="1168" y="208"/>
                  <a:pt x="1200" y="208"/>
                </a:cubicBezTo>
                <a:cubicBezTo>
                  <a:pt x="1232" y="208"/>
                  <a:pt x="1312" y="272"/>
                  <a:pt x="1344" y="304"/>
                </a:cubicBezTo>
                <a:cubicBezTo>
                  <a:pt x="1376" y="336"/>
                  <a:pt x="1360" y="384"/>
                  <a:pt x="1392" y="400"/>
                </a:cubicBezTo>
                <a:cubicBezTo>
                  <a:pt x="1424" y="416"/>
                  <a:pt x="1496" y="408"/>
                  <a:pt x="1536" y="400"/>
                </a:cubicBezTo>
                <a:cubicBezTo>
                  <a:pt x="1576" y="392"/>
                  <a:pt x="1592" y="352"/>
                  <a:pt x="1632" y="352"/>
                </a:cubicBezTo>
                <a:cubicBezTo>
                  <a:pt x="1672" y="352"/>
                  <a:pt x="1720" y="384"/>
                  <a:pt x="1776" y="400"/>
                </a:cubicBezTo>
                <a:cubicBezTo>
                  <a:pt x="1832" y="416"/>
                  <a:pt x="1900" y="432"/>
                  <a:pt x="1968" y="4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9" name="Text Box 47"/>
          <p:cNvSpPr txBox="1">
            <a:spLocks noChangeArrowheads="1"/>
          </p:cNvSpPr>
          <p:nvPr/>
        </p:nvSpPr>
        <p:spPr bwMode="auto">
          <a:xfrm>
            <a:off x="5986463" y="5638800"/>
            <a:ext cx="222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sz="2400" dirty="0">
                <a:latin typeface="Times New Roman" pitchFamily="18" charset="0"/>
              </a:rPr>
              <a:t>Spectral envelop</a:t>
            </a:r>
          </a:p>
        </p:txBody>
      </p:sp>
      <p:sp>
        <p:nvSpPr>
          <p:cNvPr id="13350" name="Line 48"/>
          <p:cNvSpPr>
            <a:spLocks noChangeShapeType="1"/>
          </p:cNvSpPr>
          <p:nvPr/>
        </p:nvSpPr>
        <p:spPr bwMode="auto">
          <a:xfrm flipH="1" flipV="1">
            <a:off x="6934200" y="50292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2" name="Line 5"/>
          <p:cNvSpPr>
            <a:spLocks noChangeShapeType="1"/>
          </p:cNvSpPr>
          <p:nvPr/>
        </p:nvSpPr>
        <p:spPr bwMode="auto">
          <a:xfrm flipV="1">
            <a:off x="495300" y="16764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3" name="TextBox 1"/>
          <p:cNvSpPr txBox="1">
            <a:spLocks noChangeArrowheads="1"/>
          </p:cNvSpPr>
          <p:nvPr/>
        </p:nvSpPr>
        <p:spPr bwMode="auto">
          <a:xfrm>
            <a:off x="292100" y="6004631"/>
            <a:ext cx="8719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 sz="1100" dirty="0">
                <a:hlinkClick r:id="rId5"/>
              </a:rPr>
              <a:t>http://</a:t>
            </a:r>
            <a:r>
              <a:rPr lang="en-US" altLang="en-US" sz="1100" dirty="0" smtClean="0">
                <a:hlinkClick r:id="rId5"/>
              </a:rPr>
              <a:t>math.stackexchange.com/questions/1002/fourier-transform-for-dummies</a:t>
            </a:r>
            <a:endParaRPr lang="en-US" altLang="en-US" sz="1100" dirty="0" smtClean="0"/>
          </a:p>
          <a:p>
            <a:r>
              <a:rPr lang="en-US" sz="1100" dirty="0" smtClean="0">
                <a:hlinkClick r:id="rId6"/>
              </a:rPr>
              <a:t>DFT and Inverse: DFT https</a:t>
            </a:r>
            <a:r>
              <a:rPr lang="en-US" sz="1100" dirty="0">
                <a:hlinkClick r:id="rId6"/>
              </a:rPr>
              <a:t>://</a:t>
            </a:r>
            <a:r>
              <a:rPr lang="en-US" sz="1100" dirty="0" smtClean="0">
                <a:hlinkClick r:id="rId6"/>
              </a:rPr>
              <a:t>www.mathworks.com/matlabcentral/fileexchange/41228-dft-and-idft/content/Untitled3.m</a:t>
            </a:r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Discrete Fourier transform </a:t>
            </a:r>
            <a:r>
              <a:rPr lang="en-US" i="1" dirty="0" smtClean="0"/>
              <a:t>DFT</a:t>
            </a:r>
            <a:r>
              <a:rPr lang="en-US" dirty="0" smtClean="0"/>
              <a:t> and </a:t>
            </a:r>
            <a:br>
              <a:rPr lang="en-US" dirty="0" smtClean="0"/>
            </a:br>
            <a:r>
              <a:rPr lang="en-US" dirty="0" smtClean="0"/>
              <a:t>Inverse </a:t>
            </a:r>
            <a:r>
              <a:rPr lang="en-US" dirty="0"/>
              <a:t>Discrete Fourier transform </a:t>
            </a:r>
            <a:r>
              <a:rPr lang="en-US" i="1" dirty="0" smtClean="0"/>
              <a:t>IDFT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Preprocessing Ch2 , v8c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2159866"/>
            <a:ext cx="8418513" cy="449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31846" y="1421202"/>
            <a:ext cx="7774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en.wikipedia.org/wiki/Discrete_Fourier_transform</a:t>
            </a:r>
            <a:endParaRPr lang="en-US" sz="1200" dirty="0" smtClean="0"/>
          </a:p>
          <a:p>
            <a:r>
              <a:rPr lang="en-US" sz="1200" dirty="0" err="1" smtClean="0"/>
              <a:t>Matlab</a:t>
            </a:r>
            <a:r>
              <a:rPr lang="en-US" sz="1200" dirty="0"/>
              <a:t> </a:t>
            </a:r>
            <a:r>
              <a:rPr lang="en-US" sz="1200" dirty="0" smtClean="0"/>
              <a:t>code: </a:t>
            </a:r>
          </a:p>
          <a:p>
            <a:r>
              <a:rPr lang="en-US" sz="1200" dirty="0" smtClean="0">
                <a:hlinkClick r:id="rId4"/>
              </a:rPr>
              <a:t>https</a:t>
            </a:r>
            <a:r>
              <a:rPr lang="en-US" sz="1200" dirty="0">
                <a:hlinkClick r:id="rId4"/>
              </a:rPr>
              <a:t>://</a:t>
            </a:r>
            <a:r>
              <a:rPr lang="en-US" sz="1200" dirty="0" smtClean="0">
                <a:hlinkClick r:id="rId4"/>
              </a:rPr>
              <a:t>www.mathworks.com/matlabcentral/fileexchange/41228-dft-and-idft/content/Untitled3.m</a:t>
            </a:r>
            <a:endParaRPr lang="en-US" sz="12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zh-TW" sz="4000" smtClean="0">
                <a:ea typeface="新細明體" pitchFamily="18" charset="-120"/>
              </a:rPr>
              <a:t>Use of </a:t>
            </a:r>
            <a:r>
              <a:rPr lang="en-US" altLang="zh-CN" sz="4000" smtClean="0">
                <a:ea typeface="新細明體" pitchFamily="18" charset="-120"/>
              </a:rPr>
              <a:t>short term </a:t>
            </a:r>
            <a:r>
              <a:rPr lang="en-US" altLang="zh-TW" sz="4000" smtClean="0">
                <a:ea typeface="新細明體" pitchFamily="18" charset="-120"/>
              </a:rPr>
              <a:t>Fourier Transform</a:t>
            </a:r>
            <a:r>
              <a:rPr lang="en-US" altLang="zh-CN" sz="4000" smtClean="0">
                <a:ea typeface="新細明體" pitchFamily="18" charset="-120"/>
              </a:rPr>
              <a:t> </a:t>
            </a:r>
            <a:br>
              <a:rPr lang="en-US" altLang="zh-CN" sz="4000" smtClean="0">
                <a:ea typeface="新細明體" pitchFamily="18" charset="-120"/>
              </a:rPr>
            </a:br>
            <a:r>
              <a:rPr lang="en-US" altLang="zh-CN" sz="4000" smtClean="0">
                <a:ea typeface="新細明體" pitchFamily="18" charset="-120"/>
              </a:rPr>
              <a:t>(</a:t>
            </a:r>
            <a:r>
              <a:rPr lang="en-US" altLang="zh-TW" sz="4000" smtClean="0">
                <a:ea typeface="新細明體" pitchFamily="18" charset="-120"/>
              </a:rPr>
              <a:t>Fourier Transform</a:t>
            </a:r>
            <a:r>
              <a:rPr lang="en-US" altLang="zh-CN" sz="4000" smtClean="0">
                <a:ea typeface="新細明體" pitchFamily="18" charset="-120"/>
              </a:rPr>
              <a:t> of a frame)</a:t>
            </a:r>
            <a:endParaRPr lang="en-US" altLang="zh-TW" sz="4000" smtClean="0">
              <a:ea typeface="新細明體" pitchFamily="18" charset="-120"/>
            </a:endParaRPr>
          </a:p>
        </p:txBody>
      </p:sp>
      <p:sp>
        <p:nvSpPr>
          <p:cNvPr id="14362" name="Rectangle 1048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Power spectrum envelope is a plot of the energy Vs frequency.</a:t>
            </a:r>
          </a:p>
        </p:txBody>
      </p:sp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Preprocessing Ch2 , v8c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14CD3BFD-D822-405F-831F-828D162ED08F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14341" name="Rectangle 1027"/>
          <p:cNvSpPr>
            <a:spLocks noChangeArrowheads="1"/>
          </p:cNvSpPr>
          <p:nvPr/>
        </p:nvSpPr>
        <p:spPr bwMode="auto">
          <a:xfrm>
            <a:off x="3719513" y="3511550"/>
            <a:ext cx="328930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2400">
                <a:latin typeface="Times New Roman" pitchFamily="18" charset="0"/>
              </a:rPr>
              <a:t>DFT or FFT</a:t>
            </a:r>
          </a:p>
        </p:txBody>
      </p:sp>
      <p:sp>
        <p:nvSpPr>
          <p:cNvPr id="14342" name="Line 1028"/>
          <p:cNvSpPr>
            <a:spLocks noChangeShapeType="1"/>
          </p:cNvSpPr>
          <p:nvPr/>
        </p:nvSpPr>
        <p:spPr bwMode="auto">
          <a:xfrm>
            <a:off x="2557463" y="3733800"/>
            <a:ext cx="115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1029"/>
          <p:cNvSpPr>
            <a:spLocks noChangeArrowheads="1"/>
          </p:cNvSpPr>
          <p:nvPr/>
        </p:nvSpPr>
        <p:spPr bwMode="auto">
          <a:xfrm>
            <a:off x="147638" y="3184525"/>
            <a:ext cx="2622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 sz="2400">
                <a:latin typeface="Times New Roman" pitchFamily="18" charset="0"/>
              </a:rPr>
              <a:t>Time domain signal</a:t>
            </a:r>
          </a:p>
          <a:p>
            <a:r>
              <a:rPr lang="en-US" altLang="zh-TW" sz="2400">
                <a:latin typeface="Times New Roman" pitchFamily="18" charset="0"/>
              </a:rPr>
              <a:t>of a frame</a:t>
            </a:r>
          </a:p>
        </p:txBody>
      </p:sp>
      <p:sp>
        <p:nvSpPr>
          <p:cNvPr id="14344" name="Line 1030"/>
          <p:cNvSpPr>
            <a:spLocks noChangeShapeType="1"/>
          </p:cNvSpPr>
          <p:nvPr/>
        </p:nvSpPr>
        <p:spPr bwMode="auto">
          <a:xfrm>
            <a:off x="7015163" y="3733800"/>
            <a:ext cx="658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1031"/>
          <p:cNvSpPr>
            <a:spLocks noChangeArrowheads="1"/>
          </p:cNvSpPr>
          <p:nvPr/>
        </p:nvSpPr>
        <p:spPr bwMode="auto">
          <a:xfrm>
            <a:off x="7785100" y="3489325"/>
            <a:ext cx="19542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 sz="2400">
                <a:latin typeface="Times New Roman" pitchFamily="18" charset="0"/>
              </a:rPr>
              <a:t>Frequency</a:t>
            </a:r>
          </a:p>
          <a:p>
            <a:r>
              <a:rPr lang="en-US" altLang="zh-TW" sz="2400">
                <a:latin typeface="Times New Roman" pitchFamily="18" charset="0"/>
              </a:rPr>
              <a:t>domain output</a:t>
            </a:r>
          </a:p>
        </p:txBody>
      </p:sp>
      <p:sp>
        <p:nvSpPr>
          <p:cNvPr id="14346" name="Line 1032"/>
          <p:cNvSpPr>
            <a:spLocks noChangeShapeType="1"/>
          </p:cNvSpPr>
          <p:nvPr/>
        </p:nvSpPr>
        <p:spPr bwMode="auto">
          <a:xfrm>
            <a:off x="825500" y="5715000"/>
            <a:ext cx="3630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1033"/>
          <p:cNvSpPr>
            <a:spLocks noChangeShapeType="1"/>
          </p:cNvSpPr>
          <p:nvPr/>
        </p:nvSpPr>
        <p:spPr bwMode="auto">
          <a:xfrm flipV="1">
            <a:off x="825500" y="4800600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034"/>
          <p:cNvSpPr>
            <a:spLocks noChangeShapeType="1"/>
          </p:cNvSpPr>
          <p:nvPr/>
        </p:nvSpPr>
        <p:spPr bwMode="auto">
          <a:xfrm>
            <a:off x="5529263" y="6324600"/>
            <a:ext cx="3713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035"/>
          <p:cNvSpPr>
            <a:spLocks noChangeShapeType="1"/>
          </p:cNvSpPr>
          <p:nvPr/>
        </p:nvSpPr>
        <p:spPr bwMode="auto">
          <a:xfrm flipV="1">
            <a:off x="5529263" y="48768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Freeform 1036"/>
          <p:cNvSpPr>
            <a:spLocks/>
          </p:cNvSpPr>
          <p:nvPr/>
        </p:nvSpPr>
        <p:spPr bwMode="auto">
          <a:xfrm>
            <a:off x="990600" y="4762500"/>
            <a:ext cx="3136900" cy="1620838"/>
          </a:xfrm>
          <a:custGeom>
            <a:avLst/>
            <a:gdLst>
              <a:gd name="T0" fmla="*/ 2147483647 w 1976"/>
              <a:gd name="T1" fmla="*/ 2147483647 h 1021"/>
              <a:gd name="T2" fmla="*/ 2147483647 w 1976"/>
              <a:gd name="T3" fmla="*/ 2147483647 h 1021"/>
              <a:gd name="T4" fmla="*/ 2147483647 w 1976"/>
              <a:gd name="T5" fmla="*/ 2147483647 h 1021"/>
              <a:gd name="T6" fmla="*/ 2147483647 w 1976"/>
              <a:gd name="T7" fmla="*/ 2147483647 h 1021"/>
              <a:gd name="T8" fmla="*/ 2147483647 w 1976"/>
              <a:gd name="T9" fmla="*/ 2147483647 h 1021"/>
              <a:gd name="T10" fmla="*/ 2147483647 w 1976"/>
              <a:gd name="T11" fmla="*/ 2147483647 h 1021"/>
              <a:gd name="T12" fmla="*/ 2147483647 w 1976"/>
              <a:gd name="T13" fmla="*/ 2147483647 h 1021"/>
              <a:gd name="T14" fmla="*/ 2147483647 w 1976"/>
              <a:gd name="T15" fmla="*/ 2147483647 h 1021"/>
              <a:gd name="T16" fmla="*/ 2147483647 w 1976"/>
              <a:gd name="T17" fmla="*/ 2147483647 h 1021"/>
              <a:gd name="T18" fmla="*/ 2147483647 w 1976"/>
              <a:gd name="T19" fmla="*/ 2147483647 h 1021"/>
              <a:gd name="T20" fmla="*/ 2147483647 w 1976"/>
              <a:gd name="T21" fmla="*/ 2147483647 h 1021"/>
              <a:gd name="T22" fmla="*/ 2147483647 w 1976"/>
              <a:gd name="T23" fmla="*/ 2147483647 h 1021"/>
              <a:gd name="T24" fmla="*/ 2147483647 w 1976"/>
              <a:gd name="T25" fmla="*/ 2147483647 h 1021"/>
              <a:gd name="T26" fmla="*/ 2147483647 w 1976"/>
              <a:gd name="T27" fmla="*/ 2147483647 h 1021"/>
              <a:gd name="T28" fmla="*/ 2147483647 w 1976"/>
              <a:gd name="T29" fmla="*/ 2147483647 h 1021"/>
              <a:gd name="T30" fmla="*/ 2147483647 w 1976"/>
              <a:gd name="T31" fmla="*/ 2147483647 h 1021"/>
              <a:gd name="T32" fmla="*/ 2147483647 w 1976"/>
              <a:gd name="T33" fmla="*/ 2147483647 h 1021"/>
              <a:gd name="T34" fmla="*/ 2147483647 w 1976"/>
              <a:gd name="T35" fmla="*/ 2147483647 h 1021"/>
              <a:gd name="T36" fmla="*/ 2147483647 w 1976"/>
              <a:gd name="T37" fmla="*/ 2147483647 h 1021"/>
              <a:gd name="T38" fmla="*/ 2147483647 w 1976"/>
              <a:gd name="T39" fmla="*/ 2147483647 h 1021"/>
              <a:gd name="T40" fmla="*/ 2147483647 w 1976"/>
              <a:gd name="T41" fmla="*/ 2147483647 h 1021"/>
              <a:gd name="T42" fmla="*/ 2147483647 w 1976"/>
              <a:gd name="T43" fmla="*/ 2147483647 h 1021"/>
              <a:gd name="T44" fmla="*/ 2147483647 w 1976"/>
              <a:gd name="T45" fmla="*/ 2147483647 h 1021"/>
              <a:gd name="T46" fmla="*/ 2147483647 w 1976"/>
              <a:gd name="T47" fmla="*/ 2147483647 h 1021"/>
              <a:gd name="T48" fmla="*/ 2147483647 w 1976"/>
              <a:gd name="T49" fmla="*/ 2147483647 h 1021"/>
              <a:gd name="T50" fmla="*/ 2147483647 w 1976"/>
              <a:gd name="T51" fmla="*/ 2147483647 h 1021"/>
              <a:gd name="T52" fmla="*/ 2147483647 w 1976"/>
              <a:gd name="T53" fmla="*/ 2147483647 h 1021"/>
              <a:gd name="T54" fmla="*/ 2147483647 w 1976"/>
              <a:gd name="T55" fmla="*/ 2147483647 h 1021"/>
              <a:gd name="T56" fmla="*/ 2147483647 w 1976"/>
              <a:gd name="T57" fmla="*/ 2147483647 h 1021"/>
              <a:gd name="T58" fmla="*/ 2147483647 w 1976"/>
              <a:gd name="T59" fmla="*/ 2147483647 h 1021"/>
              <a:gd name="T60" fmla="*/ 2147483647 w 1976"/>
              <a:gd name="T61" fmla="*/ 2147483647 h 1021"/>
              <a:gd name="T62" fmla="*/ 2147483647 w 1976"/>
              <a:gd name="T63" fmla="*/ 2147483647 h 1021"/>
              <a:gd name="T64" fmla="*/ 2147483647 w 1976"/>
              <a:gd name="T65" fmla="*/ 2147483647 h 1021"/>
              <a:gd name="T66" fmla="*/ 2147483647 w 1976"/>
              <a:gd name="T67" fmla="*/ 2147483647 h 1021"/>
              <a:gd name="T68" fmla="*/ 2147483647 w 1976"/>
              <a:gd name="T69" fmla="*/ 0 h 1021"/>
              <a:gd name="T70" fmla="*/ 2147483647 w 1976"/>
              <a:gd name="T71" fmla="*/ 2147483647 h 1021"/>
              <a:gd name="T72" fmla="*/ 2147483647 w 1976"/>
              <a:gd name="T73" fmla="*/ 2147483647 h 1021"/>
              <a:gd name="T74" fmla="*/ 2147483647 w 1976"/>
              <a:gd name="T75" fmla="*/ 2147483647 h 1021"/>
              <a:gd name="T76" fmla="*/ 2147483647 w 1976"/>
              <a:gd name="T77" fmla="*/ 2147483647 h 1021"/>
              <a:gd name="T78" fmla="*/ 2147483647 w 1976"/>
              <a:gd name="T79" fmla="*/ 2147483647 h 1021"/>
              <a:gd name="T80" fmla="*/ 2147483647 w 1976"/>
              <a:gd name="T81" fmla="*/ 2147483647 h 1021"/>
              <a:gd name="T82" fmla="*/ 2147483647 w 1976"/>
              <a:gd name="T83" fmla="*/ 2147483647 h 1021"/>
              <a:gd name="T84" fmla="*/ 2147483647 w 1976"/>
              <a:gd name="T85" fmla="*/ 2147483647 h 1021"/>
              <a:gd name="T86" fmla="*/ 2147483647 w 1976"/>
              <a:gd name="T87" fmla="*/ 2147483647 h 1021"/>
              <a:gd name="T88" fmla="*/ 2147483647 w 1976"/>
              <a:gd name="T89" fmla="*/ 2147483647 h 1021"/>
              <a:gd name="T90" fmla="*/ 2147483647 w 1976"/>
              <a:gd name="T91" fmla="*/ 2147483647 h 1021"/>
              <a:gd name="T92" fmla="*/ 2147483647 w 1976"/>
              <a:gd name="T93" fmla="*/ 2147483647 h 1021"/>
              <a:gd name="T94" fmla="*/ 2147483647 w 1976"/>
              <a:gd name="T95" fmla="*/ 2147483647 h 102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976" h="1021">
                <a:moveTo>
                  <a:pt x="0" y="696"/>
                </a:moveTo>
                <a:lnTo>
                  <a:pt x="25" y="630"/>
                </a:lnTo>
                <a:lnTo>
                  <a:pt x="42" y="540"/>
                </a:lnTo>
                <a:lnTo>
                  <a:pt x="74" y="495"/>
                </a:lnTo>
                <a:lnTo>
                  <a:pt x="107" y="390"/>
                </a:lnTo>
                <a:lnTo>
                  <a:pt x="107" y="345"/>
                </a:lnTo>
                <a:lnTo>
                  <a:pt x="155" y="345"/>
                </a:lnTo>
                <a:lnTo>
                  <a:pt x="172" y="390"/>
                </a:lnTo>
                <a:lnTo>
                  <a:pt x="172" y="435"/>
                </a:lnTo>
                <a:lnTo>
                  <a:pt x="172" y="480"/>
                </a:lnTo>
                <a:lnTo>
                  <a:pt x="204" y="435"/>
                </a:lnTo>
                <a:lnTo>
                  <a:pt x="237" y="390"/>
                </a:lnTo>
                <a:lnTo>
                  <a:pt x="285" y="420"/>
                </a:lnTo>
                <a:lnTo>
                  <a:pt x="302" y="480"/>
                </a:lnTo>
                <a:lnTo>
                  <a:pt x="302" y="525"/>
                </a:lnTo>
                <a:lnTo>
                  <a:pt x="318" y="570"/>
                </a:lnTo>
                <a:lnTo>
                  <a:pt x="350" y="615"/>
                </a:lnTo>
                <a:lnTo>
                  <a:pt x="367" y="660"/>
                </a:lnTo>
                <a:lnTo>
                  <a:pt x="383" y="705"/>
                </a:lnTo>
                <a:lnTo>
                  <a:pt x="383" y="750"/>
                </a:lnTo>
                <a:lnTo>
                  <a:pt x="399" y="870"/>
                </a:lnTo>
                <a:lnTo>
                  <a:pt x="415" y="915"/>
                </a:lnTo>
                <a:lnTo>
                  <a:pt x="415" y="960"/>
                </a:lnTo>
                <a:lnTo>
                  <a:pt x="448" y="870"/>
                </a:lnTo>
                <a:lnTo>
                  <a:pt x="464" y="780"/>
                </a:lnTo>
                <a:lnTo>
                  <a:pt x="480" y="735"/>
                </a:lnTo>
                <a:lnTo>
                  <a:pt x="496" y="690"/>
                </a:lnTo>
                <a:lnTo>
                  <a:pt x="513" y="645"/>
                </a:lnTo>
                <a:lnTo>
                  <a:pt x="545" y="690"/>
                </a:lnTo>
                <a:lnTo>
                  <a:pt x="561" y="750"/>
                </a:lnTo>
                <a:lnTo>
                  <a:pt x="594" y="795"/>
                </a:lnTo>
                <a:lnTo>
                  <a:pt x="594" y="750"/>
                </a:lnTo>
                <a:lnTo>
                  <a:pt x="610" y="705"/>
                </a:lnTo>
                <a:lnTo>
                  <a:pt x="643" y="660"/>
                </a:lnTo>
                <a:lnTo>
                  <a:pt x="675" y="570"/>
                </a:lnTo>
                <a:lnTo>
                  <a:pt x="691" y="480"/>
                </a:lnTo>
                <a:lnTo>
                  <a:pt x="691" y="420"/>
                </a:lnTo>
                <a:lnTo>
                  <a:pt x="708" y="330"/>
                </a:lnTo>
                <a:lnTo>
                  <a:pt x="724" y="285"/>
                </a:lnTo>
                <a:lnTo>
                  <a:pt x="740" y="225"/>
                </a:lnTo>
                <a:lnTo>
                  <a:pt x="756" y="285"/>
                </a:lnTo>
                <a:lnTo>
                  <a:pt x="773" y="330"/>
                </a:lnTo>
                <a:lnTo>
                  <a:pt x="789" y="375"/>
                </a:lnTo>
                <a:lnTo>
                  <a:pt x="821" y="330"/>
                </a:lnTo>
                <a:lnTo>
                  <a:pt x="854" y="390"/>
                </a:lnTo>
                <a:lnTo>
                  <a:pt x="870" y="450"/>
                </a:lnTo>
                <a:lnTo>
                  <a:pt x="886" y="405"/>
                </a:lnTo>
                <a:lnTo>
                  <a:pt x="903" y="510"/>
                </a:lnTo>
                <a:lnTo>
                  <a:pt x="919" y="630"/>
                </a:lnTo>
                <a:lnTo>
                  <a:pt x="935" y="675"/>
                </a:lnTo>
                <a:lnTo>
                  <a:pt x="951" y="735"/>
                </a:lnTo>
                <a:lnTo>
                  <a:pt x="968" y="795"/>
                </a:lnTo>
                <a:lnTo>
                  <a:pt x="984" y="885"/>
                </a:lnTo>
                <a:lnTo>
                  <a:pt x="1000" y="930"/>
                </a:lnTo>
                <a:lnTo>
                  <a:pt x="1016" y="975"/>
                </a:lnTo>
                <a:lnTo>
                  <a:pt x="1049" y="1020"/>
                </a:lnTo>
                <a:lnTo>
                  <a:pt x="1081" y="975"/>
                </a:lnTo>
                <a:lnTo>
                  <a:pt x="1114" y="915"/>
                </a:lnTo>
                <a:lnTo>
                  <a:pt x="1146" y="855"/>
                </a:lnTo>
                <a:lnTo>
                  <a:pt x="1195" y="855"/>
                </a:lnTo>
                <a:lnTo>
                  <a:pt x="1211" y="900"/>
                </a:lnTo>
                <a:lnTo>
                  <a:pt x="1227" y="840"/>
                </a:lnTo>
                <a:lnTo>
                  <a:pt x="1227" y="750"/>
                </a:lnTo>
                <a:lnTo>
                  <a:pt x="1244" y="660"/>
                </a:lnTo>
                <a:lnTo>
                  <a:pt x="1276" y="615"/>
                </a:lnTo>
                <a:lnTo>
                  <a:pt x="1276" y="435"/>
                </a:lnTo>
                <a:lnTo>
                  <a:pt x="1292" y="255"/>
                </a:lnTo>
                <a:lnTo>
                  <a:pt x="1325" y="135"/>
                </a:lnTo>
                <a:lnTo>
                  <a:pt x="1341" y="45"/>
                </a:lnTo>
                <a:lnTo>
                  <a:pt x="1357" y="0"/>
                </a:lnTo>
                <a:lnTo>
                  <a:pt x="1390" y="45"/>
                </a:lnTo>
                <a:lnTo>
                  <a:pt x="1390" y="90"/>
                </a:lnTo>
                <a:lnTo>
                  <a:pt x="1406" y="135"/>
                </a:lnTo>
                <a:lnTo>
                  <a:pt x="1439" y="225"/>
                </a:lnTo>
                <a:lnTo>
                  <a:pt x="1455" y="375"/>
                </a:lnTo>
                <a:lnTo>
                  <a:pt x="1471" y="465"/>
                </a:lnTo>
                <a:lnTo>
                  <a:pt x="1487" y="510"/>
                </a:lnTo>
                <a:lnTo>
                  <a:pt x="1503" y="450"/>
                </a:lnTo>
                <a:lnTo>
                  <a:pt x="1520" y="405"/>
                </a:lnTo>
                <a:lnTo>
                  <a:pt x="1536" y="465"/>
                </a:lnTo>
                <a:lnTo>
                  <a:pt x="1585" y="585"/>
                </a:lnTo>
                <a:lnTo>
                  <a:pt x="1601" y="675"/>
                </a:lnTo>
                <a:lnTo>
                  <a:pt x="1617" y="735"/>
                </a:lnTo>
                <a:lnTo>
                  <a:pt x="1633" y="795"/>
                </a:lnTo>
                <a:lnTo>
                  <a:pt x="1650" y="735"/>
                </a:lnTo>
                <a:lnTo>
                  <a:pt x="1698" y="750"/>
                </a:lnTo>
                <a:lnTo>
                  <a:pt x="1731" y="840"/>
                </a:lnTo>
                <a:lnTo>
                  <a:pt x="1747" y="930"/>
                </a:lnTo>
                <a:lnTo>
                  <a:pt x="1763" y="975"/>
                </a:lnTo>
                <a:lnTo>
                  <a:pt x="1763" y="870"/>
                </a:lnTo>
                <a:lnTo>
                  <a:pt x="1780" y="825"/>
                </a:lnTo>
                <a:lnTo>
                  <a:pt x="1812" y="765"/>
                </a:lnTo>
                <a:lnTo>
                  <a:pt x="1861" y="720"/>
                </a:lnTo>
                <a:lnTo>
                  <a:pt x="1910" y="735"/>
                </a:lnTo>
                <a:lnTo>
                  <a:pt x="1926" y="690"/>
                </a:lnTo>
                <a:lnTo>
                  <a:pt x="1975" y="69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Freeform 1037"/>
          <p:cNvSpPr>
            <a:spLocks/>
          </p:cNvSpPr>
          <p:nvPr/>
        </p:nvSpPr>
        <p:spPr bwMode="auto">
          <a:xfrm>
            <a:off x="5611813" y="5095875"/>
            <a:ext cx="3235325" cy="1073150"/>
          </a:xfrm>
          <a:custGeom>
            <a:avLst/>
            <a:gdLst>
              <a:gd name="T0" fmla="*/ 0 w 2038"/>
              <a:gd name="T1" fmla="*/ 2147483647 h 676"/>
              <a:gd name="T2" fmla="*/ 2147483647 w 2038"/>
              <a:gd name="T3" fmla="*/ 2147483647 h 676"/>
              <a:gd name="T4" fmla="*/ 2147483647 w 2038"/>
              <a:gd name="T5" fmla="*/ 2147483647 h 676"/>
              <a:gd name="T6" fmla="*/ 2147483647 w 2038"/>
              <a:gd name="T7" fmla="*/ 2147483647 h 676"/>
              <a:gd name="T8" fmla="*/ 2147483647 w 2038"/>
              <a:gd name="T9" fmla="*/ 2147483647 h 676"/>
              <a:gd name="T10" fmla="*/ 2147483647 w 2038"/>
              <a:gd name="T11" fmla="*/ 2147483647 h 676"/>
              <a:gd name="T12" fmla="*/ 2147483647 w 2038"/>
              <a:gd name="T13" fmla="*/ 2147483647 h 676"/>
              <a:gd name="T14" fmla="*/ 2147483647 w 2038"/>
              <a:gd name="T15" fmla="*/ 2147483647 h 676"/>
              <a:gd name="T16" fmla="*/ 2147483647 w 2038"/>
              <a:gd name="T17" fmla="*/ 2147483647 h 676"/>
              <a:gd name="T18" fmla="*/ 2147483647 w 2038"/>
              <a:gd name="T19" fmla="*/ 2147483647 h 676"/>
              <a:gd name="T20" fmla="*/ 2147483647 w 2038"/>
              <a:gd name="T21" fmla="*/ 2147483647 h 676"/>
              <a:gd name="T22" fmla="*/ 2147483647 w 2038"/>
              <a:gd name="T23" fmla="*/ 2147483647 h 676"/>
              <a:gd name="T24" fmla="*/ 2147483647 w 2038"/>
              <a:gd name="T25" fmla="*/ 2147483647 h 676"/>
              <a:gd name="T26" fmla="*/ 2147483647 w 2038"/>
              <a:gd name="T27" fmla="*/ 2147483647 h 676"/>
              <a:gd name="T28" fmla="*/ 2147483647 w 2038"/>
              <a:gd name="T29" fmla="*/ 0 h 676"/>
              <a:gd name="T30" fmla="*/ 2147483647 w 2038"/>
              <a:gd name="T31" fmla="*/ 2147483647 h 676"/>
              <a:gd name="T32" fmla="*/ 2147483647 w 2038"/>
              <a:gd name="T33" fmla="*/ 2147483647 h 676"/>
              <a:gd name="T34" fmla="*/ 2147483647 w 2038"/>
              <a:gd name="T35" fmla="*/ 2147483647 h 676"/>
              <a:gd name="T36" fmla="*/ 2147483647 w 2038"/>
              <a:gd name="T37" fmla="*/ 2147483647 h 676"/>
              <a:gd name="T38" fmla="*/ 2147483647 w 2038"/>
              <a:gd name="T39" fmla="*/ 2147483647 h 676"/>
              <a:gd name="T40" fmla="*/ 2147483647 w 2038"/>
              <a:gd name="T41" fmla="*/ 2147483647 h 676"/>
              <a:gd name="T42" fmla="*/ 2147483647 w 2038"/>
              <a:gd name="T43" fmla="*/ 2147483647 h 676"/>
              <a:gd name="T44" fmla="*/ 2147483647 w 2038"/>
              <a:gd name="T45" fmla="*/ 2147483647 h 676"/>
              <a:gd name="T46" fmla="*/ 2147483647 w 2038"/>
              <a:gd name="T47" fmla="*/ 2147483647 h 676"/>
              <a:gd name="T48" fmla="*/ 2147483647 w 2038"/>
              <a:gd name="T49" fmla="*/ 2147483647 h 676"/>
              <a:gd name="T50" fmla="*/ 2147483647 w 2038"/>
              <a:gd name="T51" fmla="*/ 2147483647 h 676"/>
              <a:gd name="T52" fmla="*/ 2147483647 w 2038"/>
              <a:gd name="T53" fmla="*/ 2147483647 h 676"/>
              <a:gd name="T54" fmla="*/ 2147483647 w 2038"/>
              <a:gd name="T55" fmla="*/ 2147483647 h 676"/>
              <a:gd name="T56" fmla="*/ 2147483647 w 2038"/>
              <a:gd name="T57" fmla="*/ 2147483647 h 676"/>
              <a:gd name="T58" fmla="*/ 2147483647 w 2038"/>
              <a:gd name="T59" fmla="*/ 2147483647 h 676"/>
              <a:gd name="T60" fmla="*/ 2147483647 w 2038"/>
              <a:gd name="T61" fmla="*/ 2147483647 h 676"/>
              <a:gd name="T62" fmla="*/ 2147483647 w 2038"/>
              <a:gd name="T63" fmla="*/ 2147483647 h 676"/>
              <a:gd name="T64" fmla="*/ 2147483647 w 2038"/>
              <a:gd name="T65" fmla="*/ 2147483647 h 676"/>
              <a:gd name="T66" fmla="*/ 2147483647 w 2038"/>
              <a:gd name="T67" fmla="*/ 2147483647 h 676"/>
              <a:gd name="T68" fmla="*/ 2147483647 w 2038"/>
              <a:gd name="T69" fmla="*/ 2147483647 h 676"/>
              <a:gd name="T70" fmla="*/ 2147483647 w 2038"/>
              <a:gd name="T71" fmla="*/ 2147483647 h 676"/>
              <a:gd name="T72" fmla="*/ 2147483647 w 2038"/>
              <a:gd name="T73" fmla="*/ 2147483647 h 676"/>
              <a:gd name="T74" fmla="*/ 2147483647 w 2038"/>
              <a:gd name="T75" fmla="*/ 2147483647 h 676"/>
              <a:gd name="T76" fmla="*/ 2147483647 w 2038"/>
              <a:gd name="T77" fmla="*/ 2147483647 h 676"/>
              <a:gd name="T78" fmla="*/ 2147483647 w 2038"/>
              <a:gd name="T79" fmla="*/ 2147483647 h 676"/>
              <a:gd name="T80" fmla="*/ 2147483647 w 2038"/>
              <a:gd name="T81" fmla="*/ 2147483647 h 676"/>
              <a:gd name="T82" fmla="*/ 2147483647 w 2038"/>
              <a:gd name="T83" fmla="*/ 2147483647 h 676"/>
              <a:gd name="T84" fmla="*/ 2147483647 w 2038"/>
              <a:gd name="T85" fmla="*/ 2147483647 h 676"/>
              <a:gd name="T86" fmla="*/ 2147483647 w 2038"/>
              <a:gd name="T87" fmla="*/ 2147483647 h 676"/>
              <a:gd name="T88" fmla="*/ 2147483647 w 2038"/>
              <a:gd name="T89" fmla="*/ 2147483647 h 676"/>
              <a:gd name="T90" fmla="*/ 2147483647 w 2038"/>
              <a:gd name="T91" fmla="*/ 2147483647 h 676"/>
              <a:gd name="T92" fmla="*/ 2147483647 w 2038"/>
              <a:gd name="T93" fmla="*/ 2147483647 h 676"/>
              <a:gd name="T94" fmla="*/ 2147483647 w 2038"/>
              <a:gd name="T95" fmla="*/ 2147483647 h 676"/>
              <a:gd name="T96" fmla="*/ 2147483647 w 2038"/>
              <a:gd name="T97" fmla="*/ 2147483647 h 676"/>
              <a:gd name="T98" fmla="*/ 2147483647 w 2038"/>
              <a:gd name="T99" fmla="*/ 2147483647 h 676"/>
              <a:gd name="T100" fmla="*/ 2147483647 w 2038"/>
              <a:gd name="T101" fmla="*/ 2147483647 h 676"/>
              <a:gd name="T102" fmla="*/ 2147483647 w 2038"/>
              <a:gd name="T103" fmla="*/ 2147483647 h 676"/>
              <a:gd name="T104" fmla="*/ 2147483647 w 2038"/>
              <a:gd name="T105" fmla="*/ 2147483647 h 676"/>
              <a:gd name="T106" fmla="*/ 2147483647 w 2038"/>
              <a:gd name="T107" fmla="*/ 2147483647 h 676"/>
              <a:gd name="T108" fmla="*/ 2147483647 w 2038"/>
              <a:gd name="T109" fmla="*/ 2147483647 h 676"/>
              <a:gd name="T110" fmla="*/ 2147483647 w 2038"/>
              <a:gd name="T111" fmla="*/ 2147483647 h 676"/>
              <a:gd name="T112" fmla="*/ 2147483647 w 2038"/>
              <a:gd name="T113" fmla="*/ 2147483647 h 676"/>
              <a:gd name="T114" fmla="*/ 2147483647 w 2038"/>
              <a:gd name="T115" fmla="*/ 2147483647 h 676"/>
              <a:gd name="T116" fmla="*/ 2147483647 w 2038"/>
              <a:gd name="T117" fmla="*/ 2147483647 h 676"/>
              <a:gd name="T118" fmla="*/ 2147483647 w 2038"/>
              <a:gd name="T119" fmla="*/ 2147483647 h 676"/>
              <a:gd name="T120" fmla="*/ 2147483647 w 2038"/>
              <a:gd name="T121" fmla="*/ 2147483647 h 676"/>
              <a:gd name="T122" fmla="*/ 2147483647 w 2038"/>
              <a:gd name="T123" fmla="*/ 2147483647 h 676"/>
              <a:gd name="T124" fmla="*/ 2147483647 w 2038"/>
              <a:gd name="T125" fmla="*/ 2147483647 h 67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038" h="676">
                <a:moveTo>
                  <a:pt x="0" y="630"/>
                </a:moveTo>
                <a:lnTo>
                  <a:pt x="22" y="570"/>
                </a:lnTo>
                <a:lnTo>
                  <a:pt x="38" y="525"/>
                </a:lnTo>
                <a:lnTo>
                  <a:pt x="38" y="465"/>
                </a:lnTo>
                <a:lnTo>
                  <a:pt x="38" y="420"/>
                </a:lnTo>
                <a:lnTo>
                  <a:pt x="38" y="375"/>
                </a:lnTo>
                <a:lnTo>
                  <a:pt x="38" y="330"/>
                </a:lnTo>
                <a:lnTo>
                  <a:pt x="38" y="285"/>
                </a:lnTo>
                <a:lnTo>
                  <a:pt x="38" y="240"/>
                </a:lnTo>
                <a:lnTo>
                  <a:pt x="71" y="195"/>
                </a:lnTo>
                <a:lnTo>
                  <a:pt x="87" y="150"/>
                </a:lnTo>
                <a:lnTo>
                  <a:pt x="87" y="105"/>
                </a:lnTo>
                <a:lnTo>
                  <a:pt x="136" y="75"/>
                </a:lnTo>
                <a:lnTo>
                  <a:pt x="152" y="30"/>
                </a:lnTo>
                <a:lnTo>
                  <a:pt x="201" y="0"/>
                </a:lnTo>
                <a:lnTo>
                  <a:pt x="233" y="45"/>
                </a:lnTo>
                <a:lnTo>
                  <a:pt x="250" y="90"/>
                </a:lnTo>
                <a:lnTo>
                  <a:pt x="282" y="135"/>
                </a:lnTo>
                <a:lnTo>
                  <a:pt x="298" y="180"/>
                </a:lnTo>
                <a:lnTo>
                  <a:pt x="331" y="225"/>
                </a:lnTo>
                <a:lnTo>
                  <a:pt x="347" y="270"/>
                </a:lnTo>
                <a:lnTo>
                  <a:pt x="380" y="315"/>
                </a:lnTo>
                <a:lnTo>
                  <a:pt x="428" y="330"/>
                </a:lnTo>
                <a:lnTo>
                  <a:pt x="445" y="375"/>
                </a:lnTo>
                <a:lnTo>
                  <a:pt x="493" y="405"/>
                </a:lnTo>
                <a:lnTo>
                  <a:pt x="542" y="435"/>
                </a:lnTo>
                <a:lnTo>
                  <a:pt x="591" y="450"/>
                </a:lnTo>
                <a:lnTo>
                  <a:pt x="640" y="450"/>
                </a:lnTo>
                <a:lnTo>
                  <a:pt x="688" y="600"/>
                </a:lnTo>
                <a:lnTo>
                  <a:pt x="737" y="645"/>
                </a:lnTo>
                <a:lnTo>
                  <a:pt x="737" y="600"/>
                </a:lnTo>
                <a:lnTo>
                  <a:pt x="786" y="585"/>
                </a:lnTo>
                <a:lnTo>
                  <a:pt x="834" y="615"/>
                </a:lnTo>
                <a:lnTo>
                  <a:pt x="883" y="645"/>
                </a:lnTo>
                <a:lnTo>
                  <a:pt x="932" y="660"/>
                </a:lnTo>
                <a:lnTo>
                  <a:pt x="981" y="660"/>
                </a:lnTo>
                <a:lnTo>
                  <a:pt x="1029" y="630"/>
                </a:lnTo>
                <a:lnTo>
                  <a:pt x="1046" y="585"/>
                </a:lnTo>
                <a:lnTo>
                  <a:pt x="1062" y="540"/>
                </a:lnTo>
                <a:lnTo>
                  <a:pt x="1094" y="495"/>
                </a:lnTo>
                <a:lnTo>
                  <a:pt x="1094" y="450"/>
                </a:lnTo>
                <a:lnTo>
                  <a:pt x="1127" y="405"/>
                </a:lnTo>
                <a:lnTo>
                  <a:pt x="1143" y="360"/>
                </a:lnTo>
                <a:lnTo>
                  <a:pt x="1159" y="315"/>
                </a:lnTo>
                <a:lnTo>
                  <a:pt x="1192" y="270"/>
                </a:lnTo>
                <a:lnTo>
                  <a:pt x="1241" y="270"/>
                </a:lnTo>
                <a:lnTo>
                  <a:pt x="1257" y="315"/>
                </a:lnTo>
                <a:lnTo>
                  <a:pt x="1289" y="360"/>
                </a:lnTo>
                <a:lnTo>
                  <a:pt x="1322" y="405"/>
                </a:lnTo>
                <a:lnTo>
                  <a:pt x="1370" y="435"/>
                </a:lnTo>
                <a:lnTo>
                  <a:pt x="1403" y="480"/>
                </a:lnTo>
                <a:lnTo>
                  <a:pt x="1452" y="525"/>
                </a:lnTo>
                <a:lnTo>
                  <a:pt x="1500" y="570"/>
                </a:lnTo>
                <a:lnTo>
                  <a:pt x="1549" y="600"/>
                </a:lnTo>
                <a:lnTo>
                  <a:pt x="1647" y="615"/>
                </a:lnTo>
                <a:lnTo>
                  <a:pt x="1695" y="630"/>
                </a:lnTo>
                <a:lnTo>
                  <a:pt x="1744" y="660"/>
                </a:lnTo>
                <a:lnTo>
                  <a:pt x="1793" y="660"/>
                </a:lnTo>
                <a:lnTo>
                  <a:pt x="1842" y="675"/>
                </a:lnTo>
                <a:lnTo>
                  <a:pt x="1890" y="675"/>
                </a:lnTo>
                <a:lnTo>
                  <a:pt x="1939" y="675"/>
                </a:lnTo>
                <a:lnTo>
                  <a:pt x="1988" y="675"/>
                </a:lnTo>
                <a:lnTo>
                  <a:pt x="2037" y="675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Rectangle 1038"/>
          <p:cNvSpPr>
            <a:spLocks noChangeArrowheads="1"/>
          </p:cNvSpPr>
          <p:nvPr/>
        </p:nvSpPr>
        <p:spPr bwMode="auto">
          <a:xfrm>
            <a:off x="0" y="4251325"/>
            <a:ext cx="158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 sz="2400">
                <a:latin typeface="Times New Roman" pitchFamily="18" charset="0"/>
              </a:rPr>
              <a:t>amplitude</a:t>
            </a:r>
          </a:p>
        </p:txBody>
      </p:sp>
      <p:sp>
        <p:nvSpPr>
          <p:cNvPr id="14353" name="Rectangle 1039"/>
          <p:cNvSpPr>
            <a:spLocks noChangeArrowheads="1"/>
          </p:cNvSpPr>
          <p:nvPr/>
        </p:nvSpPr>
        <p:spPr bwMode="auto">
          <a:xfrm>
            <a:off x="4191000" y="5851525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 sz="2400">
                <a:latin typeface="Times New Roman" pitchFamily="18" charset="0"/>
              </a:rPr>
              <a:t>time</a:t>
            </a:r>
          </a:p>
        </p:txBody>
      </p:sp>
      <p:sp>
        <p:nvSpPr>
          <p:cNvPr id="14354" name="Rectangle 1040"/>
          <p:cNvSpPr>
            <a:spLocks noChangeArrowheads="1"/>
          </p:cNvSpPr>
          <p:nvPr/>
        </p:nvSpPr>
        <p:spPr bwMode="auto">
          <a:xfrm>
            <a:off x="8812213" y="6246813"/>
            <a:ext cx="8143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 sz="2400">
                <a:latin typeface="Times New Roman" pitchFamily="18" charset="0"/>
              </a:rPr>
              <a:t>freq..</a:t>
            </a:r>
          </a:p>
        </p:txBody>
      </p:sp>
      <p:sp>
        <p:nvSpPr>
          <p:cNvPr id="14355" name="Rectangle 1041"/>
          <p:cNvSpPr>
            <a:spLocks noChangeArrowheads="1"/>
          </p:cNvSpPr>
          <p:nvPr/>
        </p:nvSpPr>
        <p:spPr bwMode="auto">
          <a:xfrm>
            <a:off x="5016500" y="4327525"/>
            <a:ext cx="106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 sz="2400">
                <a:latin typeface="Times New Roman" pitchFamily="18" charset="0"/>
              </a:rPr>
              <a:t>Energy</a:t>
            </a:r>
          </a:p>
        </p:txBody>
      </p:sp>
      <p:sp>
        <p:nvSpPr>
          <p:cNvPr id="14356" name="Rectangle 1042"/>
          <p:cNvSpPr>
            <a:spLocks noChangeArrowheads="1"/>
          </p:cNvSpPr>
          <p:nvPr/>
        </p:nvSpPr>
        <p:spPr bwMode="auto">
          <a:xfrm>
            <a:off x="6661150" y="4403725"/>
            <a:ext cx="222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 sz="2400">
                <a:latin typeface="Times New Roman" pitchFamily="18" charset="0"/>
              </a:rPr>
              <a:t>Spectral envelop</a:t>
            </a:r>
          </a:p>
        </p:txBody>
      </p:sp>
      <p:sp>
        <p:nvSpPr>
          <p:cNvPr id="14357" name="Rectangle 1043"/>
          <p:cNvSpPr>
            <a:spLocks noChangeArrowheads="1"/>
          </p:cNvSpPr>
          <p:nvPr/>
        </p:nvSpPr>
        <p:spPr bwMode="auto">
          <a:xfrm>
            <a:off x="1798638" y="4022725"/>
            <a:ext cx="2520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 sz="2400">
                <a:latin typeface="Times New Roman" pitchFamily="18" charset="0"/>
              </a:rPr>
              <a:t>time domain signal</a:t>
            </a:r>
          </a:p>
          <a:p>
            <a:r>
              <a:rPr lang="en-US" altLang="zh-TW" sz="2400">
                <a:latin typeface="Times New Roman" pitchFamily="18" charset="0"/>
              </a:rPr>
              <a:t>of a frame</a:t>
            </a:r>
          </a:p>
        </p:txBody>
      </p:sp>
      <p:sp>
        <p:nvSpPr>
          <p:cNvPr id="14358" name="Line 1044"/>
          <p:cNvSpPr>
            <a:spLocks noChangeShapeType="1"/>
          </p:cNvSpPr>
          <p:nvPr/>
        </p:nvSpPr>
        <p:spPr bwMode="auto">
          <a:xfrm>
            <a:off x="6602413" y="6248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Line 1045"/>
          <p:cNvSpPr>
            <a:spLocks noChangeShapeType="1"/>
          </p:cNvSpPr>
          <p:nvPr/>
        </p:nvSpPr>
        <p:spPr bwMode="auto">
          <a:xfrm>
            <a:off x="7673975" y="6248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1046"/>
          <p:cNvSpPr>
            <a:spLocks noChangeArrowheads="1"/>
          </p:cNvSpPr>
          <p:nvPr/>
        </p:nvSpPr>
        <p:spPr bwMode="auto">
          <a:xfrm>
            <a:off x="6337300" y="6384925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zh-TW" altLang="en-US" sz="2400">
                <a:latin typeface="Times New Roman" pitchFamily="18" charset="0"/>
              </a:rPr>
              <a:t>1</a:t>
            </a:r>
            <a:r>
              <a:rPr lang="en-US" altLang="zh-TW" sz="2400">
                <a:latin typeface="Times New Roman" pitchFamily="18" charset="0"/>
              </a:rPr>
              <a:t>KHz</a:t>
            </a:r>
          </a:p>
        </p:txBody>
      </p:sp>
      <p:sp>
        <p:nvSpPr>
          <p:cNvPr id="14361" name="Rectangle 1047"/>
          <p:cNvSpPr>
            <a:spLocks noChangeArrowheads="1"/>
          </p:cNvSpPr>
          <p:nvPr/>
        </p:nvSpPr>
        <p:spPr bwMode="auto">
          <a:xfrm>
            <a:off x="7493000" y="6384925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zh-TW" altLang="en-US" sz="2400">
                <a:latin typeface="Times New Roman" pitchFamily="18" charset="0"/>
              </a:rPr>
              <a:t>2</a:t>
            </a:r>
            <a:r>
              <a:rPr lang="en-US" altLang="zh-TW" sz="2400">
                <a:latin typeface="Times New Roman" pitchFamily="18" charset="0"/>
              </a:rPr>
              <a:t>KHz</a:t>
            </a:r>
          </a:p>
        </p:txBody>
      </p:sp>
      <p:sp>
        <p:nvSpPr>
          <p:cNvPr id="14363" name="Rectangle 1049"/>
          <p:cNvSpPr>
            <a:spLocks noChangeArrowheads="1"/>
          </p:cNvSpPr>
          <p:nvPr/>
        </p:nvSpPr>
        <p:spPr bwMode="auto">
          <a:xfrm>
            <a:off x="5621338" y="4708525"/>
            <a:ext cx="178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 sz="2400">
                <a:latin typeface="Times New Roman" pitchFamily="18" charset="0"/>
              </a:rPr>
              <a:t>First formant</a:t>
            </a:r>
          </a:p>
        </p:txBody>
      </p:sp>
      <p:sp>
        <p:nvSpPr>
          <p:cNvPr id="14364" name="Rectangle 1050"/>
          <p:cNvSpPr>
            <a:spLocks noChangeArrowheads="1"/>
          </p:cNvSpPr>
          <p:nvPr/>
        </p:nvSpPr>
        <p:spPr bwMode="auto">
          <a:xfrm>
            <a:off x="7373938" y="5165725"/>
            <a:ext cx="212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 sz="2400">
                <a:latin typeface="Times New Roman" pitchFamily="18" charset="0"/>
              </a:rPr>
              <a:t>Second formant</a:t>
            </a:r>
          </a:p>
        </p:txBody>
      </p:sp>
      <p:sp>
        <p:nvSpPr>
          <p:cNvPr id="14365" name="TextBox 1">
            <a:hlinkClick r:id="rId2"/>
          </p:cNvPr>
          <p:cNvSpPr txBox="1">
            <a:spLocks noChangeArrowheads="1"/>
          </p:cNvSpPr>
          <p:nvPr/>
        </p:nvSpPr>
        <p:spPr bwMode="auto">
          <a:xfrm>
            <a:off x="792163" y="2819400"/>
            <a:ext cx="6062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FFT video demo: </a:t>
            </a:r>
            <a:r>
              <a:rPr lang="en-US" altLang="en-US">
                <a:hlinkClick r:id="rId2"/>
              </a:rPr>
              <a:t>https://youtu.be/EuX2uKZSd40</a:t>
            </a:r>
            <a:endParaRPr lang="en-US" altLang="en-US"/>
          </a:p>
        </p:txBody>
      </p:sp>
      <p:pic>
        <p:nvPicPr>
          <p:cNvPr id="14366" name="Picture 33" descr="C:\Users\khwong\AppData\Local\Microsoft\Windows\INetCache\IE\0Z68A3F5\Media_Player_Classic_MPC_With_Shadow_With_Numbers[1]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363" y="2351088"/>
            <a:ext cx="10350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Class exercise 2.2: Fourier Transform</a:t>
            </a:r>
          </a:p>
        </p:txBody>
      </p:sp>
      <p:sp>
        <p:nvSpPr>
          <p:cNvPr id="15365" name="Rectangle 1027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000" smtClean="0">
                <a:ea typeface="新細明體" pitchFamily="18" charset="-120"/>
              </a:rPr>
              <a:t>Write pseudo code (or a C</a:t>
            </a:r>
            <a:r>
              <a:rPr lang="en-US" altLang="zh-CN" sz="2000" smtClean="0">
                <a:ea typeface="新細明體" pitchFamily="18" charset="-120"/>
              </a:rPr>
              <a:t>/matlab/octave</a:t>
            </a:r>
            <a:r>
              <a:rPr lang="en-US" altLang="zh-TW" sz="2000" smtClean="0">
                <a:ea typeface="新細明體" pitchFamily="18" charset="-120"/>
              </a:rPr>
              <a:t> program segment</a:t>
            </a:r>
            <a:r>
              <a:rPr lang="en-US" altLang="zh-CN" sz="2000" smtClean="0">
                <a:ea typeface="新細明體" pitchFamily="18" charset="-120"/>
              </a:rPr>
              <a:t> but not using a library function</a:t>
            </a:r>
            <a:r>
              <a:rPr lang="en-US" altLang="zh-TW" sz="2000" smtClean="0">
                <a:ea typeface="新細明體" pitchFamily="18" charset="-120"/>
              </a:rPr>
              <a:t>) to transform a signal in an array</a:t>
            </a:r>
            <a:r>
              <a:rPr lang="en-US" altLang="zh-CN" sz="2000" smtClean="0">
                <a:ea typeface="新細明體" pitchFamily="18" charset="-120"/>
              </a:rPr>
              <a:t>. </a:t>
            </a:r>
            <a:endParaRPr lang="en-US" altLang="zh-TW" sz="2000" smtClean="0">
              <a:ea typeface="新細明體" pitchFamily="18" charset="-120"/>
            </a:endParaRPr>
          </a:p>
          <a:p>
            <a:pPr lvl="1" eaLnBrk="1" hangingPunct="1"/>
            <a:r>
              <a:rPr lang="en-US" altLang="zh-TW" sz="1800" smtClean="0">
                <a:ea typeface="新細明體" pitchFamily="18" charset="-120"/>
              </a:rPr>
              <a:t>Int s[256] into the frequency domain in </a:t>
            </a:r>
          </a:p>
          <a:p>
            <a:pPr lvl="1" eaLnBrk="1" hangingPunct="1"/>
            <a:r>
              <a:rPr lang="en-US" altLang="zh-TW" sz="1800" smtClean="0">
                <a:ea typeface="新細明體" pitchFamily="18" charset="-120"/>
              </a:rPr>
              <a:t>float X[128+1] (real part result)  and </a:t>
            </a:r>
          </a:p>
          <a:p>
            <a:pPr lvl="1" eaLnBrk="1" hangingPunct="1"/>
            <a:r>
              <a:rPr lang="en-US" altLang="zh-TW" sz="1800" smtClean="0">
                <a:ea typeface="新細明體" pitchFamily="18" charset="-120"/>
              </a:rPr>
              <a:t>float IX[128+1] (imaginary result).</a:t>
            </a:r>
          </a:p>
          <a:p>
            <a:pPr eaLnBrk="1" hangingPunct="1"/>
            <a:r>
              <a:rPr lang="en-US" altLang="zh-TW" sz="2000" smtClean="0">
                <a:ea typeface="新細明體" pitchFamily="18" charset="-120"/>
              </a:rPr>
              <a:t>How to generate a spectrogram?</a:t>
            </a:r>
          </a:p>
        </p:txBody>
      </p:sp>
      <p:graphicFrame>
        <p:nvGraphicFramePr>
          <p:cNvPr id="15366" name="Object 103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470525" y="1752600"/>
          <a:ext cx="4143375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Equation" r:id="rId3" imgW="2286000" imgH="736600" progId="Equation.3">
                  <p:embed/>
                </p:oleObj>
              </mc:Choice>
              <mc:Fallback>
                <p:oleObj name="Equation" r:id="rId3" imgW="2286000" imgH="736600" progId="Equation.3">
                  <p:embed/>
                  <p:pic>
                    <p:nvPicPr>
                      <p:cNvPr id="0" name="Object 103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525" y="1752600"/>
                        <a:ext cx="4143375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Preprocessing Ch2 , v8c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1536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3CE994CC-8661-4212-9DBC-19900BEE72DE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The spectrogram: to see the spectral envelope as time moves forward </a:t>
            </a:r>
          </a:p>
        </p:txBody>
      </p:sp>
      <p:sp>
        <p:nvSpPr>
          <p:cNvPr id="16389" name="Rectangle 1027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000" dirty="0" smtClean="0">
                <a:ea typeface="新細明體" pitchFamily="18" charset="-120"/>
              </a:rPr>
              <a:t>It is a visualization method (tool) to look at the frequency content of a signal.</a:t>
            </a:r>
          </a:p>
          <a:p>
            <a:pPr eaLnBrk="1" hangingPunct="1"/>
            <a:r>
              <a:rPr lang="en-US" altLang="zh-TW" sz="2000" dirty="0" smtClean="0">
                <a:ea typeface="新細明體" pitchFamily="18" charset="-120"/>
              </a:rPr>
              <a:t>Parameter setting: (1)Window size = </a:t>
            </a:r>
            <a:r>
              <a:rPr lang="en-US" altLang="zh-TW" sz="2000" i="1" dirty="0" smtClean="0">
                <a:ea typeface="新細明體" pitchFamily="18" charset="-120"/>
              </a:rPr>
              <a:t>N</a:t>
            </a:r>
            <a:r>
              <a:rPr lang="en-US" altLang="zh-TW" sz="2000" dirty="0" smtClean="0">
                <a:ea typeface="新細明體" pitchFamily="18" charset="-120"/>
              </a:rPr>
              <a:t>=(e.g. 512)= number of time samples for each Fourier Transform processing. (2) non-overlapping sample size </a:t>
            </a:r>
            <a:r>
              <a:rPr lang="en-US" altLang="zh-TW" sz="2000" i="1" dirty="0" smtClean="0">
                <a:ea typeface="新細明體" pitchFamily="18" charset="-120"/>
              </a:rPr>
              <a:t>D</a:t>
            </a:r>
            <a:r>
              <a:rPr lang="en-US" altLang="zh-TW" sz="2000" dirty="0" smtClean="0">
                <a:ea typeface="新細明體" pitchFamily="18" charset="-120"/>
              </a:rPr>
              <a:t> (e.g. 128). (3) frame index is </a:t>
            </a:r>
            <a:r>
              <a:rPr lang="en-US" altLang="zh-TW" sz="2000" i="1" dirty="0" smtClean="0">
                <a:ea typeface="新細明體" pitchFamily="18" charset="-120"/>
              </a:rPr>
              <a:t>j</a:t>
            </a:r>
            <a:r>
              <a:rPr lang="en-US" altLang="zh-TW" sz="2000" dirty="0" smtClean="0">
                <a:ea typeface="新細明體" pitchFamily="18" charset="-120"/>
              </a:rPr>
              <a:t>.</a:t>
            </a:r>
          </a:p>
          <a:p>
            <a:pPr eaLnBrk="1" hangingPunct="1"/>
            <a:r>
              <a:rPr lang="en-US" altLang="zh-TW" sz="2000" i="1" dirty="0" smtClean="0">
                <a:ea typeface="新細明體" pitchFamily="18" charset="-120"/>
              </a:rPr>
              <a:t>t</a:t>
            </a:r>
            <a:r>
              <a:rPr lang="en-US" altLang="zh-TW" sz="2000" dirty="0" smtClean="0">
                <a:ea typeface="新細明體" pitchFamily="18" charset="-120"/>
              </a:rPr>
              <a:t> is an integer, initialize </a:t>
            </a:r>
            <a:r>
              <a:rPr lang="en-US" altLang="zh-TW" sz="2000" i="1" dirty="0" smtClean="0">
                <a:ea typeface="新細明體" pitchFamily="18" charset="-120"/>
              </a:rPr>
              <a:t>t</a:t>
            </a:r>
            <a:r>
              <a:rPr lang="en-US" altLang="zh-TW" sz="2000" dirty="0" smtClean="0">
                <a:ea typeface="新細明體" pitchFamily="18" charset="-120"/>
              </a:rPr>
              <a:t>=0, j=0. X-axis = time, Y-axis = freq.</a:t>
            </a:r>
          </a:p>
          <a:p>
            <a:pPr eaLnBrk="1" hangingPunct="1"/>
            <a:r>
              <a:rPr lang="en-US" altLang="zh-TW" sz="2000" dirty="0" smtClean="0">
                <a:ea typeface="新細明體" pitchFamily="18" charset="-120"/>
              </a:rPr>
              <a:t>Step1: </a:t>
            </a:r>
            <a:r>
              <a:rPr lang="en-US" altLang="zh-TW" sz="2000" i="1" dirty="0" smtClean="0">
                <a:ea typeface="新細明體" pitchFamily="18" charset="-120"/>
              </a:rPr>
              <a:t>FT </a:t>
            </a:r>
            <a:r>
              <a:rPr lang="en-US" altLang="zh-TW" sz="2000" dirty="0" smtClean="0">
                <a:ea typeface="新細明體" pitchFamily="18" charset="-120"/>
              </a:rPr>
              <a:t>samples </a:t>
            </a:r>
            <a:r>
              <a:rPr lang="en-US" altLang="zh-TW" sz="2000" i="1" dirty="0" err="1" smtClean="0">
                <a:ea typeface="新細明體" pitchFamily="18" charset="-120"/>
              </a:rPr>
              <a:t>S</a:t>
            </a:r>
            <a:r>
              <a:rPr lang="en-US" altLang="zh-TW" sz="2000" i="1" baseline="-25000" dirty="0" err="1" smtClean="0">
                <a:ea typeface="新細明體" pitchFamily="18" charset="-120"/>
              </a:rPr>
              <a:t>t+j</a:t>
            </a:r>
            <a:r>
              <a:rPr lang="en-US" altLang="zh-TW" sz="2000" i="1" baseline="-25000" dirty="0" smtClean="0">
                <a:ea typeface="新細明體" pitchFamily="18" charset="-120"/>
              </a:rPr>
              <a:t>*D</a:t>
            </a:r>
            <a:r>
              <a:rPr lang="en-US" altLang="zh-TW" sz="2000" i="1" dirty="0" smtClean="0">
                <a:ea typeface="新細明體" pitchFamily="18" charset="-120"/>
              </a:rPr>
              <a:t> </a:t>
            </a:r>
            <a:r>
              <a:rPr lang="en-US" altLang="zh-TW" sz="2000" dirty="0" smtClean="0">
                <a:ea typeface="新細明體" pitchFamily="18" charset="-120"/>
              </a:rPr>
              <a:t>to</a:t>
            </a:r>
            <a:r>
              <a:rPr lang="en-US" altLang="zh-TW" sz="2000" i="1" dirty="0" smtClean="0">
                <a:ea typeface="新細明體" pitchFamily="18" charset="-120"/>
              </a:rPr>
              <a:t> S</a:t>
            </a:r>
            <a:r>
              <a:rPr lang="en-US" altLang="zh-TW" sz="2000" i="1" baseline="-25000" dirty="0" smtClean="0">
                <a:ea typeface="新細明體" pitchFamily="18" charset="-120"/>
              </a:rPr>
              <a:t>t+512+j*D</a:t>
            </a:r>
            <a:endParaRPr lang="en-US" altLang="zh-TW" sz="2000" i="1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sz="2000" dirty="0" smtClean="0">
                <a:ea typeface="新細明體" pitchFamily="18" charset="-120"/>
              </a:rPr>
              <a:t>Step2: plot </a:t>
            </a:r>
            <a:r>
              <a:rPr lang="en-US" altLang="zh-TW" sz="2000" i="1" dirty="0" smtClean="0">
                <a:ea typeface="新細明體" pitchFamily="18" charset="-120"/>
              </a:rPr>
              <a:t>FT result (</a:t>
            </a:r>
            <a:r>
              <a:rPr lang="en-US" altLang="zh-TW" sz="2000" dirty="0" err="1" smtClean="0">
                <a:ea typeface="新細明體" pitchFamily="18" charset="-120"/>
              </a:rPr>
              <a:t>freq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dirty="0" err="1" smtClean="0">
                <a:ea typeface="新細明體" pitchFamily="18" charset="-120"/>
              </a:rPr>
              <a:t>v.s</a:t>
            </a:r>
            <a:r>
              <a:rPr lang="en-US" altLang="zh-TW" sz="2000" dirty="0" smtClean="0">
                <a:ea typeface="新細明體" pitchFamily="18" charset="-120"/>
              </a:rPr>
              <a:t>. energy) spectral envelope vertically using different gray scale.</a:t>
            </a:r>
          </a:p>
          <a:p>
            <a:pPr eaLnBrk="1" hangingPunct="1"/>
            <a:r>
              <a:rPr lang="en-US" altLang="zh-TW" sz="2000" dirty="0" smtClean="0">
                <a:ea typeface="新細明體" pitchFamily="18" charset="-120"/>
              </a:rPr>
              <a:t>Step3: j=j+1</a:t>
            </a:r>
          </a:p>
          <a:p>
            <a:pPr eaLnBrk="1" hangingPunct="1"/>
            <a:r>
              <a:rPr lang="en-US" altLang="zh-TW" sz="2000" dirty="0" smtClean="0">
                <a:ea typeface="新細明體" pitchFamily="18" charset="-120"/>
              </a:rPr>
              <a:t>Repeat Step1,2,3  until </a:t>
            </a:r>
            <a:r>
              <a:rPr lang="en-US" altLang="zh-TW" sz="2000" i="1" dirty="0" smtClean="0">
                <a:ea typeface="新細明體" pitchFamily="18" charset="-120"/>
              </a:rPr>
              <a:t>j</a:t>
            </a:r>
            <a:r>
              <a:rPr lang="en-US" altLang="zh-TW" sz="2000" dirty="0" smtClean="0">
                <a:ea typeface="新細明體" pitchFamily="18" charset="-120"/>
              </a:rPr>
              <a:t>*</a:t>
            </a:r>
            <a:r>
              <a:rPr lang="en-US" altLang="zh-TW" sz="2000" i="1" dirty="0" smtClean="0">
                <a:ea typeface="新細明體" pitchFamily="18" charset="-120"/>
              </a:rPr>
              <a:t>D+t+512</a:t>
            </a:r>
            <a:r>
              <a:rPr lang="en-US" altLang="zh-TW" sz="2000" dirty="0" smtClean="0">
                <a:ea typeface="新細明體" pitchFamily="18" charset="-120"/>
              </a:rPr>
              <a:t> &gt;length of the </a:t>
            </a:r>
            <a:r>
              <a:rPr lang="en-US" altLang="zh-TW" sz="2400" dirty="0" smtClean="0">
                <a:ea typeface="新細明體" pitchFamily="18" charset="-120"/>
              </a:rPr>
              <a:t>input signal.</a:t>
            </a: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Preprocessing Ch2 , v8c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503324C5-4DBB-43B1-A6CD-467CB20FDA7F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Preprocessing Ch2 , v8c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A5346EF8-A5B4-4D09-A405-F5D0E331E129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pic>
        <p:nvPicPr>
          <p:cNvPr id="1741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-20638"/>
            <a:ext cx="7620000" cy="627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228850" y="476250"/>
            <a:ext cx="76739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zh-TW" sz="44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charset="-120"/>
              </a:rPr>
              <a:t>A specgram</a:t>
            </a:r>
          </a:p>
        </p:txBody>
      </p:sp>
      <p:grpSp>
        <p:nvGrpSpPr>
          <p:cNvPr id="17414" name="Group 15"/>
          <p:cNvGrpSpPr>
            <a:grpSpLocks/>
          </p:cNvGrpSpPr>
          <p:nvPr/>
        </p:nvGrpSpPr>
        <p:grpSpPr bwMode="auto">
          <a:xfrm>
            <a:off x="3048000" y="990600"/>
            <a:ext cx="6854825" cy="4343400"/>
            <a:chOff x="1920" y="624"/>
            <a:chExt cx="4318" cy="2736"/>
          </a:xfrm>
        </p:grpSpPr>
        <p:sp useBgFill="1">
          <p:nvSpPr>
            <p:cNvPr id="17416" name="Text Box 5"/>
            <p:cNvSpPr txBox="1">
              <a:spLocks noChangeArrowheads="1"/>
            </p:cNvSpPr>
            <p:nvPr/>
          </p:nvSpPr>
          <p:spPr bwMode="auto">
            <a:xfrm>
              <a:off x="3310" y="624"/>
              <a:ext cx="2928" cy="978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2400">
                  <a:latin typeface="Times New Roman" pitchFamily="18" charset="0"/>
                </a:rPr>
                <a:t>Specgram: The </a:t>
              </a:r>
              <a:r>
                <a:rPr kumimoji="1" lang="en-US" altLang="zh-TW" sz="2400" u="sng">
                  <a:latin typeface="Times New Roman" pitchFamily="18" charset="0"/>
                </a:rPr>
                <a:t>white bands</a:t>
              </a:r>
              <a:r>
                <a:rPr kumimoji="1" lang="en-US" altLang="zh-TW" sz="2400">
                  <a:latin typeface="Times New Roman" pitchFamily="18" charset="0"/>
                </a:rPr>
                <a:t> are the formants which represent high energy frequency contents of the speech signal</a:t>
              </a:r>
            </a:p>
          </p:txBody>
        </p:sp>
        <p:sp>
          <p:nvSpPr>
            <p:cNvPr id="17417" name="Line 6"/>
            <p:cNvSpPr>
              <a:spLocks noChangeShapeType="1"/>
            </p:cNvSpPr>
            <p:nvPr/>
          </p:nvSpPr>
          <p:spPr bwMode="auto">
            <a:xfrm flipH="1">
              <a:off x="2064" y="1536"/>
              <a:ext cx="1200" cy="11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Line 7"/>
            <p:cNvSpPr>
              <a:spLocks noChangeShapeType="1"/>
            </p:cNvSpPr>
            <p:nvPr/>
          </p:nvSpPr>
          <p:spPr bwMode="auto">
            <a:xfrm flipH="1">
              <a:off x="2208" y="1536"/>
              <a:ext cx="1056" cy="7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Line 8"/>
            <p:cNvSpPr>
              <a:spLocks noChangeShapeType="1"/>
            </p:cNvSpPr>
            <p:nvPr/>
          </p:nvSpPr>
          <p:spPr bwMode="auto">
            <a:xfrm flipH="1">
              <a:off x="2112" y="1536"/>
              <a:ext cx="1104" cy="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Line 10"/>
            <p:cNvSpPr>
              <a:spLocks noChangeShapeType="1"/>
            </p:cNvSpPr>
            <p:nvPr/>
          </p:nvSpPr>
          <p:spPr bwMode="auto">
            <a:xfrm flipH="1">
              <a:off x="1920" y="1536"/>
              <a:ext cx="1344" cy="18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7415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0"/>
            <a:ext cx="6781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Preprocessing Ch2 , v8c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D2BC48EF-9E4D-4F03-A1A9-56BCBF0F24E3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381000"/>
            <a:ext cx="8780462" cy="572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5943600" y="4267200"/>
            <a:ext cx="2913063" cy="457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itchFamily="18" charset="0"/>
              </a:rPr>
              <a:t>Better time. resolution</a:t>
            </a:r>
          </a:p>
        </p:txBody>
      </p:sp>
      <p:sp useBgFill="1"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5637213" y="1219200"/>
            <a:ext cx="3514725" cy="457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itchFamily="18" charset="0"/>
              </a:rPr>
              <a:t>Better frequency resolution</a:t>
            </a:r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228600" y="1143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Times New Roman" pitchFamily="18" charset="0"/>
              </a:rPr>
              <a:t>Freq.</a:t>
            </a:r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228600" y="2667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Times New Roman" pitchFamily="18" charset="0"/>
              </a:rPr>
              <a:t>Freq.</a:t>
            </a:r>
          </a:p>
        </p:txBody>
      </p:sp>
      <p:pic>
        <p:nvPicPr>
          <p:cNvPr id="1844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5943600"/>
            <a:ext cx="8686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zh-TW" altLang="zh-TW" smtClean="0">
                <a:ea typeface="新細明體" pitchFamily="18" charset="-120"/>
              </a:rPr>
              <a:t> </a:t>
            </a:r>
            <a:r>
              <a:rPr lang="en-US" altLang="zh-TW" smtClean="0">
                <a:ea typeface="新細明體" pitchFamily="18" charset="-120"/>
              </a:rPr>
              <a:t>Revision: Raw data and PCM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Human listening range 20Hz </a:t>
            </a:r>
            <a:r>
              <a:rPr lang="en-US" altLang="zh-TW" smtClean="0">
                <a:ea typeface="新細明體" pitchFamily="18" charset="-120"/>
                <a:sym typeface="Wingdings" pitchFamily="2" charset="2"/>
              </a:rPr>
              <a:t></a:t>
            </a:r>
            <a:r>
              <a:rPr lang="en-US" altLang="zh-TW" smtClean="0">
                <a:ea typeface="新細明體" pitchFamily="18" charset="-120"/>
              </a:rPr>
              <a:t> 20K Hz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CD Hi-Fi quality music: 44.1KHz (sampling) 16bit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People can understand human speech sampled at 5KHz or less, e.g. Telephone quality speech can be sampled at 8KHz using 8-bit data.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Speech recognition systems normally use: 10~16KHz,12~16 bit.</a:t>
            </a:r>
          </a:p>
        </p:txBody>
      </p:sp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Preprocessing Ch2 , v8c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19E3155B-CA3F-423D-B4D9-2444A85A68E6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Preprocessing Ch2 , v8c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6F33C80A-E5C6-4DDC-97A7-13C0F1CD068D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1524000"/>
            <a:ext cx="5484812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03" name="Rectangle 3"/>
          <p:cNvSpPr>
            <a:spLocks noChangeArrowheads="1"/>
          </p:cNvSpPr>
          <p:nvPr/>
        </p:nvSpPr>
        <p:spPr bwMode="auto">
          <a:xfrm>
            <a:off x="2228850" y="476250"/>
            <a:ext cx="76739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zh-TW" sz="44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charset="-120"/>
              </a:rPr>
              <a:t>How to generate a spectrogram?</a:t>
            </a:r>
          </a:p>
        </p:txBody>
      </p:sp>
      <p:pic>
        <p:nvPicPr>
          <p:cNvPr id="1946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6096000"/>
            <a:ext cx="5486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Preprocessing Ch2 , v8c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D3DBC2A5-DFA9-47F0-9646-B0B616327F24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455613" y="-6350"/>
            <a:ext cx="9447212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zh-TW" sz="320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charset="-120"/>
              </a:rPr>
              <a:t>Procedures to generate a spectrogram (Specgram1)</a:t>
            </a:r>
          </a:p>
          <a:p>
            <a:pPr>
              <a:defRPr/>
            </a:pPr>
            <a:r>
              <a:rPr lang="en-US" altLang="zh-TW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charset="-120"/>
              </a:rPr>
              <a:t>Window=256-&gt; each frame has 256 samples</a:t>
            </a:r>
          </a:p>
          <a:p>
            <a:pPr>
              <a:defRPr/>
            </a:pPr>
            <a:r>
              <a:rPr lang="en-US" altLang="zh-TW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charset="-120"/>
              </a:rPr>
              <a:t>Sampling is </a:t>
            </a:r>
            <a:r>
              <a:rPr lang="en-US" altLang="zh-TW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charset="-120"/>
              </a:rPr>
              <a:t>fs</a:t>
            </a:r>
            <a:r>
              <a:rPr lang="en-US" altLang="zh-TW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charset="-120"/>
              </a:rPr>
              <a:t>=22050, so maximum frequency is 22050/2=11025 Hz</a:t>
            </a:r>
          </a:p>
          <a:p>
            <a:pPr>
              <a:defRPr/>
            </a:pPr>
            <a:r>
              <a:rPr lang="en-US" altLang="zh-TW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charset="-120"/>
              </a:rPr>
              <a:t>Nonverlap</a:t>
            </a:r>
            <a:r>
              <a:rPr lang="en-US" altLang="zh-TW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charset="-120"/>
              </a:rPr>
              <a:t> =window*0.95=256*.95=243</a:t>
            </a:r>
            <a:r>
              <a:rPr lang="en-US" altLang="zh-TW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charset="-120"/>
                <a:sym typeface="Wingdings" pitchFamily="2" charset="2"/>
              </a:rPr>
              <a:t> , overlap is </a:t>
            </a:r>
            <a:r>
              <a:rPr lang="en-US" altLang="zh-TW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charset="-120"/>
              </a:rPr>
              <a:t>small (overlapping =256-243=13 samples)</a:t>
            </a:r>
          </a:p>
        </p:txBody>
      </p:sp>
      <p:sp>
        <p:nvSpPr>
          <p:cNvPr id="20485" name="Text Box 9"/>
          <p:cNvSpPr txBox="1">
            <a:spLocks noChangeArrowheads="1"/>
          </p:cNvSpPr>
          <p:nvPr/>
        </p:nvSpPr>
        <p:spPr bwMode="auto">
          <a:xfrm>
            <a:off x="303213" y="2362200"/>
            <a:ext cx="4079875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For each frame (256 samples)</a:t>
            </a:r>
          </a:p>
          <a:p>
            <a:r>
              <a:rPr lang="en-US" altLang="en-US"/>
              <a:t>Find the magnitude of Fourier</a:t>
            </a:r>
          </a:p>
          <a:p>
            <a:r>
              <a:rPr lang="en-US" altLang="en-US"/>
              <a:t>X_magnitude(m), m=0,1,2, 128  </a:t>
            </a:r>
          </a:p>
          <a:p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Plot X_magnitude(m)=  </a:t>
            </a:r>
          </a:p>
          <a:p>
            <a:r>
              <a:rPr lang="en-US" altLang="en-US"/>
              <a:t>Vertically, </a:t>
            </a:r>
          </a:p>
          <a:p>
            <a:r>
              <a:rPr lang="en-US" altLang="en-US"/>
              <a:t>-m is the vertical axis</a:t>
            </a:r>
          </a:p>
          <a:p>
            <a:r>
              <a:rPr lang="en-US" altLang="en-US"/>
              <a:t>-|X(m)|=X_magnitude(m) is </a:t>
            </a:r>
          </a:p>
          <a:p>
            <a:r>
              <a:rPr lang="en-US" altLang="en-US"/>
              <a:t> represented by intensity</a:t>
            </a:r>
          </a:p>
          <a:p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Repeat above for all frames</a:t>
            </a:r>
          </a:p>
          <a:p>
            <a:r>
              <a:rPr lang="en-US" altLang="en-US"/>
              <a:t>q=1,2,..Q</a:t>
            </a:r>
          </a:p>
          <a:p>
            <a:endParaRPr lang="en-US" altLang="en-US"/>
          </a:p>
          <a:p>
            <a:endParaRPr lang="en-US" altLang="en-US"/>
          </a:p>
        </p:txBody>
      </p:sp>
      <p:grpSp>
        <p:nvGrpSpPr>
          <p:cNvPr id="20486" name="Group 42"/>
          <p:cNvGrpSpPr>
            <a:grpSpLocks/>
          </p:cNvGrpSpPr>
          <p:nvPr/>
        </p:nvGrpSpPr>
        <p:grpSpPr bwMode="auto">
          <a:xfrm>
            <a:off x="2589213" y="1447800"/>
            <a:ext cx="7313612" cy="5410200"/>
            <a:chOff x="1631" y="912"/>
            <a:chExt cx="4607" cy="3408"/>
          </a:xfrm>
        </p:grpSpPr>
        <p:pic>
          <p:nvPicPr>
            <p:cNvPr id="2048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3" y="960"/>
              <a:ext cx="3455" cy="2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488" name="Oval 5"/>
            <p:cNvSpPr>
              <a:spLocks noChangeArrowheads="1"/>
            </p:cNvSpPr>
            <p:nvPr/>
          </p:nvSpPr>
          <p:spPr bwMode="auto">
            <a:xfrm>
              <a:off x="3214" y="3888"/>
              <a:ext cx="241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9" name="Oval 7"/>
            <p:cNvSpPr>
              <a:spLocks noChangeArrowheads="1"/>
            </p:cNvSpPr>
            <p:nvPr/>
          </p:nvSpPr>
          <p:spPr bwMode="auto">
            <a:xfrm>
              <a:off x="3407" y="3888"/>
              <a:ext cx="240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0" name="Oval 8"/>
            <p:cNvSpPr>
              <a:spLocks noChangeArrowheads="1"/>
            </p:cNvSpPr>
            <p:nvPr/>
          </p:nvSpPr>
          <p:spPr bwMode="auto">
            <a:xfrm>
              <a:off x="3599" y="3888"/>
              <a:ext cx="240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2351" y="3360"/>
              <a:ext cx="5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en-US"/>
                <a:t>|X(0)|</a:t>
              </a:r>
            </a:p>
          </p:txBody>
        </p:sp>
        <p:sp>
          <p:nvSpPr>
            <p:cNvPr id="20492" name="Text Box 13"/>
            <p:cNvSpPr txBox="1">
              <a:spLocks noChangeArrowheads="1"/>
            </p:cNvSpPr>
            <p:nvPr/>
          </p:nvSpPr>
          <p:spPr bwMode="auto">
            <a:xfrm>
              <a:off x="2399" y="2736"/>
              <a:ext cx="5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en-US"/>
                <a:t>|X(i)|</a:t>
              </a:r>
            </a:p>
          </p:txBody>
        </p:sp>
        <p:sp>
          <p:nvSpPr>
            <p:cNvPr id="20493" name="Text Box 14"/>
            <p:cNvSpPr txBox="1">
              <a:spLocks noChangeArrowheads="1"/>
            </p:cNvSpPr>
            <p:nvPr/>
          </p:nvSpPr>
          <p:spPr bwMode="auto">
            <a:xfrm>
              <a:off x="2447" y="1296"/>
              <a:ext cx="7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en-US"/>
                <a:t>|X(128)|</a:t>
              </a:r>
            </a:p>
          </p:txBody>
        </p:sp>
        <p:sp>
          <p:nvSpPr>
            <p:cNvPr id="20494" name="Line 15"/>
            <p:cNvSpPr>
              <a:spLocks noChangeShapeType="1"/>
            </p:cNvSpPr>
            <p:nvPr/>
          </p:nvSpPr>
          <p:spPr bwMode="auto">
            <a:xfrm>
              <a:off x="3119" y="1440"/>
              <a:ext cx="192" cy="14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Line 17"/>
            <p:cNvSpPr>
              <a:spLocks noChangeShapeType="1"/>
            </p:cNvSpPr>
            <p:nvPr/>
          </p:nvSpPr>
          <p:spPr bwMode="auto">
            <a:xfrm flipV="1">
              <a:off x="3359" y="355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Line 18"/>
            <p:cNvSpPr>
              <a:spLocks noChangeShapeType="1"/>
            </p:cNvSpPr>
            <p:nvPr/>
          </p:nvSpPr>
          <p:spPr bwMode="auto">
            <a:xfrm flipV="1">
              <a:off x="3503" y="345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19"/>
            <p:cNvSpPr>
              <a:spLocks noChangeShapeType="1"/>
            </p:cNvSpPr>
            <p:nvPr/>
          </p:nvSpPr>
          <p:spPr bwMode="auto">
            <a:xfrm flipH="1" flipV="1">
              <a:off x="3743" y="355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Oval 20"/>
            <p:cNvSpPr>
              <a:spLocks noChangeArrowheads="1"/>
            </p:cNvSpPr>
            <p:nvPr/>
          </p:nvSpPr>
          <p:spPr bwMode="auto">
            <a:xfrm>
              <a:off x="3887" y="374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9" name="Oval 21"/>
            <p:cNvSpPr>
              <a:spLocks noChangeArrowheads="1"/>
            </p:cNvSpPr>
            <p:nvPr/>
          </p:nvSpPr>
          <p:spPr bwMode="auto">
            <a:xfrm>
              <a:off x="4031" y="374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0" name="Oval 22"/>
            <p:cNvSpPr>
              <a:spLocks noChangeArrowheads="1"/>
            </p:cNvSpPr>
            <p:nvPr/>
          </p:nvSpPr>
          <p:spPr bwMode="auto">
            <a:xfrm>
              <a:off x="4175" y="374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1" name="Text Box 23"/>
            <p:cNvSpPr txBox="1">
              <a:spLocks noChangeArrowheads="1"/>
            </p:cNvSpPr>
            <p:nvPr/>
          </p:nvSpPr>
          <p:spPr bwMode="auto">
            <a:xfrm>
              <a:off x="1631" y="3744"/>
              <a:ext cx="9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en-US"/>
                <a:t>Frame q=1</a:t>
              </a:r>
            </a:p>
          </p:txBody>
        </p:sp>
        <p:sp>
          <p:nvSpPr>
            <p:cNvPr id="20502" name="Text Box 24"/>
            <p:cNvSpPr txBox="1">
              <a:spLocks noChangeArrowheads="1"/>
            </p:cNvSpPr>
            <p:nvPr/>
          </p:nvSpPr>
          <p:spPr bwMode="auto">
            <a:xfrm>
              <a:off x="5294" y="3600"/>
              <a:ext cx="9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en-US"/>
                <a:t>Frame q=Q</a:t>
              </a:r>
            </a:p>
          </p:txBody>
        </p:sp>
        <p:sp>
          <p:nvSpPr>
            <p:cNvPr id="20503" name="Line 25"/>
            <p:cNvSpPr>
              <a:spLocks noChangeShapeType="1"/>
            </p:cNvSpPr>
            <p:nvPr/>
          </p:nvSpPr>
          <p:spPr bwMode="auto">
            <a:xfrm>
              <a:off x="2831" y="3888"/>
              <a:ext cx="43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Text Box 26"/>
            <p:cNvSpPr txBox="1">
              <a:spLocks noChangeArrowheads="1"/>
            </p:cNvSpPr>
            <p:nvPr/>
          </p:nvSpPr>
          <p:spPr bwMode="auto">
            <a:xfrm>
              <a:off x="1679" y="4089"/>
              <a:ext cx="8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en-US"/>
                <a:t>frame q=2</a:t>
              </a:r>
            </a:p>
          </p:txBody>
        </p:sp>
        <p:sp>
          <p:nvSpPr>
            <p:cNvPr id="20505" name="Line 28"/>
            <p:cNvSpPr>
              <a:spLocks noChangeShapeType="1"/>
            </p:cNvSpPr>
            <p:nvPr/>
          </p:nvSpPr>
          <p:spPr bwMode="auto">
            <a:xfrm>
              <a:off x="2831" y="4224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Line 30"/>
            <p:cNvSpPr>
              <a:spLocks noChangeShapeType="1"/>
            </p:cNvSpPr>
            <p:nvPr/>
          </p:nvSpPr>
          <p:spPr bwMode="auto">
            <a:xfrm>
              <a:off x="2879" y="2880"/>
              <a:ext cx="336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Line 31"/>
            <p:cNvSpPr>
              <a:spLocks noChangeShapeType="1"/>
            </p:cNvSpPr>
            <p:nvPr/>
          </p:nvSpPr>
          <p:spPr bwMode="auto">
            <a:xfrm>
              <a:off x="2879" y="3456"/>
              <a:ext cx="336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Oval 32"/>
            <p:cNvSpPr>
              <a:spLocks noChangeArrowheads="1"/>
            </p:cNvSpPr>
            <p:nvPr/>
          </p:nvSpPr>
          <p:spPr bwMode="auto">
            <a:xfrm>
              <a:off x="5279" y="3888"/>
              <a:ext cx="288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9" name="Line 33"/>
            <p:cNvSpPr>
              <a:spLocks noChangeShapeType="1"/>
            </p:cNvSpPr>
            <p:nvPr/>
          </p:nvSpPr>
          <p:spPr bwMode="auto">
            <a:xfrm flipH="1">
              <a:off x="5519" y="3840"/>
              <a:ext cx="52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Rectangle 35"/>
            <p:cNvSpPr>
              <a:spLocks noChangeArrowheads="1"/>
            </p:cNvSpPr>
            <p:nvPr/>
          </p:nvSpPr>
          <p:spPr bwMode="auto">
            <a:xfrm>
              <a:off x="3215" y="1440"/>
              <a:ext cx="240" cy="2112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11" name="Rectangle 37"/>
            <p:cNvSpPr>
              <a:spLocks noChangeArrowheads="1"/>
            </p:cNvSpPr>
            <p:nvPr/>
          </p:nvSpPr>
          <p:spPr bwMode="auto">
            <a:xfrm>
              <a:off x="3407" y="1392"/>
              <a:ext cx="240" cy="206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12" name="Rectangle 38"/>
            <p:cNvSpPr>
              <a:spLocks noChangeArrowheads="1"/>
            </p:cNvSpPr>
            <p:nvPr/>
          </p:nvSpPr>
          <p:spPr bwMode="auto">
            <a:xfrm>
              <a:off x="3599" y="1440"/>
              <a:ext cx="240" cy="2112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20513" name="Picture 3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9" y="912"/>
              <a:ext cx="345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14" name="Rectangle 40"/>
            <p:cNvSpPr>
              <a:spLocks noChangeArrowheads="1"/>
            </p:cNvSpPr>
            <p:nvPr/>
          </p:nvSpPr>
          <p:spPr bwMode="auto">
            <a:xfrm>
              <a:off x="5231" y="1392"/>
              <a:ext cx="240" cy="2112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15" name="Line 41"/>
            <p:cNvSpPr>
              <a:spLocks noChangeShapeType="1"/>
            </p:cNvSpPr>
            <p:nvPr/>
          </p:nvSpPr>
          <p:spPr bwMode="auto">
            <a:xfrm flipV="1">
              <a:off x="5423" y="345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 exercise 2.3: In specgram1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Calculate the </a:t>
            </a:r>
          </a:p>
          <a:p>
            <a:pPr lvl="1"/>
            <a:r>
              <a:rPr lang="en-US" altLang="en-US" dirty="0" smtClean="0"/>
              <a:t>first sample location and last sample location of the frames q=3 and 7. Note: N=256, m=243</a:t>
            </a:r>
          </a:p>
          <a:p>
            <a:pPr lvl="1"/>
            <a:r>
              <a:rPr lang="en-US" altLang="en-US" dirty="0" smtClean="0"/>
              <a:t>Answer: </a:t>
            </a:r>
          </a:p>
          <a:p>
            <a:pPr lvl="2"/>
            <a:r>
              <a:rPr lang="en-US" altLang="en-US" dirty="0" smtClean="0"/>
              <a:t>q=1, frame starts at sample index =?</a:t>
            </a:r>
          </a:p>
          <a:p>
            <a:pPr lvl="2"/>
            <a:r>
              <a:rPr lang="en-US" altLang="en-US" dirty="0" smtClean="0"/>
              <a:t>q=1, frame ends at sample index =?</a:t>
            </a:r>
          </a:p>
          <a:p>
            <a:pPr lvl="2"/>
            <a:r>
              <a:rPr lang="en-US" altLang="en-US" dirty="0" smtClean="0"/>
              <a:t>q=2, frame starts at sample index =? </a:t>
            </a:r>
          </a:p>
          <a:p>
            <a:pPr lvl="2"/>
            <a:r>
              <a:rPr lang="en-US" altLang="en-US" dirty="0" smtClean="0"/>
              <a:t>q=2, frame ends at sample index =?</a:t>
            </a:r>
          </a:p>
          <a:p>
            <a:pPr lvl="2"/>
            <a:r>
              <a:rPr lang="en-US" altLang="en-US" dirty="0" smtClean="0"/>
              <a:t>q=3, frame starts at sample index =? </a:t>
            </a:r>
          </a:p>
          <a:p>
            <a:pPr lvl="2"/>
            <a:r>
              <a:rPr lang="en-US" altLang="en-US" dirty="0" smtClean="0"/>
              <a:t>q=3, frame ends at sample index =? </a:t>
            </a:r>
          </a:p>
          <a:p>
            <a:pPr lvl="2"/>
            <a:r>
              <a:rPr lang="en-US" altLang="en-US" dirty="0" smtClean="0"/>
              <a:t>q=7, frame starts at sample index =?</a:t>
            </a:r>
          </a:p>
          <a:p>
            <a:pPr lvl="2"/>
            <a:r>
              <a:rPr lang="en-US" altLang="en-US" dirty="0" smtClean="0"/>
              <a:t>q=7, frame ends at sample index =?</a:t>
            </a:r>
          </a:p>
          <a:p>
            <a:pPr lvl="1"/>
            <a:endParaRPr lang="en-US" altLang="en-US" dirty="0" smtClean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Preprocessing Ch2 , v8c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3C0DFBA9-CCE9-40D1-A4AF-19928D7527E3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4000" dirty="0" smtClean="0">
                <a:ea typeface="SimSun" pitchFamily="2" charset="-122"/>
              </a:rPr>
              <a:t>Spectrogram plots of some music sounds</a:t>
            </a:r>
            <a:br>
              <a:rPr lang="en-US" altLang="zh-CN" sz="4000" dirty="0" smtClean="0">
                <a:ea typeface="SimSun" pitchFamily="2" charset="-122"/>
              </a:rPr>
            </a:br>
            <a:r>
              <a:rPr lang="en-US" altLang="zh-CN" sz="4000" dirty="0" smtClean="0">
                <a:ea typeface="SimSun" pitchFamily="2" charset="-122"/>
              </a:rPr>
              <a:t>sound file is </a:t>
            </a:r>
            <a:r>
              <a:rPr lang="en-US" altLang="zh-CN" sz="4000" dirty="0" smtClean="0">
                <a:ea typeface="SimSun" pitchFamily="2" charset="-122"/>
                <a:hlinkClick r:id="rId2"/>
              </a:rPr>
              <a:t>tz1.wav</a:t>
            </a:r>
            <a:r>
              <a:rPr lang="en-US" altLang="zh-CN" sz="4000" dirty="0" smtClean="0">
                <a:ea typeface="SimSun" pitchFamily="2" charset="-122"/>
              </a:rPr>
              <a:t> </a:t>
            </a:r>
            <a:endParaRPr lang="en-US" altLang="en-US" sz="4000" dirty="0" smtClean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531813" y="1600200"/>
            <a:ext cx="8912225" cy="453072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 </a:t>
            </a:r>
            <a:endParaRPr lang="en-US" altLang="en-US" smtClean="0"/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Preprocessing Ch2 , v8c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00D08775-7CB6-4B64-96D8-5A2AE276C8A0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  <p:pic>
        <p:nvPicPr>
          <p:cNvPr id="22534" name="Picture 4" descr="tz1_spectro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30" y="1447800"/>
            <a:ext cx="8761412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8669338" y="3232150"/>
            <a:ext cx="12636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High </a:t>
            </a:r>
          </a:p>
          <a:p>
            <a:r>
              <a:rPr lang="en-US" altLang="en-US"/>
              <a:t>energy </a:t>
            </a:r>
          </a:p>
          <a:p>
            <a:r>
              <a:rPr lang="en-US" altLang="en-US"/>
              <a:t>Bands:</a:t>
            </a:r>
          </a:p>
          <a:p>
            <a:r>
              <a:rPr lang="en-US" altLang="en-US"/>
              <a:t>Formants</a:t>
            </a:r>
          </a:p>
          <a:p>
            <a:endParaRPr lang="en-US" altLang="en-US"/>
          </a:p>
        </p:txBody>
      </p:sp>
      <p:sp>
        <p:nvSpPr>
          <p:cNvPr id="22536" name="Line 6"/>
          <p:cNvSpPr>
            <a:spLocks noChangeShapeType="1"/>
          </p:cNvSpPr>
          <p:nvPr/>
        </p:nvSpPr>
        <p:spPr bwMode="auto">
          <a:xfrm flipH="1">
            <a:off x="8075613" y="3657600"/>
            <a:ext cx="609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Line 7"/>
          <p:cNvSpPr>
            <a:spLocks noChangeShapeType="1"/>
          </p:cNvSpPr>
          <p:nvPr/>
        </p:nvSpPr>
        <p:spPr bwMode="auto">
          <a:xfrm flipH="1">
            <a:off x="8075613" y="3962400"/>
            <a:ext cx="609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Line 8"/>
          <p:cNvSpPr>
            <a:spLocks noChangeShapeType="1"/>
          </p:cNvSpPr>
          <p:nvPr/>
        </p:nvSpPr>
        <p:spPr bwMode="auto">
          <a:xfrm flipH="1">
            <a:off x="7999413" y="41148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9"/>
          <p:cNvSpPr>
            <a:spLocks noChangeShapeType="1"/>
          </p:cNvSpPr>
          <p:nvPr/>
        </p:nvSpPr>
        <p:spPr bwMode="auto">
          <a:xfrm flipH="1">
            <a:off x="7923213" y="4343400"/>
            <a:ext cx="8382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TextBox 1"/>
          <p:cNvSpPr txBox="1">
            <a:spLocks noChangeArrowheads="1"/>
          </p:cNvSpPr>
          <p:nvPr/>
        </p:nvSpPr>
        <p:spPr bwMode="auto">
          <a:xfrm>
            <a:off x="8397875" y="6216650"/>
            <a:ext cx="1112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seconds</a:t>
            </a:r>
          </a:p>
        </p:txBody>
      </p:sp>
      <p:pic>
        <p:nvPicPr>
          <p:cNvPr id="22541" name="Picture 12" descr="bright_diz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046" y="0"/>
            <a:ext cx="4435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51149" y="914400"/>
            <a:ext cx="411837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hlinkClick r:id="rId5"/>
              </a:rPr>
              <a:t>Matlab</a:t>
            </a:r>
            <a:r>
              <a:rPr lang="en-US" dirty="0" smtClean="0">
                <a:hlinkClick r:id="rId5"/>
              </a:rPr>
              <a:t> Code: </a:t>
            </a:r>
          </a:p>
          <a:p>
            <a:r>
              <a:rPr lang="en-US" dirty="0" smtClean="0">
                <a:hlinkClick r:id="rId5"/>
              </a:rPr>
              <a:t>demo_spectrogram_release16.rar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2" y="556825"/>
            <a:ext cx="8912225" cy="1139825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SimSun" pitchFamily="2" charset="-122"/>
              </a:rPr>
              <a:t>spectrogram plots of some music sounds</a:t>
            </a:r>
            <a:endParaRPr lang="en-US" altLang="en-US" sz="4000" dirty="0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600200"/>
            <a:ext cx="3084513" cy="453072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Spectrogram of</a:t>
            </a:r>
          </a:p>
          <a:p>
            <a:pPr eaLnBrk="1" hangingPunct="1"/>
            <a:r>
              <a:rPr lang="en-US" altLang="zh-CN" smtClean="0">
                <a:ea typeface="SimSun" pitchFamily="2" charset="-122"/>
                <a:hlinkClick r:id="rId2"/>
              </a:rPr>
              <a:t>Trumpet.wav</a:t>
            </a:r>
            <a:endParaRPr lang="en-US" altLang="zh-CN" smtClean="0">
              <a:ea typeface="SimSun" pitchFamily="2" charset="-122"/>
            </a:endParaRPr>
          </a:p>
          <a:p>
            <a:pPr eaLnBrk="1" hangingPunct="1"/>
            <a:endParaRPr lang="en-US" altLang="zh-CN" smtClean="0">
              <a:ea typeface="SimSun" pitchFamily="2" charset="-122"/>
            </a:endParaRPr>
          </a:p>
          <a:p>
            <a:pPr eaLnBrk="1" hangingPunct="1"/>
            <a:endParaRPr lang="en-US" altLang="zh-CN" smtClean="0">
              <a:ea typeface="SimSun" pitchFamily="2" charset="-122"/>
            </a:endParaRP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Spectrogram of</a:t>
            </a:r>
          </a:p>
          <a:p>
            <a:pPr eaLnBrk="1" hangingPunct="1"/>
            <a:r>
              <a:rPr lang="en-US" altLang="zh-CN" smtClean="0">
                <a:ea typeface="SimSun" pitchFamily="2" charset="-122"/>
                <a:hlinkClick r:id="rId3"/>
              </a:rPr>
              <a:t>Violin3.wav</a:t>
            </a:r>
            <a:endParaRPr lang="en-US" altLang="en-US" smtClean="0"/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Preprocessing Ch2 , v8c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4446B094-54F5-43E0-ABAB-F456B09F85FC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  <p:pic>
        <p:nvPicPr>
          <p:cNvPr id="23558" name="Picture 4" descr="trumpet_spectr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975" y="1600200"/>
            <a:ext cx="64198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5" descr="violin3_spectro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975" y="4038600"/>
            <a:ext cx="64198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Text Box 6"/>
          <p:cNvSpPr txBox="1">
            <a:spLocks noChangeArrowheads="1"/>
          </p:cNvSpPr>
          <p:nvPr/>
        </p:nvSpPr>
        <p:spPr bwMode="auto">
          <a:xfrm>
            <a:off x="8380413" y="2133600"/>
            <a:ext cx="12636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High </a:t>
            </a:r>
          </a:p>
          <a:p>
            <a:r>
              <a:rPr lang="en-US" altLang="en-US"/>
              <a:t>energy </a:t>
            </a:r>
          </a:p>
          <a:p>
            <a:r>
              <a:rPr lang="en-US" altLang="en-US"/>
              <a:t>Bands:</a:t>
            </a:r>
          </a:p>
          <a:p>
            <a:r>
              <a:rPr lang="en-US" altLang="en-US"/>
              <a:t>Formants</a:t>
            </a:r>
          </a:p>
          <a:p>
            <a:endParaRPr lang="en-US" altLang="en-US"/>
          </a:p>
        </p:txBody>
      </p:sp>
      <p:sp>
        <p:nvSpPr>
          <p:cNvPr id="23561" name="Line 7"/>
          <p:cNvSpPr>
            <a:spLocks noChangeShapeType="1"/>
          </p:cNvSpPr>
          <p:nvPr/>
        </p:nvSpPr>
        <p:spPr bwMode="auto">
          <a:xfrm flipH="1">
            <a:off x="7923213" y="2362200"/>
            <a:ext cx="457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8"/>
          <p:cNvSpPr>
            <a:spLocks noChangeShapeType="1"/>
          </p:cNvSpPr>
          <p:nvPr/>
        </p:nvSpPr>
        <p:spPr bwMode="auto">
          <a:xfrm flipH="1">
            <a:off x="7999413" y="2514600"/>
            <a:ext cx="457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9"/>
          <p:cNvSpPr>
            <a:spLocks noChangeShapeType="1"/>
          </p:cNvSpPr>
          <p:nvPr/>
        </p:nvSpPr>
        <p:spPr bwMode="auto">
          <a:xfrm flipH="1">
            <a:off x="7923213" y="2743200"/>
            <a:ext cx="457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Text Box 10"/>
          <p:cNvSpPr txBox="1">
            <a:spLocks noChangeArrowheads="1"/>
          </p:cNvSpPr>
          <p:nvPr/>
        </p:nvSpPr>
        <p:spPr bwMode="auto">
          <a:xfrm>
            <a:off x="7907338" y="4451350"/>
            <a:ext cx="13747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Violin has </a:t>
            </a:r>
          </a:p>
          <a:p>
            <a:r>
              <a:rPr lang="en-US" altLang="en-US"/>
              <a:t>complex </a:t>
            </a:r>
          </a:p>
          <a:p>
            <a:r>
              <a:rPr lang="en-US" altLang="en-US"/>
              <a:t>spectrum</a:t>
            </a:r>
          </a:p>
          <a:p>
            <a:endParaRPr lang="en-US" altLang="en-US"/>
          </a:p>
        </p:txBody>
      </p:sp>
      <p:sp>
        <p:nvSpPr>
          <p:cNvPr id="23565" name="TextBox 13"/>
          <p:cNvSpPr txBox="1">
            <a:spLocks noChangeArrowheads="1"/>
          </p:cNvSpPr>
          <p:nvPr/>
        </p:nvSpPr>
        <p:spPr bwMode="auto">
          <a:xfrm>
            <a:off x="7788275" y="6194425"/>
            <a:ext cx="1112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seconds</a:t>
            </a:r>
          </a:p>
        </p:txBody>
      </p:sp>
      <p:sp>
        <p:nvSpPr>
          <p:cNvPr id="23566" name="TextBox 13"/>
          <p:cNvSpPr txBox="1">
            <a:spLocks noChangeArrowheads="1"/>
          </p:cNvSpPr>
          <p:nvPr/>
        </p:nvSpPr>
        <p:spPr bwMode="auto">
          <a:xfrm>
            <a:off x="836613" y="152400"/>
            <a:ext cx="7810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 sz="1600">
                <a:hlinkClick r:id="rId6"/>
              </a:rPr>
              <a:t>http://www.cse.cuhk.edu.hk/%7Ekhwong/www2/cmsc5707/tz1.wav</a:t>
            </a:r>
            <a:r>
              <a:rPr lang="en-US" altLang="en-US" sz="1600"/>
              <a:t> </a:t>
            </a:r>
            <a:endParaRPr lang="en-US" altLang="en-US" sz="1600">
              <a:hlinkClick r:id="rId7"/>
            </a:endParaRPr>
          </a:p>
          <a:p>
            <a:r>
              <a:rPr lang="en-US" altLang="en-US" sz="1600">
                <a:hlinkClick r:id="rId2"/>
              </a:rPr>
              <a:t>http://www.cse.cuhk.edu.hk/~khwong/www2/cmsc5707/trumpet.wav</a:t>
            </a:r>
            <a:endParaRPr lang="en-US" altLang="zh-CN" sz="1600">
              <a:ea typeface="SimSun" pitchFamily="2" charset="-122"/>
            </a:endParaRPr>
          </a:p>
          <a:p>
            <a:r>
              <a:rPr lang="en-US" altLang="en-US" sz="1600">
                <a:hlinkClick r:id="rId3"/>
              </a:rPr>
              <a:t>http://www.cse.cuhk.edu.hk/%7Ekhwong/www2/cmsc5707/v</a:t>
            </a:r>
            <a:r>
              <a:rPr lang="en-US" altLang="zh-CN" sz="1600">
                <a:ea typeface="SimSun" pitchFamily="2" charset="-122"/>
                <a:hlinkClick r:id="rId3"/>
              </a:rPr>
              <a:t>iolin3.wav</a:t>
            </a:r>
            <a:endParaRPr lang="en-US" altLang="zh-CN" sz="160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Exercise 2.4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Write the procedures for generating a spectrogram from a source signal X.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Preprocessing Ch2 , v8c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4666E029-2FC7-4BBA-ADAC-9132A56C1E13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Summary</a:t>
            </a:r>
            <a:endParaRPr lang="en-US" altLang="en-US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Studied</a:t>
            </a:r>
          </a:p>
          <a:p>
            <a:pPr lvl="1" eaLnBrk="1" hangingPunct="1"/>
            <a:r>
              <a:rPr lang="en-US" altLang="zh-CN" smtClean="0">
                <a:ea typeface="SimSun" pitchFamily="2" charset="-122"/>
              </a:rPr>
              <a:t>Basic digital audio recording systems</a:t>
            </a:r>
          </a:p>
          <a:p>
            <a:pPr lvl="1" eaLnBrk="1" hangingPunct="1"/>
            <a:r>
              <a:rPr lang="en-US" altLang="zh-CN" smtClean="0">
                <a:ea typeface="SimSun" pitchFamily="2" charset="-122"/>
              </a:rPr>
              <a:t>Speech recognition system applications and classifications</a:t>
            </a:r>
          </a:p>
          <a:p>
            <a:pPr lvl="1" eaLnBrk="1" hangingPunct="1"/>
            <a:r>
              <a:rPr lang="en-US" altLang="zh-CN" smtClean="0">
                <a:ea typeface="SimSun" pitchFamily="2" charset="-122"/>
              </a:rPr>
              <a:t>Fourier analysis and spectrogram</a:t>
            </a:r>
          </a:p>
          <a:p>
            <a:pPr lvl="1" eaLnBrk="1" hangingPunct="1"/>
            <a:endParaRPr lang="en-US" altLang="zh-CN" smtClean="0">
              <a:ea typeface="SimSun" pitchFamily="2" charset="-122"/>
            </a:endParaRPr>
          </a:p>
          <a:p>
            <a:pPr lvl="1" eaLnBrk="1" hangingPunct="1"/>
            <a:endParaRPr lang="en-US" altLang="en-US" smtClean="0"/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Preprocessing Ch2 , v8c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C501797B-6749-45C4-A150-70BAC780D38E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Appendix</a:t>
            </a:r>
          </a:p>
        </p:txBody>
      </p:sp>
      <p:sp>
        <p:nvSpPr>
          <p:cNvPr id="26627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Preprocessing Ch2 , v8c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46A986F9-EB3C-4EB6-A921-282BA2E6B9E2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538" y="2"/>
            <a:ext cx="7238862" cy="1139825"/>
          </a:xfrm>
        </p:spPr>
        <p:txBody>
          <a:bodyPr/>
          <a:lstStyle/>
          <a:p>
            <a:pPr marL="838200" indent="-838200"/>
            <a:r>
              <a:rPr lang="en-US" altLang="zh-CN" smtClean="0">
                <a:solidFill>
                  <a:srgbClr val="FF0000"/>
                </a:solidFill>
                <a:ea typeface="SimSun" pitchFamily="2" charset="-122"/>
              </a:rPr>
              <a:t>Answer: </a:t>
            </a:r>
            <a:r>
              <a:rPr lang="en-US" altLang="zh-CN" smtClean="0">
                <a:ea typeface="SimSun" pitchFamily="2" charset="-122"/>
              </a:rPr>
              <a:t>Class exercise 2.1</a:t>
            </a:r>
            <a:endParaRPr lang="en-US" altLang="en-US" smtClean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altLang="en-US" sz="1800" dirty="0"/>
              <a:t>For a 22-KHz/16 bit sampling speech wave, frame size is 15 </a:t>
            </a:r>
            <a:r>
              <a:rPr lang="en-US" altLang="en-US" sz="1800" dirty="0" err="1"/>
              <a:t>ms</a:t>
            </a:r>
            <a:r>
              <a:rPr lang="en-US" altLang="en-US" sz="1800" dirty="0"/>
              <a:t> and frame overlapping period is 40 % of the frame size. Draw the frame block diagram.</a:t>
            </a:r>
            <a:endParaRPr lang="en-US" altLang="en-US" sz="2000" dirty="0"/>
          </a:p>
          <a:p>
            <a:pPr marL="533400" indent="-533400"/>
            <a:r>
              <a:rPr lang="en-US" altLang="en-US" sz="2000" dirty="0"/>
              <a:t>Answer: Number of samples in one frame (N)= 15 </a:t>
            </a:r>
            <a:r>
              <a:rPr lang="en-US" altLang="en-US" sz="2000" dirty="0" err="1"/>
              <a:t>ms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/ </a:t>
            </a:r>
            <a:r>
              <a:rPr lang="en-US" altLang="en-US" sz="2000" dirty="0"/>
              <a:t>(1/22k) </a:t>
            </a:r>
            <a:endParaRPr lang="en-US" altLang="en-US" sz="2000" dirty="0" smtClean="0"/>
          </a:p>
          <a:p>
            <a:pPr marL="533400" indent="-533400"/>
            <a:r>
              <a:rPr lang="en-US" altLang="en-US" sz="2000" dirty="0"/>
              <a:t>=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15*(10^-3) /(1/(</a:t>
            </a:r>
            <a:r>
              <a:rPr lang="en-US" altLang="en-US" sz="2000" dirty="0" smtClean="0"/>
              <a:t>22000</a:t>
            </a:r>
            <a:r>
              <a:rPr lang="en-US" altLang="en-US" sz="2000" dirty="0"/>
              <a:t>))=</a:t>
            </a:r>
            <a:r>
              <a:rPr lang="en-US" altLang="en-US" sz="2000" dirty="0" smtClean="0"/>
              <a:t>330 </a:t>
            </a:r>
            <a:endParaRPr lang="en-US" altLang="en-US" sz="2400" dirty="0"/>
          </a:p>
          <a:p>
            <a:pPr marL="533400" indent="-533400"/>
            <a:r>
              <a:rPr lang="en-US" altLang="en-US" sz="2000" dirty="0"/>
              <a:t>Overlapping samples = 132, m=N-132=198.</a:t>
            </a:r>
            <a:endParaRPr lang="en-US" altLang="en-US" sz="2400" dirty="0"/>
          </a:p>
          <a:p>
            <a:pPr marL="533400" indent="-533400"/>
            <a:r>
              <a:rPr lang="en-US" altLang="en-US" sz="2000" dirty="0"/>
              <a:t>Overlapping time = 132 </a:t>
            </a:r>
            <a:r>
              <a:rPr lang="en-US" altLang="en-US" sz="2000" dirty="0" smtClean="0"/>
              <a:t>* </a:t>
            </a:r>
            <a:r>
              <a:rPr lang="en-US" altLang="en-US" sz="2000" dirty="0"/>
              <a:t>(1/22k)= 132 * (</a:t>
            </a:r>
            <a:r>
              <a:rPr lang="en-US" altLang="en-US" sz="2000" dirty="0" smtClean="0"/>
              <a:t>1/22000) =6ms</a:t>
            </a:r>
            <a:r>
              <a:rPr lang="en-US" altLang="en-US" sz="2000" dirty="0"/>
              <a:t>; </a:t>
            </a:r>
            <a:endParaRPr lang="en-US" altLang="en-US" sz="2400" dirty="0"/>
          </a:p>
          <a:p>
            <a:pPr marL="533400" indent="-533400"/>
            <a:r>
              <a:rPr lang="en-US" altLang="en-US" sz="2000" dirty="0"/>
              <a:t>Time in one frame= 330* (1/22k</a:t>
            </a:r>
            <a:r>
              <a:rPr lang="en-US" altLang="en-US" sz="2000" dirty="0" smtClean="0"/>
              <a:t>)=</a:t>
            </a:r>
            <a:r>
              <a:rPr lang="en-US" altLang="en-US" sz="2000" dirty="0"/>
              <a:t> 330* (</a:t>
            </a:r>
            <a:r>
              <a:rPr lang="en-US" altLang="en-US" sz="2000" dirty="0" smtClean="0"/>
              <a:t>1/22000)=15ms</a:t>
            </a:r>
            <a:r>
              <a:rPr lang="en-US" altLang="en-US" sz="2000" dirty="0"/>
              <a:t>.</a:t>
            </a:r>
            <a:endParaRPr lang="en-US" altLang="en-US" sz="2400" dirty="0"/>
          </a:p>
          <a:p>
            <a:pPr marL="533400" indent="-533400"/>
            <a:endParaRPr lang="en-US" altLang="en-US" sz="1800" dirty="0"/>
          </a:p>
        </p:txBody>
      </p:sp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Preprocessing Ch2 , v8c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2D0729F4-99EF-487B-A311-F616BCE800E0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  <p:sp>
        <p:nvSpPr>
          <p:cNvPr id="27654" name="Rectangle 27"/>
          <p:cNvSpPr>
            <a:spLocks noChangeArrowheads="1"/>
          </p:cNvSpPr>
          <p:nvPr/>
        </p:nvSpPr>
        <p:spPr bwMode="auto">
          <a:xfrm>
            <a:off x="1053465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grpSp>
        <p:nvGrpSpPr>
          <p:cNvPr id="27655" name="Group 1"/>
          <p:cNvGrpSpPr>
            <a:grpSpLocks noChangeAspect="1"/>
          </p:cNvGrpSpPr>
          <p:nvPr/>
        </p:nvGrpSpPr>
        <p:grpSpPr bwMode="auto">
          <a:xfrm>
            <a:off x="2486022" y="4252915"/>
            <a:ext cx="5744412" cy="1851025"/>
            <a:chOff x="2358" y="5396"/>
            <a:chExt cx="16772" cy="4488"/>
          </a:xfrm>
        </p:grpSpPr>
        <p:sp>
          <p:nvSpPr>
            <p:cNvPr id="27656" name="AutoShape 26"/>
            <p:cNvSpPr>
              <a:spLocks noChangeAspect="1" noChangeArrowheads="1" noTextEdit="1"/>
            </p:cNvSpPr>
            <p:nvPr/>
          </p:nvSpPr>
          <p:spPr bwMode="auto">
            <a:xfrm>
              <a:off x="6624" y="5396"/>
              <a:ext cx="12506" cy="4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Line 25"/>
            <p:cNvSpPr>
              <a:spLocks noChangeShapeType="1"/>
            </p:cNvSpPr>
            <p:nvPr/>
          </p:nvSpPr>
          <p:spPr bwMode="auto">
            <a:xfrm>
              <a:off x="3173" y="7240"/>
              <a:ext cx="105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66660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58" name="Line 24"/>
            <p:cNvSpPr>
              <a:spLocks noChangeShapeType="1"/>
            </p:cNvSpPr>
            <p:nvPr/>
          </p:nvSpPr>
          <p:spPr bwMode="auto">
            <a:xfrm>
              <a:off x="10519" y="7560"/>
              <a:ext cx="0" cy="1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66660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59" name="Line 23"/>
            <p:cNvSpPr>
              <a:spLocks noChangeShapeType="1"/>
            </p:cNvSpPr>
            <p:nvPr/>
          </p:nvSpPr>
          <p:spPr bwMode="auto">
            <a:xfrm>
              <a:off x="3373" y="8520"/>
              <a:ext cx="398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66660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60" name="Line 22"/>
            <p:cNvSpPr>
              <a:spLocks noChangeShapeType="1"/>
            </p:cNvSpPr>
            <p:nvPr/>
          </p:nvSpPr>
          <p:spPr bwMode="auto">
            <a:xfrm>
              <a:off x="7919" y="8520"/>
              <a:ext cx="248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66660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61" name="Line 21"/>
            <p:cNvSpPr>
              <a:spLocks noChangeShapeType="1"/>
            </p:cNvSpPr>
            <p:nvPr/>
          </p:nvSpPr>
          <p:spPr bwMode="auto">
            <a:xfrm>
              <a:off x="5086" y="6066"/>
              <a:ext cx="0" cy="21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66660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62" name="Line 20"/>
            <p:cNvSpPr>
              <a:spLocks noChangeShapeType="1"/>
            </p:cNvSpPr>
            <p:nvPr/>
          </p:nvSpPr>
          <p:spPr bwMode="auto">
            <a:xfrm>
              <a:off x="3373" y="7773"/>
              <a:ext cx="5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66660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63" name="Line 19"/>
            <p:cNvSpPr>
              <a:spLocks noChangeShapeType="1"/>
            </p:cNvSpPr>
            <p:nvPr/>
          </p:nvSpPr>
          <p:spPr bwMode="auto">
            <a:xfrm>
              <a:off x="4529" y="7773"/>
              <a:ext cx="33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66660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64" name="Rectangle 18"/>
            <p:cNvSpPr>
              <a:spLocks noChangeArrowheads="1"/>
            </p:cNvSpPr>
            <p:nvPr/>
          </p:nvSpPr>
          <p:spPr bwMode="auto">
            <a:xfrm>
              <a:off x="4732" y="9244"/>
              <a:ext cx="5310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666600"/>
                    </a:outerShdw>
                  </a:effectLst>
                </a14:hiddenEffects>
              </a:ext>
            </a:extLst>
          </p:spPr>
          <p:txBody>
            <a:bodyPr lIns="53404" tIns="26702" rIns="53404" bIns="26702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zh-TW" sz="1400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=1 (first window), length = N</a:t>
              </a:r>
              <a:endParaRPr lang="en-US" altLang="zh-TW">
                <a:cs typeface="Times New Roman" pitchFamily="18" charset="0"/>
              </a:endParaRPr>
            </a:p>
          </p:txBody>
        </p:sp>
        <p:sp>
          <p:nvSpPr>
            <p:cNvPr id="27665" name="Rectangle 17"/>
            <p:cNvSpPr>
              <a:spLocks noChangeArrowheads="1"/>
            </p:cNvSpPr>
            <p:nvPr/>
          </p:nvSpPr>
          <p:spPr bwMode="auto">
            <a:xfrm>
              <a:off x="3941" y="7431"/>
              <a:ext cx="575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666600"/>
                    </a:outerShdw>
                  </a:effectLst>
                </a14:hiddenEffects>
              </a:ext>
            </a:extLst>
          </p:spPr>
          <p:txBody>
            <a:bodyPr lIns="53404" tIns="26702" rIns="53404" bIns="26702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endParaRPr lang="en-US" altLang="zh-TW">
                <a:cs typeface="Times New Roman" pitchFamily="18" charset="0"/>
              </a:endParaRPr>
            </a:p>
          </p:txBody>
        </p:sp>
        <p:sp>
          <p:nvSpPr>
            <p:cNvPr id="27666" name="Line 16"/>
            <p:cNvSpPr>
              <a:spLocks noChangeShapeType="1"/>
            </p:cNvSpPr>
            <p:nvPr/>
          </p:nvSpPr>
          <p:spPr bwMode="auto">
            <a:xfrm>
              <a:off x="12438" y="5853"/>
              <a:ext cx="0" cy="17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66660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67" name="Line 15"/>
            <p:cNvSpPr>
              <a:spLocks noChangeShapeType="1"/>
            </p:cNvSpPr>
            <p:nvPr/>
          </p:nvSpPr>
          <p:spPr bwMode="auto">
            <a:xfrm>
              <a:off x="5206" y="6493"/>
              <a:ext cx="36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66660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68" name="Line 14"/>
            <p:cNvSpPr>
              <a:spLocks noChangeShapeType="1"/>
            </p:cNvSpPr>
            <p:nvPr/>
          </p:nvSpPr>
          <p:spPr bwMode="auto">
            <a:xfrm>
              <a:off x="9275" y="6493"/>
              <a:ext cx="29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66660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69" name="Rectangle 13"/>
            <p:cNvSpPr>
              <a:spLocks noChangeArrowheads="1"/>
            </p:cNvSpPr>
            <p:nvPr/>
          </p:nvSpPr>
          <p:spPr bwMode="auto">
            <a:xfrm>
              <a:off x="8799" y="6151"/>
              <a:ext cx="555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666600"/>
                    </a:outerShdw>
                  </a:effectLst>
                </a14:hiddenEffects>
              </a:ext>
            </a:extLst>
          </p:spPr>
          <p:txBody>
            <a:bodyPr lIns="53404" tIns="26702" rIns="53404" bIns="26702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altLang="zh-TW">
                <a:cs typeface="Times New Roman" pitchFamily="18" charset="0"/>
              </a:endParaRPr>
            </a:p>
          </p:txBody>
        </p:sp>
        <p:sp>
          <p:nvSpPr>
            <p:cNvPr id="27670" name="Rectangle 12"/>
            <p:cNvSpPr>
              <a:spLocks noChangeArrowheads="1"/>
            </p:cNvSpPr>
            <p:nvPr/>
          </p:nvSpPr>
          <p:spPr bwMode="auto">
            <a:xfrm>
              <a:off x="7329" y="8177"/>
              <a:ext cx="555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666600"/>
                    </a:outerShdw>
                  </a:effectLst>
                </a14:hiddenEffects>
              </a:ext>
            </a:extLst>
          </p:spPr>
          <p:txBody>
            <a:bodyPr lIns="53404" tIns="26702" rIns="53404" bIns="26702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altLang="zh-TW">
                <a:cs typeface="Times New Roman" pitchFamily="18" charset="0"/>
              </a:endParaRPr>
            </a:p>
          </p:txBody>
        </p:sp>
        <p:sp>
          <p:nvSpPr>
            <p:cNvPr id="27671" name="Rectangle 11"/>
            <p:cNvSpPr>
              <a:spLocks noChangeArrowheads="1"/>
            </p:cNvSpPr>
            <p:nvPr/>
          </p:nvSpPr>
          <p:spPr bwMode="auto">
            <a:xfrm>
              <a:off x="5184" y="5724"/>
              <a:ext cx="5797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666600"/>
                    </a:outerShdw>
                  </a:effectLst>
                </a14:hiddenEffects>
              </a:ext>
            </a:extLst>
          </p:spPr>
          <p:txBody>
            <a:bodyPr lIns="53404" tIns="26702" rIns="53404" bIns="26702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zh-TW" sz="1400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=2 (second window), length = N</a:t>
              </a:r>
              <a:endParaRPr lang="en-US" altLang="zh-TW">
                <a:cs typeface="Times New Roman" pitchFamily="18" charset="0"/>
              </a:endParaRPr>
            </a:p>
          </p:txBody>
        </p:sp>
        <p:sp>
          <p:nvSpPr>
            <p:cNvPr id="27672" name="Rectangle 10"/>
            <p:cNvSpPr>
              <a:spLocks noChangeArrowheads="1"/>
            </p:cNvSpPr>
            <p:nvPr/>
          </p:nvSpPr>
          <p:spPr bwMode="auto">
            <a:xfrm>
              <a:off x="13884" y="7004"/>
              <a:ext cx="461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666600"/>
                    </a:outerShdw>
                  </a:effectLst>
                </a14:hiddenEffects>
              </a:ext>
            </a:extLst>
          </p:spPr>
          <p:txBody>
            <a:bodyPr lIns="53404" tIns="26702" rIns="53404" bIns="26702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altLang="zh-TW">
                <a:cs typeface="Times New Roman" pitchFamily="18" charset="0"/>
              </a:endParaRPr>
            </a:p>
          </p:txBody>
        </p:sp>
        <p:sp>
          <p:nvSpPr>
            <p:cNvPr id="27673" name="Rectangle 9"/>
            <p:cNvSpPr>
              <a:spLocks noChangeArrowheads="1"/>
            </p:cNvSpPr>
            <p:nvPr/>
          </p:nvSpPr>
          <p:spPr bwMode="auto">
            <a:xfrm>
              <a:off x="2358" y="6151"/>
              <a:ext cx="554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666600"/>
                    </a:outerShdw>
                  </a:effectLst>
                </a14:hiddenEffects>
              </a:ext>
            </a:extLst>
          </p:spPr>
          <p:txBody>
            <a:bodyPr lIns="53404" tIns="26702" rIns="53404" bIns="26702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TW" sz="1400" baseline="-30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altLang="zh-TW">
                <a:cs typeface="Times New Roman" pitchFamily="18" charset="0"/>
              </a:endParaRPr>
            </a:p>
          </p:txBody>
        </p:sp>
        <p:sp>
          <p:nvSpPr>
            <p:cNvPr id="27674" name="Line 8"/>
            <p:cNvSpPr>
              <a:spLocks noChangeShapeType="1"/>
            </p:cNvSpPr>
            <p:nvPr/>
          </p:nvSpPr>
          <p:spPr bwMode="auto">
            <a:xfrm flipV="1">
              <a:off x="3286" y="6066"/>
              <a:ext cx="0" cy="11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66660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75" name="Freeform 7"/>
            <p:cNvSpPr>
              <a:spLocks/>
            </p:cNvSpPr>
            <p:nvPr/>
          </p:nvSpPr>
          <p:spPr bwMode="auto">
            <a:xfrm>
              <a:off x="3267" y="6216"/>
              <a:ext cx="2654" cy="2520"/>
            </a:xfrm>
            <a:custGeom>
              <a:avLst/>
              <a:gdLst>
                <a:gd name="T0" fmla="*/ 2147483647 w 1221"/>
                <a:gd name="T1" fmla="*/ 2147483647 h 1134"/>
                <a:gd name="T2" fmla="*/ 2147483647 w 1221"/>
                <a:gd name="T3" fmla="*/ 2147483647 h 1134"/>
                <a:gd name="T4" fmla="*/ 2147483647 w 1221"/>
                <a:gd name="T5" fmla="*/ 2147483647 h 1134"/>
                <a:gd name="T6" fmla="*/ 2147483647 w 1221"/>
                <a:gd name="T7" fmla="*/ 2147483647 h 1134"/>
                <a:gd name="T8" fmla="*/ 2147483647 w 1221"/>
                <a:gd name="T9" fmla="*/ 2147483647 h 1134"/>
                <a:gd name="T10" fmla="*/ 2147483647 w 1221"/>
                <a:gd name="T11" fmla="*/ 2147483647 h 1134"/>
                <a:gd name="T12" fmla="*/ 2147483647 w 1221"/>
                <a:gd name="T13" fmla="*/ 2147483647 h 1134"/>
                <a:gd name="T14" fmla="*/ 2147483647 w 1221"/>
                <a:gd name="T15" fmla="*/ 2147483647 h 1134"/>
                <a:gd name="T16" fmla="*/ 2147483647 w 1221"/>
                <a:gd name="T17" fmla="*/ 2147483647 h 1134"/>
                <a:gd name="T18" fmla="*/ 2147483647 w 1221"/>
                <a:gd name="T19" fmla="*/ 2147483647 h 1134"/>
                <a:gd name="T20" fmla="*/ 2147483647 w 1221"/>
                <a:gd name="T21" fmla="*/ 2147483647 h 1134"/>
                <a:gd name="T22" fmla="*/ 2147483647 w 1221"/>
                <a:gd name="T23" fmla="*/ 2147483647 h 1134"/>
                <a:gd name="T24" fmla="*/ 2147483647 w 1221"/>
                <a:gd name="T25" fmla="*/ 2147483647 h 1134"/>
                <a:gd name="T26" fmla="*/ 2147483647 w 1221"/>
                <a:gd name="T27" fmla="*/ 2147483647 h 1134"/>
                <a:gd name="T28" fmla="*/ 2147483647 w 1221"/>
                <a:gd name="T29" fmla="*/ 2147483647 h 1134"/>
                <a:gd name="T30" fmla="*/ 2147483647 w 1221"/>
                <a:gd name="T31" fmla="*/ 2147483647 h 1134"/>
                <a:gd name="T32" fmla="*/ 2147483647 w 1221"/>
                <a:gd name="T33" fmla="*/ 2147483647 h 1134"/>
                <a:gd name="T34" fmla="*/ 2147483647 w 1221"/>
                <a:gd name="T35" fmla="*/ 2147483647 h 1134"/>
                <a:gd name="T36" fmla="*/ 2147483647 w 1221"/>
                <a:gd name="T37" fmla="*/ 2147483647 h 1134"/>
                <a:gd name="T38" fmla="*/ 2147483647 w 1221"/>
                <a:gd name="T39" fmla="*/ 2147483647 h 1134"/>
                <a:gd name="T40" fmla="*/ 2147483647 w 1221"/>
                <a:gd name="T41" fmla="*/ 2147483647 h 1134"/>
                <a:gd name="T42" fmla="*/ 2147483647 w 1221"/>
                <a:gd name="T43" fmla="*/ 2147483647 h 1134"/>
                <a:gd name="T44" fmla="*/ 2147483647 w 1221"/>
                <a:gd name="T45" fmla="*/ 2147483647 h 1134"/>
                <a:gd name="T46" fmla="*/ 2147483647 w 1221"/>
                <a:gd name="T47" fmla="*/ 2147483647 h 1134"/>
                <a:gd name="T48" fmla="*/ 2147483647 w 1221"/>
                <a:gd name="T49" fmla="*/ 2147483647 h 1134"/>
                <a:gd name="T50" fmla="*/ 2147483647 w 1221"/>
                <a:gd name="T51" fmla="*/ 2147483647 h 1134"/>
                <a:gd name="T52" fmla="*/ 2147483647 w 1221"/>
                <a:gd name="T53" fmla="*/ 2147483647 h 1134"/>
                <a:gd name="T54" fmla="*/ 2147483647 w 1221"/>
                <a:gd name="T55" fmla="*/ 2147483647 h 1134"/>
                <a:gd name="T56" fmla="*/ 2147483647 w 1221"/>
                <a:gd name="T57" fmla="*/ 2147483647 h 1134"/>
                <a:gd name="T58" fmla="*/ 2147483647 w 1221"/>
                <a:gd name="T59" fmla="*/ 2147483647 h 1134"/>
                <a:gd name="T60" fmla="*/ 2147483647 w 1221"/>
                <a:gd name="T61" fmla="*/ 2147483647 h 1134"/>
                <a:gd name="T62" fmla="*/ 2147483647 w 1221"/>
                <a:gd name="T63" fmla="*/ 2147483647 h 1134"/>
                <a:gd name="T64" fmla="*/ 2147483647 w 1221"/>
                <a:gd name="T65" fmla="*/ 2147483647 h 1134"/>
                <a:gd name="T66" fmla="*/ 2147483647 w 1221"/>
                <a:gd name="T67" fmla="*/ 2147483647 h 1134"/>
                <a:gd name="T68" fmla="*/ 2147483647 w 1221"/>
                <a:gd name="T69" fmla="*/ 2147483647 h 1134"/>
                <a:gd name="T70" fmla="*/ 2147483647 w 1221"/>
                <a:gd name="T71" fmla="*/ 2147483647 h 1134"/>
                <a:gd name="T72" fmla="*/ 2147483647 w 1221"/>
                <a:gd name="T73" fmla="*/ 2147483647 h 1134"/>
                <a:gd name="T74" fmla="*/ 2147483647 w 1221"/>
                <a:gd name="T75" fmla="*/ 2147483647 h 1134"/>
                <a:gd name="T76" fmla="*/ 2147483647 w 1221"/>
                <a:gd name="T77" fmla="*/ 2147483647 h 1134"/>
                <a:gd name="T78" fmla="*/ 2147483647 w 1221"/>
                <a:gd name="T79" fmla="*/ 2147483647 h 1134"/>
                <a:gd name="T80" fmla="*/ 2147483647 w 1221"/>
                <a:gd name="T81" fmla="*/ 2147483647 h 1134"/>
                <a:gd name="T82" fmla="*/ 2147483647 w 1221"/>
                <a:gd name="T83" fmla="*/ 2147483647 h 1134"/>
                <a:gd name="T84" fmla="*/ 2147483647 w 1221"/>
                <a:gd name="T85" fmla="*/ 2147483647 h 1134"/>
                <a:gd name="T86" fmla="*/ 2147483647 w 1221"/>
                <a:gd name="T87" fmla="*/ 2147483647 h 1134"/>
                <a:gd name="T88" fmla="*/ 2147483647 w 1221"/>
                <a:gd name="T89" fmla="*/ 2147483647 h 1134"/>
                <a:gd name="T90" fmla="*/ 2147483647 w 1221"/>
                <a:gd name="T91" fmla="*/ 2147483647 h 1134"/>
                <a:gd name="T92" fmla="*/ 2147483647 w 1221"/>
                <a:gd name="T93" fmla="*/ 2147483647 h 1134"/>
                <a:gd name="T94" fmla="*/ 2147483647 w 1221"/>
                <a:gd name="T95" fmla="*/ 2147483647 h 1134"/>
                <a:gd name="T96" fmla="*/ 2147483647 w 1221"/>
                <a:gd name="T97" fmla="*/ 2147483647 h 1134"/>
                <a:gd name="T98" fmla="*/ 2147483647 w 1221"/>
                <a:gd name="T99" fmla="*/ 2147483647 h 113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21" h="1134">
                  <a:moveTo>
                    <a:pt x="0" y="461"/>
                  </a:moveTo>
                  <a:lnTo>
                    <a:pt x="30" y="423"/>
                  </a:lnTo>
                  <a:lnTo>
                    <a:pt x="49" y="394"/>
                  </a:lnTo>
                  <a:lnTo>
                    <a:pt x="58" y="365"/>
                  </a:lnTo>
                  <a:lnTo>
                    <a:pt x="78" y="346"/>
                  </a:lnTo>
                  <a:lnTo>
                    <a:pt x="78" y="317"/>
                  </a:lnTo>
                  <a:lnTo>
                    <a:pt x="87" y="288"/>
                  </a:lnTo>
                  <a:lnTo>
                    <a:pt x="97" y="259"/>
                  </a:lnTo>
                  <a:lnTo>
                    <a:pt x="106" y="231"/>
                  </a:lnTo>
                  <a:lnTo>
                    <a:pt x="116" y="211"/>
                  </a:lnTo>
                  <a:lnTo>
                    <a:pt x="116" y="183"/>
                  </a:lnTo>
                  <a:lnTo>
                    <a:pt x="126" y="163"/>
                  </a:lnTo>
                  <a:lnTo>
                    <a:pt x="126" y="135"/>
                  </a:lnTo>
                  <a:lnTo>
                    <a:pt x="135" y="115"/>
                  </a:lnTo>
                  <a:lnTo>
                    <a:pt x="135" y="87"/>
                  </a:lnTo>
                  <a:lnTo>
                    <a:pt x="145" y="67"/>
                  </a:lnTo>
                  <a:lnTo>
                    <a:pt x="154" y="39"/>
                  </a:lnTo>
                  <a:lnTo>
                    <a:pt x="154" y="19"/>
                  </a:lnTo>
                  <a:lnTo>
                    <a:pt x="174" y="0"/>
                  </a:lnTo>
                  <a:lnTo>
                    <a:pt x="183" y="29"/>
                  </a:lnTo>
                  <a:lnTo>
                    <a:pt x="193" y="58"/>
                  </a:lnTo>
                  <a:lnTo>
                    <a:pt x="202" y="87"/>
                  </a:lnTo>
                  <a:lnTo>
                    <a:pt x="212" y="115"/>
                  </a:lnTo>
                  <a:lnTo>
                    <a:pt x="212" y="135"/>
                  </a:lnTo>
                  <a:lnTo>
                    <a:pt x="221" y="163"/>
                  </a:lnTo>
                  <a:lnTo>
                    <a:pt x="221" y="183"/>
                  </a:lnTo>
                  <a:lnTo>
                    <a:pt x="221" y="211"/>
                  </a:lnTo>
                  <a:lnTo>
                    <a:pt x="231" y="231"/>
                  </a:lnTo>
                  <a:lnTo>
                    <a:pt x="231" y="259"/>
                  </a:lnTo>
                  <a:lnTo>
                    <a:pt x="231" y="279"/>
                  </a:lnTo>
                  <a:lnTo>
                    <a:pt x="241" y="307"/>
                  </a:lnTo>
                  <a:lnTo>
                    <a:pt x="250" y="279"/>
                  </a:lnTo>
                  <a:lnTo>
                    <a:pt x="260" y="259"/>
                  </a:lnTo>
                  <a:lnTo>
                    <a:pt x="269" y="231"/>
                  </a:lnTo>
                  <a:lnTo>
                    <a:pt x="269" y="211"/>
                  </a:lnTo>
                  <a:lnTo>
                    <a:pt x="289" y="192"/>
                  </a:lnTo>
                  <a:lnTo>
                    <a:pt x="298" y="221"/>
                  </a:lnTo>
                  <a:lnTo>
                    <a:pt x="298" y="250"/>
                  </a:lnTo>
                  <a:lnTo>
                    <a:pt x="308" y="279"/>
                  </a:lnTo>
                  <a:lnTo>
                    <a:pt x="308" y="307"/>
                  </a:lnTo>
                  <a:lnTo>
                    <a:pt x="308" y="327"/>
                  </a:lnTo>
                  <a:lnTo>
                    <a:pt x="308" y="355"/>
                  </a:lnTo>
                  <a:lnTo>
                    <a:pt x="308" y="375"/>
                  </a:lnTo>
                  <a:lnTo>
                    <a:pt x="308" y="403"/>
                  </a:lnTo>
                  <a:lnTo>
                    <a:pt x="317" y="423"/>
                  </a:lnTo>
                  <a:lnTo>
                    <a:pt x="317" y="451"/>
                  </a:lnTo>
                  <a:lnTo>
                    <a:pt x="327" y="471"/>
                  </a:lnTo>
                  <a:lnTo>
                    <a:pt x="337" y="499"/>
                  </a:lnTo>
                  <a:lnTo>
                    <a:pt x="337" y="519"/>
                  </a:lnTo>
                  <a:lnTo>
                    <a:pt x="346" y="547"/>
                  </a:lnTo>
                  <a:lnTo>
                    <a:pt x="346" y="567"/>
                  </a:lnTo>
                  <a:lnTo>
                    <a:pt x="346" y="595"/>
                  </a:lnTo>
                  <a:lnTo>
                    <a:pt x="356" y="615"/>
                  </a:lnTo>
                  <a:lnTo>
                    <a:pt x="356" y="643"/>
                  </a:lnTo>
                  <a:lnTo>
                    <a:pt x="356" y="663"/>
                  </a:lnTo>
                  <a:lnTo>
                    <a:pt x="365" y="691"/>
                  </a:lnTo>
                  <a:lnTo>
                    <a:pt x="365" y="711"/>
                  </a:lnTo>
                  <a:lnTo>
                    <a:pt x="375" y="739"/>
                  </a:lnTo>
                  <a:lnTo>
                    <a:pt x="375" y="759"/>
                  </a:lnTo>
                  <a:lnTo>
                    <a:pt x="375" y="787"/>
                  </a:lnTo>
                  <a:lnTo>
                    <a:pt x="375" y="807"/>
                  </a:lnTo>
                  <a:lnTo>
                    <a:pt x="385" y="835"/>
                  </a:lnTo>
                  <a:lnTo>
                    <a:pt x="385" y="855"/>
                  </a:lnTo>
                  <a:lnTo>
                    <a:pt x="385" y="883"/>
                  </a:lnTo>
                  <a:lnTo>
                    <a:pt x="385" y="979"/>
                  </a:lnTo>
                  <a:lnTo>
                    <a:pt x="394" y="1056"/>
                  </a:lnTo>
                  <a:lnTo>
                    <a:pt x="394" y="1133"/>
                  </a:lnTo>
                  <a:lnTo>
                    <a:pt x="423" y="1123"/>
                  </a:lnTo>
                  <a:lnTo>
                    <a:pt x="423" y="1095"/>
                  </a:lnTo>
                  <a:lnTo>
                    <a:pt x="423" y="1075"/>
                  </a:lnTo>
                  <a:lnTo>
                    <a:pt x="423" y="1047"/>
                  </a:lnTo>
                  <a:lnTo>
                    <a:pt x="433" y="1027"/>
                  </a:lnTo>
                  <a:lnTo>
                    <a:pt x="433" y="999"/>
                  </a:lnTo>
                  <a:lnTo>
                    <a:pt x="442" y="979"/>
                  </a:lnTo>
                  <a:lnTo>
                    <a:pt x="452" y="951"/>
                  </a:lnTo>
                  <a:lnTo>
                    <a:pt x="452" y="931"/>
                  </a:lnTo>
                  <a:lnTo>
                    <a:pt x="461" y="903"/>
                  </a:lnTo>
                  <a:lnTo>
                    <a:pt x="471" y="883"/>
                  </a:lnTo>
                  <a:lnTo>
                    <a:pt x="481" y="855"/>
                  </a:lnTo>
                  <a:lnTo>
                    <a:pt x="481" y="835"/>
                  </a:lnTo>
                  <a:lnTo>
                    <a:pt x="481" y="807"/>
                  </a:lnTo>
                  <a:lnTo>
                    <a:pt x="490" y="835"/>
                  </a:lnTo>
                  <a:lnTo>
                    <a:pt x="500" y="855"/>
                  </a:lnTo>
                  <a:lnTo>
                    <a:pt x="500" y="883"/>
                  </a:lnTo>
                  <a:lnTo>
                    <a:pt x="509" y="903"/>
                  </a:lnTo>
                  <a:lnTo>
                    <a:pt x="509" y="931"/>
                  </a:lnTo>
                  <a:lnTo>
                    <a:pt x="529" y="931"/>
                  </a:lnTo>
                  <a:lnTo>
                    <a:pt x="538" y="903"/>
                  </a:lnTo>
                  <a:lnTo>
                    <a:pt x="538" y="883"/>
                  </a:lnTo>
                  <a:lnTo>
                    <a:pt x="538" y="855"/>
                  </a:lnTo>
                  <a:lnTo>
                    <a:pt x="538" y="835"/>
                  </a:lnTo>
                  <a:lnTo>
                    <a:pt x="538" y="807"/>
                  </a:lnTo>
                  <a:lnTo>
                    <a:pt x="538" y="787"/>
                  </a:lnTo>
                  <a:lnTo>
                    <a:pt x="538" y="759"/>
                  </a:lnTo>
                  <a:lnTo>
                    <a:pt x="538" y="739"/>
                  </a:lnTo>
                  <a:lnTo>
                    <a:pt x="538" y="711"/>
                  </a:lnTo>
                  <a:lnTo>
                    <a:pt x="548" y="691"/>
                  </a:lnTo>
                  <a:lnTo>
                    <a:pt x="557" y="663"/>
                  </a:lnTo>
                  <a:lnTo>
                    <a:pt x="557" y="643"/>
                  </a:lnTo>
                  <a:lnTo>
                    <a:pt x="577" y="615"/>
                  </a:lnTo>
                  <a:lnTo>
                    <a:pt x="577" y="595"/>
                  </a:lnTo>
                  <a:lnTo>
                    <a:pt x="586" y="567"/>
                  </a:lnTo>
                  <a:lnTo>
                    <a:pt x="596" y="538"/>
                  </a:lnTo>
                  <a:lnTo>
                    <a:pt x="596" y="509"/>
                  </a:lnTo>
                  <a:lnTo>
                    <a:pt x="615" y="480"/>
                  </a:lnTo>
                  <a:lnTo>
                    <a:pt x="615" y="442"/>
                  </a:lnTo>
                  <a:lnTo>
                    <a:pt x="625" y="403"/>
                  </a:lnTo>
                  <a:lnTo>
                    <a:pt x="634" y="375"/>
                  </a:lnTo>
                  <a:lnTo>
                    <a:pt x="634" y="355"/>
                  </a:lnTo>
                  <a:lnTo>
                    <a:pt x="644" y="327"/>
                  </a:lnTo>
                  <a:lnTo>
                    <a:pt x="644" y="307"/>
                  </a:lnTo>
                  <a:lnTo>
                    <a:pt x="653" y="279"/>
                  </a:lnTo>
                  <a:lnTo>
                    <a:pt x="653" y="259"/>
                  </a:lnTo>
                  <a:lnTo>
                    <a:pt x="663" y="231"/>
                  </a:lnTo>
                  <a:lnTo>
                    <a:pt x="663" y="211"/>
                  </a:lnTo>
                  <a:lnTo>
                    <a:pt x="673" y="183"/>
                  </a:lnTo>
                  <a:lnTo>
                    <a:pt x="673" y="163"/>
                  </a:lnTo>
                  <a:lnTo>
                    <a:pt x="673" y="135"/>
                  </a:lnTo>
                  <a:lnTo>
                    <a:pt x="682" y="115"/>
                  </a:lnTo>
                  <a:lnTo>
                    <a:pt x="692" y="87"/>
                  </a:lnTo>
                  <a:lnTo>
                    <a:pt x="692" y="67"/>
                  </a:lnTo>
                  <a:lnTo>
                    <a:pt x="701" y="39"/>
                  </a:lnTo>
                  <a:lnTo>
                    <a:pt x="711" y="19"/>
                  </a:lnTo>
                  <a:lnTo>
                    <a:pt x="740" y="29"/>
                  </a:lnTo>
                  <a:lnTo>
                    <a:pt x="740" y="58"/>
                  </a:lnTo>
                  <a:lnTo>
                    <a:pt x="749" y="87"/>
                  </a:lnTo>
                  <a:lnTo>
                    <a:pt x="759" y="115"/>
                  </a:lnTo>
                  <a:lnTo>
                    <a:pt x="778" y="144"/>
                  </a:lnTo>
                  <a:lnTo>
                    <a:pt x="788" y="173"/>
                  </a:lnTo>
                  <a:lnTo>
                    <a:pt x="788" y="202"/>
                  </a:lnTo>
                  <a:lnTo>
                    <a:pt x="797" y="231"/>
                  </a:lnTo>
                  <a:lnTo>
                    <a:pt x="807" y="259"/>
                  </a:lnTo>
                  <a:lnTo>
                    <a:pt x="836" y="240"/>
                  </a:lnTo>
                  <a:lnTo>
                    <a:pt x="855" y="269"/>
                  </a:lnTo>
                  <a:lnTo>
                    <a:pt x="864" y="298"/>
                  </a:lnTo>
                  <a:lnTo>
                    <a:pt x="884" y="317"/>
                  </a:lnTo>
                  <a:lnTo>
                    <a:pt x="893" y="346"/>
                  </a:lnTo>
                  <a:lnTo>
                    <a:pt x="893" y="375"/>
                  </a:lnTo>
                  <a:lnTo>
                    <a:pt x="893" y="403"/>
                  </a:lnTo>
                  <a:lnTo>
                    <a:pt x="893" y="423"/>
                  </a:lnTo>
                  <a:lnTo>
                    <a:pt x="903" y="451"/>
                  </a:lnTo>
                  <a:lnTo>
                    <a:pt x="903" y="471"/>
                  </a:lnTo>
                  <a:lnTo>
                    <a:pt x="903" y="499"/>
                  </a:lnTo>
                  <a:lnTo>
                    <a:pt x="903" y="519"/>
                  </a:lnTo>
                  <a:lnTo>
                    <a:pt x="903" y="547"/>
                  </a:lnTo>
                  <a:lnTo>
                    <a:pt x="903" y="567"/>
                  </a:lnTo>
                  <a:lnTo>
                    <a:pt x="903" y="595"/>
                  </a:lnTo>
                  <a:lnTo>
                    <a:pt x="903" y="615"/>
                  </a:lnTo>
                  <a:lnTo>
                    <a:pt x="912" y="643"/>
                  </a:lnTo>
                  <a:lnTo>
                    <a:pt x="912" y="663"/>
                  </a:lnTo>
                  <a:lnTo>
                    <a:pt x="912" y="691"/>
                  </a:lnTo>
                  <a:lnTo>
                    <a:pt x="912" y="711"/>
                  </a:lnTo>
                  <a:lnTo>
                    <a:pt x="922" y="739"/>
                  </a:lnTo>
                  <a:lnTo>
                    <a:pt x="922" y="759"/>
                  </a:lnTo>
                  <a:lnTo>
                    <a:pt x="932" y="787"/>
                  </a:lnTo>
                  <a:lnTo>
                    <a:pt x="932" y="807"/>
                  </a:lnTo>
                  <a:lnTo>
                    <a:pt x="932" y="835"/>
                  </a:lnTo>
                  <a:lnTo>
                    <a:pt x="932" y="855"/>
                  </a:lnTo>
                  <a:lnTo>
                    <a:pt x="941" y="883"/>
                  </a:lnTo>
                  <a:lnTo>
                    <a:pt x="941" y="903"/>
                  </a:lnTo>
                  <a:lnTo>
                    <a:pt x="941" y="931"/>
                  </a:lnTo>
                  <a:lnTo>
                    <a:pt x="951" y="951"/>
                  </a:lnTo>
                  <a:lnTo>
                    <a:pt x="951" y="979"/>
                  </a:lnTo>
                  <a:lnTo>
                    <a:pt x="951" y="999"/>
                  </a:lnTo>
                  <a:lnTo>
                    <a:pt x="960" y="1027"/>
                  </a:lnTo>
                  <a:lnTo>
                    <a:pt x="960" y="1047"/>
                  </a:lnTo>
                  <a:lnTo>
                    <a:pt x="970" y="1075"/>
                  </a:lnTo>
                  <a:lnTo>
                    <a:pt x="980" y="1095"/>
                  </a:lnTo>
                  <a:lnTo>
                    <a:pt x="989" y="1123"/>
                  </a:lnTo>
                  <a:lnTo>
                    <a:pt x="1018" y="1104"/>
                  </a:lnTo>
                  <a:lnTo>
                    <a:pt x="1018" y="1075"/>
                  </a:lnTo>
                  <a:lnTo>
                    <a:pt x="1028" y="1037"/>
                  </a:lnTo>
                  <a:lnTo>
                    <a:pt x="1037" y="1008"/>
                  </a:lnTo>
                  <a:lnTo>
                    <a:pt x="1037" y="979"/>
                  </a:lnTo>
                  <a:lnTo>
                    <a:pt x="1047" y="951"/>
                  </a:lnTo>
                  <a:lnTo>
                    <a:pt x="1056" y="931"/>
                  </a:lnTo>
                  <a:lnTo>
                    <a:pt x="1076" y="903"/>
                  </a:lnTo>
                  <a:lnTo>
                    <a:pt x="1095" y="883"/>
                  </a:lnTo>
                  <a:lnTo>
                    <a:pt x="1124" y="883"/>
                  </a:lnTo>
                  <a:lnTo>
                    <a:pt x="1124" y="903"/>
                  </a:lnTo>
                  <a:lnTo>
                    <a:pt x="1133" y="931"/>
                  </a:lnTo>
                  <a:lnTo>
                    <a:pt x="1133" y="903"/>
                  </a:lnTo>
                  <a:lnTo>
                    <a:pt x="1143" y="883"/>
                  </a:lnTo>
                  <a:lnTo>
                    <a:pt x="1152" y="855"/>
                  </a:lnTo>
                  <a:lnTo>
                    <a:pt x="1162" y="835"/>
                  </a:lnTo>
                  <a:lnTo>
                    <a:pt x="1162" y="807"/>
                  </a:lnTo>
                  <a:lnTo>
                    <a:pt x="1172" y="787"/>
                  </a:lnTo>
                  <a:lnTo>
                    <a:pt x="1172" y="759"/>
                  </a:lnTo>
                  <a:lnTo>
                    <a:pt x="1172" y="730"/>
                  </a:lnTo>
                  <a:lnTo>
                    <a:pt x="1181" y="701"/>
                  </a:lnTo>
                  <a:lnTo>
                    <a:pt x="1191" y="663"/>
                  </a:lnTo>
                  <a:lnTo>
                    <a:pt x="1191" y="643"/>
                  </a:lnTo>
                  <a:lnTo>
                    <a:pt x="1191" y="615"/>
                  </a:lnTo>
                  <a:lnTo>
                    <a:pt x="1191" y="595"/>
                  </a:lnTo>
                  <a:lnTo>
                    <a:pt x="1191" y="567"/>
                  </a:lnTo>
                  <a:lnTo>
                    <a:pt x="1200" y="547"/>
                  </a:lnTo>
                  <a:lnTo>
                    <a:pt x="1200" y="519"/>
                  </a:lnTo>
                  <a:lnTo>
                    <a:pt x="1210" y="499"/>
                  </a:lnTo>
                  <a:lnTo>
                    <a:pt x="1220" y="471"/>
                  </a:lnTo>
                  <a:lnTo>
                    <a:pt x="1220" y="451"/>
                  </a:lnTo>
                  <a:lnTo>
                    <a:pt x="1220" y="47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6666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Freeform 6"/>
            <p:cNvSpPr>
              <a:spLocks/>
            </p:cNvSpPr>
            <p:nvPr/>
          </p:nvSpPr>
          <p:spPr bwMode="auto">
            <a:xfrm>
              <a:off x="5875" y="6216"/>
              <a:ext cx="2654" cy="2520"/>
            </a:xfrm>
            <a:custGeom>
              <a:avLst/>
              <a:gdLst>
                <a:gd name="T0" fmla="*/ 2147483647 w 1221"/>
                <a:gd name="T1" fmla="*/ 2147483647 h 1134"/>
                <a:gd name="T2" fmla="*/ 2147483647 w 1221"/>
                <a:gd name="T3" fmla="*/ 2147483647 h 1134"/>
                <a:gd name="T4" fmla="*/ 2147483647 w 1221"/>
                <a:gd name="T5" fmla="*/ 2147483647 h 1134"/>
                <a:gd name="T6" fmla="*/ 2147483647 w 1221"/>
                <a:gd name="T7" fmla="*/ 2147483647 h 1134"/>
                <a:gd name="T8" fmla="*/ 2147483647 w 1221"/>
                <a:gd name="T9" fmla="*/ 2147483647 h 1134"/>
                <a:gd name="T10" fmla="*/ 2147483647 w 1221"/>
                <a:gd name="T11" fmla="*/ 2147483647 h 1134"/>
                <a:gd name="T12" fmla="*/ 2147483647 w 1221"/>
                <a:gd name="T13" fmla="*/ 2147483647 h 1134"/>
                <a:gd name="T14" fmla="*/ 2147483647 w 1221"/>
                <a:gd name="T15" fmla="*/ 2147483647 h 1134"/>
                <a:gd name="T16" fmla="*/ 2147483647 w 1221"/>
                <a:gd name="T17" fmla="*/ 2147483647 h 1134"/>
                <a:gd name="T18" fmla="*/ 2147483647 w 1221"/>
                <a:gd name="T19" fmla="*/ 2147483647 h 1134"/>
                <a:gd name="T20" fmla="*/ 2147483647 w 1221"/>
                <a:gd name="T21" fmla="*/ 2147483647 h 1134"/>
                <a:gd name="T22" fmla="*/ 2147483647 w 1221"/>
                <a:gd name="T23" fmla="*/ 2147483647 h 1134"/>
                <a:gd name="T24" fmla="*/ 2147483647 w 1221"/>
                <a:gd name="T25" fmla="*/ 2147483647 h 1134"/>
                <a:gd name="T26" fmla="*/ 2147483647 w 1221"/>
                <a:gd name="T27" fmla="*/ 2147483647 h 1134"/>
                <a:gd name="T28" fmla="*/ 2147483647 w 1221"/>
                <a:gd name="T29" fmla="*/ 2147483647 h 1134"/>
                <a:gd name="T30" fmla="*/ 2147483647 w 1221"/>
                <a:gd name="T31" fmla="*/ 2147483647 h 1134"/>
                <a:gd name="T32" fmla="*/ 2147483647 w 1221"/>
                <a:gd name="T33" fmla="*/ 2147483647 h 1134"/>
                <a:gd name="T34" fmla="*/ 2147483647 w 1221"/>
                <a:gd name="T35" fmla="*/ 2147483647 h 1134"/>
                <a:gd name="T36" fmla="*/ 2147483647 w 1221"/>
                <a:gd name="T37" fmla="*/ 2147483647 h 1134"/>
                <a:gd name="T38" fmla="*/ 2147483647 w 1221"/>
                <a:gd name="T39" fmla="*/ 2147483647 h 1134"/>
                <a:gd name="T40" fmla="*/ 2147483647 w 1221"/>
                <a:gd name="T41" fmla="*/ 2147483647 h 1134"/>
                <a:gd name="T42" fmla="*/ 2147483647 w 1221"/>
                <a:gd name="T43" fmla="*/ 2147483647 h 1134"/>
                <a:gd name="T44" fmla="*/ 2147483647 w 1221"/>
                <a:gd name="T45" fmla="*/ 2147483647 h 1134"/>
                <a:gd name="T46" fmla="*/ 2147483647 w 1221"/>
                <a:gd name="T47" fmla="*/ 2147483647 h 1134"/>
                <a:gd name="T48" fmla="*/ 2147483647 w 1221"/>
                <a:gd name="T49" fmla="*/ 2147483647 h 1134"/>
                <a:gd name="T50" fmla="*/ 2147483647 w 1221"/>
                <a:gd name="T51" fmla="*/ 2147483647 h 1134"/>
                <a:gd name="T52" fmla="*/ 2147483647 w 1221"/>
                <a:gd name="T53" fmla="*/ 2147483647 h 1134"/>
                <a:gd name="T54" fmla="*/ 2147483647 w 1221"/>
                <a:gd name="T55" fmla="*/ 2147483647 h 1134"/>
                <a:gd name="T56" fmla="*/ 2147483647 w 1221"/>
                <a:gd name="T57" fmla="*/ 2147483647 h 1134"/>
                <a:gd name="T58" fmla="*/ 2147483647 w 1221"/>
                <a:gd name="T59" fmla="*/ 2147483647 h 1134"/>
                <a:gd name="T60" fmla="*/ 2147483647 w 1221"/>
                <a:gd name="T61" fmla="*/ 2147483647 h 1134"/>
                <a:gd name="T62" fmla="*/ 2147483647 w 1221"/>
                <a:gd name="T63" fmla="*/ 2147483647 h 1134"/>
                <a:gd name="T64" fmla="*/ 2147483647 w 1221"/>
                <a:gd name="T65" fmla="*/ 2147483647 h 1134"/>
                <a:gd name="T66" fmla="*/ 2147483647 w 1221"/>
                <a:gd name="T67" fmla="*/ 2147483647 h 1134"/>
                <a:gd name="T68" fmla="*/ 2147483647 w 1221"/>
                <a:gd name="T69" fmla="*/ 2147483647 h 1134"/>
                <a:gd name="T70" fmla="*/ 2147483647 w 1221"/>
                <a:gd name="T71" fmla="*/ 2147483647 h 1134"/>
                <a:gd name="T72" fmla="*/ 2147483647 w 1221"/>
                <a:gd name="T73" fmla="*/ 2147483647 h 1134"/>
                <a:gd name="T74" fmla="*/ 2147483647 w 1221"/>
                <a:gd name="T75" fmla="*/ 2147483647 h 1134"/>
                <a:gd name="T76" fmla="*/ 2147483647 w 1221"/>
                <a:gd name="T77" fmla="*/ 2147483647 h 1134"/>
                <a:gd name="T78" fmla="*/ 2147483647 w 1221"/>
                <a:gd name="T79" fmla="*/ 2147483647 h 1134"/>
                <a:gd name="T80" fmla="*/ 2147483647 w 1221"/>
                <a:gd name="T81" fmla="*/ 2147483647 h 1134"/>
                <a:gd name="T82" fmla="*/ 2147483647 w 1221"/>
                <a:gd name="T83" fmla="*/ 2147483647 h 1134"/>
                <a:gd name="T84" fmla="*/ 2147483647 w 1221"/>
                <a:gd name="T85" fmla="*/ 2147483647 h 1134"/>
                <a:gd name="T86" fmla="*/ 2147483647 w 1221"/>
                <a:gd name="T87" fmla="*/ 2147483647 h 1134"/>
                <a:gd name="T88" fmla="*/ 2147483647 w 1221"/>
                <a:gd name="T89" fmla="*/ 2147483647 h 1134"/>
                <a:gd name="T90" fmla="*/ 2147483647 w 1221"/>
                <a:gd name="T91" fmla="*/ 2147483647 h 1134"/>
                <a:gd name="T92" fmla="*/ 2147483647 w 1221"/>
                <a:gd name="T93" fmla="*/ 2147483647 h 1134"/>
                <a:gd name="T94" fmla="*/ 2147483647 w 1221"/>
                <a:gd name="T95" fmla="*/ 2147483647 h 1134"/>
                <a:gd name="T96" fmla="*/ 2147483647 w 1221"/>
                <a:gd name="T97" fmla="*/ 2147483647 h 1134"/>
                <a:gd name="T98" fmla="*/ 2147483647 w 1221"/>
                <a:gd name="T99" fmla="*/ 2147483647 h 113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21" h="1134">
                  <a:moveTo>
                    <a:pt x="0" y="461"/>
                  </a:moveTo>
                  <a:lnTo>
                    <a:pt x="30" y="423"/>
                  </a:lnTo>
                  <a:lnTo>
                    <a:pt x="49" y="394"/>
                  </a:lnTo>
                  <a:lnTo>
                    <a:pt x="58" y="365"/>
                  </a:lnTo>
                  <a:lnTo>
                    <a:pt x="78" y="346"/>
                  </a:lnTo>
                  <a:lnTo>
                    <a:pt x="78" y="317"/>
                  </a:lnTo>
                  <a:lnTo>
                    <a:pt x="87" y="288"/>
                  </a:lnTo>
                  <a:lnTo>
                    <a:pt x="97" y="259"/>
                  </a:lnTo>
                  <a:lnTo>
                    <a:pt x="106" y="231"/>
                  </a:lnTo>
                  <a:lnTo>
                    <a:pt x="116" y="211"/>
                  </a:lnTo>
                  <a:lnTo>
                    <a:pt x="116" y="183"/>
                  </a:lnTo>
                  <a:lnTo>
                    <a:pt x="126" y="163"/>
                  </a:lnTo>
                  <a:lnTo>
                    <a:pt x="126" y="135"/>
                  </a:lnTo>
                  <a:lnTo>
                    <a:pt x="135" y="115"/>
                  </a:lnTo>
                  <a:lnTo>
                    <a:pt x="135" y="87"/>
                  </a:lnTo>
                  <a:lnTo>
                    <a:pt x="145" y="67"/>
                  </a:lnTo>
                  <a:lnTo>
                    <a:pt x="154" y="39"/>
                  </a:lnTo>
                  <a:lnTo>
                    <a:pt x="154" y="19"/>
                  </a:lnTo>
                  <a:lnTo>
                    <a:pt x="174" y="0"/>
                  </a:lnTo>
                  <a:lnTo>
                    <a:pt x="183" y="29"/>
                  </a:lnTo>
                  <a:lnTo>
                    <a:pt x="193" y="58"/>
                  </a:lnTo>
                  <a:lnTo>
                    <a:pt x="202" y="87"/>
                  </a:lnTo>
                  <a:lnTo>
                    <a:pt x="212" y="115"/>
                  </a:lnTo>
                  <a:lnTo>
                    <a:pt x="212" y="135"/>
                  </a:lnTo>
                  <a:lnTo>
                    <a:pt x="221" y="163"/>
                  </a:lnTo>
                  <a:lnTo>
                    <a:pt x="221" y="183"/>
                  </a:lnTo>
                  <a:lnTo>
                    <a:pt x="221" y="211"/>
                  </a:lnTo>
                  <a:lnTo>
                    <a:pt x="231" y="231"/>
                  </a:lnTo>
                  <a:lnTo>
                    <a:pt x="231" y="259"/>
                  </a:lnTo>
                  <a:lnTo>
                    <a:pt x="231" y="279"/>
                  </a:lnTo>
                  <a:lnTo>
                    <a:pt x="241" y="307"/>
                  </a:lnTo>
                  <a:lnTo>
                    <a:pt x="250" y="279"/>
                  </a:lnTo>
                  <a:lnTo>
                    <a:pt x="260" y="259"/>
                  </a:lnTo>
                  <a:lnTo>
                    <a:pt x="269" y="231"/>
                  </a:lnTo>
                  <a:lnTo>
                    <a:pt x="269" y="211"/>
                  </a:lnTo>
                  <a:lnTo>
                    <a:pt x="289" y="192"/>
                  </a:lnTo>
                  <a:lnTo>
                    <a:pt x="298" y="221"/>
                  </a:lnTo>
                  <a:lnTo>
                    <a:pt x="298" y="250"/>
                  </a:lnTo>
                  <a:lnTo>
                    <a:pt x="308" y="279"/>
                  </a:lnTo>
                  <a:lnTo>
                    <a:pt x="308" y="307"/>
                  </a:lnTo>
                  <a:lnTo>
                    <a:pt x="308" y="327"/>
                  </a:lnTo>
                  <a:lnTo>
                    <a:pt x="308" y="355"/>
                  </a:lnTo>
                  <a:lnTo>
                    <a:pt x="308" y="375"/>
                  </a:lnTo>
                  <a:lnTo>
                    <a:pt x="308" y="403"/>
                  </a:lnTo>
                  <a:lnTo>
                    <a:pt x="317" y="423"/>
                  </a:lnTo>
                  <a:lnTo>
                    <a:pt x="317" y="451"/>
                  </a:lnTo>
                  <a:lnTo>
                    <a:pt x="327" y="471"/>
                  </a:lnTo>
                  <a:lnTo>
                    <a:pt x="337" y="499"/>
                  </a:lnTo>
                  <a:lnTo>
                    <a:pt x="337" y="519"/>
                  </a:lnTo>
                  <a:lnTo>
                    <a:pt x="346" y="547"/>
                  </a:lnTo>
                  <a:lnTo>
                    <a:pt x="346" y="567"/>
                  </a:lnTo>
                  <a:lnTo>
                    <a:pt x="346" y="595"/>
                  </a:lnTo>
                  <a:lnTo>
                    <a:pt x="356" y="615"/>
                  </a:lnTo>
                  <a:lnTo>
                    <a:pt x="356" y="643"/>
                  </a:lnTo>
                  <a:lnTo>
                    <a:pt x="356" y="663"/>
                  </a:lnTo>
                  <a:lnTo>
                    <a:pt x="365" y="691"/>
                  </a:lnTo>
                  <a:lnTo>
                    <a:pt x="365" y="711"/>
                  </a:lnTo>
                  <a:lnTo>
                    <a:pt x="375" y="739"/>
                  </a:lnTo>
                  <a:lnTo>
                    <a:pt x="375" y="759"/>
                  </a:lnTo>
                  <a:lnTo>
                    <a:pt x="375" y="787"/>
                  </a:lnTo>
                  <a:lnTo>
                    <a:pt x="375" y="807"/>
                  </a:lnTo>
                  <a:lnTo>
                    <a:pt x="385" y="835"/>
                  </a:lnTo>
                  <a:lnTo>
                    <a:pt x="385" y="855"/>
                  </a:lnTo>
                  <a:lnTo>
                    <a:pt x="385" y="883"/>
                  </a:lnTo>
                  <a:lnTo>
                    <a:pt x="385" y="979"/>
                  </a:lnTo>
                  <a:lnTo>
                    <a:pt x="394" y="1056"/>
                  </a:lnTo>
                  <a:lnTo>
                    <a:pt x="394" y="1133"/>
                  </a:lnTo>
                  <a:lnTo>
                    <a:pt x="423" y="1123"/>
                  </a:lnTo>
                  <a:lnTo>
                    <a:pt x="423" y="1095"/>
                  </a:lnTo>
                  <a:lnTo>
                    <a:pt x="423" y="1075"/>
                  </a:lnTo>
                  <a:lnTo>
                    <a:pt x="423" y="1047"/>
                  </a:lnTo>
                  <a:lnTo>
                    <a:pt x="433" y="1027"/>
                  </a:lnTo>
                  <a:lnTo>
                    <a:pt x="433" y="999"/>
                  </a:lnTo>
                  <a:lnTo>
                    <a:pt x="442" y="979"/>
                  </a:lnTo>
                  <a:lnTo>
                    <a:pt x="452" y="951"/>
                  </a:lnTo>
                  <a:lnTo>
                    <a:pt x="452" y="931"/>
                  </a:lnTo>
                  <a:lnTo>
                    <a:pt x="461" y="903"/>
                  </a:lnTo>
                  <a:lnTo>
                    <a:pt x="471" y="883"/>
                  </a:lnTo>
                  <a:lnTo>
                    <a:pt x="481" y="855"/>
                  </a:lnTo>
                  <a:lnTo>
                    <a:pt x="481" y="835"/>
                  </a:lnTo>
                  <a:lnTo>
                    <a:pt x="481" y="807"/>
                  </a:lnTo>
                  <a:lnTo>
                    <a:pt x="490" y="835"/>
                  </a:lnTo>
                  <a:lnTo>
                    <a:pt x="500" y="855"/>
                  </a:lnTo>
                  <a:lnTo>
                    <a:pt x="500" y="883"/>
                  </a:lnTo>
                  <a:lnTo>
                    <a:pt x="509" y="903"/>
                  </a:lnTo>
                  <a:lnTo>
                    <a:pt x="509" y="931"/>
                  </a:lnTo>
                  <a:lnTo>
                    <a:pt x="529" y="931"/>
                  </a:lnTo>
                  <a:lnTo>
                    <a:pt x="538" y="903"/>
                  </a:lnTo>
                  <a:lnTo>
                    <a:pt x="538" y="883"/>
                  </a:lnTo>
                  <a:lnTo>
                    <a:pt x="538" y="855"/>
                  </a:lnTo>
                  <a:lnTo>
                    <a:pt x="538" y="835"/>
                  </a:lnTo>
                  <a:lnTo>
                    <a:pt x="538" y="807"/>
                  </a:lnTo>
                  <a:lnTo>
                    <a:pt x="538" y="787"/>
                  </a:lnTo>
                  <a:lnTo>
                    <a:pt x="538" y="759"/>
                  </a:lnTo>
                  <a:lnTo>
                    <a:pt x="538" y="739"/>
                  </a:lnTo>
                  <a:lnTo>
                    <a:pt x="538" y="711"/>
                  </a:lnTo>
                  <a:lnTo>
                    <a:pt x="548" y="691"/>
                  </a:lnTo>
                  <a:lnTo>
                    <a:pt x="557" y="663"/>
                  </a:lnTo>
                  <a:lnTo>
                    <a:pt x="557" y="643"/>
                  </a:lnTo>
                  <a:lnTo>
                    <a:pt x="577" y="615"/>
                  </a:lnTo>
                  <a:lnTo>
                    <a:pt x="577" y="595"/>
                  </a:lnTo>
                  <a:lnTo>
                    <a:pt x="586" y="567"/>
                  </a:lnTo>
                  <a:lnTo>
                    <a:pt x="596" y="538"/>
                  </a:lnTo>
                  <a:lnTo>
                    <a:pt x="596" y="509"/>
                  </a:lnTo>
                  <a:lnTo>
                    <a:pt x="615" y="480"/>
                  </a:lnTo>
                  <a:lnTo>
                    <a:pt x="615" y="442"/>
                  </a:lnTo>
                  <a:lnTo>
                    <a:pt x="625" y="403"/>
                  </a:lnTo>
                  <a:lnTo>
                    <a:pt x="634" y="375"/>
                  </a:lnTo>
                  <a:lnTo>
                    <a:pt x="634" y="355"/>
                  </a:lnTo>
                  <a:lnTo>
                    <a:pt x="644" y="327"/>
                  </a:lnTo>
                  <a:lnTo>
                    <a:pt x="644" y="307"/>
                  </a:lnTo>
                  <a:lnTo>
                    <a:pt x="653" y="279"/>
                  </a:lnTo>
                  <a:lnTo>
                    <a:pt x="653" y="259"/>
                  </a:lnTo>
                  <a:lnTo>
                    <a:pt x="663" y="231"/>
                  </a:lnTo>
                  <a:lnTo>
                    <a:pt x="663" y="211"/>
                  </a:lnTo>
                  <a:lnTo>
                    <a:pt x="673" y="183"/>
                  </a:lnTo>
                  <a:lnTo>
                    <a:pt x="673" y="163"/>
                  </a:lnTo>
                  <a:lnTo>
                    <a:pt x="673" y="135"/>
                  </a:lnTo>
                  <a:lnTo>
                    <a:pt x="682" y="115"/>
                  </a:lnTo>
                  <a:lnTo>
                    <a:pt x="692" y="87"/>
                  </a:lnTo>
                  <a:lnTo>
                    <a:pt x="692" y="67"/>
                  </a:lnTo>
                  <a:lnTo>
                    <a:pt x="701" y="39"/>
                  </a:lnTo>
                  <a:lnTo>
                    <a:pt x="711" y="19"/>
                  </a:lnTo>
                  <a:lnTo>
                    <a:pt x="740" y="29"/>
                  </a:lnTo>
                  <a:lnTo>
                    <a:pt x="740" y="58"/>
                  </a:lnTo>
                  <a:lnTo>
                    <a:pt x="749" y="87"/>
                  </a:lnTo>
                  <a:lnTo>
                    <a:pt x="759" y="115"/>
                  </a:lnTo>
                  <a:lnTo>
                    <a:pt x="778" y="144"/>
                  </a:lnTo>
                  <a:lnTo>
                    <a:pt x="788" y="173"/>
                  </a:lnTo>
                  <a:lnTo>
                    <a:pt x="788" y="202"/>
                  </a:lnTo>
                  <a:lnTo>
                    <a:pt x="797" y="231"/>
                  </a:lnTo>
                  <a:lnTo>
                    <a:pt x="807" y="259"/>
                  </a:lnTo>
                  <a:lnTo>
                    <a:pt x="836" y="240"/>
                  </a:lnTo>
                  <a:lnTo>
                    <a:pt x="855" y="269"/>
                  </a:lnTo>
                  <a:lnTo>
                    <a:pt x="864" y="298"/>
                  </a:lnTo>
                  <a:lnTo>
                    <a:pt x="884" y="317"/>
                  </a:lnTo>
                  <a:lnTo>
                    <a:pt x="893" y="346"/>
                  </a:lnTo>
                  <a:lnTo>
                    <a:pt x="893" y="375"/>
                  </a:lnTo>
                  <a:lnTo>
                    <a:pt x="893" y="403"/>
                  </a:lnTo>
                  <a:lnTo>
                    <a:pt x="893" y="423"/>
                  </a:lnTo>
                  <a:lnTo>
                    <a:pt x="903" y="451"/>
                  </a:lnTo>
                  <a:lnTo>
                    <a:pt x="903" y="471"/>
                  </a:lnTo>
                  <a:lnTo>
                    <a:pt x="903" y="499"/>
                  </a:lnTo>
                  <a:lnTo>
                    <a:pt x="903" y="519"/>
                  </a:lnTo>
                  <a:lnTo>
                    <a:pt x="903" y="547"/>
                  </a:lnTo>
                  <a:lnTo>
                    <a:pt x="903" y="567"/>
                  </a:lnTo>
                  <a:lnTo>
                    <a:pt x="903" y="595"/>
                  </a:lnTo>
                  <a:lnTo>
                    <a:pt x="903" y="615"/>
                  </a:lnTo>
                  <a:lnTo>
                    <a:pt x="912" y="643"/>
                  </a:lnTo>
                  <a:lnTo>
                    <a:pt x="912" y="663"/>
                  </a:lnTo>
                  <a:lnTo>
                    <a:pt x="912" y="691"/>
                  </a:lnTo>
                  <a:lnTo>
                    <a:pt x="912" y="711"/>
                  </a:lnTo>
                  <a:lnTo>
                    <a:pt x="922" y="739"/>
                  </a:lnTo>
                  <a:lnTo>
                    <a:pt x="922" y="759"/>
                  </a:lnTo>
                  <a:lnTo>
                    <a:pt x="932" y="787"/>
                  </a:lnTo>
                  <a:lnTo>
                    <a:pt x="932" y="807"/>
                  </a:lnTo>
                  <a:lnTo>
                    <a:pt x="932" y="835"/>
                  </a:lnTo>
                  <a:lnTo>
                    <a:pt x="932" y="855"/>
                  </a:lnTo>
                  <a:lnTo>
                    <a:pt x="941" y="883"/>
                  </a:lnTo>
                  <a:lnTo>
                    <a:pt x="941" y="903"/>
                  </a:lnTo>
                  <a:lnTo>
                    <a:pt x="941" y="931"/>
                  </a:lnTo>
                  <a:lnTo>
                    <a:pt x="951" y="951"/>
                  </a:lnTo>
                  <a:lnTo>
                    <a:pt x="951" y="979"/>
                  </a:lnTo>
                  <a:lnTo>
                    <a:pt x="951" y="999"/>
                  </a:lnTo>
                  <a:lnTo>
                    <a:pt x="960" y="1027"/>
                  </a:lnTo>
                  <a:lnTo>
                    <a:pt x="960" y="1047"/>
                  </a:lnTo>
                  <a:lnTo>
                    <a:pt x="970" y="1075"/>
                  </a:lnTo>
                  <a:lnTo>
                    <a:pt x="980" y="1095"/>
                  </a:lnTo>
                  <a:lnTo>
                    <a:pt x="989" y="1123"/>
                  </a:lnTo>
                  <a:lnTo>
                    <a:pt x="1018" y="1104"/>
                  </a:lnTo>
                  <a:lnTo>
                    <a:pt x="1018" y="1075"/>
                  </a:lnTo>
                  <a:lnTo>
                    <a:pt x="1028" y="1037"/>
                  </a:lnTo>
                  <a:lnTo>
                    <a:pt x="1037" y="1008"/>
                  </a:lnTo>
                  <a:lnTo>
                    <a:pt x="1037" y="979"/>
                  </a:lnTo>
                  <a:lnTo>
                    <a:pt x="1047" y="951"/>
                  </a:lnTo>
                  <a:lnTo>
                    <a:pt x="1056" y="931"/>
                  </a:lnTo>
                  <a:lnTo>
                    <a:pt x="1076" y="903"/>
                  </a:lnTo>
                  <a:lnTo>
                    <a:pt x="1095" y="883"/>
                  </a:lnTo>
                  <a:lnTo>
                    <a:pt x="1124" y="883"/>
                  </a:lnTo>
                  <a:lnTo>
                    <a:pt x="1124" y="903"/>
                  </a:lnTo>
                  <a:lnTo>
                    <a:pt x="1133" y="931"/>
                  </a:lnTo>
                  <a:lnTo>
                    <a:pt x="1133" y="903"/>
                  </a:lnTo>
                  <a:lnTo>
                    <a:pt x="1143" y="883"/>
                  </a:lnTo>
                  <a:lnTo>
                    <a:pt x="1152" y="855"/>
                  </a:lnTo>
                  <a:lnTo>
                    <a:pt x="1162" y="835"/>
                  </a:lnTo>
                  <a:lnTo>
                    <a:pt x="1162" y="807"/>
                  </a:lnTo>
                  <a:lnTo>
                    <a:pt x="1172" y="787"/>
                  </a:lnTo>
                  <a:lnTo>
                    <a:pt x="1172" y="759"/>
                  </a:lnTo>
                  <a:lnTo>
                    <a:pt x="1172" y="730"/>
                  </a:lnTo>
                  <a:lnTo>
                    <a:pt x="1181" y="701"/>
                  </a:lnTo>
                  <a:lnTo>
                    <a:pt x="1191" y="663"/>
                  </a:lnTo>
                  <a:lnTo>
                    <a:pt x="1191" y="643"/>
                  </a:lnTo>
                  <a:lnTo>
                    <a:pt x="1191" y="615"/>
                  </a:lnTo>
                  <a:lnTo>
                    <a:pt x="1191" y="595"/>
                  </a:lnTo>
                  <a:lnTo>
                    <a:pt x="1191" y="567"/>
                  </a:lnTo>
                  <a:lnTo>
                    <a:pt x="1200" y="547"/>
                  </a:lnTo>
                  <a:lnTo>
                    <a:pt x="1200" y="519"/>
                  </a:lnTo>
                  <a:lnTo>
                    <a:pt x="1210" y="499"/>
                  </a:lnTo>
                  <a:lnTo>
                    <a:pt x="1220" y="471"/>
                  </a:lnTo>
                  <a:lnTo>
                    <a:pt x="1220" y="451"/>
                  </a:lnTo>
                  <a:lnTo>
                    <a:pt x="1220" y="47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6666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Freeform 5"/>
            <p:cNvSpPr>
              <a:spLocks/>
            </p:cNvSpPr>
            <p:nvPr/>
          </p:nvSpPr>
          <p:spPr bwMode="auto">
            <a:xfrm>
              <a:off x="8484" y="6216"/>
              <a:ext cx="2654" cy="2520"/>
            </a:xfrm>
            <a:custGeom>
              <a:avLst/>
              <a:gdLst>
                <a:gd name="T0" fmla="*/ 2147483647 w 1221"/>
                <a:gd name="T1" fmla="*/ 2147483647 h 1134"/>
                <a:gd name="T2" fmla="*/ 2147483647 w 1221"/>
                <a:gd name="T3" fmla="*/ 2147483647 h 1134"/>
                <a:gd name="T4" fmla="*/ 2147483647 w 1221"/>
                <a:gd name="T5" fmla="*/ 2147483647 h 1134"/>
                <a:gd name="T6" fmla="*/ 2147483647 w 1221"/>
                <a:gd name="T7" fmla="*/ 2147483647 h 1134"/>
                <a:gd name="T8" fmla="*/ 2147483647 w 1221"/>
                <a:gd name="T9" fmla="*/ 2147483647 h 1134"/>
                <a:gd name="T10" fmla="*/ 2147483647 w 1221"/>
                <a:gd name="T11" fmla="*/ 2147483647 h 1134"/>
                <a:gd name="T12" fmla="*/ 2147483647 w 1221"/>
                <a:gd name="T13" fmla="*/ 2147483647 h 1134"/>
                <a:gd name="T14" fmla="*/ 2147483647 w 1221"/>
                <a:gd name="T15" fmla="*/ 2147483647 h 1134"/>
                <a:gd name="T16" fmla="*/ 2147483647 w 1221"/>
                <a:gd name="T17" fmla="*/ 2147483647 h 1134"/>
                <a:gd name="T18" fmla="*/ 2147483647 w 1221"/>
                <a:gd name="T19" fmla="*/ 2147483647 h 1134"/>
                <a:gd name="T20" fmla="*/ 2147483647 w 1221"/>
                <a:gd name="T21" fmla="*/ 2147483647 h 1134"/>
                <a:gd name="T22" fmla="*/ 2147483647 w 1221"/>
                <a:gd name="T23" fmla="*/ 2147483647 h 1134"/>
                <a:gd name="T24" fmla="*/ 2147483647 w 1221"/>
                <a:gd name="T25" fmla="*/ 2147483647 h 1134"/>
                <a:gd name="T26" fmla="*/ 2147483647 w 1221"/>
                <a:gd name="T27" fmla="*/ 2147483647 h 1134"/>
                <a:gd name="T28" fmla="*/ 2147483647 w 1221"/>
                <a:gd name="T29" fmla="*/ 2147483647 h 1134"/>
                <a:gd name="T30" fmla="*/ 2147483647 w 1221"/>
                <a:gd name="T31" fmla="*/ 2147483647 h 1134"/>
                <a:gd name="T32" fmla="*/ 2147483647 w 1221"/>
                <a:gd name="T33" fmla="*/ 2147483647 h 1134"/>
                <a:gd name="T34" fmla="*/ 2147483647 w 1221"/>
                <a:gd name="T35" fmla="*/ 2147483647 h 1134"/>
                <a:gd name="T36" fmla="*/ 2147483647 w 1221"/>
                <a:gd name="T37" fmla="*/ 2147483647 h 1134"/>
                <a:gd name="T38" fmla="*/ 2147483647 w 1221"/>
                <a:gd name="T39" fmla="*/ 2147483647 h 1134"/>
                <a:gd name="T40" fmla="*/ 2147483647 w 1221"/>
                <a:gd name="T41" fmla="*/ 2147483647 h 1134"/>
                <a:gd name="T42" fmla="*/ 2147483647 w 1221"/>
                <a:gd name="T43" fmla="*/ 2147483647 h 1134"/>
                <a:gd name="T44" fmla="*/ 2147483647 w 1221"/>
                <a:gd name="T45" fmla="*/ 2147483647 h 1134"/>
                <a:gd name="T46" fmla="*/ 2147483647 w 1221"/>
                <a:gd name="T47" fmla="*/ 2147483647 h 1134"/>
                <a:gd name="T48" fmla="*/ 2147483647 w 1221"/>
                <a:gd name="T49" fmla="*/ 2147483647 h 1134"/>
                <a:gd name="T50" fmla="*/ 2147483647 w 1221"/>
                <a:gd name="T51" fmla="*/ 2147483647 h 1134"/>
                <a:gd name="T52" fmla="*/ 2147483647 w 1221"/>
                <a:gd name="T53" fmla="*/ 2147483647 h 1134"/>
                <a:gd name="T54" fmla="*/ 2147483647 w 1221"/>
                <a:gd name="T55" fmla="*/ 2147483647 h 1134"/>
                <a:gd name="T56" fmla="*/ 2147483647 w 1221"/>
                <a:gd name="T57" fmla="*/ 2147483647 h 1134"/>
                <a:gd name="T58" fmla="*/ 2147483647 w 1221"/>
                <a:gd name="T59" fmla="*/ 2147483647 h 1134"/>
                <a:gd name="T60" fmla="*/ 2147483647 w 1221"/>
                <a:gd name="T61" fmla="*/ 2147483647 h 1134"/>
                <a:gd name="T62" fmla="*/ 2147483647 w 1221"/>
                <a:gd name="T63" fmla="*/ 2147483647 h 1134"/>
                <a:gd name="T64" fmla="*/ 2147483647 w 1221"/>
                <a:gd name="T65" fmla="*/ 2147483647 h 1134"/>
                <a:gd name="T66" fmla="*/ 2147483647 w 1221"/>
                <a:gd name="T67" fmla="*/ 2147483647 h 1134"/>
                <a:gd name="T68" fmla="*/ 2147483647 w 1221"/>
                <a:gd name="T69" fmla="*/ 2147483647 h 1134"/>
                <a:gd name="T70" fmla="*/ 2147483647 w 1221"/>
                <a:gd name="T71" fmla="*/ 2147483647 h 1134"/>
                <a:gd name="T72" fmla="*/ 2147483647 w 1221"/>
                <a:gd name="T73" fmla="*/ 2147483647 h 1134"/>
                <a:gd name="T74" fmla="*/ 2147483647 w 1221"/>
                <a:gd name="T75" fmla="*/ 2147483647 h 1134"/>
                <a:gd name="T76" fmla="*/ 2147483647 w 1221"/>
                <a:gd name="T77" fmla="*/ 2147483647 h 1134"/>
                <a:gd name="T78" fmla="*/ 2147483647 w 1221"/>
                <a:gd name="T79" fmla="*/ 2147483647 h 1134"/>
                <a:gd name="T80" fmla="*/ 2147483647 w 1221"/>
                <a:gd name="T81" fmla="*/ 2147483647 h 1134"/>
                <a:gd name="T82" fmla="*/ 2147483647 w 1221"/>
                <a:gd name="T83" fmla="*/ 2147483647 h 1134"/>
                <a:gd name="T84" fmla="*/ 2147483647 w 1221"/>
                <a:gd name="T85" fmla="*/ 2147483647 h 1134"/>
                <a:gd name="T86" fmla="*/ 2147483647 w 1221"/>
                <a:gd name="T87" fmla="*/ 2147483647 h 1134"/>
                <a:gd name="T88" fmla="*/ 2147483647 w 1221"/>
                <a:gd name="T89" fmla="*/ 2147483647 h 1134"/>
                <a:gd name="T90" fmla="*/ 2147483647 w 1221"/>
                <a:gd name="T91" fmla="*/ 2147483647 h 1134"/>
                <a:gd name="T92" fmla="*/ 2147483647 w 1221"/>
                <a:gd name="T93" fmla="*/ 2147483647 h 1134"/>
                <a:gd name="T94" fmla="*/ 2147483647 w 1221"/>
                <a:gd name="T95" fmla="*/ 2147483647 h 1134"/>
                <a:gd name="T96" fmla="*/ 2147483647 w 1221"/>
                <a:gd name="T97" fmla="*/ 2147483647 h 1134"/>
                <a:gd name="T98" fmla="*/ 2147483647 w 1221"/>
                <a:gd name="T99" fmla="*/ 2147483647 h 113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21" h="1134">
                  <a:moveTo>
                    <a:pt x="0" y="461"/>
                  </a:moveTo>
                  <a:lnTo>
                    <a:pt x="30" y="423"/>
                  </a:lnTo>
                  <a:lnTo>
                    <a:pt x="49" y="394"/>
                  </a:lnTo>
                  <a:lnTo>
                    <a:pt x="58" y="365"/>
                  </a:lnTo>
                  <a:lnTo>
                    <a:pt x="78" y="346"/>
                  </a:lnTo>
                  <a:lnTo>
                    <a:pt x="78" y="317"/>
                  </a:lnTo>
                  <a:lnTo>
                    <a:pt x="87" y="288"/>
                  </a:lnTo>
                  <a:lnTo>
                    <a:pt x="97" y="259"/>
                  </a:lnTo>
                  <a:lnTo>
                    <a:pt x="106" y="231"/>
                  </a:lnTo>
                  <a:lnTo>
                    <a:pt x="116" y="211"/>
                  </a:lnTo>
                  <a:lnTo>
                    <a:pt x="116" y="183"/>
                  </a:lnTo>
                  <a:lnTo>
                    <a:pt x="126" y="163"/>
                  </a:lnTo>
                  <a:lnTo>
                    <a:pt x="126" y="135"/>
                  </a:lnTo>
                  <a:lnTo>
                    <a:pt x="135" y="115"/>
                  </a:lnTo>
                  <a:lnTo>
                    <a:pt x="135" y="87"/>
                  </a:lnTo>
                  <a:lnTo>
                    <a:pt x="145" y="67"/>
                  </a:lnTo>
                  <a:lnTo>
                    <a:pt x="154" y="39"/>
                  </a:lnTo>
                  <a:lnTo>
                    <a:pt x="154" y="19"/>
                  </a:lnTo>
                  <a:lnTo>
                    <a:pt x="174" y="0"/>
                  </a:lnTo>
                  <a:lnTo>
                    <a:pt x="183" y="29"/>
                  </a:lnTo>
                  <a:lnTo>
                    <a:pt x="193" y="58"/>
                  </a:lnTo>
                  <a:lnTo>
                    <a:pt x="202" y="87"/>
                  </a:lnTo>
                  <a:lnTo>
                    <a:pt x="212" y="115"/>
                  </a:lnTo>
                  <a:lnTo>
                    <a:pt x="212" y="135"/>
                  </a:lnTo>
                  <a:lnTo>
                    <a:pt x="221" y="163"/>
                  </a:lnTo>
                  <a:lnTo>
                    <a:pt x="221" y="183"/>
                  </a:lnTo>
                  <a:lnTo>
                    <a:pt x="221" y="211"/>
                  </a:lnTo>
                  <a:lnTo>
                    <a:pt x="231" y="231"/>
                  </a:lnTo>
                  <a:lnTo>
                    <a:pt x="231" y="259"/>
                  </a:lnTo>
                  <a:lnTo>
                    <a:pt x="231" y="279"/>
                  </a:lnTo>
                  <a:lnTo>
                    <a:pt x="241" y="307"/>
                  </a:lnTo>
                  <a:lnTo>
                    <a:pt x="250" y="279"/>
                  </a:lnTo>
                  <a:lnTo>
                    <a:pt x="260" y="259"/>
                  </a:lnTo>
                  <a:lnTo>
                    <a:pt x="269" y="231"/>
                  </a:lnTo>
                  <a:lnTo>
                    <a:pt x="269" y="211"/>
                  </a:lnTo>
                  <a:lnTo>
                    <a:pt x="289" y="192"/>
                  </a:lnTo>
                  <a:lnTo>
                    <a:pt x="298" y="221"/>
                  </a:lnTo>
                  <a:lnTo>
                    <a:pt x="298" y="250"/>
                  </a:lnTo>
                  <a:lnTo>
                    <a:pt x="308" y="279"/>
                  </a:lnTo>
                  <a:lnTo>
                    <a:pt x="308" y="307"/>
                  </a:lnTo>
                  <a:lnTo>
                    <a:pt x="308" y="327"/>
                  </a:lnTo>
                  <a:lnTo>
                    <a:pt x="308" y="355"/>
                  </a:lnTo>
                  <a:lnTo>
                    <a:pt x="308" y="375"/>
                  </a:lnTo>
                  <a:lnTo>
                    <a:pt x="308" y="403"/>
                  </a:lnTo>
                  <a:lnTo>
                    <a:pt x="317" y="423"/>
                  </a:lnTo>
                  <a:lnTo>
                    <a:pt x="317" y="451"/>
                  </a:lnTo>
                  <a:lnTo>
                    <a:pt x="327" y="471"/>
                  </a:lnTo>
                  <a:lnTo>
                    <a:pt x="337" y="499"/>
                  </a:lnTo>
                  <a:lnTo>
                    <a:pt x="337" y="519"/>
                  </a:lnTo>
                  <a:lnTo>
                    <a:pt x="346" y="547"/>
                  </a:lnTo>
                  <a:lnTo>
                    <a:pt x="346" y="567"/>
                  </a:lnTo>
                  <a:lnTo>
                    <a:pt x="346" y="595"/>
                  </a:lnTo>
                  <a:lnTo>
                    <a:pt x="356" y="615"/>
                  </a:lnTo>
                  <a:lnTo>
                    <a:pt x="356" y="643"/>
                  </a:lnTo>
                  <a:lnTo>
                    <a:pt x="356" y="663"/>
                  </a:lnTo>
                  <a:lnTo>
                    <a:pt x="365" y="691"/>
                  </a:lnTo>
                  <a:lnTo>
                    <a:pt x="365" y="711"/>
                  </a:lnTo>
                  <a:lnTo>
                    <a:pt x="375" y="739"/>
                  </a:lnTo>
                  <a:lnTo>
                    <a:pt x="375" y="759"/>
                  </a:lnTo>
                  <a:lnTo>
                    <a:pt x="375" y="787"/>
                  </a:lnTo>
                  <a:lnTo>
                    <a:pt x="375" y="807"/>
                  </a:lnTo>
                  <a:lnTo>
                    <a:pt x="385" y="835"/>
                  </a:lnTo>
                  <a:lnTo>
                    <a:pt x="385" y="855"/>
                  </a:lnTo>
                  <a:lnTo>
                    <a:pt x="385" y="883"/>
                  </a:lnTo>
                  <a:lnTo>
                    <a:pt x="385" y="979"/>
                  </a:lnTo>
                  <a:lnTo>
                    <a:pt x="394" y="1056"/>
                  </a:lnTo>
                  <a:lnTo>
                    <a:pt x="394" y="1133"/>
                  </a:lnTo>
                  <a:lnTo>
                    <a:pt x="423" y="1123"/>
                  </a:lnTo>
                  <a:lnTo>
                    <a:pt x="423" y="1095"/>
                  </a:lnTo>
                  <a:lnTo>
                    <a:pt x="423" y="1075"/>
                  </a:lnTo>
                  <a:lnTo>
                    <a:pt x="423" y="1047"/>
                  </a:lnTo>
                  <a:lnTo>
                    <a:pt x="433" y="1027"/>
                  </a:lnTo>
                  <a:lnTo>
                    <a:pt x="433" y="999"/>
                  </a:lnTo>
                  <a:lnTo>
                    <a:pt x="442" y="979"/>
                  </a:lnTo>
                  <a:lnTo>
                    <a:pt x="452" y="951"/>
                  </a:lnTo>
                  <a:lnTo>
                    <a:pt x="452" y="931"/>
                  </a:lnTo>
                  <a:lnTo>
                    <a:pt x="461" y="903"/>
                  </a:lnTo>
                  <a:lnTo>
                    <a:pt x="471" y="883"/>
                  </a:lnTo>
                  <a:lnTo>
                    <a:pt x="481" y="855"/>
                  </a:lnTo>
                  <a:lnTo>
                    <a:pt x="481" y="835"/>
                  </a:lnTo>
                  <a:lnTo>
                    <a:pt x="481" y="807"/>
                  </a:lnTo>
                  <a:lnTo>
                    <a:pt x="490" y="835"/>
                  </a:lnTo>
                  <a:lnTo>
                    <a:pt x="500" y="855"/>
                  </a:lnTo>
                  <a:lnTo>
                    <a:pt x="500" y="883"/>
                  </a:lnTo>
                  <a:lnTo>
                    <a:pt x="509" y="903"/>
                  </a:lnTo>
                  <a:lnTo>
                    <a:pt x="509" y="931"/>
                  </a:lnTo>
                  <a:lnTo>
                    <a:pt x="529" y="931"/>
                  </a:lnTo>
                  <a:lnTo>
                    <a:pt x="538" y="903"/>
                  </a:lnTo>
                  <a:lnTo>
                    <a:pt x="538" y="883"/>
                  </a:lnTo>
                  <a:lnTo>
                    <a:pt x="538" y="855"/>
                  </a:lnTo>
                  <a:lnTo>
                    <a:pt x="538" y="835"/>
                  </a:lnTo>
                  <a:lnTo>
                    <a:pt x="538" y="807"/>
                  </a:lnTo>
                  <a:lnTo>
                    <a:pt x="538" y="787"/>
                  </a:lnTo>
                  <a:lnTo>
                    <a:pt x="538" y="759"/>
                  </a:lnTo>
                  <a:lnTo>
                    <a:pt x="538" y="739"/>
                  </a:lnTo>
                  <a:lnTo>
                    <a:pt x="538" y="711"/>
                  </a:lnTo>
                  <a:lnTo>
                    <a:pt x="548" y="691"/>
                  </a:lnTo>
                  <a:lnTo>
                    <a:pt x="557" y="663"/>
                  </a:lnTo>
                  <a:lnTo>
                    <a:pt x="557" y="643"/>
                  </a:lnTo>
                  <a:lnTo>
                    <a:pt x="577" y="615"/>
                  </a:lnTo>
                  <a:lnTo>
                    <a:pt x="577" y="595"/>
                  </a:lnTo>
                  <a:lnTo>
                    <a:pt x="586" y="567"/>
                  </a:lnTo>
                  <a:lnTo>
                    <a:pt x="596" y="538"/>
                  </a:lnTo>
                  <a:lnTo>
                    <a:pt x="596" y="509"/>
                  </a:lnTo>
                  <a:lnTo>
                    <a:pt x="615" y="480"/>
                  </a:lnTo>
                  <a:lnTo>
                    <a:pt x="615" y="442"/>
                  </a:lnTo>
                  <a:lnTo>
                    <a:pt x="625" y="403"/>
                  </a:lnTo>
                  <a:lnTo>
                    <a:pt x="634" y="375"/>
                  </a:lnTo>
                  <a:lnTo>
                    <a:pt x="634" y="355"/>
                  </a:lnTo>
                  <a:lnTo>
                    <a:pt x="644" y="327"/>
                  </a:lnTo>
                  <a:lnTo>
                    <a:pt x="644" y="307"/>
                  </a:lnTo>
                  <a:lnTo>
                    <a:pt x="653" y="279"/>
                  </a:lnTo>
                  <a:lnTo>
                    <a:pt x="653" y="259"/>
                  </a:lnTo>
                  <a:lnTo>
                    <a:pt x="663" y="231"/>
                  </a:lnTo>
                  <a:lnTo>
                    <a:pt x="663" y="211"/>
                  </a:lnTo>
                  <a:lnTo>
                    <a:pt x="673" y="183"/>
                  </a:lnTo>
                  <a:lnTo>
                    <a:pt x="673" y="163"/>
                  </a:lnTo>
                  <a:lnTo>
                    <a:pt x="673" y="135"/>
                  </a:lnTo>
                  <a:lnTo>
                    <a:pt x="682" y="115"/>
                  </a:lnTo>
                  <a:lnTo>
                    <a:pt x="692" y="87"/>
                  </a:lnTo>
                  <a:lnTo>
                    <a:pt x="692" y="67"/>
                  </a:lnTo>
                  <a:lnTo>
                    <a:pt x="701" y="39"/>
                  </a:lnTo>
                  <a:lnTo>
                    <a:pt x="711" y="19"/>
                  </a:lnTo>
                  <a:lnTo>
                    <a:pt x="740" y="29"/>
                  </a:lnTo>
                  <a:lnTo>
                    <a:pt x="740" y="58"/>
                  </a:lnTo>
                  <a:lnTo>
                    <a:pt x="749" y="87"/>
                  </a:lnTo>
                  <a:lnTo>
                    <a:pt x="759" y="115"/>
                  </a:lnTo>
                  <a:lnTo>
                    <a:pt x="778" y="144"/>
                  </a:lnTo>
                  <a:lnTo>
                    <a:pt x="788" y="173"/>
                  </a:lnTo>
                  <a:lnTo>
                    <a:pt x="788" y="202"/>
                  </a:lnTo>
                  <a:lnTo>
                    <a:pt x="797" y="231"/>
                  </a:lnTo>
                  <a:lnTo>
                    <a:pt x="807" y="259"/>
                  </a:lnTo>
                  <a:lnTo>
                    <a:pt x="836" y="240"/>
                  </a:lnTo>
                  <a:lnTo>
                    <a:pt x="855" y="269"/>
                  </a:lnTo>
                  <a:lnTo>
                    <a:pt x="864" y="298"/>
                  </a:lnTo>
                  <a:lnTo>
                    <a:pt x="884" y="317"/>
                  </a:lnTo>
                  <a:lnTo>
                    <a:pt x="893" y="346"/>
                  </a:lnTo>
                  <a:lnTo>
                    <a:pt x="893" y="375"/>
                  </a:lnTo>
                  <a:lnTo>
                    <a:pt x="893" y="403"/>
                  </a:lnTo>
                  <a:lnTo>
                    <a:pt x="893" y="423"/>
                  </a:lnTo>
                  <a:lnTo>
                    <a:pt x="903" y="451"/>
                  </a:lnTo>
                  <a:lnTo>
                    <a:pt x="903" y="471"/>
                  </a:lnTo>
                  <a:lnTo>
                    <a:pt x="903" y="499"/>
                  </a:lnTo>
                  <a:lnTo>
                    <a:pt x="903" y="519"/>
                  </a:lnTo>
                  <a:lnTo>
                    <a:pt x="903" y="547"/>
                  </a:lnTo>
                  <a:lnTo>
                    <a:pt x="903" y="567"/>
                  </a:lnTo>
                  <a:lnTo>
                    <a:pt x="903" y="595"/>
                  </a:lnTo>
                  <a:lnTo>
                    <a:pt x="903" y="615"/>
                  </a:lnTo>
                  <a:lnTo>
                    <a:pt x="912" y="643"/>
                  </a:lnTo>
                  <a:lnTo>
                    <a:pt x="912" y="663"/>
                  </a:lnTo>
                  <a:lnTo>
                    <a:pt x="912" y="691"/>
                  </a:lnTo>
                  <a:lnTo>
                    <a:pt x="912" y="711"/>
                  </a:lnTo>
                  <a:lnTo>
                    <a:pt x="922" y="739"/>
                  </a:lnTo>
                  <a:lnTo>
                    <a:pt x="922" y="759"/>
                  </a:lnTo>
                  <a:lnTo>
                    <a:pt x="932" y="787"/>
                  </a:lnTo>
                  <a:lnTo>
                    <a:pt x="932" y="807"/>
                  </a:lnTo>
                  <a:lnTo>
                    <a:pt x="932" y="835"/>
                  </a:lnTo>
                  <a:lnTo>
                    <a:pt x="932" y="855"/>
                  </a:lnTo>
                  <a:lnTo>
                    <a:pt x="941" y="883"/>
                  </a:lnTo>
                  <a:lnTo>
                    <a:pt x="941" y="903"/>
                  </a:lnTo>
                  <a:lnTo>
                    <a:pt x="941" y="931"/>
                  </a:lnTo>
                  <a:lnTo>
                    <a:pt x="951" y="951"/>
                  </a:lnTo>
                  <a:lnTo>
                    <a:pt x="951" y="979"/>
                  </a:lnTo>
                  <a:lnTo>
                    <a:pt x="951" y="999"/>
                  </a:lnTo>
                  <a:lnTo>
                    <a:pt x="960" y="1027"/>
                  </a:lnTo>
                  <a:lnTo>
                    <a:pt x="960" y="1047"/>
                  </a:lnTo>
                  <a:lnTo>
                    <a:pt x="970" y="1075"/>
                  </a:lnTo>
                  <a:lnTo>
                    <a:pt x="980" y="1095"/>
                  </a:lnTo>
                  <a:lnTo>
                    <a:pt x="989" y="1123"/>
                  </a:lnTo>
                  <a:lnTo>
                    <a:pt x="1018" y="1104"/>
                  </a:lnTo>
                  <a:lnTo>
                    <a:pt x="1018" y="1075"/>
                  </a:lnTo>
                  <a:lnTo>
                    <a:pt x="1028" y="1037"/>
                  </a:lnTo>
                  <a:lnTo>
                    <a:pt x="1037" y="1008"/>
                  </a:lnTo>
                  <a:lnTo>
                    <a:pt x="1037" y="979"/>
                  </a:lnTo>
                  <a:lnTo>
                    <a:pt x="1047" y="951"/>
                  </a:lnTo>
                  <a:lnTo>
                    <a:pt x="1056" y="931"/>
                  </a:lnTo>
                  <a:lnTo>
                    <a:pt x="1076" y="903"/>
                  </a:lnTo>
                  <a:lnTo>
                    <a:pt x="1095" y="883"/>
                  </a:lnTo>
                  <a:lnTo>
                    <a:pt x="1124" y="883"/>
                  </a:lnTo>
                  <a:lnTo>
                    <a:pt x="1124" y="903"/>
                  </a:lnTo>
                  <a:lnTo>
                    <a:pt x="1133" y="931"/>
                  </a:lnTo>
                  <a:lnTo>
                    <a:pt x="1133" y="903"/>
                  </a:lnTo>
                  <a:lnTo>
                    <a:pt x="1143" y="883"/>
                  </a:lnTo>
                  <a:lnTo>
                    <a:pt x="1152" y="855"/>
                  </a:lnTo>
                  <a:lnTo>
                    <a:pt x="1162" y="835"/>
                  </a:lnTo>
                  <a:lnTo>
                    <a:pt x="1162" y="807"/>
                  </a:lnTo>
                  <a:lnTo>
                    <a:pt x="1172" y="787"/>
                  </a:lnTo>
                  <a:lnTo>
                    <a:pt x="1172" y="759"/>
                  </a:lnTo>
                  <a:lnTo>
                    <a:pt x="1172" y="730"/>
                  </a:lnTo>
                  <a:lnTo>
                    <a:pt x="1181" y="701"/>
                  </a:lnTo>
                  <a:lnTo>
                    <a:pt x="1191" y="663"/>
                  </a:lnTo>
                  <a:lnTo>
                    <a:pt x="1191" y="643"/>
                  </a:lnTo>
                  <a:lnTo>
                    <a:pt x="1191" y="615"/>
                  </a:lnTo>
                  <a:lnTo>
                    <a:pt x="1191" y="595"/>
                  </a:lnTo>
                  <a:lnTo>
                    <a:pt x="1191" y="567"/>
                  </a:lnTo>
                  <a:lnTo>
                    <a:pt x="1200" y="547"/>
                  </a:lnTo>
                  <a:lnTo>
                    <a:pt x="1200" y="519"/>
                  </a:lnTo>
                  <a:lnTo>
                    <a:pt x="1210" y="499"/>
                  </a:lnTo>
                  <a:lnTo>
                    <a:pt x="1220" y="471"/>
                  </a:lnTo>
                  <a:lnTo>
                    <a:pt x="1220" y="451"/>
                  </a:lnTo>
                  <a:lnTo>
                    <a:pt x="1220" y="47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6666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8" name="Freeform 4"/>
            <p:cNvSpPr>
              <a:spLocks/>
            </p:cNvSpPr>
            <p:nvPr/>
          </p:nvSpPr>
          <p:spPr bwMode="auto">
            <a:xfrm>
              <a:off x="11093" y="6216"/>
              <a:ext cx="2654" cy="2520"/>
            </a:xfrm>
            <a:custGeom>
              <a:avLst/>
              <a:gdLst>
                <a:gd name="T0" fmla="*/ 2147483647 w 1221"/>
                <a:gd name="T1" fmla="*/ 2147483647 h 1134"/>
                <a:gd name="T2" fmla="*/ 2147483647 w 1221"/>
                <a:gd name="T3" fmla="*/ 2147483647 h 1134"/>
                <a:gd name="T4" fmla="*/ 2147483647 w 1221"/>
                <a:gd name="T5" fmla="*/ 2147483647 h 1134"/>
                <a:gd name="T6" fmla="*/ 2147483647 w 1221"/>
                <a:gd name="T7" fmla="*/ 2147483647 h 1134"/>
                <a:gd name="T8" fmla="*/ 2147483647 w 1221"/>
                <a:gd name="T9" fmla="*/ 2147483647 h 1134"/>
                <a:gd name="T10" fmla="*/ 2147483647 w 1221"/>
                <a:gd name="T11" fmla="*/ 2147483647 h 1134"/>
                <a:gd name="T12" fmla="*/ 2147483647 w 1221"/>
                <a:gd name="T13" fmla="*/ 2147483647 h 1134"/>
                <a:gd name="T14" fmla="*/ 2147483647 w 1221"/>
                <a:gd name="T15" fmla="*/ 2147483647 h 1134"/>
                <a:gd name="T16" fmla="*/ 2147483647 w 1221"/>
                <a:gd name="T17" fmla="*/ 2147483647 h 1134"/>
                <a:gd name="T18" fmla="*/ 2147483647 w 1221"/>
                <a:gd name="T19" fmla="*/ 2147483647 h 1134"/>
                <a:gd name="T20" fmla="*/ 2147483647 w 1221"/>
                <a:gd name="T21" fmla="*/ 2147483647 h 1134"/>
                <a:gd name="T22" fmla="*/ 2147483647 w 1221"/>
                <a:gd name="T23" fmla="*/ 2147483647 h 1134"/>
                <a:gd name="T24" fmla="*/ 2147483647 w 1221"/>
                <a:gd name="T25" fmla="*/ 2147483647 h 1134"/>
                <a:gd name="T26" fmla="*/ 2147483647 w 1221"/>
                <a:gd name="T27" fmla="*/ 2147483647 h 1134"/>
                <a:gd name="T28" fmla="*/ 2147483647 w 1221"/>
                <a:gd name="T29" fmla="*/ 2147483647 h 1134"/>
                <a:gd name="T30" fmla="*/ 2147483647 w 1221"/>
                <a:gd name="T31" fmla="*/ 2147483647 h 1134"/>
                <a:gd name="T32" fmla="*/ 2147483647 w 1221"/>
                <a:gd name="T33" fmla="*/ 2147483647 h 1134"/>
                <a:gd name="T34" fmla="*/ 2147483647 w 1221"/>
                <a:gd name="T35" fmla="*/ 2147483647 h 1134"/>
                <a:gd name="T36" fmla="*/ 2147483647 w 1221"/>
                <a:gd name="T37" fmla="*/ 2147483647 h 1134"/>
                <a:gd name="T38" fmla="*/ 2147483647 w 1221"/>
                <a:gd name="T39" fmla="*/ 2147483647 h 1134"/>
                <a:gd name="T40" fmla="*/ 2147483647 w 1221"/>
                <a:gd name="T41" fmla="*/ 2147483647 h 1134"/>
                <a:gd name="T42" fmla="*/ 2147483647 w 1221"/>
                <a:gd name="T43" fmla="*/ 2147483647 h 1134"/>
                <a:gd name="T44" fmla="*/ 2147483647 w 1221"/>
                <a:gd name="T45" fmla="*/ 2147483647 h 1134"/>
                <a:gd name="T46" fmla="*/ 2147483647 w 1221"/>
                <a:gd name="T47" fmla="*/ 2147483647 h 1134"/>
                <a:gd name="T48" fmla="*/ 2147483647 w 1221"/>
                <a:gd name="T49" fmla="*/ 2147483647 h 1134"/>
                <a:gd name="T50" fmla="*/ 2147483647 w 1221"/>
                <a:gd name="T51" fmla="*/ 2147483647 h 1134"/>
                <a:gd name="T52" fmla="*/ 2147483647 w 1221"/>
                <a:gd name="T53" fmla="*/ 2147483647 h 1134"/>
                <a:gd name="T54" fmla="*/ 2147483647 w 1221"/>
                <a:gd name="T55" fmla="*/ 2147483647 h 1134"/>
                <a:gd name="T56" fmla="*/ 2147483647 w 1221"/>
                <a:gd name="T57" fmla="*/ 2147483647 h 1134"/>
                <a:gd name="T58" fmla="*/ 2147483647 w 1221"/>
                <a:gd name="T59" fmla="*/ 2147483647 h 1134"/>
                <a:gd name="T60" fmla="*/ 2147483647 w 1221"/>
                <a:gd name="T61" fmla="*/ 2147483647 h 1134"/>
                <a:gd name="T62" fmla="*/ 2147483647 w 1221"/>
                <a:gd name="T63" fmla="*/ 2147483647 h 1134"/>
                <a:gd name="T64" fmla="*/ 2147483647 w 1221"/>
                <a:gd name="T65" fmla="*/ 2147483647 h 1134"/>
                <a:gd name="T66" fmla="*/ 2147483647 w 1221"/>
                <a:gd name="T67" fmla="*/ 2147483647 h 1134"/>
                <a:gd name="T68" fmla="*/ 2147483647 w 1221"/>
                <a:gd name="T69" fmla="*/ 2147483647 h 1134"/>
                <a:gd name="T70" fmla="*/ 2147483647 w 1221"/>
                <a:gd name="T71" fmla="*/ 2147483647 h 1134"/>
                <a:gd name="T72" fmla="*/ 2147483647 w 1221"/>
                <a:gd name="T73" fmla="*/ 2147483647 h 1134"/>
                <a:gd name="T74" fmla="*/ 2147483647 w 1221"/>
                <a:gd name="T75" fmla="*/ 2147483647 h 1134"/>
                <a:gd name="T76" fmla="*/ 2147483647 w 1221"/>
                <a:gd name="T77" fmla="*/ 2147483647 h 1134"/>
                <a:gd name="T78" fmla="*/ 2147483647 w 1221"/>
                <a:gd name="T79" fmla="*/ 2147483647 h 1134"/>
                <a:gd name="T80" fmla="*/ 2147483647 w 1221"/>
                <a:gd name="T81" fmla="*/ 2147483647 h 1134"/>
                <a:gd name="T82" fmla="*/ 2147483647 w 1221"/>
                <a:gd name="T83" fmla="*/ 2147483647 h 1134"/>
                <a:gd name="T84" fmla="*/ 2147483647 w 1221"/>
                <a:gd name="T85" fmla="*/ 2147483647 h 1134"/>
                <a:gd name="T86" fmla="*/ 2147483647 w 1221"/>
                <a:gd name="T87" fmla="*/ 2147483647 h 1134"/>
                <a:gd name="T88" fmla="*/ 2147483647 w 1221"/>
                <a:gd name="T89" fmla="*/ 2147483647 h 1134"/>
                <a:gd name="T90" fmla="*/ 2147483647 w 1221"/>
                <a:gd name="T91" fmla="*/ 2147483647 h 1134"/>
                <a:gd name="T92" fmla="*/ 2147483647 w 1221"/>
                <a:gd name="T93" fmla="*/ 2147483647 h 1134"/>
                <a:gd name="T94" fmla="*/ 2147483647 w 1221"/>
                <a:gd name="T95" fmla="*/ 2147483647 h 1134"/>
                <a:gd name="T96" fmla="*/ 2147483647 w 1221"/>
                <a:gd name="T97" fmla="*/ 2147483647 h 1134"/>
                <a:gd name="T98" fmla="*/ 2147483647 w 1221"/>
                <a:gd name="T99" fmla="*/ 2147483647 h 113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21" h="1134">
                  <a:moveTo>
                    <a:pt x="0" y="461"/>
                  </a:moveTo>
                  <a:lnTo>
                    <a:pt x="30" y="423"/>
                  </a:lnTo>
                  <a:lnTo>
                    <a:pt x="49" y="394"/>
                  </a:lnTo>
                  <a:lnTo>
                    <a:pt x="58" y="365"/>
                  </a:lnTo>
                  <a:lnTo>
                    <a:pt x="78" y="346"/>
                  </a:lnTo>
                  <a:lnTo>
                    <a:pt x="78" y="317"/>
                  </a:lnTo>
                  <a:lnTo>
                    <a:pt x="87" y="288"/>
                  </a:lnTo>
                  <a:lnTo>
                    <a:pt x="97" y="259"/>
                  </a:lnTo>
                  <a:lnTo>
                    <a:pt x="106" y="231"/>
                  </a:lnTo>
                  <a:lnTo>
                    <a:pt x="116" y="211"/>
                  </a:lnTo>
                  <a:lnTo>
                    <a:pt x="116" y="183"/>
                  </a:lnTo>
                  <a:lnTo>
                    <a:pt x="126" y="163"/>
                  </a:lnTo>
                  <a:lnTo>
                    <a:pt x="126" y="135"/>
                  </a:lnTo>
                  <a:lnTo>
                    <a:pt x="135" y="115"/>
                  </a:lnTo>
                  <a:lnTo>
                    <a:pt x="135" y="87"/>
                  </a:lnTo>
                  <a:lnTo>
                    <a:pt x="145" y="67"/>
                  </a:lnTo>
                  <a:lnTo>
                    <a:pt x="154" y="39"/>
                  </a:lnTo>
                  <a:lnTo>
                    <a:pt x="154" y="19"/>
                  </a:lnTo>
                  <a:lnTo>
                    <a:pt x="174" y="0"/>
                  </a:lnTo>
                  <a:lnTo>
                    <a:pt x="183" y="29"/>
                  </a:lnTo>
                  <a:lnTo>
                    <a:pt x="193" y="58"/>
                  </a:lnTo>
                  <a:lnTo>
                    <a:pt x="202" y="87"/>
                  </a:lnTo>
                  <a:lnTo>
                    <a:pt x="212" y="115"/>
                  </a:lnTo>
                  <a:lnTo>
                    <a:pt x="212" y="135"/>
                  </a:lnTo>
                  <a:lnTo>
                    <a:pt x="221" y="163"/>
                  </a:lnTo>
                  <a:lnTo>
                    <a:pt x="221" y="183"/>
                  </a:lnTo>
                  <a:lnTo>
                    <a:pt x="221" y="211"/>
                  </a:lnTo>
                  <a:lnTo>
                    <a:pt x="231" y="231"/>
                  </a:lnTo>
                  <a:lnTo>
                    <a:pt x="231" y="259"/>
                  </a:lnTo>
                  <a:lnTo>
                    <a:pt x="231" y="279"/>
                  </a:lnTo>
                  <a:lnTo>
                    <a:pt x="241" y="307"/>
                  </a:lnTo>
                  <a:lnTo>
                    <a:pt x="250" y="279"/>
                  </a:lnTo>
                  <a:lnTo>
                    <a:pt x="260" y="259"/>
                  </a:lnTo>
                  <a:lnTo>
                    <a:pt x="269" y="231"/>
                  </a:lnTo>
                  <a:lnTo>
                    <a:pt x="269" y="211"/>
                  </a:lnTo>
                  <a:lnTo>
                    <a:pt x="289" y="192"/>
                  </a:lnTo>
                  <a:lnTo>
                    <a:pt x="298" y="221"/>
                  </a:lnTo>
                  <a:lnTo>
                    <a:pt x="298" y="250"/>
                  </a:lnTo>
                  <a:lnTo>
                    <a:pt x="308" y="279"/>
                  </a:lnTo>
                  <a:lnTo>
                    <a:pt x="308" y="307"/>
                  </a:lnTo>
                  <a:lnTo>
                    <a:pt x="308" y="327"/>
                  </a:lnTo>
                  <a:lnTo>
                    <a:pt x="308" y="355"/>
                  </a:lnTo>
                  <a:lnTo>
                    <a:pt x="308" y="375"/>
                  </a:lnTo>
                  <a:lnTo>
                    <a:pt x="308" y="403"/>
                  </a:lnTo>
                  <a:lnTo>
                    <a:pt x="317" y="423"/>
                  </a:lnTo>
                  <a:lnTo>
                    <a:pt x="317" y="451"/>
                  </a:lnTo>
                  <a:lnTo>
                    <a:pt x="327" y="471"/>
                  </a:lnTo>
                  <a:lnTo>
                    <a:pt x="337" y="499"/>
                  </a:lnTo>
                  <a:lnTo>
                    <a:pt x="337" y="519"/>
                  </a:lnTo>
                  <a:lnTo>
                    <a:pt x="346" y="547"/>
                  </a:lnTo>
                  <a:lnTo>
                    <a:pt x="346" y="567"/>
                  </a:lnTo>
                  <a:lnTo>
                    <a:pt x="346" y="595"/>
                  </a:lnTo>
                  <a:lnTo>
                    <a:pt x="356" y="615"/>
                  </a:lnTo>
                  <a:lnTo>
                    <a:pt x="356" y="643"/>
                  </a:lnTo>
                  <a:lnTo>
                    <a:pt x="356" y="663"/>
                  </a:lnTo>
                  <a:lnTo>
                    <a:pt x="365" y="691"/>
                  </a:lnTo>
                  <a:lnTo>
                    <a:pt x="365" y="711"/>
                  </a:lnTo>
                  <a:lnTo>
                    <a:pt x="375" y="739"/>
                  </a:lnTo>
                  <a:lnTo>
                    <a:pt x="375" y="759"/>
                  </a:lnTo>
                  <a:lnTo>
                    <a:pt x="375" y="787"/>
                  </a:lnTo>
                  <a:lnTo>
                    <a:pt x="375" y="807"/>
                  </a:lnTo>
                  <a:lnTo>
                    <a:pt x="385" y="835"/>
                  </a:lnTo>
                  <a:lnTo>
                    <a:pt x="385" y="855"/>
                  </a:lnTo>
                  <a:lnTo>
                    <a:pt x="385" y="883"/>
                  </a:lnTo>
                  <a:lnTo>
                    <a:pt x="385" y="979"/>
                  </a:lnTo>
                  <a:lnTo>
                    <a:pt x="394" y="1056"/>
                  </a:lnTo>
                  <a:lnTo>
                    <a:pt x="394" y="1133"/>
                  </a:lnTo>
                  <a:lnTo>
                    <a:pt x="423" y="1123"/>
                  </a:lnTo>
                  <a:lnTo>
                    <a:pt x="423" y="1095"/>
                  </a:lnTo>
                  <a:lnTo>
                    <a:pt x="423" y="1075"/>
                  </a:lnTo>
                  <a:lnTo>
                    <a:pt x="423" y="1047"/>
                  </a:lnTo>
                  <a:lnTo>
                    <a:pt x="433" y="1027"/>
                  </a:lnTo>
                  <a:lnTo>
                    <a:pt x="433" y="999"/>
                  </a:lnTo>
                  <a:lnTo>
                    <a:pt x="442" y="979"/>
                  </a:lnTo>
                  <a:lnTo>
                    <a:pt x="452" y="951"/>
                  </a:lnTo>
                  <a:lnTo>
                    <a:pt x="452" y="931"/>
                  </a:lnTo>
                  <a:lnTo>
                    <a:pt x="461" y="903"/>
                  </a:lnTo>
                  <a:lnTo>
                    <a:pt x="471" y="883"/>
                  </a:lnTo>
                  <a:lnTo>
                    <a:pt x="481" y="855"/>
                  </a:lnTo>
                  <a:lnTo>
                    <a:pt x="481" y="835"/>
                  </a:lnTo>
                  <a:lnTo>
                    <a:pt x="481" y="807"/>
                  </a:lnTo>
                  <a:lnTo>
                    <a:pt x="490" y="835"/>
                  </a:lnTo>
                  <a:lnTo>
                    <a:pt x="500" y="855"/>
                  </a:lnTo>
                  <a:lnTo>
                    <a:pt x="500" y="883"/>
                  </a:lnTo>
                  <a:lnTo>
                    <a:pt x="509" y="903"/>
                  </a:lnTo>
                  <a:lnTo>
                    <a:pt x="509" y="931"/>
                  </a:lnTo>
                  <a:lnTo>
                    <a:pt x="529" y="931"/>
                  </a:lnTo>
                  <a:lnTo>
                    <a:pt x="538" y="903"/>
                  </a:lnTo>
                  <a:lnTo>
                    <a:pt x="538" y="883"/>
                  </a:lnTo>
                  <a:lnTo>
                    <a:pt x="538" y="855"/>
                  </a:lnTo>
                  <a:lnTo>
                    <a:pt x="538" y="835"/>
                  </a:lnTo>
                  <a:lnTo>
                    <a:pt x="538" y="807"/>
                  </a:lnTo>
                  <a:lnTo>
                    <a:pt x="538" y="787"/>
                  </a:lnTo>
                  <a:lnTo>
                    <a:pt x="538" y="759"/>
                  </a:lnTo>
                  <a:lnTo>
                    <a:pt x="538" y="739"/>
                  </a:lnTo>
                  <a:lnTo>
                    <a:pt x="538" y="711"/>
                  </a:lnTo>
                  <a:lnTo>
                    <a:pt x="548" y="691"/>
                  </a:lnTo>
                  <a:lnTo>
                    <a:pt x="557" y="663"/>
                  </a:lnTo>
                  <a:lnTo>
                    <a:pt x="557" y="643"/>
                  </a:lnTo>
                  <a:lnTo>
                    <a:pt x="577" y="615"/>
                  </a:lnTo>
                  <a:lnTo>
                    <a:pt x="577" y="595"/>
                  </a:lnTo>
                  <a:lnTo>
                    <a:pt x="586" y="567"/>
                  </a:lnTo>
                  <a:lnTo>
                    <a:pt x="596" y="538"/>
                  </a:lnTo>
                  <a:lnTo>
                    <a:pt x="596" y="509"/>
                  </a:lnTo>
                  <a:lnTo>
                    <a:pt x="615" y="480"/>
                  </a:lnTo>
                  <a:lnTo>
                    <a:pt x="615" y="442"/>
                  </a:lnTo>
                  <a:lnTo>
                    <a:pt x="625" y="403"/>
                  </a:lnTo>
                  <a:lnTo>
                    <a:pt x="634" y="375"/>
                  </a:lnTo>
                  <a:lnTo>
                    <a:pt x="634" y="355"/>
                  </a:lnTo>
                  <a:lnTo>
                    <a:pt x="644" y="327"/>
                  </a:lnTo>
                  <a:lnTo>
                    <a:pt x="644" y="307"/>
                  </a:lnTo>
                  <a:lnTo>
                    <a:pt x="653" y="279"/>
                  </a:lnTo>
                  <a:lnTo>
                    <a:pt x="653" y="259"/>
                  </a:lnTo>
                  <a:lnTo>
                    <a:pt x="663" y="231"/>
                  </a:lnTo>
                  <a:lnTo>
                    <a:pt x="663" y="211"/>
                  </a:lnTo>
                  <a:lnTo>
                    <a:pt x="673" y="183"/>
                  </a:lnTo>
                  <a:lnTo>
                    <a:pt x="673" y="163"/>
                  </a:lnTo>
                  <a:lnTo>
                    <a:pt x="673" y="135"/>
                  </a:lnTo>
                  <a:lnTo>
                    <a:pt x="682" y="115"/>
                  </a:lnTo>
                  <a:lnTo>
                    <a:pt x="692" y="87"/>
                  </a:lnTo>
                  <a:lnTo>
                    <a:pt x="692" y="67"/>
                  </a:lnTo>
                  <a:lnTo>
                    <a:pt x="701" y="39"/>
                  </a:lnTo>
                  <a:lnTo>
                    <a:pt x="711" y="19"/>
                  </a:lnTo>
                  <a:lnTo>
                    <a:pt x="740" y="29"/>
                  </a:lnTo>
                  <a:lnTo>
                    <a:pt x="740" y="58"/>
                  </a:lnTo>
                  <a:lnTo>
                    <a:pt x="749" y="87"/>
                  </a:lnTo>
                  <a:lnTo>
                    <a:pt x="759" y="115"/>
                  </a:lnTo>
                  <a:lnTo>
                    <a:pt x="778" y="144"/>
                  </a:lnTo>
                  <a:lnTo>
                    <a:pt x="788" y="173"/>
                  </a:lnTo>
                  <a:lnTo>
                    <a:pt x="788" y="202"/>
                  </a:lnTo>
                  <a:lnTo>
                    <a:pt x="797" y="231"/>
                  </a:lnTo>
                  <a:lnTo>
                    <a:pt x="807" y="259"/>
                  </a:lnTo>
                  <a:lnTo>
                    <a:pt x="836" y="240"/>
                  </a:lnTo>
                  <a:lnTo>
                    <a:pt x="855" y="269"/>
                  </a:lnTo>
                  <a:lnTo>
                    <a:pt x="864" y="298"/>
                  </a:lnTo>
                  <a:lnTo>
                    <a:pt x="884" y="317"/>
                  </a:lnTo>
                  <a:lnTo>
                    <a:pt x="893" y="346"/>
                  </a:lnTo>
                  <a:lnTo>
                    <a:pt x="893" y="375"/>
                  </a:lnTo>
                  <a:lnTo>
                    <a:pt x="893" y="403"/>
                  </a:lnTo>
                  <a:lnTo>
                    <a:pt x="893" y="423"/>
                  </a:lnTo>
                  <a:lnTo>
                    <a:pt x="903" y="451"/>
                  </a:lnTo>
                  <a:lnTo>
                    <a:pt x="903" y="471"/>
                  </a:lnTo>
                  <a:lnTo>
                    <a:pt x="903" y="499"/>
                  </a:lnTo>
                  <a:lnTo>
                    <a:pt x="903" y="519"/>
                  </a:lnTo>
                  <a:lnTo>
                    <a:pt x="903" y="547"/>
                  </a:lnTo>
                  <a:lnTo>
                    <a:pt x="903" y="567"/>
                  </a:lnTo>
                  <a:lnTo>
                    <a:pt x="903" y="595"/>
                  </a:lnTo>
                  <a:lnTo>
                    <a:pt x="903" y="615"/>
                  </a:lnTo>
                  <a:lnTo>
                    <a:pt x="912" y="643"/>
                  </a:lnTo>
                  <a:lnTo>
                    <a:pt x="912" y="663"/>
                  </a:lnTo>
                  <a:lnTo>
                    <a:pt x="912" y="691"/>
                  </a:lnTo>
                  <a:lnTo>
                    <a:pt x="912" y="711"/>
                  </a:lnTo>
                  <a:lnTo>
                    <a:pt x="922" y="739"/>
                  </a:lnTo>
                  <a:lnTo>
                    <a:pt x="922" y="759"/>
                  </a:lnTo>
                  <a:lnTo>
                    <a:pt x="932" y="787"/>
                  </a:lnTo>
                  <a:lnTo>
                    <a:pt x="932" y="807"/>
                  </a:lnTo>
                  <a:lnTo>
                    <a:pt x="932" y="835"/>
                  </a:lnTo>
                  <a:lnTo>
                    <a:pt x="932" y="855"/>
                  </a:lnTo>
                  <a:lnTo>
                    <a:pt x="941" y="883"/>
                  </a:lnTo>
                  <a:lnTo>
                    <a:pt x="941" y="903"/>
                  </a:lnTo>
                  <a:lnTo>
                    <a:pt x="941" y="931"/>
                  </a:lnTo>
                  <a:lnTo>
                    <a:pt x="951" y="951"/>
                  </a:lnTo>
                  <a:lnTo>
                    <a:pt x="951" y="979"/>
                  </a:lnTo>
                  <a:lnTo>
                    <a:pt x="951" y="999"/>
                  </a:lnTo>
                  <a:lnTo>
                    <a:pt x="960" y="1027"/>
                  </a:lnTo>
                  <a:lnTo>
                    <a:pt x="960" y="1047"/>
                  </a:lnTo>
                  <a:lnTo>
                    <a:pt x="970" y="1075"/>
                  </a:lnTo>
                  <a:lnTo>
                    <a:pt x="980" y="1095"/>
                  </a:lnTo>
                  <a:lnTo>
                    <a:pt x="989" y="1123"/>
                  </a:lnTo>
                  <a:lnTo>
                    <a:pt x="1018" y="1104"/>
                  </a:lnTo>
                  <a:lnTo>
                    <a:pt x="1018" y="1075"/>
                  </a:lnTo>
                  <a:lnTo>
                    <a:pt x="1028" y="1037"/>
                  </a:lnTo>
                  <a:lnTo>
                    <a:pt x="1037" y="1008"/>
                  </a:lnTo>
                  <a:lnTo>
                    <a:pt x="1037" y="979"/>
                  </a:lnTo>
                  <a:lnTo>
                    <a:pt x="1047" y="951"/>
                  </a:lnTo>
                  <a:lnTo>
                    <a:pt x="1056" y="931"/>
                  </a:lnTo>
                  <a:lnTo>
                    <a:pt x="1076" y="903"/>
                  </a:lnTo>
                  <a:lnTo>
                    <a:pt x="1095" y="883"/>
                  </a:lnTo>
                  <a:lnTo>
                    <a:pt x="1124" y="883"/>
                  </a:lnTo>
                  <a:lnTo>
                    <a:pt x="1124" y="903"/>
                  </a:lnTo>
                  <a:lnTo>
                    <a:pt x="1133" y="931"/>
                  </a:lnTo>
                  <a:lnTo>
                    <a:pt x="1133" y="903"/>
                  </a:lnTo>
                  <a:lnTo>
                    <a:pt x="1143" y="883"/>
                  </a:lnTo>
                  <a:lnTo>
                    <a:pt x="1152" y="855"/>
                  </a:lnTo>
                  <a:lnTo>
                    <a:pt x="1162" y="835"/>
                  </a:lnTo>
                  <a:lnTo>
                    <a:pt x="1162" y="807"/>
                  </a:lnTo>
                  <a:lnTo>
                    <a:pt x="1172" y="787"/>
                  </a:lnTo>
                  <a:lnTo>
                    <a:pt x="1172" y="759"/>
                  </a:lnTo>
                  <a:lnTo>
                    <a:pt x="1172" y="730"/>
                  </a:lnTo>
                  <a:lnTo>
                    <a:pt x="1181" y="701"/>
                  </a:lnTo>
                  <a:lnTo>
                    <a:pt x="1191" y="663"/>
                  </a:lnTo>
                  <a:lnTo>
                    <a:pt x="1191" y="643"/>
                  </a:lnTo>
                  <a:lnTo>
                    <a:pt x="1191" y="615"/>
                  </a:lnTo>
                  <a:lnTo>
                    <a:pt x="1191" y="595"/>
                  </a:lnTo>
                  <a:lnTo>
                    <a:pt x="1191" y="567"/>
                  </a:lnTo>
                  <a:lnTo>
                    <a:pt x="1200" y="547"/>
                  </a:lnTo>
                  <a:lnTo>
                    <a:pt x="1200" y="519"/>
                  </a:lnTo>
                  <a:lnTo>
                    <a:pt x="1210" y="499"/>
                  </a:lnTo>
                  <a:lnTo>
                    <a:pt x="1220" y="471"/>
                  </a:lnTo>
                  <a:lnTo>
                    <a:pt x="1220" y="451"/>
                  </a:lnTo>
                  <a:lnTo>
                    <a:pt x="1220" y="47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6666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9" name="Line 3"/>
            <p:cNvSpPr>
              <a:spLocks noChangeShapeType="1"/>
            </p:cNvSpPr>
            <p:nvPr/>
          </p:nvSpPr>
          <p:spPr bwMode="auto">
            <a:xfrm>
              <a:off x="3268" y="7666"/>
              <a:ext cx="0" cy="10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66660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80" name="Text Box 2"/>
            <p:cNvSpPr txBox="1">
              <a:spLocks noChangeArrowheads="1"/>
            </p:cNvSpPr>
            <p:nvPr/>
          </p:nvSpPr>
          <p:spPr bwMode="auto">
            <a:xfrm>
              <a:off x="13910" y="7453"/>
              <a:ext cx="954" cy="5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666600"/>
                    </a:outerShdw>
                  </a:effectLst>
                </a14:hiddenEffects>
              </a:ext>
            </a:extLst>
          </p:spPr>
          <p:txBody>
            <a:bodyPr lIns="53035" tIns="26518" rIns="53035" bIns="26518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zh-TW" sz="1000">
                  <a:solidFill>
                    <a:srgbClr val="000000"/>
                  </a:solidFill>
                  <a:latin typeface="Times New Roman" pitchFamily="18" charset="0"/>
                </a:rPr>
                <a:t>time</a:t>
              </a:r>
              <a:endParaRPr lang="en-US" altLang="zh-TW"/>
            </a:p>
          </p:txBody>
        </p:sp>
      </p:grpSp>
    </p:spTree>
    <p:extLst>
      <p:ext uri="{BB962C8B-B14F-4D97-AF65-F5344CB8AC3E}">
        <p14:creationId xmlns:p14="http://schemas.microsoft.com/office/powerpoint/2010/main" val="81020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3"/>
            <a:ext cx="4227513" cy="1139825"/>
          </a:xfrm>
        </p:spPr>
        <p:txBody>
          <a:bodyPr/>
          <a:lstStyle/>
          <a:p>
            <a:pPr eaLnBrk="1" hangingPunct="1"/>
            <a:r>
              <a:rPr lang="en-US" altLang="en-US" sz="2900" smtClean="0">
                <a:solidFill>
                  <a:srgbClr val="FF0000"/>
                </a:solidFill>
              </a:rPr>
              <a:t>Answer </a:t>
            </a:r>
            <a:r>
              <a:rPr lang="en-US" altLang="zh-TW" sz="2900" smtClean="0">
                <a:ea typeface="新細明體" pitchFamily="18" charset="-120"/>
              </a:rPr>
              <a:t>Class exercise 2.2: Fourier Transform</a:t>
            </a:r>
            <a:endParaRPr lang="en-US" altLang="en-US" sz="2900" smtClean="0">
              <a:solidFill>
                <a:srgbClr val="FF0000"/>
              </a:solidFill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600200"/>
            <a:ext cx="8951913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For (m=0;m&lt;=N/2;m++)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{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err="1" smtClean="0"/>
              <a:t>tmp_real</a:t>
            </a:r>
            <a:r>
              <a:rPr lang="en-US" altLang="en-US" sz="1800" dirty="0" smtClean="0"/>
              <a:t>=0; </a:t>
            </a:r>
            <a:r>
              <a:rPr lang="en-US" altLang="en-US" sz="1800" dirty="0" err="1" smtClean="0"/>
              <a:t>tmp_img</a:t>
            </a:r>
            <a:r>
              <a:rPr lang="en-US" altLang="en-US" sz="1800" dirty="0" smtClean="0"/>
              <a:t>=0;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For(k=0;k&lt;</a:t>
            </a:r>
            <a:r>
              <a:rPr lang="en-US" altLang="en-US" sz="1800" dirty="0" smtClean="0">
                <a:solidFill>
                  <a:srgbClr val="FF0000"/>
                </a:solidFill>
              </a:rPr>
              <a:t>=</a:t>
            </a:r>
            <a:r>
              <a:rPr lang="en-US" altLang="en-US" sz="1800" dirty="0" smtClean="0"/>
              <a:t>N-1;k++)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{	   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 err="1" smtClean="0"/>
              <a:t>tmp_real</a:t>
            </a:r>
            <a:r>
              <a:rPr lang="en-US" altLang="en-US" sz="1800" dirty="0" smtClean="0"/>
              <a:t>=</a:t>
            </a:r>
            <a:r>
              <a:rPr lang="en-US" altLang="en-US" sz="1800" dirty="0" err="1" smtClean="0"/>
              <a:t>tmp_real+S</a:t>
            </a:r>
            <a:r>
              <a:rPr lang="en-US" altLang="en-US" sz="1800" baseline="-25000" dirty="0" err="1" smtClean="0"/>
              <a:t>k</a:t>
            </a:r>
            <a:r>
              <a:rPr lang="en-US" altLang="en-US" sz="1800" dirty="0" smtClean="0"/>
              <a:t>*</a:t>
            </a:r>
            <a:r>
              <a:rPr lang="en-US" altLang="en-US" sz="1800" dirty="0" err="1" smtClean="0"/>
              <a:t>cos</a:t>
            </a:r>
            <a:r>
              <a:rPr lang="en-US" altLang="en-US" sz="1800" dirty="0" smtClean="0"/>
              <a:t>(2*pi*k*m/N);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 err="1" smtClean="0"/>
              <a:t>tmp_img</a:t>
            </a:r>
            <a:r>
              <a:rPr lang="en-US" altLang="en-US" sz="1800" dirty="0" smtClean="0"/>
              <a:t>=</a:t>
            </a:r>
            <a:r>
              <a:rPr lang="en-US" altLang="en-US" sz="1800" dirty="0" err="1" smtClean="0"/>
              <a:t>tmp_img-S</a:t>
            </a:r>
            <a:r>
              <a:rPr lang="en-US" altLang="en-US" sz="1800" baseline="-25000" dirty="0" err="1" smtClean="0"/>
              <a:t>k</a:t>
            </a:r>
            <a:r>
              <a:rPr lang="en-US" altLang="en-US" sz="1800" dirty="0" smtClean="0"/>
              <a:t>*sin(2*pi*k*m/N);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err="1" smtClean="0"/>
              <a:t>X_real</a:t>
            </a:r>
            <a:r>
              <a:rPr lang="en-US" altLang="en-US" sz="1800" dirty="0" smtClean="0"/>
              <a:t>(m)=</a:t>
            </a:r>
            <a:r>
              <a:rPr lang="en-US" altLang="en-US" sz="1800" dirty="0" err="1" smtClean="0"/>
              <a:t>tmp_real</a:t>
            </a:r>
            <a:r>
              <a:rPr lang="en-US" altLang="en-US" sz="1800" dirty="0" smtClean="0"/>
              <a:t>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err="1" smtClean="0"/>
              <a:t>X_img</a:t>
            </a:r>
            <a:r>
              <a:rPr lang="en-US" altLang="en-US" sz="1800" dirty="0" smtClean="0"/>
              <a:t>(m)=</a:t>
            </a:r>
            <a:r>
              <a:rPr lang="en-US" altLang="en-US" sz="1800" dirty="0" err="1" smtClean="0"/>
              <a:t>tmp_img</a:t>
            </a:r>
            <a:r>
              <a:rPr lang="en-US" altLang="en-US" sz="18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}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From N input data </a:t>
            </a:r>
            <a:r>
              <a:rPr lang="en-US" altLang="en-US" sz="1800" dirty="0" err="1" smtClean="0"/>
              <a:t>S</a:t>
            </a:r>
            <a:r>
              <a:rPr lang="en-US" altLang="en-US" sz="1800" baseline="-25000" dirty="0" err="1" smtClean="0"/>
              <a:t>k</a:t>
            </a:r>
            <a:r>
              <a:rPr lang="en-US" altLang="en-US" sz="1800" baseline="-25000" dirty="0" smtClean="0"/>
              <a:t>=0,1,2,3..N-1</a:t>
            </a:r>
            <a:r>
              <a:rPr lang="en-US" altLang="en-US" sz="1800" dirty="0" smtClean="0"/>
              <a:t>, there will be 2*(N+1) data generated, i.e. </a:t>
            </a:r>
            <a:r>
              <a:rPr lang="en-US" altLang="en-US" sz="1800" dirty="0" err="1" smtClean="0"/>
              <a:t>X_real</a:t>
            </a:r>
            <a:r>
              <a:rPr lang="en-US" altLang="en-US" sz="1800" dirty="0" smtClean="0"/>
              <a:t>(m), </a:t>
            </a:r>
            <a:r>
              <a:rPr lang="en-US" altLang="en-US" sz="1800" dirty="0" err="1" smtClean="0"/>
              <a:t>X_img</a:t>
            </a:r>
            <a:r>
              <a:rPr lang="en-US" altLang="en-US" sz="1800" dirty="0" smtClean="0"/>
              <a:t>(m), m=0,1,2,3..N/2 are generated.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E.g. </a:t>
            </a:r>
            <a:r>
              <a:rPr lang="en-US" altLang="en-US" sz="1800" dirty="0" err="1" smtClean="0"/>
              <a:t>S</a:t>
            </a:r>
            <a:r>
              <a:rPr lang="en-US" altLang="en-US" sz="1800" baseline="-25000" dirty="0" err="1" smtClean="0"/>
              <a:t>k</a:t>
            </a:r>
            <a:r>
              <a:rPr lang="en-US" altLang="en-US" sz="1800" dirty="0" smtClean="0"/>
              <a:t>=S</a:t>
            </a:r>
            <a:r>
              <a:rPr lang="en-US" altLang="en-US" sz="1800" baseline="-25000" dirty="0" smtClean="0"/>
              <a:t>0</a:t>
            </a:r>
            <a:r>
              <a:rPr lang="en-US" altLang="en-US" sz="1800" dirty="0" smtClean="0"/>
              <a:t>,S</a:t>
            </a:r>
            <a:r>
              <a:rPr lang="en-US" altLang="en-US" sz="1800" baseline="-25000" dirty="0" smtClean="0"/>
              <a:t>1</a:t>
            </a:r>
            <a:r>
              <a:rPr lang="en-US" altLang="en-US" sz="1800" dirty="0" smtClean="0"/>
              <a:t>,..,S</a:t>
            </a:r>
            <a:r>
              <a:rPr lang="en-US" altLang="en-US" sz="1800" baseline="-25000" dirty="0" smtClean="0"/>
              <a:t>511</a:t>
            </a:r>
            <a:r>
              <a:rPr lang="en-US" altLang="en-US" sz="1800" dirty="0" smtClean="0"/>
              <a:t>        </a:t>
            </a:r>
            <a:r>
              <a:rPr lang="en-US" altLang="en-US" sz="1800" b="1" dirty="0" smtClean="0">
                <a:sym typeface="Wingdings" pitchFamily="2" charset="2"/>
              </a:rPr>
              <a:t>    </a:t>
            </a:r>
            <a:r>
              <a:rPr lang="en-US" altLang="en-US" sz="1800" dirty="0" smtClean="0">
                <a:sym typeface="Wingdings" pitchFamily="2" charset="2"/>
              </a:rPr>
              <a:t> X</a:t>
            </a:r>
            <a:r>
              <a:rPr lang="en-US" altLang="en-US" sz="1800" dirty="0" smtClean="0"/>
              <a:t>_real</a:t>
            </a:r>
            <a:r>
              <a:rPr lang="en-US" altLang="en-US" sz="1800" baseline="-25000" dirty="0" smtClean="0"/>
              <a:t>0</a:t>
            </a:r>
            <a:r>
              <a:rPr lang="en-US" altLang="en-US" sz="1800" dirty="0" smtClean="0"/>
              <a:t>,</a:t>
            </a:r>
            <a:r>
              <a:rPr lang="en-US" altLang="en-US" sz="1800" dirty="0" smtClean="0">
                <a:sym typeface="Wingdings" pitchFamily="2" charset="2"/>
              </a:rPr>
              <a:t>X</a:t>
            </a:r>
            <a:r>
              <a:rPr lang="en-US" altLang="en-US" sz="1800" dirty="0" smtClean="0"/>
              <a:t>_real</a:t>
            </a:r>
            <a:r>
              <a:rPr lang="en-US" altLang="en-US" sz="1800" baseline="-25000" dirty="0" smtClean="0"/>
              <a:t>1</a:t>
            </a:r>
            <a:r>
              <a:rPr lang="en-US" altLang="en-US" sz="1800" dirty="0" smtClean="0"/>
              <a:t>,..,</a:t>
            </a:r>
            <a:r>
              <a:rPr lang="en-US" altLang="en-US" sz="1800" dirty="0" smtClean="0">
                <a:sym typeface="Wingdings" pitchFamily="2" charset="2"/>
              </a:rPr>
              <a:t>X</a:t>
            </a:r>
            <a:r>
              <a:rPr lang="en-US" altLang="en-US" sz="1800" dirty="0" smtClean="0"/>
              <a:t>_real</a:t>
            </a:r>
            <a:r>
              <a:rPr lang="en-US" altLang="en-US" sz="1800" baseline="-25000" dirty="0" smtClean="0"/>
              <a:t>256, </a:t>
            </a:r>
            <a:r>
              <a:rPr lang="en-US" altLang="en-US" sz="1800" dirty="0" smtClean="0">
                <a:sym typeface="Wingdings" pitchFamily="2" charset="2"/>
              </a:rPr>
              <a:t>X</a:t>
            </a:r>
            <a:r>
              <a:rPr lang="en-US" altLang="en-US" sz="1800" dirty="0" smtClean="0"/>
              <a:t>_imgl</a:t>
            </a:r>
            <a:r>
              <a:rPr lang="en-US" altLang="en-US" sz="1800" baseline="-25000" dirty="0" smtClean="0"/>
              <a:t>0</a:t>
            </a:r>
            <a:r>
              <a:rPr lang="en-US" altLang="en-US" sz="1800" dirty="0" smtClean="0"/>
              <a:t>,</a:t>
            </a:r>
            <a:r>
              <a:rPr lang="en-US" altLang="en-US" sz="1800" dirty="0" smtClean="0">
                <a:sym typeface="Wingdings" pitchFamily="2" charset="2"/>
              </a:rPr>
              <a:t>X</a:t>
            </a:r>
            <a:r>
              <a:rPr lang="en-US" altLang="en-US" sz="1800" dirty="0" smtClean="0"/>
              <a:t>_img</a:t>
            </a:r>
            <a:r>
              <a:rPr lang="en-US" altLang="en-US" sz="1800" baseline="-25000" dirty="0" smtClean="0"/>
              <a:t>1</a:t>
            </a:r>
            <a:r>
              <a:rPr lang="en-US" altLang="en-US" sz="1800" dirty="0" smtClean="0"/>
              <a:t>,..,</a:t>
            </a:r>
            <a:r>
              <a:rPr lang="en-US" altLang="en-US" sz="1800" dirty="0" smtClean="0">
                <a:sym typeface="Wingdings" pitchFamily="2" charset="2"/>
              </a:rPr>
              <a:t>X</a:t>
            </a:r>
            <a:r>
              <a:rPr lang="en-US" altLang="en-US" sz="1800" dirty="0" smtClean="0"/>
              <a:t>_img</a:t>
            </a:r>
            <a:r>
              <a:rPr lang="en-US" altLang="en-US" sz="1800" baseline="-25000" dirty="0" smtClean="0"/>
              <a:t>256,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Note that </a:t>
            </a:r>
            <a:r>
              <a:rPr lang="en-US" altLang="en-US" sz="1800" dirty="0" err="1" smtClean="0"/>
              <a:t>X_magnitude</a:t>
            </a:r>
            <a:r>
              <a:rPr lang="en-US" altLang="en-US" sz="1800" dirty="0" smtClean="0"/>
              <a:t>(m)= </a:t>
            </a:r>
            <a:r>
              <a:rPr lang="en-US" altLang="en-US" sz="1800" dirty="0" err="1" smtClean="0"/>
              <a:t>sqrt</a:t>
            </a:r>
            <a:r>
              <a:rPr lang="en-US" altLang="en-US" sz="1800" dirty="0" smtClean="0"/>
              <a:t>[</a:t>
            </a:r>
            <a:r>
              <a:rPr lang="en-US" altLang="en-US" sz="1800" dirty="0" err="1" smtClean="0"/>
              <a:t>X_real</a:t>
            </a:r>
            <a:r>
              <a:rPr lang="en-US" altLang="en-US" sz="1800" dirty="0" smtClean="0"/>
              <a:t>(m)</a:t>
            </a:r>
            <a:r>
              <a:rPr lang="en-US" altLang="en-US" sz="1800" baseline="30000" dirty="0" smtClean="0"/>
              <a:t>2</a:t>
            </a:r>
            <a:r>
              <a:rPr lang="en-US" altLang="en-US" sz="1800" dirty="0" smtClean="0"/>
              <a:t>+ </a:t>
            </a:r>
            <a:r>
              <a:rPr lang="en-US" altLang="en-US" sz="1800" dirty="0" err="1" smtClean="0"/>
              <a:t>X_img</a:t>
            </a:r>
            <a:r>
              <a:rPr lang="en-US" altLang="en-US" sz="1800" dirty="0" smtClean="0"/>
              <a:t>(m)</a:t>
            </a:r>
            <a:r>
              <a:rPr lang="en-US" altLang="en-US" sz="1800" baseline="30000" dirty="0" smtClean="0"/>
              <a:t>2</a:t>
            </a:r>
            <a:r>
              <a:rPr lang="en-US" altLang="en-US" sz="1800" dirty="0" smtClean="0"/>
              <a:t>]</a:t>
            </a:r>
          </a:p>
        </p:txBody>
      </p:sp>
      <p:sp>
        <p:nvSpPr>
          <p:cNvPr id="2867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Preprocessing Ch2 , v8c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2867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DAE78221-BDF8-43E9-98F7-822573E85F2E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  <p:graphicFrame>
        <p:nvGraphicFramePr>
          <p:cNvPr id="28678" name="Object 8"/>
          <p:cNvGraphicFramePr>
            <a:graphicFrameLocks noChangeAspect="1"/>
          </p:cNvGraphicFramePr>
          <p:nvPr/>
        </p:nvGraphicFramePr>
        <p:xfrm>
          <a:off x="4711700" y="76200"/>
          <a:ext cx="436245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0" name="公式" r:id="rId3" imgW="2286000" imgH="711200" progId="Equation.3">
                  <p:embed/>
                </p:oleObj>
              </mc:Choice>
              <mc:Fallback>
                <p:oleObj name="公式" r:id="rId3" imgW="2286000" imgH="71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76200"/>
                        <a:ext cx="4362450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Box 3"/>
          <p:cNvSpPr txBox="1">
            <a:spLocks noChangeArrowheads="1"/>
          </p:cNvSpPr>
          <p:nvPr/>
        </p:nvSpPr>
        <p:spPr bwMode="auto">
          <a:xfrm>
            <a:off x="3275012" y="1439679"/>
            <a:ext cx="64436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 sz="1600" dirty="0">
                <a:hlinkClick r:id="rId5"/>
              </a:rPr>
              <a:t>http://en.wikipedia.org/wiki/List_of_trigonometric_identities</a:t>
            </a: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ea typeface="新細明體" pitchFamily="18" charset="-120"/>
              </a:rPr>
              <a:t>Concept: Human perceives data in  blocks</a:t>
            </a:r>
            <a:endParaRPr lang="en-US" altLang="en-US" smtClean="0">
              <a:ea typeface="新細明體" pitchFamily="18" charset="-120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531813" y="1600200"/>
            <a:ext cx="4343400" cy="453072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新細明體" pitchFamily="18" charset="-120"/>
              </a:rPr>
              <a:t>We see 24 still pictures in one second, then </a:t>
            </a:r>
          </a:p>
          <a:p>
            <a:pPr eaLnBrk="1" hangingPunct="1"/>
            <a:r>
              <a:rPr lang="en-US" altLang="zh-CN" smtClean="0">
                <a:ea typeface="新細明體" pitchFamily="18" charset="-120"/>
              </a:rPr>
              <a:t>we can build up the motion perception in our brain.</a:t>
            </a:r>
          </a:p>
          <a:p>
            <a:pPr eaLnBrk="1" hangingPunct="1"/>
            <a:r>
              <a:rPr lang="en-US" altLang="zh-CN" smtClean="0">
                <a:ea typeface="新細明體" pitchFamily="18" charset="-120"/>
              </a:rPr>
              <a:t>It is likewise for speech</a:t>
            </a:r>
          </a:p>
        </p:txBody>
      </p:sp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Preprocessing Ch2 , v8c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43DB2DD8-658D-4044-9576-C75829C13BE7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pic>
        <p:nvPicPr>
          <p:cNvPr id="5126" name="Picture 5" descr="http://antoniopo.files.wordpress.com/2011/03/eadweard_muybridge_horse.jpg?w=733&amp;h=5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1600200"/>
            <a:ext cx="5180012" cy="380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455613" y="5461000"/>
            <a:ext cx="82153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z="1200">
                <a:ea typeface="SimSun" pitchFamily="2" charset="-122"/>
              </a:rPr>
              <a:t>Source: </a:t>
            </a:r>
            <a:r>
              <a:rPr lang="en-US" altLang="en-US" sz="1200"/>
              <a:t>http://antoniopo.files.wordpress.com/2011/03/eadweard_muybridge_horse.jpg?w=733&amp;h=538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Answer: </a:t>
            </a:r>
            <a:r>
              <a:rPr lang="en-US" dirty="0" smtClean="0"/>
              <a:t>Class exercise 2.3: In specgram1 (updated)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Calculate </a:t>
            </a:r>
            <a:r>
              <a:rPr lang="en-US" altLang="en-US" sz="2400" b="1" dirty="0" smtClean="0"/>
              <a:t>the 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 smtClean="0"/>
              <a:t>first sample location and last sample location of the frames q=3 and 7. Note: N=256, m=243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Answer: 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 smtClean="0">
                <a:solidFill>
                  <a:srgbClr val="FF0000"/>
                </a:solidFill>
              </a:rPr>
              <a:t>q=1, frame starts at sample index =0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 smtClean="0">
                <a:solidFill>
                  <a:srgbClr val="FF0000"/>
                </a:solidFill>
              </a:rPr>
              <a:t>q=1, frame ends at sample index =255</a:t>
            </a:r>
          </a:p>
          <a:p>
            <a:pPr lvl="2">
              <a:lnSpc>
                <a:spcPct val="90000"/>
              </a:lnSpc>
            </a:pPr>
            <a:endParaRPr lang="en-US" altLang="en-US" sz="1700" dirty="0" smtClean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en-US" sz="1700" dirty="0" smtClean="0">
                <a:solidFill>
                  <a:srgbClr val="FF0000"/>
                </a:solidFill>
              </a:rPr>
              <a:t>q=2, frame starts at sample index =0+243=243 (so the gap between the q=1 frame and q=2 frame is 243)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 smtClean="0">
                <a:solidFill>
                  <a:srgbClr val="FF0000"/>
                </a:solidFill>
              </a:rPr>
              <a:t>q=2, frame ends at sample index =243+(N-1)=243+255=498 (so q=2 frame has 256 samples)</a:t>
            </a:r>
          </a:p>
          <a:p>
            <a:pPr lvl="2">
              <a:lnSpc>
                <a:spcPct val="90000"/>
              </a:lnSpc>
            </a:pPr>
            <a:endParaRPr lang="en-US" altLang="en-US" sz="1700" dirty="0" smtClean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en-US" sz="1700" dirty="0" smtClean="0">
                <a:solidFill>
                  <a:srgbClr val="FF0000"/>
                </a:solidFill>
              </a:rPr>
              <a:t>q=3, frame starts at sample index =0+243+243=486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 smtClean="0">
                <a:solidFill>
                  <a:srgbClr val="FF0000"/>
                </a:solidFill>
              </a:rPr>
              <a:t>q=3, frame ends at sample index =486+(N-1)=486+255=741</a:t>
            </a:r>
          </a:p>
          <a:p>
            <a:pPr lvl="2">
              <a:lnSpc>
                <a:spcPct val="90000"/>
              </a:lnSpc>
            </a:pPr>
            <a:endParaRPr lang="en-US" altLang="en-US" sz="1700" dirty="0" smtClean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en-US" sz="1700" dirty="0" smtClean="0">
                <a:solidFill>
                  <a:srgbClr val="FF0000"/>
                </a:solidFill>
              </a:rPr>
              <a:t>q=7, frame starts at sample index =243*6=1458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 smtClean="0">
                <a:solidFill>
                  <a:srgbClr val="FF0000"/>
                </a:solidFill>
              </a:rPr>
              <a:t>q=7, frame ends at sample index =1458+(N-1)=1458+255=1713</a:t>
            </a:r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Preprocessing Ch2 , v8c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80C7DCED-02B3-4E18-A910-5566832AE4D4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200" dirty="0" smtClean="0"/>
              <a:t>Why </a:t>
            </a:r>
            <a:r>
              <a:rPr lang="en-US" altLang="en-US" sz="3200" dirty="0"/>
              <a:t>in Discrete Fourier transform </a:t>
            </a:r>
            <a:r>
              <a:rPr lang="en-US" altLang="en-US" sz="3200" dirty="0" smtClean="0"/>
              <a:t>the summation is from k=0 to k=N-1 and m is </a:t>
            </a:r>
            <a:r>
              <a:rPr lang="en-US" altLang="en-US" sz="3200" dirty="0" smtClean="0"/>
              <a:t>ranging from 0 to N/2?</a:t>
            </a:r>
            <a:endParaRPr lang="en-US" altLang="en-US" sz="3200" dirty="0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2626" y="2292330"/>
            <a:ext cx="9220199" cy="453072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000" dirty="0" smtClean="0"/>
              <a:t>Since </a:t>
            </a:r>
            <a:r>
              <a:rPr lang="en-US" sz="2000" dirty="0"/>
              <a:t>, Fourier frequency  real-value outputs  are mirrored around the vertical axis at 0, so using half are fine for calculating </a:t>
            </a:r>
            <a:r>
              <a:rPr lang="en-US" sz="2000" dirty="0" smtClean="0"/>
              <a:t>the energy </a:t>
            </a:r>
            <a:r>
              <a:rPr lang="en-US" sz="2000" dirty="0"/>
              <a:t>during the calculation of the spectrum. </a:t>
            </a:r>
            <a:r>
              <a:rPr lang="en-US" sz="2000" dirty="0" smtClean="0"/>
              <a:t>It  is </a:t>
            </a:r>
            <a:r>
              <a:rPr lang="en-US" sz="2000" dirty="0"/>
              <a:t>only an engineering approach to save time. In fact the real definition is  using N sample for forward and inverse Fourier transform where all complex numbers are used.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problem is actual very deep mathematically, </a:t>
            </a:r>
            <a:r>
              <a:rPr lang="en-US" sz="2000" dirty="0" err="1"/>
              <a:t>ie</a:t>
            </a:r>
            <a:r>
              <a:rPr lang="en-US" sz="2000" dirty="0"/>
              <a:t>, how many samples should we use in forward and reverse transform. To get the best result, one should </a:t>
            </a:r>
            <a:r>
              <a:rPr lang="en-US" sz="2000" dirty="0" smtClean="0"/>
              <a:t>add </a:t>
            </a:r>
            <a:r>
              <a:rPr lang="en-US" sz="2000" dirty="0"/>
              <a:t>more zeros to the original sequence (zero padding at the end of the sequence) to increase frequency resolution.</a:t>
            </a:r>
            <a:br>
              <a:rPr lang="en-US" sz="2000" dirty="0"/>
            </a:br>
            <a:r>
              <a:rPr lang="en-US" sz="2000" dirty="0" smtClean="0"/>
              <a:t>x =</a:t>
            </a:r>
            <a:r>
              <a:rPr lang="en-US" sz="2000" dirty="0"/>
              <a:t>     1     2     4     6     5     4     3</a:t>
            </a:r>
            <a:br>
              <a:rPr lang="en-US" sz="2000" dirty="0"/>
            </a:br>
            <a:r>
              <a:rPr lang="en-US" sz="2000" dirty="0" smtClean="0"/>
              <a:t>&gt;&gt; </a:t>
            </a:r>
            <a:r>
              <a:rPr lang="en-US" sz="2000" dirty="0" err="1"/>
              <a:t>fft</a:t>
            </a:r>
            <a:r>
              <a:rPr lang="en-US" sz="2000" dirty="0"/>
              <a:t>(x</a:t>
            </a:r>
            <a:r>
              <a:rPr lang="en-US" sz="2000" dirty="0" smtClean="0"/>
              <a:t>),   Columns 1 through 4</a:t>
            </a:r>
            <a:br>
              <a:rPr lang="en-US" sz="2000" dirty="0" smtClean="0"/>
            </a:br>
            <a:r>
              <a:rPr lang="en-US" sz="2000" dirty="0"/>
              <a:t>  25.0000 + 0.0000i  -7.5734 + 0.3479i  -0.4620 + 1.7568i  -0.9647 - 0.5410i</a:t>
            </a:r>
            <a:br>
              <a:rPr lang="en-US" sz="2000" dirty="0"/>
            </a:br>
            <a:r>
              <a:rPr lang="en-US" sz="2000" dirty="0"/>
              <a:t>  -0.9647 + 0.5410i  -0.4620 - 1.7568i  -7.5734 - 0.3479i</a:t>
            </a:r>
            <a:endParaRPr lang="en-US" altLang="en-US" sz="2000" dirty="0" smtClean="0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88" y="6400800"/>
            <a:ext cx="31369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Preprocessing Ch2 , v8c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A7C537AC-A001-4419-9EDF-5B41E5846F96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  <p:graphicFrame>
        <p:nvGraphicFramePr>
          <p:cNvPr id="307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07872"/>
              </p:ext>
            </p:extLst>
          </p:nvPr>
        </p:nvGraphicFramePr>
        <p:xfrm>
          <a:off x="836612" y="1295400"/>
          <a:ext cx="76894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9" name="公式" r:id="rId3" imgW="3949700" imgH="469900" progId="Equation.3">
                  <p:embed/>
                </p:oleObj>
              </mc:Choice>
              <mc:Fallback>
                <p:oleObj name="公式" r:id="rId3" imgW="39497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2" y="1295400"/>
                        <a:ext cx="768946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741612" y="6361390"/>
            <a:ext cx="5467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Antilasing</a:t>
            </a:r>
            <a:r>
              <a:rPr lang="en-US" sz="1200" dirty="0" smtClean="0"/>
              <a:t> Demo</a:t>
            </a:r>
            <a:r>
              <a:rPr lang="en-US" sz="1200" dirty="0"/>
              <a:t>: </a:t>
            </a:r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www.youtube.com/watch?v=ByTsISFXUoY</a:t>
            </a:r>
            <a:endParaRPr lang="en-US" sz="1200" dirty="0" smtClean="0"/>
          </a:p>
          <a:p>
            <a:r>
              <a:rPr lang="en-US" sz="1200" dirty="0">
                <a:hlinkClick r:id="rId6"/>
              </a:rPr>
              <a:t>https://</a:t>
            </a:r>
            <a:r>
              <a:rPr lang="en-US" sz="1200" dirty="0" smtClean="0">
                <a:hlinkClick r:id="rId6"/>
              </a:rPr>
              <a:t>www.youtube.com/watch?v=Fy9dJgGCWZI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Answer</a:t>
            </a:r>
            <a:r>
              <a:rPr lang="en-US" altLang="en-US" dirty="0" smtClean="0"/>
              <a:t>: Exercise 2.4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Write the procedures for generating a spectrogram from a source signal X.</a:t>
            </a:r>
          </a:p>
          <a:p>
            <a:r>
              <a:rPr lang="en-US" altLang="en-US" dirty="0" smtClean="0"/>
              <a:t>Answer: to be completed by students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Preprocessing Ch2 , v8c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885BAC68-5217-4484-8D73-25D66CF3BB32}" type="slidenum">
              <a:rPr lang="en-US" altLang="en-US" smtClean="0"/>
              <a:pPr/>
              <a:t>32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Time framing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 fontScale="92500"/>
          </a:bodyPr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Since our ear cannot response to very fast change of speech data content, we normally cut the speech data into frames before analysis</a:t>
            </a:r>
            <a:r>
              <a:rPr lang="en-US" altLang="zh-CN" dirty="0" smtClean="0">
                <a:ea typeface="新細明體" pitchFamily="18" charset="-120"/>
              </a:rPr>
              <a:t>. (similar to watch fast changing still pictures to perceive motion )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Frame size  is 10~30ms (1ms=10</a:t>
            </a:r>
            <a:r>
              <a:rPr lang="en-US" altLang="zh-TW" baseline="30000" dirty="0" smtClean="0">
                <a:ea typeface="新細明體" pitchFamily="18" charset="-120"/>
              </a:rPr>
              <a:t>-3</a:t>
            </a:r>
            <a:r>
              <a:rPr lang="en-US" altLang="zh-TW" dirty="0" smtClean="0">
                <a:ea typeface="新細明體" pitchFamily="18" charset="-120"/>
              </a:rPr>
              <a:t> seconds)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Frames can be overlapped, normally the overlapping region ranges from 0 to 75% of the frame size . 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Time framing Video demo:</a:t>
            </a:r>
            <a:r>
              <a:rPr lang="en-US" altLang="zh-TW" sz="2200" dirty="0" smtClean="0">
                <a:ea typeface="新細明體" pitchFamily="18" charset="-120"/>
              </a:rPr>
              <a:t> </a:t>
            </a:r>
            <a:r>
              <a:rPr lang="en-US" altLang="zh-TW" sz="2200" dirty="0" smtClean="0">
                <a:ea typeface="新細明體" pitchFamily="18" charset="-120"/>
                <a:hlinkClick r:id="rId2"/>
              </a:rPr>
              <a:t>https://youtu.be/lOu-c2UHU00</a:t>
            </a:r>
            <a:endParaRPr lang="en-US" altLang="zh-TW" sz="2200" dirty="0" smtClean="0">
              <a:ea typeface="新細明體" pitchFamily="18" charset="-120"/>
            </a:endParaRPr>
          </a:p>
        </p:txBody>
      </p:sp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Preprocessing Ch2 , v8c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DFB9579A-04D9-483F-93F8-AE6A6719F693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pic>
        <p:nvPicPr>
          <p:cNvPr id="6150" name="Picture 9" descr="C:\Users\khwong\AppData\Local\Microsoft\Windows\INetCache\IE\0Z68A3F5\Media_Player_Classic_MPC_With_Shadow_With_Numbers[1]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3" y="56388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solidFill>
                  <a:schemeClr val="tx1"/>
                </a:solidFill>
                <a:ea typeface="新細明體" pitchFamily="18" charset="-120"/>
              </a:rPr>
              <a:t>Frame blocking and Windowing</a:t>
            </a:r>
            <a:br>
              <a:rPr lang="en-US" altLang="zh-TW" sz="3200" smtClean="0">
                <a:solidFill>
                  <a:schemeClr val="tx1"/>
                </a:solidFill>
                <a:ea typeface="新細明體" pitchFamily="18" charset="-120"/>
              </a:rPr>
            </a:br>
            <a:endParaRPr lang="en-US" altLang="zh-TW" sz="3200" smtClean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600200"/>
            <a:ext cx="8912225" cy="218281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400" smtClean="0">
                <a:ea typeface="新細明體" pitchFamily="18" charset="-120"/>
              </a:rPr>
              <a:t>To choose the frame size (N samples )and adjacent frames separated by m samples.</a:t>
            </a:r>
          </a:p>
          <a:p>
            <a:pPr eaLnBrk="1" hangingPunct="1"/>
            <a:r>
              <a:rPr lang="en-US" altLang="zh-TW" sz="2400" smtClean="0">
                <a:ea typeface="新細明體" pitchFamily="18" charset="-120"/>
              </a:rPr>
              <a:t>I.e.. a 16KHz sampling signal, a 10ms window has N=160 samples, (</a:t>
            </a:r>
            <a:r>
              <a:rPr lang="en-US" altLang="zh-CN" sz="2400" smtClean="0">
                <a:ea typeface="新細明體" pitchFamily="18" charset="-120"/>
              </a:rPr>
              <a:t>non-overlap samples</a:t>
            </a:r>
            <a:r>
              <a:rPr lang="en-US" altLang="zh-TW" sz="2400" smtClean="0">
                <a:ea typeface="新細明體" pitchFamily="18" charset="-120"/>
              </a:rPr>
              <a:t>)</a:t>
            </a:r>
            <a:r>
              <a:rPr lang="en-US" altLang="zh-CN" sz="2400" smtClean="0">
                <a:ea typeface="新細明體" pitchFamily="18" charset="-120"/>
              </a:rPr>
              <a:t> </a:t>
            </a:r>
            <a:r>
              <a:rPr lang="en-US" altLang="zh-TW" sz="2400" smtClean="0">
                <a:ea typeface="新細明體" pitchFamily="18" charset="-120"/>
              </a:rPr>
              <a:t>m=40 samples  </a:t>
            </a:r>
          </a:p>
        </p:txBody>
      </p:sp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Preprocessing Ch2 , v8c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4F925A4E-B5CA-470C-8F70-214799743F88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7174" name="Rectangle 13"/>
          <p:cNvSpPr>
            <a:spLocks noChangeArrowheads="1"/>
          </p:cNvSpPr>
          <p:nvPr/>
        </p:nvSpPr>
        <p:spPr bwMode="auto">
          <a:xfrm>
            <a:off x="1843088" y="5943600"/>
            <a:ext cx="3878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 sz="2400" i="1">
                <a:latin typeface="Times New Roman" pitchFamily="18" charset="0"/>
              </a:rPr>
              <a:t>l</a:t>
            </a:r>
            <a:r>
              <a:rPr lang="en-US" altLang="zh-TW" sz="2400">
                <a:latin typeface="Times New Roman" pitchFamily="18" charset="0"/>
              </a:rPr>
              <a:t>=1 (first window), length = N</a:t>
            </a:r>
          </a:p>
        </p:txBody>
      </p:sp>
      <p:grpSp>
        <p:nvGrpSpPr>
          <p:cNvPr id="7175" name="Group 2076"/>
          <p:cNvGrpSpPr>
            <a:grpSpLocks/>
          </p:cNvGrpSpPr>
          <p:nvPr/>
        </p:nvGrpSpPr>
        <p:grpSpPr bwMode="auto">
          <a:xfrm>
            <a:off x="477838" y="3717925"/>
            <a:ext cx="9132887" cy="2511425"/>
            <a:chOff x="301" y="2342"/>
            <a:chExt cx="5753" cy="1582"/>
          </a:xfrm>
        </p:grpSpPr>
        <p:graphicFrame>
          <p:nvGraphicFramePr>
            <p:cNvPr id="7176" name="Object 4"/>
            <p:cNvGraphicFramePr>
              <a:graphicFrameLocks/>
            </p:cNvGraphicFramePr>
            <p:nvPr/>
          </p:nvGraphicFramePr>
          <p:xfrm>
            <a:off x="383" y="2688"/>
            <a:ext cx="5214" cy="1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0" name="VISIO" r:id="rId3" imgW="7799832" imgH="2008632" progId="Visio.Drawing.4">
                    <p:embed/>
                  </p:oleObj>
                </mc:Choice>
                <mc:Fallback>
                  <p:oleObj name="VISIO" r:id="rId3" imgW="7799832" imgH="2008632" progId="Visio.Drawing.4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" y="2688"/>
                          <a:ext cx="5214" cy="1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Line 5"/>
            <p:cNvSpPr>
              <a:spLocks noChangeShapeType="1"/>
            </p:cNvSpPr>
            <p:nvPr/>
          </p:nvSpPr>
          <p:spPr bwMode="auto">
            <a:xfrm>
              <a:off x="676" y="3024"/>
              <a:ext cx="48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Line 7"/>
            <p:cNvSpPr>
              <a:spLocks noChangeShapeType="1"/>
            </p:cNvSpPr>
            <p:nvPr/>
          </p:nvSpPr>
          <p:spPr bwMode="auto">
            <a:xfrm>
              <a:off x="4055" y="3168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Line 8"/>
            <p:cNvSpPr>
              <a:spLocks noChangeShapeType="1"/>
            </p:cNvSpPr>
            <p:nvPr/>
          </p:nvSpPr>
          <p:spPr bwMode="auto">
            <a:xfrm>
              <a:off x="768" y="3600"/>
              <a:ext cx="18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9"/>
            <p:cNvSpPr>
              <a:spLocks noChangeShapeType="1"/>
            </p:cNvSpPr>
            <p:nvPr/>
          </p:nvSpPr>
          <p:spPr bwMode="auto">
            <a:xfrm>
              <a:off x="2859" y="3600"/>
              <a:ext cx="1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Line 10"/>
            <p:cNvSpPr>
              <a:spLocks noChangeShapeType="1"/>
            </p:cNvSpPr>
            <p:nvPr/>
          </p:nvSpPr>
          <p:spPr bwMode="auto">
            <a:xfrm>
              <a:off x="1556" y="2496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Line 11"/>
            <p:cNvSpPr>
              <a:spLocks noChangeShapeType="1"/>
            </p:cNvSpPr>
            <p:nvPr/>
          </p:nvSpPr>
          <p:spPr bwMode="auto">
            <a:xfrm>
              <a:off x="768" y="3264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Line 12"/>
            <p:cNvSpPr>
              <a:spLocks noChangeShapeType="1"/>
            </p:cNvSpPr>
            <p:nvPr/>
          </p:nvSpPr>
          <p:spPr bwMode="auto">
            <a:xfrm>
              <a:off x="1300" y="3264"/>
              <a:ext cx="1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Rectangle 14"/>
            <p:cNvSpPr>
              <a:spLocks noChangeArrowheads="1"/>
            </p:cNvSpPr>
            <p:nvPr/>
          </p:nvSpPr>
          <p:spPr bwMode="auto">
            <a:xfrm>
              <a:off x="1029" y="3110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zh-TW" sz="2400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7185" name="Line 15"/>
            <p:cNvSpPr>
              <a:spLocks noChangeShapeType="1"/>
            </p:cNvSpPr>
            <p:nvPr/>
          </p:nvSpPr>
          <p:spPr bwMode="auto">
            <a:xfrm>
              <a:off x="4938" y="240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Line 16"/>
            <p:cNvSpPr>
              <a:spLocks noChangeShapeType="1"/>
            </p:cNvSpPr>
            <p:nvPr/>
          </p:nvSpPr>
          <p:spPr bwMode="auto">
            <a:xfrm>
              <a:off x="1611" y="2688"/>
              <a:ext cx="16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17"/>
            <p:cNvSpPr>
              <a:spLocks noChangeShapeType="1"/>
            </p:cNvSpPr>
            <p:nvPr/>
          </p:nvSpPr>
          <p:spPr bwMode="auto">
            <a:xfrm>
              <a:off x="3483" y="2688"/>
              <a:ext cx="13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Rectangle 18"/>
            <p:cNvSpPr>
              <a:spLocks noChangeArrowheads="1"/>
            </p:cNvSpPr>
            <p:nvPr/>
          </p:nvSpPr>
          <p:spPr bwMode="auto">
            <a:xfrm>
              <a:off x="3264" y="253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zh-TW" sz="24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189" name="Rectangle 19"/>
            <p:cNvSpPr>
              <a:spLocks noChangeArrowheads="1"/>
            </p:cNvSpPr>
            <p:nvPr/>
          </p:nvSpPr>
          <p:spPr bwMode="auto">
            <a:xfrm>
              <a:off x="2588" y="344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zh-TW" sz="24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190" name="Rectangle 20"/>
            <p:cNvSpPr>
              <a:spLocks noChangeArrowheads="1"/>
            </p:cNvSpPr>
            <p:nvPr/>
          </p:nvSpPr>
          <p:spPr bwMode="auto">
            <a:xfrm>
              <a:off x="1601" y="2342"/>
              <a:ext cx="26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zh-TW" sz="2400" i="1">
                  <a:latin typeface="Times New Roman" pitchFamily="18" charset="0"/>
                </a:rPr>
                <a:t>l</a:t>
              </a:r>
              <a:r>
                <a:rPr lang="en-US" altLang="zh-TW" sz="2400">
                  <a:latin typeface="Times New Roman" pitchFamily="18" charset="0"/>
                </a:rPr>
                <a:t>=2 (second window), length = N</a:t>
              </a:r>
            </a:p>
          </p:txBody>
        </p:sp>
        <p:sp>
          <p:nvSpPr>
            <p:cNvPr id="7191" name="Rectangle 21"/>
            <p:cNvSpPr>
              <a:spLocks noChangeArrowheads="1"/>
            </p:cNvSpPr>
            <p:nvPr/>
          </p:nvSpPr>
          <p:spPr bwMode="auto">
            <a:xfrm>
              <a:off x="5603" y="291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zh-TW" sz="24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192" name="Rectangle 22"/>
            <p:cNvSpPr>
              <a:spLocks noChangeArrowheads="1"/>
            </p:cNvSpPr>
            <p:nvPr/>
          </p:nvSpPr>
          <p:spPr bwMode="auto">
            <a:xfrm>
              <a:off x="301" y="253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zh-TW" sz="2400">
                  <a:latin typeface="Times New Roman" pitchFamily="18" charset="0"/>
                </a:rPr>
                <a:t>s</a:t>
              </a:r>
              <a:r>
                <a:rPr lang="en-US" altLang="zh-TW" sz="2400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193" name="Line 23"/>
            <p:cNvSpPr>
              <a:spLocks noChangeShapeType="1"/>
            </p:cNvSpPr>
            <p:nvPr/>
          </p:nvSpPr>
          <p:spPr bwMode="auto">
            <a:xfrm flipV="1">
              <a:off x="728" y="249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Freeform 24"/>
            <p:cNvSpPr>
              <a:spLocks/>
            </p:cNvSpPr>
            <p:nvPr/>
          </p:nvSpPr>
          <p:spPr bwMode="auto">
            <a:xfrm>
              <a:off x="719" y="2563"/>
              <a:ext cx="1221" cy="1134"/>
            </a:xfrm>
            <a:custGeom>
              <a:avLst/>
              <a:gdLst>
                <a:gd name="T0" fmla="*/ 58 w 1221"/>
                <a:gd name="T1" fmla="*/ 365 h 1134"/>
                <a:gd name="T2" fmla="*/ 97 w 1221"/>
                <a:gd name="T3" fmla="*/ 259 h 1134"/>
                <a:gd name="T4" fmla="*/ 126 w 1221"/>
                <a:gd name="T5" fmla="*/ 163 h 1134"/>
                <a:gd name="T6" fmla="*/ 145 w 1221"/>
                <a:gd name="T7" fmla="*/ 67 h 1134"/>
                <a:gd name="T8" fmla="*/ 183 w 1221"/>
                <a:gd name="T9" fmla="*/ 29 h 1134"/>
                <a:gd name="T10" fmla="*/ 212 w 1221"/>
                <a:gd name="T11" fmla="*/ 135 h 1134"/>
                <a:gd name="T12" fmla="*/ 231 w 1221"/>
                <a:gd name="T13" fmla="*/ 231 h 1134"/>
                <a:gd name="T14" fmla="*/ 250 w 1221"/>
                <a:gd name="T15" fmla="*/ 279 h 1134"/>
                <a:gd name="T16" fmla="*/ 289 w 1221"/>
                <a:gd name="T17" fmla="*/ 192 h 1134"/>
                <a:gd name="T18" fmla="*/ 308 w 1221"/>
                <a:gd name="T19" fmla="*/ 307 h 1134"/>
                <a:gd name="T20" fmla="*/ 308 w 1221"/>
                <a:gd name="T21" fmla="*/ 403 h 1134"/>
                <a:gd name="T22" fmla="*/ 337 w 1221"/>
                <a:gd name="T23" fmla="*/ 499 h 1134"/>
                <a:gd name="T24" fmla="*/ 346 w 1221"/>
                <a:gd name="T25" fmla="*/ 595 h 1134"/>
                <a:gd name="T26" fmla="*/ 365 w 1221"/>
                <a:gd name="T27" fmla="*/ 691 h 1134"/>
                <a:gd name="T28" fmla="*/ 375 w 1221"/>
                <a:gd name="T29" fmla="*/ 787 h 1134"/>
                <a:gd name="T30" fmla="*/ 385 w 1221"/>
                <a:gd name="T31" fmla="*/ 883 h 1134"/>
                <a:gd name="T32" fmla="*/ 423 w 1221"/>
                <a:gd name="T33" fmla="*/ 1123 h 1134"/>
                <a:gd name="T34" fmla="*/ 433 w 1221"/>
                <a:gd name="T35" fmla="*/ 1027 h 1134"/>
                <a:gd name="T36" fmla="*/ 452 w 1221"/>
                <a:gd name="T37" fmla="*/ 931 h 1134"/>
                <a:gd name="T38" fmla="*/ 481 w 1221"/>
                <a:gd name="T39" fmla="*/ 835 h 1134"/>
                <a:gd name="T40" fmla="*/ 500 w 1221"/>
                <a:gd name="T41" fmla="*/ 883 h 1134"/>
                <a:gd name="T42" fmla="*/ 538 w 1221"/>
                <a:gd name="T43" fmla="*/ 903 h 1134"/>
                <a:gd name="T44" fmla="*/ 538 w 1221"/>
                <a:gd name="T45" fmla="*/ 807 h 1134"/>
                <a:gd name="T46" fmla="*/ 538 w 1221"/>
                <a:gd name="T47" fmla="*/ 711 h 1134"/>
                <a:gd name="T48" fmla="*/ 577 w 1221"/>
                <a:gd name="T49" fmla="*/ 615 h 1134"/>
                <a:gd name="T50" fmla="*/ 596 w 1221"/>
                <a:gd name="T51" fmla="*/ 509 h 1134"/>
                <a:gd name="T52" fmla="*/ 634 w 1221"/>
                <a:gd name="T53" fmla="*/ 375 h 1134"/>
                <a:gd name="T54" fmla="*/ 653 w 1221"/>
                <a:gd name="T55" fmla="*/ 279 h 1134"/>
                <a:gd name="T56" fmla="*/ 673 w 1221"/>
                <a:gd name="T57" fmla="*/ 183 h 1134"/>
                <a:gd name="T58" fmla="*/ 692 w 1221"/>
                <a:gd name="T59" fmla="*/ 87 h 1134"/>
                <a:gd name="T60" fmla="*/ 740 w 1221"/>
                <a:gd name="T61" fmla="*/ 29 h 1134"/>
                <a:gd name="T62" fmla="*/ 778 w 1221"/>
                <a:gd name="T63" fmla="*/ 144 h 1134"/>
                <a:gd name="T64" fmla="*/ 807 w 1221"/>
                <a:gd name="T65" fmla="*/ 259 h 1134"/>
                <a:gd name="T66" fmla="*/ 884 w 1221"/>
                <a:gd name="T67" fmla="*/ 317 h 1134"/>
                <a:gd name="T68" fmla="*/ 893 w 1221"/>
                <a:gd name="T69" fmla="*/ 423 h 1134"/>
                <a:gd name="T70" fmla="*/ 903 w 1221"/>
                <a:gd name="T71" fmla="*/ 519 h 1134"/>
                <a:gd name="T72" fmla="*/ 903 w 1221"/>
                <a:gd name="T73" fmla="*/ 615 h 1134"/>
                <a:gd name="T74" fmla="*/ 912 w 1221"/>
                <a:gd name="T75" fmla="*/ 711 h 1134"/>
                <a:gd name="T76" fmla="*/ 932 w 1221"/>
                <a:gd name="T77" fmla="*/ 807 h 1134"/>
                <a:gd name="T78" fmla="*/ 941 w 1221"/>
                <a:gd name="T79" fmla="*/ 903 h 1134"/>
                <a:gd name="T80" fmla="*/ 951 w 1221"/>
                <a:gd name="T81" fmla="*/ 999 h 1134"/>
                <a:gd name="T82" fmla="*/ 980 w 1221"/>
                <a:gd name="T83" fmla="*/ 1095 h 1134"/>
                <a:gd name="T84" fmla="*/ 1028 w 1221"/>
                <a:gd name="T85" fmla="*/ 1037 h 1134"/>
                <a:gd name="T86" fmla="*/ 1056 w 1221"/>
                <a:gd name="T87" fmla="*/ 931 h 1134"/>
                <a:gd name="T88" fmla="*/ 1124 w 1221"/>
                <a:gd name="T89" fmla="*/ 903 h 1134"/>
                <a:gd name="T90" fmla="*/ 1152 w 1221"/>
                <a:gd name="T91" fmla="*/ 855 h 1134"/>
                <a:gd name="T92" fmla="*/ 1172 w 1221"/>
                <a:gd name="T93" fmla="*/ 759 h 1134"/>
                <a:gd name="T94" fmla="*/ 1191 w 1221"/>
                <a:gd name="T95" fmla="*/ 643 h 1134"/>
                <a:gd name="T96" fmla="*/ 1200 w 1221"/>
                <a:gd name="T97" fmla="*/ 547 h 1134"/>
                <a:gd name="T98" fmla="*/ 1220 w 1221"/>
                <a:gd name="T99" fmla="*/ 451 h 113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21" h="1134">
                  <a:moveTo>
                    <a:pt x="0" y="461"/>
                  </a:moveTo>
                  <a:lnTo>
                    <a:pt x="30" y="423"/>
                  </a:lnTo>
                  <a:lnTo>
                    <a:pt x="49" y="394"/>
                  </a:lnTo>
                  <a:lnTo>
                    <a:pt x="58" y="365"/>
                  </a:lnTo>
                  <a:lnTo>
                    <a:pt x="78" y="346"/>
                  </a:lnTo>
                  <a:lnTo>
                    <a:pt x="78" y="317"/>
                  </a:lnTo>
                  <a:lnTo>
                    <a:pt x="87" y="288"/>
                  </a:lnTo>
                  <a:lnTo>
                    <a:pt x="97" y="259"/>
                  </a:lnTo>
                  <a:lnTo>
                    <a:pt x="106" y="231"/>
                  </a:lnTo>
                  <a:lnTo>
                    <a:pt x="116" y="211"/>
                  </a:lnTo>
                  <a:lnTo>
                    <a:pt x="116" y="183"/>
                  </a:lnTo>
                  <a:lnTo>
                    <a:pt x="126" y="163"/>
                  </a:lnTo>
                  <a:lnTo>
                    <a:pt x="126" y="135"/>
                  </a:lnTo>
                  <a:lnTo>
                    <a:pt x="135" y="115"/>
                  </a:lnTo>
                  <a:lnTo>
                    <a:pt x="135" y="87"/>
                  </a:lnTo>
                  <a:lnTo>
                    <a:pt x="145" y="67"/>
                  </a:lnTo>
                  <a:lnTo>
                    <a:pt x="154" y="39"/>
                  </a:lnTo>
                  <a:lnTo>
                    <a:pt x="154" y="19"/>
                  </a:lnTo>
                  <a:lnTo>
                    <a:pt x="174" y="0"/>
                  </a:lnTo>
                  <a:lnTo>
                    <a:pt x="183" y="29"/>
                  </a:lnTo>
                  <a:lnTo>
                    <a:pt x="193" y="58"/>
                  </a:lnTo>
                  <a:lnTo>
                    <a:pt x="202" y="87"/>
                  </a:lnTo>
                  <a:lnTo>
                    <a:pt x="212" y="115"/>
                  </a:lnTo>
                  <a:lnTo>
                    <a:pt x="212" y="135"/>
                  </a:lnTo>
                  <a:lnTo>
                    <a:pt x="221" y="163"/>
                  </a:lnTo>
                  <a:lnTo>
                    <a:pt x="221" y="183"/>
                  </a:lnTo>
                  <a:lnTo>
                    <a:pt x="221" y="211"/>
                  </a:lnTo>
                  <a:lnTo>
                    <a:pt x="231" y="231"/>
                  </a:lnTo>
                  <a:lnTo>
                    <a:pt x="231" y="259"/>
                  </a:lnTo>
                  <a:lnTo>
                    <a:pt x="231" y="279"/>
                  </a:lnTo>
                  <a:lnTo>
                    <a:pt x="241" y="307"/>
                  </a:lnTo>
                  <a:lnTo>
                    <a:pt x="250" y="279"/>
                  </a:lnTo>
                  <a:lnTo>
                    <a:pt x="260" y="259"/>
                  </a:lnTo>
                  <a:lnTo>
                    <a:pt x="269" y="231"/>
                  </a:lnTo>
                  <a:lnTo>
                    <a:pt x="269" y="211"/>
                  </a:lnTo>
                  <a:lnTo>
                    <a:pt x="289" y="192"/>
                  </a:lnTo>
                  <a:lnTo>
                    <a:pt x="298" y="221"/>
                  </a:lnTo>
                  <a:lnTo>
                    <a:pt x="298" y="250"/>
                  </a:lnTo>
                  <a:lnTo>
                    <a:pt x="308" y="279"/>
                  </a:lnTo>
                  <a:lnTo>
                    <a:pt x="308" y="307"/>
                  </a:lnTo>
                  <a:lnTo>
                    <a:pt x="308" y="327"/>
                  </a:lnTo>
                  <a:lnTo>
                    <a:pt x="308" y="355"/>
                  </a:lnTo>
                  <a:lnTo>
                    <a:pt x="308" y="375"/>
                  </a:lnTo>
                  <a:lnTo>
                    <a:pt x="308" y="403"/>
                  </a:lnTo>
                  <a:lnTo>
                    <a:pt x="317" y="423"/>
                  </a:lnTo>
                  <a:lnTo>
                    <a:pt x="317" y="451"/>
                  </a:lnTo>
                  <a:lnTo>
                    <a:pt x="327" y="471"/>
                  </a:lnTo>
                  <a:lnTo>
                    <a:pt x="337" y="499"/>
                  </a:lnTo>
                  <a:lnTo>
                    <a:pt x="337" y="519"/>
                  </a:lnTo>
                  <a:lnTo>
                    <a:pt x="346" y="547"/>
                  </a:lnTo>
                  <a:lnTo>
                    <a:pt x="346" y="567"/>
                  </a:lnTo>
                  <a:lnTo>
                    <a:pt x="346" y="595"/>
                  </a:lnTo>
                  <a:lnTo>
                    <a:pt x="356" y="615"/>
                  </a:lnTo>
                  <a:lnTo>
                    <a:pt x="356" y="643"/>
                  </a:lnTo>
                  <a:lnTo>
                    <a:pt x="356" y="663"/>
                  </a:lnTo>
                  <a:lnTo>
                    <a:pt x="365" y="691"/>
                  </a:lnTo>
                  <a:lnTo>
                    <a:pt x="365" y="711"/>
                  </a:lnTo>
                  <a:lnTo>
                    <a:pt x="375" y="739"/>
                  </a:lnTo>
                  <a:lnTo>
                    <a:pt x="375" y="759"/>
                  </a:lnTo>
                  <a:lnTo>
                    <a:pt x="375" y="787"/>
                  </a:lnTo>
                  <a:lnTo>
                    <a:pt x="375" y="807"/>
                  </a:lnTo>
                  <a:lnTo>
                    <a:pt x="385" y="835"/>
                  </a:lnTo>
                  <a:lnTo>
                    <a:pt x="385" y="855"/>
                  </a:lnTo>
                  <a:lnTo>
                    <a:pt x="385" y="883"/>
                  </a:lnTo>
                  <a:lnTo>
                    <a:pt x="385" y="979"/>
                  </a:lnTo>
                  <a:lnTo>
                    <a:pt x="394" y="1056"/>
                  </a:lnTo>
                  <a:lnTo>
                    <a:pt x="394" y="1133"/>
                  </a:lnTo>
                  <a:lnTo>
                    <a:pt x="423" y="1123"/>
                  </a:lnTo>
                  <a:lnTo>
                    <a:pt x="423" y="1095"/>
                  </a:lnTo>
                  <a:lnTo>
                    <a:pt x="423" y="1075"/>
                  </a:lnTo>
                  <a:lnTo>
                    <a:pt x="423" y="1047"/>
                  </a:lnTo>
                  <a:lnTo>
                    <a:pt x="433" y="1027"/>
                  </a:lnTo>
                  <a:lnTo>
                    <a:pt x="433" y="999"/>
                  </a:lnTo>
                  <a:lnTo>
                    <a:pt x="442" y="979"/>
                  </a:lnTo>
                  <a:lnTo>
                    <a:pt x="452" y="951"/>
                  </a:lnTo>
                  <a:lnTo>
                    <a:pt x="452" y="931"/>
                  </a:lnTo>
                  <a:lnTo>
                    <a:pt x="461" y="903"/>
                  </a:lnTo>
                  <a:lnTo>
                    <a:pt x="471" y="883"/>
                  </a:lnTo>
                  <a:lnTo>
                    <a:pt x="481" y="855"/>
                  </a:lnTo>
                  <a:lnTo>
                    <a:pt x="481" y="835"/>
                  </a:lnTo>
                  <a:lnTo>
                    <a:pt x="481" y="807"/>
                  </a:lnTo>
                  <a:lnTo>
                    <a:pt x="490" y="835"/>
                  </a:lnTo>
                  <a:lnTo>
                    <a:pt x="500" y="855"/>
                  </a:lnTo>
                  <a:lnTo>
                    <a:pt x="500" y="883"/>
                  </a:lnTo>
                  <a:lnTo>
                    <a:pt x="509" y="903"/>
                  </a:lnTo>
                  <a:lnTo>
                    <a:pt x="509" y="931"/>
                  </a:lnTo>
                  <a:lnTo>
                    <a:pt x="529" y="931"/>
                  </a:lnTo>
                  <a:lnTo>
                    <a:pt x="538" y="903"/>
                  </a:lnTo>
                  <a:lnTo>
                    <a:pt x="538" y="883"/>
                  </a:lnTo>
                  <a:lnTo>
                    <a:pt x="538" y="855"/>
                  </a:lnTo>
                  <a:lnTo>
                    <a:pt x="538" y="835"/>
                  </a:lnTo>
                  <a:lnTo>
                    <a:pt x="538" y="807"/>
                  </a:lnTo>
                  <a:lnTo>
                    <a:pt x="538" y="787"/>
                  </a:lnTo>
                  <a:lnTo>
                    <a:pt x="538" y="759"/>
                  </a:lnTo>
                  <a:lnTo>
                    <a:pt x="538" y="739"/>
                  </a:lnTo>
                  <a:lnTo>
                    <a:pt x="538" y="711"/>
                  </a:lnTo>
                  <a:lnTo>
                    <a:pt x="548" y="691"/>
                  </a:lnTo>
                  <a:lnTo>
                    <a:pt x="557" y="663"/>
                  </a:lnTo>
                  <a:lnTo>
                    <a:pt x="557" y="643"/>
                  </a:lnTo>
                  <a:lnTo>
                    <a:pt x="577" y="615"/>
                  </a:lnTo>
                  <a:lnTo>
                    <a:pt x="577" y="595"/>
                  </a:lnTo>
                  <a:lnTo>
                    <a:pt x="586" y="567"/>
                  </a:lnTo>
                  <a:lnTo>
                    <a:pt x="596" y="538"/>
                  </a:lnTo>
                  <a:lnTo>
                    <a:pt x="596" y="509"/>
                  </a:lnTo>
                  <a:lnTo>
                    <a:pt x="615" y="480"/>
                  </a:lnTo>
                  <a:lnTo>
                    <a:pt x="615" y="442"/>
                  </a:lnTo>
                  <a:lnTo>
                    <a:pt x="625" y="403"/>
                  </a:lnTo>
                  <a:lnTo>
                    <a:pt x="634" y="375"/>
                  </a:lnTo>
                  <a:lnTo>
                    <a:pt x="634" y="355"/>
                  </a:lnTo>
                  <a:lnTo>
                    <a:pt x="644" y="327"/>
                  </a:lnTo>
                  <a:lnTo>
                    <a:pt x="644" y="307"/>
                  </a:lnTo>
                  <a:lnTo>
                    <a:pt x="653" y="279"/>
                  </a:lnTo>
                  <a:lnTo>
                    <a:pt x="653" y="259"/>
                  </a:lnTo>
                  <a:lnTo>
                    <a:pt x="663" y="231"/>
                  </a:lnTo>
                  <a:lnTo>
                    <a:pt x="663" y="211"/>
                  </a:lnTo>
                  <a:lnTo>
                    <a:pt x="673" y="183"/>
                  </a:lnTo>
                  <a:lnTo>
                    <a:pt x="673" y="163"/>
                  </a:lnTo>
                  <a:lnTo>
                    <a:pt x="673" y="135"/>
                  </a:lnTo>
                  <a:lnTo>
                    <a:pt x="682" y="115"/>
                  </a:lnTo>
                  <a:lnTo>
                    <a:pt x="692" y="87"/>
                  </a:lnTo>
                  <a:lnTo>
                    <a:pt x="692" y="67"/>
                  </a:lnTo>
                  <a:lnTo>
                    <a:pt x="701" y="39"/>
                  </a:lnTo>
                  <a:lnTo>
                    <a:pt x="711" y="19"/>
                  </a:lnTo>
                  <a:lnTo>
                    <a:pt x="740" y="29"/>
                  </a:lnTo>
                  <a:lnTo>
                    <a:pt x="740" y="58"/>
                  </a:lnTo>
                  <a:lnTo>
                    <a:pt x="749" y="87"/>
                  </a:lnTo>
                  <a:lnTo>
                    <a:pt x="759" y="115"/>
                  </a:lnTo>
                  <a:lnTo>
                    <a:pt x="778" y="144"/>
                  </a:lnTo>
                  <a:lnTo>
                    <a:pt x="788" y="173"/>
                  </a:lnTo>
                  <a:lnTo>
                    <a:pt x="788" y="202"/>
                  </a:lnTo>
                  <a:lnTo>
                    <a:pt x="797" y="231"/>
                  </a:lnTo>
                  <a:lnTo>
                    <a:pt x="807" y="259"/>
                  </a:lnTo>
                  <a:lnTo>
                    <a:pt x="836" y="240"/>
                  </a:lnTo>
                  <a:lnTo>
                    <a:pt x="855" y="269"/>
                  </a:lnTo>
                  <a:lnTo>
                    <a:pt x="864" y="298"/>
                  </a:lnTo>
                  <a:lnTo>
                    <a:pt x="884" y="317"/>
                  </a:lnTo>
                  <a:lnTo>
                    <a:pt x="893" y="346"/>
                  </a:lnTo>
                  <a:lnTo>
                    <a:pt x="893" y="375"/>
                  </a:lnTo>
                  <a:lnTo>
                    <a:pt x="893" y="403"/>
                  </a:lnTo>
                  <a:lnTo>
                    <a:pt x="893" y="423"/>
                  </a:lnTo>
                  <a:lnTo>
                    <a:pt x="903" y="451"/>
                  </a:lnTo>
                  <a:lnTo>
                    <a:pt x="903" y="471"/>
                  </a:lnTo>
                  <a:lnTo>
                    <a:pt x="903" y="499"/>
                  </a:lnTo>
                  <a:lnTo>
                    <a:pt x="903" y="519"/>
                  </a:lnTo>
                  <a:lnTo>
                    <a:pt x="903" y="547"/>
                  </a:lnTo>
                  <a:lnTo>
                    <a:pt x="903" y="567"/>
                  </a:lnTo>
                  <a:lnTo>
                    <a:pt x="903" y="595"/>
                  </a:lnTo>
                  <a:lnTo>
                    <a:pt x="903" y="615"/>
                  </a:lnTo>
                  <a:lnTo>
                    <a:pt x="912" y="643"/>
                  </a:lnTo>
                  <a:lnTo>
                    <a:pt x="912" y="663"/>
                  </a:lnTo>
                  <a:lnTo>
                    <a:pt x="912" y="691"/>
                  </a:lnTo>
                  <a:lnTo>
                    <a:pt x="912" y="711"/>
                  </a:lnTo>
                  <a:lnTo>
                    <a:pt x="922" y="739"/>
                  </a:lnTo>
                  <a:lnTo>
                    <a:pt x="922" y="759"/>
                  </a:lnTo>
                  <a:lnTo>
                    <a:pt x="932" y="787"/>
                  </a:lnTo>
                  <a:lnTo>
                    <a:pt x="932" y="807"/>
                  </a:lnTo>
                  <a:lnTo>
                    <a:pt x="932" y="835"/>
                  </a:lnTo>
                  <a:lnTo>
                    <a:pt x="932" y="855"/>
                  </a:lnTo>
                  <a:lnTo>
                    <a:pt x="941" y="883"/>
                  </a:lnTo>
                  <a:lnTo>
                    <a:pt x="941" y="903"/>
                  </a:lnTo>
                  <a:lnTo>
                    <a:pt x="941" y="931"/>
                  </a:lnTo>
                  <a:lnTo>
                    <a:pt x="951" y="951"/>
                  </a:lnTo>
                  <a:lnTo>
                    <a:pt x="951" y="979"/>
                  </a:lnTo>
                  <a:lnTo>
                    <a:pt x="951" y="999"/>
                  </a:lnTo>
                  <a:lnTo>
                    <a:pt x="960" y="1027"/>
                  </a:lnTo>
                  <a:lnTo>
                    <a:pt x="960" y="1047"/>
                  </a:lnTo>
                  <a:lnTo>
                    <a:pt x="970" y="1075"/>
                  </a:lnTo>
                  <a:lnTo>
                    <a:pt x="980" y="1095"/>
                  </a:lnTo>
                  <a:lnTo>
                    <a:pt x="989" y="1123"/>
                  </a:lnTo>
                  <a:lnTo>
                    <a:pt x="1018" y="1104"/>
                  </a:lnTo>
                  <a:lnTo>
                    <a:pt x="1018" y="1075"/>
                  </a:lnTo>
                  <a:lnTo>
                    <a:pt x="1028" y="1037"/>
                  </a:lnTo>
                  <a:lnTo>
                    <a:pt x="1037" y="1008"/>
                  </a:lnTo>
                  <a:lnTo>
                    <a:pt x="1037" y="979"/>
                  </a:lnTo>
                  <a:lnTo>
                    <a:pt x="1047" y="951"/>
                  </a:lnTo>
                  <a:lnTo>
                    <a:pt x="1056" y="931"/>
                  </a:lnTo>
                  <a:lnTo>
                    <a:pt x="1076" y="903"/>
                  </a:lnTo>
                  <a:lnTo>
                    <a:pt x="1095" y="883"/>
                  </a:lnTo>
                  <a:lnTo>
                    <a:pt x="1124" y="883"/>
                  </a:lnTo>
                  <a:lnTo>
                    <a:pt x="1124" y="903"/>
                  </a:lnTo>
                  <a:lnTo>
                    <a:pt x="1133" y="931"/>
                  </a:lnTo>
                  <a:lnTo>
                    <a:pt x="1133" y="903"/>
                  </a:lnTo>
                  <a:lnTo>
                    <a:pt x="1143" y="883"/>
                  </a:lnTo>
                  <a:lnTo>
                    <a:pt x="1152" y="855"/>
                  </a:lnTo>
                  <a:lnTo>
                    <a:pt x="1162" y="835"/>
                  </a:lnTo>
                  <a:lnTo>
                    <a:pt x="1162" y="807"/>
                  </a:lnTo>
                  <a:lnTo>
                    <a:pt x="1172" y="787"/>
                  </a:lnTo>
                  <a:lnTo>
                    <a:pt x="1172" y="759"/>
                  </a:lnTo>
                  <a:lnTo>
                    <a:pt x="1172" y="730"/>
                  </a:lnTo>
                  <a:lnTo>
                    <a:pt x="1181" y="701"/>
                  </a:lnTo>
                  <a:lnTo>
                    <a:pt x="1191" y="663"/>
                  </a:lnTo>
                  <a:lnTo>
                    <a:pt x="1191" y="643"/>
                  </a:lnTo>
                  <a:lnTo>
                    <a:pt x="1191" y="615"/>
                  </a:lnTo>
                  <a:lnTo>
                    <a:pt x="1191" y="595"/>
                  </a:lnTo>
                  <a:lnTo>
                    <a:pt x="1191" y="567"/>
                  </a:lnTo>
                  <a:lnTo>
                    <a:pt x="1200" y="547"/>
                  </a:lnTo>
                  <a:lnTo>
                    <a:pt x="1200" y="519"/>
                  </a:lnTo>
                  <a:lnTo>
                    <a:pt x="1210" y="499"/>
                  </a:lnTo>
                  <a:lnTo>
                    <a:pt x="1220" y="471"/>
                  </a:lnTo>
                  <a:lnTo>
                    <a:pt x="1220" y="451"/>
                  </a:lnTo>
                  <a:lnTo>
                    <a:pt x="1220" y="47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Freeform 25"/>
            <p:cNvSpPr>
              <a:spLocks/>
            </p:cNvSpPr>
            <p:nvPr/>
          </p:nvSpPr>
          <p:spPr bwMode="auto">
            <a:xfrm>
              <a:off x="1919" y="2563"/>
              <a:ext cx="1221" cy="1134"/>
            </a:xfrm>
            <a:custGeom>
              <a:avLst/>
              <a:gdLst>
                <a:gd name="T0" fmla="*/ 58 w 1221"/>
                <a:gd name="T1" fmla="*/ 365 h 1134"/>
                <a:gd name="T2" fmla="*/ 97 w 1221"/>
                <a:gd name="T3" fmla="*/ 259 h 1134"/>
                <a:gd name="T4" fmla="*/ 126 w 1221"/>
                <a:gd name="T5" fmla="*/ 163 h 1134"/>
                <a:gd name="T6" fmla="*/ 145 w 1221"/>
                <a:gd name="T7" fmla="*/ 67 h 1134"/>
                <a:gd name="T8" fmla="*/ 183 w 1221"/>
                <a:gd name="T9" fmla="*/ 29 h 1134"/>
                <a:gd name="T10" fmla="*/ 212 w 1221"/>
                <a:gd name="T11" fmla="*/ 135 h 1134"/>
                <a:gd name="T12" fmla="*/ 231 w 1221"/>
                <a:gd name="T13" fmla="*/ 231 h 1134"/>
                <a:gd name="T14" fmla="*/ 250 w 1221"/>
                <a:gd name="T15" fmla="*/ 279 h 1134"/>
                <a:gd name="T16" fmla="*/ 289 w 1221"/>
                <a:gd name="T17" fmla="*/ 192 h 1134"/>
                <a:gd name="T18" fmla="*/ 308 w 1221"/>
                <a:gd name="T19" fmla="*/ 307 h 1134"/>
                <a:gd name="T20" fmla="*/ 308 w 1221"/>
                <a:gd name="T21" fmla="*/ 403 h 1134"/>
                <a:gd name="T22" fmla="*/ 337 w 1221"/>
                <a:gd name="T23" fmla="*/ 499 h 1134"/>
                <a:gd name="T24" fmla="*/ 346 w 1221"/>
                <a:gd name="T25" fmla="*/ 595 h 1134"/>
                <a:gd name="T26" fmla="*/ 365 w 1221"/>
                <a:gd name="T27" fmla="*/ 691 h 1134"/>
                <a:gd name="T28" fmla="*/ 375 w 1221"/>
                <a:gd name="T29" fmla="*/ 787 h 1134"/>
                <a:gd name="T30" fmla="*/ 385 w 1221"/>
                <a:gd name="T31" fmla="*/ 883 h 1134"/>
                <a:gd name="T32" fmla="*/ 423 w 1221"/>
                <a:gd name="T33" fmla="*/ 1123 h 1134"/>
                <a:gd name="T34" fmla="*/ 433 w 1221"/>
                <a:gd name="T35" fmla="*/ 1027 h 1134"/>
                <a:gd name="T36" fmla="*/ 452 w 1221"/>
                <a:gd name="T37" fmla="*/ 931 h 1134"/>
                <a:gd name="T38" fmla="*/ 481 w 1221"/>
                <a:gd name="T39" fmla="*/ 835 h 1134"/>
                <a:gd name="T40" fmla="*/ 500 w 1221"/>
                <a:gd name="T41" fmla="*/ 883 h 1134"/>
                <a:gd name="T42" fmla="*/ 538 w 1221"/>
                <a:gd name="T43" fmla="*/ 903 h 1134"/>
                <a:gd name="T44" fmla="*/ 538 w 1221"/>
                <a:gd name="T45" fmla="*/ 807 h 1134"/>
                <a:gd name="T46" fmla="*/ 538 w 1221"/>
                <a:gd name="T47" fmla="*/ 711 h 1134"/>
                <a:gd name="T48" fmla="*/ 577 w 1221"/>
                <a:gd name="T49" fmla="*/ 615 h 1134"/>
                <a:gd name="T50" fmla="*/ 596 w 1221"/>
                <a:gd name="T51" fmla="*/ 509 h 1134"/>
                <a:gd name="T52" fmla="*/ 634 w 1221"/>
                <a:gd name="T53" fmla="*/ 375 h 1134"/>
                <a:gd name="T54" fmla="*/ 653 w 1221"/>
                <a:gd name="T55" fmla="*/ 279 h 1134"/>
                <a:gd name="T56" fmla="*/ 673 w 1221"/>
                <a:gd name="T57" fmla="*/ 183 h 1134"/>
                <a:gd name="T58" fmla="*/ 692 w 1221"/>
                <a:gd name="T59" fmla="*/ 87 h 1134"/>
                <a:gd name="T60" fmla="*/ 740 w 1221"/>
                <a:gd name="T61" fmla="*/ 29 h 1134"/>
                <a:gd name="T62" fmla="*/ 778 w 1221"/>
                <a:gd name="T63" fmla="*/ 144 h 1134"/>
                <a:gd name="T64" fmla="*/ 807 w 1221"/>
                <a:gd name="T65" fmla="*/ 259 h 1134"/>
                <a:gd name="T66" fmla="*/ 884 w 1221"/>
                <a:gd name="T67" fmla="*/ 317 h 1134"/>
                <a:gd name="T68" fmla="*/ 893 w 1221"/>
                <a:gd name="T69" fmla="*/ 423 h 1134"/>
                <a:gd name="T70" fmla="*/ 903 w 1221"/>
                <a:gd name="T71" fmla="*/ 519 h 1134"/>
                <a:gd name="T72" fmla="*/ 903 w 1221"/>
                <a:gd name="T73" fmla="*/ 615 h 1134"/>
                <a:gd name="T74" fmla="*/ 912 w 1221"/>
                <a:gd name="T75" fmla="*/ 711 h 1134"/>
                <a:gd name="T76" fmla="*/ 932 w 1221"/>
                <a:gd name="T77" fmla="*/ 807 h 1134"/>
                <a:gd name="T78" fmla="*/ 941 w 1221"/>
                <a:gd name="T79" fmla="*/ 903 h 1134"/>
                <a:gd name="T80" fmla="*/ 951 w 1221"/>
                <a:gd name="T81" fmla="*/ 999 h 1134"/>
                <a:gd name="T82" fmla="*/ 980 w 1221"/>
                <a:gd name="T83" fmla="*/ 1095 h 1134"/>
                <a:gd name="T84" fmla="*/ 1028 w 1221"/>
                <a:gd name="T85" fmla="*/ 1037 h 1134"/>
                <a:gd name="T86" fmla="*/ 1056 w 1221"/>
                <a:gd name="T87" fmla="*/ 931 h 1134"/>
                <a:gd name="T88" fmla="*/ 1124 w 1221"/>
                <a:gd name="T89" fmla="*/ 903 h 1134"/>
                <a:gd name="T90" fmla="*/ 1152 w 1221"/>
                <a:gd name="T91" fmla="*/ 855 h 1134"/>
                <a:gd name="T92" fmla="*/ 1172 w 1221"/>
                <a:gd name="T93" fmla="*/ 759 h 1134"/>
                <a:gd name="T94" fmla="*/ 1191 w 1221"/>
                <a:gd name="T95" fmla="*/ 643 h 1134"/>
                <a:gd name="T96" fmla="*/ 1200 w 1221"/>
                <a:gd name="T97" fmla="*/ 547 h 1134"/>
                <a:gd name="T98" fmla="*/ 1220 w 1221"/>
                <a:gd name="T99" fmla="*/ 451 h 113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21" h="1134">
                  <a:moveTo>
                    <a:pt x="0" y="461"/>
                  </a:moveTo>
                  <a:lnTo>
                    <a:pt x="30" y="423"/>
                  </a:lnTo>
                  <a:lnTo>
                    <a:pt x="49" y="394"/>
                  </a:lnTo>
                  <a:lnTo>
                    <a:pt x="58" y="365"/>
                  </a:lnTo>
                  <a:lnTo>
                    <a:pt x="78" y="346"/>
                  </a:lnTo>
                  <a:lnTo>
                    <a:pt x="78" y="317"/>
                  </a:lnTo>
                  <a:lnTo>
                    <a:pt x="87" y="288"/>
                  </a:lnTo>
                  <a:lnTo>
                    <a:pt x="97" y="259"/>
                  </a:lnTo>
                  <a:lnTo>
                    <a:pt x="106" y="231"/>
                  </a:lnTo>
                  <a:lnTo>
                    <a:pt x="116" y="211"/>
                  </a:lnTo>
                  <a:lnTo>
                    <a:pt x="116" y="183"/>
                  </a:lnTo>
                  <a:lnTo>
                    <a:pt x="126" y="163"/>
                  </a:lnTo>
                  <a:lnTo>
                    <a:pt x="126" y="135"/>
                  </a:lnTo>
                  <a:lnTo>
                    <a:pt x="135" y="115"/>
                  </a:lnTo>
                  <a:lnTo>
                    <a:pt x="135" y="87"/>
                  </a:lnTo>
                  <a:lnTo>
                    <a:pt x="145" y="67"/>
                  </a:lnTo>
                  <a:lnTo>
                    <a:pt x="154" y="39"/>
                  </a:lnTo>
                  <a:lnTo>
                    <a:pt x="154" y="19"/>
                  </a:lnTo>
                  <a:lnTo>
                    <a:pt x="174" y="0"/>
                  </a:lnTo>
                  <a:lnTo>
                    <a:pt x="183" y="29"/>
                  </a:lnTo>
                  <a:lnTo>
                    <a:pt x="193" y="58"/>
                  </a:lnTo>
                  <a:lnTo>
                    <a:pt x="202" y="87"/>
                  </a:lnTo>
                  <a:lnTo>
                    <a:pt x="212" y="115"/>
                  </a:lnTo>
                  <a:lnTo>
                    <a:pt x="212" y="135"/>
                  </a:lnTo>
                  <a:lnTo>
                    <a:pt x="221" y="163"/>
                  </a:lnTo>
                  <a:lnTo>
                    <a:pt x="221" y="183"/>
                  </a:lnTo>
                  <a:lnTo>
                    <a:pt x="221" y="211"/>
                  </a:lnTo>
                  <a:lnTo>
                    <a:pt x="231" y="231"/>
                  </a:lnTo>
                  <a:lnTo>
                    <a:pt x="231" y="259"/>
                  </a:lnTo>
                  <a:lnTo>
                    <a:pt x="231" y="279"/>
                  </a:lnTo>
                  <a:lnTo>
                    <a:pt x="241" y="307"/>
                  </a:lnTo>
                  <a:lnTo>
                    <a:pt x="250" y="279"/>
                  </a:lnTo>
                  <a:lnTo>
                    <a:pt x="260" y="259"/>
                  </a:lnTo>
                  <a:lnTo>
                    <a:pt x="269" y="231"/>
                  </a:lnTo>
                  <a:lnTo>
                    <a:pt x="269" y="211"/>
                  </a:lnTo>
                  <a:lnTo>
                    <a:pt x="289" y="192"/>
                  </a:lnTo>
                  <a:lnTo>
                    <a:pt x="298" y="221"/>
                  </a:lnTo>
                  <a:lnTo>
                    <a:pt x="298" y="250"/>
                  </a:lnTo>
                  <a:lnTo>
                    <a:pt x="308" y="279"/>
                  </a:lnTo>
                  <a:lnTo>
                    <a:pt x="308" y="307"/>
                  </a:lnTo>
                  <a:lnTo>
                    <a:pt x="308" y="327"/>
                  </a:lnTo>
                  <a:lnTo>
                    <a:pt x="308" y="355"/>
                  </a:lnTo>
                  <a:lnTo>
                    <a:pt x="308" y="375"/>
                  </a:lnTo>
                  <a:lnTo>
                    <a:pt x="308" y="403"/>
                  </a:lnTo>
                  <a:lnTo>
                    <a:pt x="317" y="423"/>
                  </a:lnTo>
                  <a:lnTo>
                    <a:pt x="317" y="451"/>
                  </a:lnTo>
                  <a:lnTo>
                    <a:pt x="327" y="471"/>
                  </a:lnTo>
                  <a:lnTo>
                    <a:pt x="337" y="499"/>
                  </a:lnTo>
                  <a:lnTo>
                    <a:pt x="337" y="519"/>
                  </a:lnTo>
                  <a:lnTo>
                    <a:pt x="346" y="547"/>
                  </a:lnTo>
                  <a:lnTo>
                    <a:pt x="346" y="567"/>
                  </a:lnTo>
                  <a:lnTo>
                    <a:pt x="346" y="595"/>
                  </a:lnTo>
                  <a:lnTo>
                    <a:pt x="356" y="615"/>
                  </a:lnTo>
                  <a:lnTo>
                    <a:pt x="356" y="643"/>
                  </a:lnTo>
                  <a:lnTo>
                    <a:pt x="356" y="663"/>
                  </a:lnTo>
                  <a:lnTo>
                    <a:pt x="365" y="691"/>
                  </a:lnTo>
                  <a:lnTo>
                    <a:pt x="365" y="711"/>
                  </a:lnTo>
                  <a:lnTo>
                    <a:pt x="375" y="739"/>
                  </a:lnTo>
                  <a:lnTo>
                    <a:pt x="375" y="759"/>
                  </a:lnTo>
                  <a:lnTo>
                    <a:pt x="375" y="787"/>
                  </a:lnTo>
                  <a:lnTo>
                    <a:pt x="375" y="807"/>
                  </a:lnTo>
                  <a:lnTo>
                    <a:pt x="385" y="835"/>
                  </a:lnTo>
                  <a:lnTo>
                    <a:pt x="385" y="855"/>
                  </a:lnTo>
                  <a:lnTo>
                    <a:pt x="385" y="883"/>
                  </a:lnTo>
                  <a:lnTo>
                    <a:pt x="385" y="979"/>
                  </a:lnTo>
                  <a:lnTo>
                    <a:pt x="394" y="1056"/>
                  </a:lnTo>
                  <a:lnTo>
                    <a:pt x="394" y="1133"/>
                  </a:lnTo>
                  <a:lnTo>
                    <a:pt x="423" y="1123"/>
                  </a:lnTo>
                  <a:lnTo>
                    <a:pt x="423" y="1095"/>
                  </a:lnTo>
                  <a:lnTo>
                    <a:pt x="423" y="1075"/>
                  </a:lnTo>
                  <a:lnTo>
                    <a:pt x="423" y="1047"/>
                  </a:lnTo>
                  <a:lnTo>
                    <a:pt x="433" y="1027"/>
                  </a:lnTo>
                  <a:lnTo>
                    <a:pt x="433" y="999"/>
                  </a:lnTo>
                  <a:lnTo>
                    <a:pt x="442" y="979"/>
                  </a:lnTo>
                  <a:lnTo>
                    <a:pt x="452" y="951"/>
                  </a:lnTo>
                  <a:lnTo>
                    <a:pt x="452" y="931"/>
                  </a:lnTo>
                  <a:lnTo>
                    <a:pt x="461" y="903"/>
                  </a:lnTo>
                  <a:lnTo>
                    <a:pt x="471" y="883"/>
                  </a:lnTo>
                  <a:lnTo>
                    <a:pt x="481" y="855"/>
                  </a:lnTo>
                  <a:lnTo>
                    <a:pt x="481" y="835"/>
                  </a:lnTo>
                  <a:lnTo>
                    <a:pt x="481" y="807"/>
                  </a:lnTo>
                  <a:lnTo>
                    <a:pt x="490" y="835"/>
                  </a:lnTo>
                  <a:lnTo>
                    <a:pt x="500" y="855"/>
                  </a:lnTo>
                  <a:lnTo>
                    <a:pt x="500" y="883"/>
                  </a:lnTo>
                  <a:lnTo>
                    <a:pt x="509" y="903"/>
                  </a:lnTo>
                  <a:lnTo>
                    <a:pt x="509" y="931"/>
                  </a:lnTo>
                  <a:lnTo>
                    <a:pt x="529" y="931"/>
                  </a:lnTo>
                  <a:lnTo>
                    <a:pt x="538" y="903"/>
                  </a:lnTo>
                  <a:lnTo>
                    <a:pt x="538" y="883"/>
                  </a:lnTo>
                  <a:lnTo>
                    <a:pt x="538" y="855"/>
                  </a:lnTo>
                  <a:lnTo>
                    <a:pt x="538" y="835"/>
                  </a:lnTo>
                  <a:lnTo>
                    <a:pt x="538" y="807"/>
                  </a:lnTo>
                  <a:lnTo>
                    <a:pt x="538" y="787"/>
                  </a:lnTo>
                  <a:lnTo>
                    <a:pt x="538" y="759"/>
                  </a:lnTo>
                  <a:lnTo>
                    <a:pt x="538" y="739"/>
                  </a:lnTo>
                  <a:lnTo>
                    <a:pt x="538" y="711"/>
                  </a:lnTo>
                  <a:lnTo>
                    <a:pt x="548" y="691"/>
                  </a:lnTo>
                  <a:lnTo>
                    <a:pt x="557" y="663"/>
                  </a:lnTo>
                  <a:lnTo>
                    <a:pt x="557" y="643"/>
                  </a:lnTo>
                  <a:lnTo>
                    <a:pt x="577" y="615"/>
                  </a:lnTo>
                  <a:lnTo>
                    <a:pt x="577" y="595"/>
                  </a:lnTo>
                  <a:lnTo>
                    <a:pt x="586" y="567"/>
                  </a:lnTo>
                  <a:lnTo>
                    <a:pt x="596" y="538"/>
                  </a:lnTo>
                  <a:lnTo>
                    <a:pt x="596" y="509"/>
                  </a:lnTo>
                  <a:lnTo>
                    <a:pt x="615" y="480"/>
                  </a:lnTo>
                  <a:lnTo>
                    <a:pt x="615" y="442"/>
                  </a:lnTo>
                  <a:lnTo>
                    <a:pt x="625" y="403"/>
                  </a:lnTo>
                  <a:lnTo>
                    <a:pt x="634" y="375"/>
                  </a:lnTo>
                  <a:lnTo>
                    <a:pt x="634" y="355"/>
                  </a:lnTo>
                  <a:lnTo>
                    <a:pt x="644" y="327"/>
                  </a:lnTo>
                  <a:lnTo>
                    <a:pt x="644" y="307"/>
                  </a:lnTo>
                  <a:lnTo>
                    <a:pt x="653" y="279"/>
                  </a:lnTo>
                  <a:lnTo>
                    <a:pt x="653" y="259"/>
                  </a:lnTo>
                  <a:lnTo>
                    <a:pt x="663" y="231"/>
                  </a:lnTo>
                  <a:lnTo>
                    <a:pt x="663" y="211"/>
                  </a:lnTo>
                  <a:lnTo>
                    <a:pt x="673" y="183"/>
                  </a:lnTo>
                  <a:lnTo>
                    <a:pt x="673" y="163"/>
                  </a:lnTo>
                  <a:lnTo>
                    <a:pt x="673" y="135"/>
                  </a:lnTo>
                  <a:lnTo>
                    <a:pt x="682" y="115"/>
                  </a:lnTo>
                  <a:lnTo>
                    <a:pt x="692" y="87"/>
                  </a:lnTo>
                  <a:lnTo>
                    <a:pt x="692" y="67"/>
                  </a:lnTo>
                  <a:lnTo>
                    <a:pt x="701" y="39"/>
                  </a:lnTo>
                  <a:lnTo>
                    <a:pt x="711" y="19"/>
                  </a:lnTo>
                  <a:lnTo>
                    <a:pt x="740" y="29"/>
                  </a:lnTo>
                  <a:lnTo>
                    <a:pt x="740" y="58"/>
                  </a:lnTo>
                  <a:lnTo>
                    <a:pt x="749" y="87"/>
                  </a:lnTo>
                  <a:lnTo>
                    <a:pt x="759" y="115"/>
                  </a:lnTo>
                  <a:lnTo>
                    <a:pt x="778" y="144"/>
                  </a:lnTo>
                  <a:lnTo>
                    <a:pt x="788" y="173"/>
                  </a:lnTo>
                  <a:lnTo>
                    <a:pt x="788" y="202"/>
                  </a:lnTo>
                  <a:lnTo>
                    <a:pt x="797" y="231"/>
                  </a:lnTo>
                  <a:lnTo>
                    <a:pt x="807" y="259"/>
                  </a:lnTo>
                  <a:lnTo>
                    <a:pt x="836" y="240"/>
                  </a:lnTo>
                  <a:lnTo>
                    <a:pt x="855" y="269"/>
                  </a:lnTo>
                  <a:lnTo>
                    <a:pt x="864" y="298"/>
                  </a:lnTo>
                  <a:lnTo>
                    <a:pt x="884" y="317"/>
                  </a:lnTo>
                  <a:lnTo>
                    <a:pt x="893" y="346"/>
                  </a:lnTo>
                  <a:lnTo>
                    <a:pt x="893" y="375"/>
                  </a:lnTo>
                  <a:lnTo>
                    <a:pt x="893" y="403"/>
                  </a:lnTo>
                  <a:lnTo>
                    <a:pt x="893" y="423"/>
                  </a:lnTo>
                  <a:lnTo>
                    <a:pt x="903" y="451"/>
                  </a:lnTo>
                  <a:lnTo>
                    <a:pt x="903" y="471"/>
                  </a:lnTo>
                  <a:lnTo>
                    <a:pt x="903" y="499"/>
                  </a:lnTo>
                  <a:lnTo>
                    <a:pt x="903" y="519"/>
                  </a:lnTo>
                  <a:lnTo>
                    <a:pt x="903" y="547"/>
                  </a:lnTo>
                  <a:lnTo>
                    <a:pt x="903" y="567"/>
                  </a:lnTo>
                  <a:lnTo>
                    <a:pt x="903" y="595"/>
                  </a:lnTo>
                  <a:lnTo>
                    <a:pt x="903" y="615"/>
                  </a:lnTo>
                  <a:lnTo>
                    <a:pt x="912" y="643"/>
                  </a:lnTo>
                  <a:lnTo>
                    <a:pt x="912" y="663"/>
                  </a:lnTo>
                  <a:lnTo>
                    <a:pt x="912" y="691"/>
                  </a:lnTo>
                  <a:lnTo>
                    <a:pt x="912" y="711"/>
                  </a:lnTo>
                  <a:lnTo>
                    <a:pt x="922" y="739"/>
                  </a:lnTo>
                  <a:lnTo>
                    <a:pt x="922" y="759"/>
                  </a:lnTo>
                  <a:lnTo>
                    <a:pt x="932" y="787"/>
                  </a:lnTo>
                  <a:lnTo>
                    <a:pt x="932" y="807"/>
                  </a:lnTo>
                  <a:lnTo>
                    <a:pt x="932" y="835"/>
                  </a:lnTo>
                  <a:lnTo>
                    <a:pt x="932" y="855"/>
                  </a:lnTo>
                  <a:lnTo>
                    <a:pt x="941" y="883"/>
                  </a:lnTo>
                  <a:lnTo>
                    <a:pt x="941" y="903"/>
                  </a:lnTo>
                  <a:lnTo>
                    <a:pt x="941" y="931"/>
                  </a:lnTo>
                  <a:lnTo>
                    <a:pt x="951" y="951"/>
                  </a:lnTo>
                  <a:lnTo>
                    <a:pt x="951" y="979"/>
                  </a:lnTo>
                  <a:lnTo>
                    <a:pt x="951" y="999"/>
                  </a:lnTo>
                  <a:lnTo>
                    <a:pt x="960" y="1027"/>
                  </a:lnTo>
                  <a:lnTo>
                    <a:pt x="960" y="1047"/>
                  </a:lnTo>
                  <a:lnTo>
                    <a:pt x="970" y="1075"/>
                  </a:lnTo>
                  <a:lnTo>
                    <a:pt x="980" y="1095"/>
                  </a:lnTo>
                  <a:lnTo>
                    <a:pt x="989" y="1123"/>
                  </a:lnTo>
                  <a:lnTo>
                    <a:pt x="1018" y="1104"/>
                  </a:lnTo>
                  <a:lnTo>
                    <a:pt x="1018" y="1075"/>
                  </a:lnTo>
                  <a:lnTo>
                    <a:pt x="1028" y="1037"/>
                  </a:lnTo>
                  <a:lnTo>
                    <a:pt x="1037" y="1008"/>
                  </a:lnTo>
                  <a:lnTo>
                    <a:pt x="1037" y="979"/>
                  </a:lnTo>
                  <a:lnTo>
                    <a:pt x="1047" y="951"/>
                  </a:lnTo>
                  <a:lnTo>
                    <a:pt x="1056" y="931"/>
                  </a:lnTo>
                  <a:lnTo>
                    <a:pt x="1076" y="903"/>
                  </a:lnTo>
                  <a:lnTo>
                    <a:pt x="1095" y="883"/>
                  </a:lnTo>
                  <a:lnTo>
                    <a:pt x="1124" y="883"/>
                  </a:lnTo>
                  <a:lnTo>
                    <a:pt x="1124" y="903"/>
                  </a:lnTo>
                  <a:lnTo>
                    <a:pt x="1133" y="931"/>
                  </a:lnTo>
                  <a:lnTo>
                    <a:pt x="1133" y="903"/>
                  </a:lnTo>
                  <a:lnTo>
                    <a:pt x="1143" y="883"/>
                  </a:lnTo>
                  <a:lnTo>
                    <a:pt x="1152" y="855"/>
                  </a:lnTo>
                  <a:lnTo>
                    <a:pt x="1162" y="835"/>
                  </a:lnTo>
                  <a:lnTo>
                    <a:pt x="1162" y="807"/>
                  </a:lnTo>
                  <a:lnTo>
                    <a:pt x="1172" y="787"/>
                  </a:lnTo>
                  <a:lnTo>
                    <a:pt x="1172" y="759"/>
                  </a:lnTo>
                  <a:lnTo>
                    <a:pt x="1172" y="730"/>
                  </a:lnTo>
                  <a:lnTo>
                    <a:pt x="1181" y="701"/>
                  </a:lnTo>
                  <a:lnTo>
                    <a:pt x="1191" y="663"/>
                  </a:lnTo>
                  <a:lnTo>
                    <a:pt x="1191" y="643"/>
                  </a:lnTo>
                  <a:lnTo>
                    <a:pt x="1191" y="615"/>
                  </a:lnTo>
                  <a:lnTo>
                    <a:pt x="1191" y="595"/>
                  </a:lnTo>
                  <a:lnTo>
                    <a:pt x="1191" y="567"/>
                  </a:lnTo>
                  <a:lnTo>
                    <a:pt x="1200" y="547"/>
                  </a:lnTo>
                  <a:lnTo>
                    <a:pt x="1200" y="519"/>
                  </a:lnTo>
                  <a:lnTo>
                    <a:pt x="1210" y="499"/>
                  </a:lnTo>
                  <a:lnTo>
                    <a:pt x="1220" y="471"/>
                  </a:lnTo>
                  <a:lnTo>
                    <a:pt x="1220" y="451"/>
                  </a:lnTo>
                  <a:lnTo>
                    <a:pt x="1220" y="47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Freeform 26"/>
            <p:cNvSpPr>
              <a:spLocks/>
            </p:cNvSpPr>
            <p:nvPr/>
          </p:nvSpPr>
          <p:spPr bwMode="auto">
            <a:xfrm>
              <a:off x="3119" y="2563"/>
              <a:ext cx="1221" cy="1134"/>
            </a:xfrm>
            <a:custGeom>
              <a:avLst/>
              <a:gdLst>
                <a:gd name="T0" fmla="*/ 58 w 1221"/>
                <a:gd name="T1" fmla="*/ 365 h 1134"/>
                <a:gd name="T2" fmla="*/ 97 w 1221"/>
                <a:gd name="T3" fmla="*/ 259 h 1134"/>
                <a:gd name="T4" fmla="*/ 126 w 1221"/>
                <a:gd name="T5" fmla="*/ 163 h 1134"/>
                <a:gd name="T6" fmla="*/ 145 w 1221"/>
                <a:gd name="T7" fmla="*/ 67 h 1134"/>
                <a:gd name="T8" fmla="*/ 183 w 1221"/>
                <a:gd name="T9" fmla="*/ 29 h 1134"/>
                <a:gd name="T10" fmla="*/ 212 w 1221"/>
                <a:gd name="T11" fmla="*/ 135 h 1134"/>
                <a:gd name="T12" fmla="*/ 231 w 1221"/>
                <a:gd name="T13" fmla="*/ 231 h 1134"/>
                <a:gd name="T14" fmla="*/ 250 w 1221"/>
                <a:gd name="T15" fmla="*/ 279 h 1134"/>
                <a:gd name="T16" fmla="*/ 289 w 1221"/>
                <a:gd name="T17" fmla="*/ 192 h 1134"/>
                <a:gd name="T18" fmla="*/ 308 w 1221"/>
                <a:gd name="T19" fmla="*/ 307 h 1134"/>
                <a:gd name="T20" fmla="*/ 308 w 1221"/>
                <a:gd name="T21" fmla="*/ 403 h 1134"/>
                <a:gd name="T22" fmla="*/ 337 w 1221"/>
                <a:gd name="T23" fmla="*/ 499 h 1134"/>
                <a:gd name="T24" fmla="*/ 346 w 1221"/>
                <a:gd name="T25" fmla="*/ 595 h 1134"/>
                <a:gd name="T26" fmla="*/ 365 w 1221"/>
                <a:gd name="T27" fmla="*/ 691 h 1134"/>
                <a:gd name="T28" fmla="*/ 375 w 1221"/>
                <a:gd name="T29" fmla="*/ 787 h 1134"/>
                <a:gd name="T30" fmla="*/ 385 w 1221"/>
                <a:gd name="T31" fmla="*/ 883 h 1134"/>
                <a:gd name="T32" fmla="*/ 423 w 1221"/>
                <a:gd name="T33" fmla="*/ 1123 h 1134"/>
                <a:gd name="T34" fmla="*/ 433 w 1221"/>
                <a:gd name="T35" fmla="*/ 1027 h 1134"/>
                <a:gd name="T36" fmla="*/ 452 w 1221"/>
                <a:gd name="T37" fmla="*/ 931 h 1134"/>
                <a:gd name="T38" fmla="*/ 481 w 1221"/>
                <a:gd name="T39" fmla="*/ 835 h 1134"/>
                <a:gd name="T40" fmla="*/ 500 w 1221"/>
                <a:gd name="T41" fmla="*/ 883 h 1134"/>
                <a:gd name="T42" fmla="*/ 538 w 1221"/>
                <a:gd name="T43" fmla="*/ 903 h 1134"/>
                <a:gd name="T44" fmla="*/ 538 w 1221"/>
                <a:gd name="T45" fmla="*/ 807 h 1134"/>
                <a:gd name="T46" fmla="*/ 538 w 1221"/>
                <a:gd name="T47" fmla="*/ 711 h 1134"/>
                <a:gd name="T48" fmla="*/ 577 w 1221"/>
                <a:gd name="T49" fmla="*/ 615 h 1134"/>
                <a:gd name="T50" fmla="*/ 596 w 1221"/>
                <a:gd name="T51" fmla="*/ 509 h 1134"/>
                <a:gd name="T52" fmla="*/ 634 w 1221"/>
                <a:gd name="T53" fmla="*/ 375 h 1134"/>
                <a:gd name="T54" fmla="*/ 653 w 1221"/>
                <a:gd name="T55" fmla="*/ 279 h 1134"/>
                <a:gd name="T56" fmla="*/ 673 w 1221"/>
                <a:gd name="T57" fmla="*/ 183 h 1134"/>
                <a:gd name="T58" fmla="*/ 692 w 1221"/>
                <a:gd name="T59" fmla="*/ 87 h 1134"/>
                <a:gd name="T60" fmla="*/ 740 w 1221"/>
                <a:gd name="T61" fmla="*/ 29 h 1134"/>
                <a:gd name="T62" fmla="*/ 778 w 1221"/>
                <a:gd name="T63" fmla="*/ 144 h 1134"/>
                <a:gd name="T64" fmla="*/ 807 w 1221"/>
                <a:gd name="T65" fmla="*/ 259 h 1134"/>
                <a:gd name="T66" fmla="*/ 884 w 1221"/>
                <a:gd name="T67" fmla="*/ 317 h 1134"/>
                <a:gd name="T68" fmla="*/ 893 w 1221"/>
                <a:gd name="T69" fmla="*/ 423 h 1134"/>
                <a:gd name="T70" fmla="*/ 903 w 1221"/>
                <a:gd name="T71" fmla="*/ 519 h 1134"/>
                <a:gd name="T72" fmla="*/ 903 w 1221"/>
                <a:gd name="T73" fmla="*/ 615 h 1134"/>
                <a:gd name="T74" fmla="*/ 912 w 1221"/>
                <a:gd name="T75" fmla="*/ 711 h 1134"/>
                <a:gd name="T76" fmla="*/ 932 w 1221"/>
                <a:gd name="T77" fmla="*/ 807 h 1134"/>
                <a:gd name="T78" fmla="*/ 941 w 1221"/>
                <a:gd name="T79" fmla="*/ 903 h 1134"/>
                <a:gd name="T80" fmla="*/ 951 w 1221"/>
                <a:gd name="T81" fmla="*/ 999 h 1134"/>
                <a:gd name="T82" fmla="*/ 980 w 1221"/>
                <a:gd name="T83" fmla="*/ 1095 h 1134"/>
                <a:gd name="T84" fmla="*/ 1028 w 1221"/>
                <a:gd name="T85" fmla="*/ 1037 h 1134"/>
                <a:gd name="T86" fmla="*/ 1056 w 1221"/>
                <a:gd name="T87" fmla="*/ 931 h 1134"/>
                <a:gd name="T88" fmla="*/ 1124 w 1221"/>
                <a:gd name="T89" fmla="*/ 903 h 1134"/>
                <a:gd name="T90" fmla="*/ 1152 w 1221"/>
                <a:gd name="T91" fmla="*/ 855 h 1134"/>
                <a:gd name="T92" fmla="*/ 1172 w 1221"/>
                <a:gd name="T93" fmla="*/ 759 h 1134"/>
                <a:gd name="T94" fmla="*/ 1191 w 1221"/>
                <a:gd name="T95" fmla="*/ 643 h 1134"/>
                <a:gd name="T96" fmla="*/ 1200 w 1221"/>
                <a:gd name="T97" fmla="*/ 547 h 1134"/>
                <a:gd name="T98" fmla="*/ 1220 w 1221"/>
                <a:gd name="T99" fmla="*/ 451 h 113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21" h="1134">
                  <a:moveTo>
                    <a:pt x="0" y="461"/>
                  </a:moveTo>
                  <a:lnTo>
                    <a:pt x="30" y="423"/>
                  </a:lnTo>
                  <a:lnTo>
                    <a:pt x="49" y="394"/>
                  </a:lnTo>
                  <a:lnTo>
                    <a:pt x="58" y="365"/>
                  </a:lnTo>
                  <a:lnTo>
                    <a:pt x="78" y="346"/>
                  </a:lnTo>
                  <a:lnTo>
                    <a:pt x="78" y="317"/>
                  </a:lnTo>
                  <a:lnTo>
                    <a:pt x="87" y="288"/>
                  </a:lnTo>
                  <a:lnTo>
                    <a:pt x="97" y="259"/>
                  </a:lnTo>
                  <a:lnTo>
                    <a:pt x="106" y="231"/>
                  </a:lnTo>
                  <a:lnTo>
                    <a:pt x="116" y="211"/>
                  </a:lnTo>
                  <a:lnTo>
                    <a:pt x="116" y="183"/>
                  </a:lnTo>
                  <a:lnTo>
                    <a:pt x="126" y="163"/>
                  </a:lnTo>
                  <a:lnTo>
                    <a:pt x="126" y="135"/>
                  </a:lnTo>
                  <a:lnTo>
                    <a:pt x="135" y="115"/>
                  </a:lnTo>
                  <a:lnTo>
                    <a:pt x="135" y="87"/>
                  </a:lnTo>
                  <a:lnTo>
                    <a:pt x="145" y="67"/>
                  </a:lnTo>
                  <a:lnTo>
                    <a:pt x="154" y="39"/>
                  </a:lnTo>
                  <a:lnTo>
                    <a:pt x="154" y="19"/>
                  </a:lnTo>
                  <a:lnTo>
                    <a:pt x="174" y="0"/>
                  </a:lnTo>
                  <a:lnTo>
                    <a:pt x="183" y="29"/>
                  </a:lnTo>
                  <a:lnTo>
                    <a:pt x="193" y="58"/>
                  </a:lnTo>
                  <a:lnTo>
                    <a:pt x="202" y="87"/>
                  </a:lnTo>
                  <a:lnTo>
                    <a:pt x="212" y="115"/>
                  </a:lnTo>
                  <a:lnTo>
                    <a:pt x="212" y="135"/>
                  </a:lnTo>
                  <a:lnTo>
                    <a:pt x="221" y="163"/>
                  </a:lnTo>
                  <a:lnTo>
                    <a:pt x="221" y="183"/>
                  </a:lnTo>
                  <a:lnTo>
                    <a:pt x="221" y="211"/>
                  </a:lnTo>
                  <a:lnTo>
                    <a:pt x="231" y="231"/>
                  </a:lnTo>
                  <a:lnTo>
                    <a:pt x="231" y="259"/>
                  </a:lnTo>
                  <a:lnTo>
                    <a:pt x="231" y="279"/>
                  </a:lnTo>
                  <a:lnTo>
                    <a:pt x="241" y="307"/>
                  </a:lnTo>
                  <a:lnTo>
                    <a:pt x="250" y="279"/>
                  </a:lnTo>
                  <a:lnTo>
                    <a:pt x="260" y="259"/>
                  </a:lnTo>
                  <a:lnTo>
                    <a:pt x="269" y="231"/>
                  </a:lnTo>
                  <a:lnTo>
                    <a:pt x="269" y="211"/>
                  </a:lnTo>
                  <a:lnTo>
                    <a:pt x="289" y="192"/>
                  </a:lnTo>
                  <a:lnTo>
                    <a:pt x="298" y="221"/>
                  </a:lnTo>
                  <a:lnTo>
                    <a:pt x="298" y="250"/>
                  </a:lnTo>
                  <a:lnTo>
                    <a:pt x="308" y="279"/>
                  </a:lnTo>
                  <a:lnTo>
                    <a:pt x="308" y="307"/>
                  </a:lnTo>
                  <a:lnTo>
                    <a:pt x="308" y="327"/>
                  </a:lnTo>
                  <a:lnTo>
                    <a:pt x="308" y="355"/>
                  </a:lnTo>
                  <a:lnTo>
                    <a:pt x="308" y="375"/>
                  </a:lnTo>
                  <a:lnTo>
                    <a:pt x="308" y="403"/>
                  </a:lnTo>
                  <a:lnTo>
                    <a:pt x="317" y="423"/>
                  </a:lnTo>
                  <a:lnTo>
                    <a:pt x="317" y="451"/>
                  </a:lnTo>
                  <a:lnTo>
                    <a:pt x="327" y="471"/>
                  </a:lnTo>
                  <a:lnTo>
                    <a:pt x="337" y="499"/>
                  </a:lnTo>
                  <a:lnTo>
                    <a:pt x="337" y="519"/>
                  </a:lnTo>
                  <a:lnTo>
                    <a:pt x="346" y="547"/>
                  </a:lnTo>
                  <a:lnTo>
                    <a:pt x="346" y="567"/>
                  </a:lnTo>
                  <a:lnTo>
                    <a:pt x="346" y="595"/>
                  </a:lnTo>
                  <a:lnTo>
                    <a:pt x="356" y="615"/>
                  </a:lnTo>
                  <a:lnTo>
                    <a:pt x="356" y="643"/>
                  </a:lnTo>
                  <a:lnTo>
                    <a:pt x="356" y="663"/>
                  </a:lnTo>
                  <a:lnTo>
                    <a:pt x="365" y="691"/>
                  </a:lnTo>
                  <a:lnTo>
                    <a:pt x="365" y="711"/>
                  </a:lnTo>
                  <a:lnTo>
                    <a:pt x="375" y="739"/>
                  </a:lnTo>
                  <a:lnTo>
                    <a:pt x="375" y="759"/>
                  </a:lnTo>
                  <a:lnTo>
                    <a:pt x="375" y="787"/>
                  </a:lnTo>
                  <a:lnTo>
                    <a:pt x="375" y="807"/>
                  </a:lnTo>
                  <a:lnTo>
                    <a:pt x="385" y="835"/>
                  </a:lnTo>
                  <a:lnTo>
                    <a:pt x="385" y="855"/>
                  </a:lnTo>
                  <a:lnTo>
                    <a:pt x="385" y="883"/>
                  </a:lnTo>
                  <a:lnTo>
                    <a:pt x="385" y="979"/>
                  </a:lnTo>
                  <a:lnTo>
                    <a:pt x="394" y="1056"/>
                  </a:lnTo>
                  <a:lnTo>
                    <a:pt x="394" y="1133"/>
                  </a:lnTo>
                  <a:lnTo>
                    <a:pt x="423" y="1123"/>
                  </a:lnTo>
                  <a:lnTo>
                    <a:pt x="423" y="1095"/>
                  </a:lnTo>
                  <a:lnTo>
                    <a:pt x="423" y="1075"/>
                  </a:lnTo>
                  <a:lnTo>
                    <a:pt x="423" y="1047"/>
                  </a:lnTo>
                  <a:lnTo>
                    <a:pt x="433" y="1027"/>
                  </a:lnTo>
                  <a:lnTo>
                    <a:pt x="433" y="999"/>
                  </a:lnTo>
                  <a:lnTo>
                    <a:pt x="442" y="979"/>
                  </a:lnTo>
                  <a:lnTo>
                    <a:pt x="452" y="951"/>
                  </a:lnTo>
                  <a:lnTo>
                    <a:pt x="452" y="931"/>
                  </a:lnTo>
                  <a:lnTo>
                    <a:pt x="461" y="903"/>
                  </a:lnTo>
                  <a:lnTo>
                    <a:pt x="471" y="883"/>
                  </a:lnTo>
                  <a:lnTo>
                    <a:pt x="481" y="855"/>
                  </a:lnTo>
                  <a:lnTo>
                    <a:pt x="481" y="835"/>
                  </a:lnTo>
                  <a:lnTo>
                    <a:pt x="481" y="807"/>
                  </a:lnTo>
                  <a:lnTo>
                    <a:pt x="490" y="835"/>
                  </a:lnTo>
                  <a:lnTo>
                    <a:pt x="500" y="855"/>
                  </a:lnTo>
                  <a:lnTo>
                    <a:pt x="500" y="883"/>
                  </a:lnTo>
                  <a:lnTo>
                    <a:pt x="509" y="903"/>
                  </a:lnTo>
                  <a:lnTo>
                    <a:pt x="509" y="931"/>
                  </a:lnTo>
                  <a:lnTo>
                    <a:pt x="529" y="931"/>
                  </a:lnTo>
                  <a:lnTo>
                    <a:pt x="538" y="903"/>
                  </a:lnTo>
                  <a:lnTo>
                    <a:pt x="538" y="883"/>
                  </a:lnTo>
                  <a:lnTo>
                    <a:pt x="538" y="855"/>
                  </a:lnTo>
                  <a:lnTo>
                    <a:pt x="538" y="835"/>
                  </a:lnTo>
                  <a:lnTo>
                    <a:pt x="538" y="807"/>
                  </a:lnTo>
                  <a:lnTo>
                    <a:pt x="538" y="787"/>
                  </a:lnTo>
                  <a:lnTo>
                    <a:pt x="538" y="759"/>
                  </a:lnTo>
                  <a:lnTo>
                    <a:pt x="538" y="739"/>
                  </a:lnTo>
                  <a:lnTo>
                    <a:pt x="538" y="711"/>
                  </a:lnTo>
                  <a:lnTo>
                    <a:pt x="548" y="691"/>
                  </a:lnTo>
                  <a:lnTo>
                    <a:pt x="557" y="663"/>
                  </a:lnTo>
                  <a:lnTo>
                    <a:pt x="557" y="643"/>
                  </a:lnTo>
                  <a:lnTo>
                    <a:pt x="577" y="615"/>
                  </a:lnTo>
                  <a:lnTo>
                    <a:pt x="577" y="595"/>
                  </a:lnTo>
                  <a:lnTo>
                    <a:pt x="586" y="567"/>
                  </a:lnTo>
                  <a:lnTo>
                    <a:pt x="596" y="538"/>
                  </a:lnTo>
                  <a:lnTo>
                    <a:pt x="596" y="509"/>
                  </a:lnTo>
                  <a:lnTo>
                    <a:pt x="615" y="480"/>
                  </a:lnTo>
                  <a:lnTo>
                    <a:pt x="615" y="442"/>
                  </a:lnTo>
                  <a:lnTo>
                    <a:pt x="625" y="403"/>
                  </a:lnTo>
                  <a:lnTo>
                    <a:pt x="634" y="375"/>
                  </a:lnTo>
                  <a:lnTo>
                    <a:pt x="634" y="355"/>
                  </a:lnTo>
                  <a:lnTo>
                    <a:pt x="644" y="327"/>
                  </a:lnTo>
                  <a:lnTo>
                    <a:pt x="644" y="307"/>
                  </a:lnTo>
                  <a:lnTo>
                    <a:pt x="653" y="279"/>
                  </a:lnTo>
                  <a:lnTo>
                    <a:pt x="653" y="259"/>
                  </a:lnTo>
                  <a:lnTo>
                    <a:pt x="663" y="231"/>
                  </a:lnTo>
                  <a:lnTo>
                    <a:pt x="663" y="211"/>
                  </a:lnTo>
                  <a:lnTo>
                    <a:pt x="673" y="183"/>
                  </a:lnTo>
                  <a:lnTo>
                    <a:pt x="673" y="163"/>
                  </a:lnTo>
                  <a:lnTo>
                    <a:pt x="673" y="135"/>
                  </a:lnTo>
                  <a:lnTo>
                    <a:pt x="682" y="115"/>
                  </a:lnTo>
                  <a:lnTo>
                    <a:pt x="692" y="87"/>
                  </a:lnTo>
                  <a:lnTo>
                    <a:pt x="692" y="67"/>
                  </a:lnTo>
                  <a:lnTo>
                    <a:pt x="701" y="39"/>
                  </a:lnTo>
                  <a:lnTo>
                    <a:pt x="711" y="19"/>
                  </a:lnTo>
                  <a:lnTo>
                    <a:pt x="740" y="29"/>
                  </a:lnTo>
                  <a:lnTo>
                    <a:pt x="740" y="58"/>
                  </a:lnTo>
                  <a:lnTo>
                    <a:pt x="749" y="87"/>
                  </a:lnTo>
                  <a:lnTo>
                    <a:pt x="759" y="115"/>
                  </a:lnTo>
                  <a:lnTo>
                    <a:pt x="778" y="144"/>
                  </a:lnTo>
                  <a:lnTo>
                    <a:pt x="788" y="173"/>
                  </a:lnTo>
                  <a:lnTo>
                    <a:pt x="788" y="202"/>
                  </a:lnTo>
                  <a:lnTo>
                    <a:pt x="797" y="231"/>
                  </a:lnTo>
                  <a:lnTo>
                    <a:pt x="807" y="259"/>
                  </a:lnTo>
                  <a:lnTo>
                    <a:pt x="836" y="240"/>
                  </a:lnTo>
                  <a:lnTo>
                    <a:pt x="855" y="269"/>
                  </a:lnTo>
                  <a:lnTo>
                    <a:pt x="864" y="298"/>
                  </a:lnTo>
                  <a:lnTo>
                    <a:pt x="884" y="317"/>
                  </a:lnTo>
                  <a:lnTo>
                    <a:pt x="893" y="346"/>
                  </a:lnTo>
                  <a:lnTo>
                    <a:pt x="893" y="375"/>
                  </a:lnTo>
                  <a:lnTo>
                    <a:pt x="893" y="403"/>
                  </a:lnTo>
                  <a:lnTo>
                    <a:pt x="893" y="423"/>
                  </a:lnTo>
                  <a:lnTo>
                    <a:pt x="903" y="451"/>
                  </a:lnTo>
                  <a:lnTo>
                    <a:pt x="903" y="471"/>
                  </a:lnTo>
                  <a:lnTo>
                    <a:pt x="903" y="499"/>
                  </a:lnTo>
                  <a:lnTo>
                    <a:pt x="903" y="519"/>
                  </a:lnTo>
                  <a:lnTo>
                    <a:pt x="903" y="547"/>
                  </a:lnTo>
                  <a:lnTo>
                    <a:pt x="903" y="567"/>
                  </a:lnTo>
                  <a:lnTo>
                    <a:pt x="903" y="595"/>
                  </a:lnTo>
                  <a:lnTo>
                    <a:pt x="903" y="615"/>
                  </a:lnTo>
                  <a:lnTo>
                    <a:pt x="912" y="643"/>
                  </a:lnTo>
                  <a:lnTo>
                    <a:pt x="912" y="663"/>
                  </a:lnTo>
                  <a:lnTo>
                    <a:pt x="912" y="691"/>
                  </a:lnTo>
                  <a:lnTo>
                    <a:pt x="912" y="711"/>
                  </a:lnTo>
                  <a:lnTo>
                    <a:pt x="922" y="739"/>
                  </a:lnTo>
                  <a:lnTo>
                    <a:pt x="922" y="759"/>
                  </a:lnTo>
                  <a:lnTo>
                    <a:pt x="932" y="787"/>
                  </a:lnTo>
                  <a:lnTo>
                    <a:pt x="932" y="807"/>
                  </a:lnTo>
                  <a:lnTo>
                    <a:pt x="932" y="835"/>
                  </a:lnTo>
                  <a:lnTo>
                    <a:pt x="932" y="855"/>
                  </a:lnTo>
                  <a:lnTo>
                    <a:pt x="941" y="883"/>
                  </a:lnTo>
                  <a:lnTo>
                    <a:pt x="941" y="903"/>
                  </a:lnTo>
                  <a:lnTo>
                    <a:pt x="941" y="931"/>
                  </a:lnTo>
                  <a:lnTo>
                    <a:pt x="951" y="951"/>
                  </a:lnTo>
                  <a:lnTo>
                    <a:pt x="951" y="979"/>
                  </a:lnTo>
                  <a:lnTo>
                    <a:pt x="951" y="999"/>
                  </a:lnTo>
                  <a:lnTo>
                    <a:pt x="960" y="1027"/>
                  </a:lnTo>
                  <a:lnTo>
                    <a:pt x="960" y="1047"/>
                  </a:lnTo>
                  <a:lnTo>
                    <a:pt x="970" y="1075"/>
                  </a:lnTo>
                  <a:lnTo>
                    <a:pt x="980" y="1095"/>
                  </a:lnTo>
                  <a:lnTo>
                    <a:pt x="989" y="1123"/>
                  </a:lnTo>
                  <a:lnTo>
                    <a:pt x="1018" y="1104"/>
                  </a:lnTo>
                  <a:lnTo>
                    <a:pt x="1018" y="1075"/>
                  </a:lnTo>
                  <a:lnTo>
                    <a:pt x="1028" y="1037"/>
                  </a:lnTo>
                  <a:lnTo>
                    <a:pt x="1037" y="1008"/>
                  </a:lnTo>
                  <a:lnTo>
                    <a:pt x="1037" y="979"/>
                  </a:lnTo>
                  <a:lnTo>
                    <a:pt x="1047" y="951"/>
                  </a:lnTo>
                  <a:lnTo>
                    <a:pt x="1056" y="931"/>
                  </a:lnTo>
                  <a:lnTo>
                    <a:pt x="1076" y="903"/>
                  </a:lnTo>
                  <a:lnTo>
                    <a:pt x="1095" y="883"/>
                  </a:lnTo>
                  <a:lnTo>
                    <a:pt x="1124" y="883"/>
                  </a:lnTo>
                  <a:lnTo>
                    <a:pt x="1124" y="903"/>
                  </a:lnTo>
                  <a:lnTo>
                    <a:pt x="1133" y="931"/>
                  </a:lnTo>
                  <a:lnTo>
                    <a:pt x="1133" y="903"/>
                  </a:lnTo>
                  <a:lnTo>
                    <a:pt x="1143" y="883"/>
                  </a:lnTo>
                  <a:lnTo>
                    <a:pt x="1152" y="855"/>
                  </a:lnTo>
                  <a:lnTo>
                    <a:pt x="1162" y="835"/>
                  </a:lnTo>
                  <a:lnTo>
                    <a:pt x="1162" y="807"/>
                  </a:lnTo>
                  <a:lnTo>
                    <a:pt x="1172" y="787"/>
                  </a:lnTo>
                  <a:lnTo>
                    <a:pt x="1172" y="759"/>
                  </a:lnTo>
                  <a:lnTo>
                    <a:pt x="1172" y="730"/>
                  </a:lnTo>
                  <a:lnTo>
                    <a:pt x="1181" y="701"/>
                  </a:lnTo>
                  <a:lnTo>
                    <a:pt x="1191" y="663"/>
                  </a:lnTo>
                  <a:lnTo>
                    <a:pt x="1191" y="643"/>
                  </a:lnTo>
                  <a:lnTo>
                    <a:pt x="1191" y="615"/>
                  </a:lnTo>
                  <a:lnTo>
                    <a:pt x="1191" y="595"/>
                  </a:lnTo>
                  <a:lnTo>
                    <a:pt x="1191" y="567"/>
                  </a:lnTo>
                  <a:lnTo>
                    <a:pt x="1200" y="547"/>
                  </a:lnTo>
                  <a:lnTo>
                    <a:pt x="1200" y="519"/>
                  </a:lnTo>
                  <a:lnTo>
                    <a:pt x="1210" y="499"/>
                  </a:lnTo>
                  <a:lnTo>
                    <a:pt x="1220" y="471"/>
                  </a:lnTo>
                  <a:lnTo>
                    <a:pt x="1220" y="451"/>
                  </a:lnTo>
                  <a:lnTo>
                    <a:pt x="1220" y="47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Freeform 27"/>
            <p:cNvSpPr>
              <a:spLocks/>
            </p:cNvSpPr>
            <p:nvPr/>
          </p:nvSpPr>
          <p:spPr bwMode="auto">
            <a:xfrm>
              <a:off x="4319" y="2563"/>
              <a:ext cx="1221" cy="1134"/>
            </a:xfrm>
            <a:custGeom>
              <a:avLst/>
              <a:gdLst>
                <a:gd name="T0" fmla="*/ 58 w 1221"/>
                <a:gd name="T1" fmla="*/ 365 h 1134"/>
                <a:gd name="T2" fmla="*/ 97 w 1221"/>
                <a:gd name="T3" fmla="*/ 259 h 1134"/>
                <a:gd name="T4" fmla="*/ 126 w 1221"/>
                <a:gd name="T5" fmla="*/ 163 h 1134"/>
                <a:gd name="T6" fmla="*/ 145 w 1221"/>
                <a:gd name="T7" fmla="*/ 67 h 1134"/>
                <a:gd name="T8" fmla="*/ 183 w 1221"/>
                <a:gd name="T9" fmla="*/ 29 h 1134"/>
                <a:gd name="T10" fmla="*/ 212 w 1221"/>
                <a:gd name="T11" fmla="*/ 135 h 1134"/>
                <a:gd name="T12" fmla="*/ 231 w 1221"/>
                <a:gd name="T13" fmla="*/ 231 h 1134"/>
                <a:gd name="T14" fmla="*/ 250 w 1221"/>
                <a:gd name="T15" fmla="*/ 279 h 1134"/>
                <a:gd name="T16" fmla="*/ 289 w 1221"/>
                <a:gd name="T17" fmla="*/ 192 h 1134"/>
                <a:gd name="T18" fmla="*/ 308 w 1221"/>
                <a:gd name="T19" fmla="*/ 307 h 1134"/>
                <a:gd name="T20" fmla="*/ 308 w 1221"/>
                <a:gd name="T21" fmla="*/ 403 h 1134"/>
                <a:gd name="T22" fmla="*/ 337 w 1221"/>
                <a:gd name="T23" fmla="*/ 499 h 1134"/>
                <a:gd name="T24" fmla="*/ 346 w 1221"/>
                <a:gd name="T25" fmla="*/ 595 h 1134"/>
                <a:gd name="T26" fmla="*/ 365 w 1221"/>
                <a:gd name="T27" fmla="*/ 691 h 1134"/>
                <a:gd name="T28" fmla="*/ 375 w 1221"/>
                <a:gd name="T29" fmla="*/ 787 h 1134"/>
                <a:gd name="T30" fmla="*/ 385 w 1221"/>
                <a:gd name="T31" fmla="*/ 883 h 1134"/>
                <a:gd name="T32" fmla="*/ 423 w 1221"/>
                <a:gd name="T33" fmla="*/ 1123 h 1134"/>
                <a:gd name="T34" fmla="*/ 433 w 1221"/>
                <a:gd name="T35" fmla="*/ 1027 h 1134"/>
                <a:gd name="T36" fmla="*/ 452 w 1221"/>
                <a:gd name="T37" fmla="*/ 931 h 1134"/>
                <a:gd name="T38" fmla="*/ 481 w 1221"/>
                <a:gd name="T39" fmla="*/ 835 h 1134"/>
                <a:gd name="T40" fmla="*/ 500 w 1221"/>
                <a:gd name="T41" fmla="*/ 883 h 1134"/>
                <a:gd name="T42" fmla="*/ 538 w 1221"/>
                <a:gd name="T43" fmla="*/ 903 h 1134"/>
                <a:gd name="T44" fmla="*/ 538 w 1221"/>
                <a:gd name="T45" fmla="*/ 807 h 1134"/>
                <a:gd name="T46" fmla="*/ 538 w 1221"/>
                <a:gd name="T47" fmla="*/ 711 h 1134"/>
                <a:gd name="T48" fmla="*/ 577 w 1221"/>
                <a:gd name="T49" fmla="*/ 615 h 1134"/>
                <a:gd name="T50" fmla="*/ 596 w 1221"/>
                <a:gd name="T51" fmla="*/ 509 h 1134"/>
                <a:gd name="T52" fmla="*/ 634 w 1221"/>
                <a:gd name="T53" fmla="*/ 375 h 1134"/>
                <a:gd name="T54" fmla="*/ 653 w 1221"/>
                <a:gd name="T55" fmla="*/ 279 h 1134"/>
                <a:gd name="T56" fmla="*/ 673 w 1221"/>
                <a:gd name="T57" fmla="*/ 183 h 1134"/>
                <a:gd name="T58" fmla="*/ 692 w 1221"/>
                <a:gd name="T59" fmla="*/ 87 h 1134"/>
                <a:gd name="T60" fmla="*/ 740 w 1221"/>
                <a:gd name="T61" fmla="*/ 29 h 1134"/>
                <a:gd name="T62" fmla="*/ 778 w 1221"/>
                <a:gd name="T63" fmla="*/ 144 h 1134"/>
                <a:gd name="T64" fmla="*/ 807 w 1221"/>
                <a:gd name="T65" fmla="*/ 259 h 1134"/>
                <a:gd name="T66" fmla="*/ 884 w 1221"/>
                <a:gd name="T67" fmla="*/ 317 h 1134"/>
                <a:gd name="T68" fmla="*/ 893 w 1221"/>
                <a:gd name="T69" fmla="*/ 423 h 1134"/>
                <a:gd name="T70" fmla="*/ 903 w 1221"/>
                <a:gd name="T71" fmla="*/ 519 h 1134"/>
                <a:gd name="T72" fmla="*/ 903 w 1221"/>
                <a:gd name="T73" fmla="*/ 615 h 1134"/>
                <a:gd name="T74" fmla="*/ 912 w 1221"/>
                <a:gd name="T75" fmla="*/ 711 h 1134"/>
                <a:gd name="T76" fmla="*/ 932 w 1221"/>
                <a:gd name="T77" fmla="*/ 807 h 1134"/>
                <a:gd name="T78" fmla="*/ 941 w 1221"/>
                <a:gd name="T79" fmla="*/ 903 h 1134"/>
                <a:gd name="T80" fmla="*/ 951 w 1221"/>
                <a:gd name="T81" fmla="*/ 999 h 1134"/>
                <a:gd name="T82" fmla="*/ 980 w 1221"/>
                <a:gd name="T83" fmla="*/ 1095 h 1134"/>
                <a:gd name="T84" fmla="*/ 1028 w 1221"/>
                <a:gd name="T85" fmla="*/ 1037 h 1134"/>
                <a:gd name="T86" fmla="*/ 1056 w 1221"/>
                <a:gd name="T87" fmla="*/ 931 h 1134"/>
                <a:gd name="T88" fmla="*/ 1124 w 1221"/>
                <a:gd name="T89" fmla="*/ 903 h 1134"/>
                <a:gd name="T90" fmla="*/ 1152 w 1221"/>
                <a:gd name="T91" fmla="*/ 855 h 1134"/>
                <a:gd name="T92" fmla="*/ 1172 w 1221"/>
                <a:gd name="T93" fmla="*/ 759 h 1134"/>
                <a:gd name="T94" fmla="*/ 1191 w 1221"/>
                <a:gd name="T95" fmla="*/ 643 h 1134"/>
                <a:gd name="T96" fmla="*/ 1200 w 1221"/>
                <a:gd name="T97" fmla="*/ 547 h 1134"/>
                <a:gd name="T98" fmla="*/ 1220 w 1221"/>
                <a:gd name="T99" fmla="*/ 451 h 113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21" h="1134">
                  <a:moveTo>
                    <a:pt x="0" y="461"/>
                  </a:moveTo>
                  <a:lnTo>
                    <a:pt x="30" y="423"/>
                  </a:lnTo>
                  <a:lnTo>
                    <a:pt x="49" y="394"/>
                  </a:lnTo>
                  <a:lnTo>
                    <a:pt x="58" y="365"/>
                  </a:lnTo>
                  <a:lnTo>
                    <a:pt x="78" y="346"/>
                  </a:lnTo>
                  <a:lnTo>
                    <a:pt x="78" y="317"/>
                  </a:lnTo>
                  <a:lnTo>
                    <a:pt x="87" y="288"/>
                  </a:lnTo>
                  <a:lnTo>
                    <a:pt x="97" y="259"/>
                  </a:lnTo>
                  <a:lnTo>
                    <a:pt x="106" y="231"/>
                  </a:lnTo>
                  <a:lnTo>
                    <a:pt x="116" y="211"/>
                  </a:lnTo>
                  <a:lnTo>
                    <a:pt x="116" y="183"/>
                  </a:lnTo>
                  <a:lnTo>
                    <a:pt x="126" y="163"/>
                  </a:lnTo>
                  <a:lnTo>
                    <a:pt x="126" y="135"/>
                  </a:lnTo>
                  <a:lnTo>
                    <a:pt x="135" y="115"/>
                  </a:lnTo>
                  <a:lnTo>
                    <a:pt x="135" y="87"/>
                  </a:lnTo>
                  <a:lnTo>
                    <a:pt x="145" y="67"/>
                  </a:lnTo>
                  <a:lnTo>
                    <a:pt x="154" y="39"/>
                  </a:lnTo>
                  <a:lnTo>
                    <a:pt x="154" y="19"/>
                  </a:lnTo>
                  <a:lnTo>
                    <a:pt x="174" y="0"/>
                  </a:lnTo>
                  <a:lnTo>
                    <a:pt x="183" y="29"/>
                  </a:lnTo>
                  <a:lnTo>
                    <a:pt x="193" y="58"/>
                  </a:lnTo>
                  <a:lnTo>
                    <a:pt x="202" y="87"/>
                  </a:lnTo>
                  <a:lnTo>
                    <a:pt x="212" y="115"/>
                  </a:lnTo>
                  <a:lnTo>
                    <a:pt x="212" y="135"/>
                  </a:lnTo>
                  <a:lnTo>
                    <a:pt x="221" y="163"/>
                  </a:lnTo>
                  <a:lnTo>
                    <a:pt x="221" y="183"/>
                  </a:lnTo>
                  <a:lnTo>
                    <a:pt x="221" y="211"/>
                  </a:lnTo>
                  <a:lnTo>
                    <a:pt x="231" y="231"/>
                  </a:lnTo>
                  <a:lnTo>
                    <a:pt x="231" y="259"/>
                  </a:lnTo>
                  <a:lnTo>
                    <a:pt x="231" y="279"/>
                  </a:lnTo>
                  <a:lnTo>
                    <a:pt x="241" y="307"/>
                  </a:lnTo>
                  <a:lnTo>
                    <a:pt x="250" y="279"/>
                  </a:lnTo>
                  <a:lnTo>
                    <a:pt x="260" y="259"/>
                  </a:lnTo>
                  <a:lnTo>
                    <a:pt x="269" y="231"/>
                  </a:lnTo>
                  <a:lnTo>
                    <a:pt x="269" y="211"/>
                  </a:lnTo>
                  <a:lnTo>
                    <a:pt x="289" y="192"/>
                  </a:lnTo>
                  <a:lnTo>
                    <a:pt x="298" y="221"/>
                  </a:lnTo>
                  <a:lnTo>
                    <a:pt x="298" y="250"/>
                  </a:lnTo>
                  <a:lnTo>
                    <a:pt x="308" y="279"/>
                  </a:lnTo>
                  <a:lnTo>
                    <a:pt x="308" y="307"/>
                  </a:lnTo>
                  <a:lnTo>
                    <a:pt x="308" y="327"/>
                  </a:lnTo>
                  <a:lnTo>
                    <a:pt x="308" y="355"/>
                  </a:lnTo>
                  <a:lnTo>
                    <a:pt x="308" y="375"/>
                  </a:lnTo>
                  <a:lnTo>
                    <a:pt x="308" y="403"/>
                  </a:lnTo>
                  <a:lnTo>
                    <a:pt x="317" y="423"/>
                  </a:lnTo>
                  <a:lnTo>
                    <a:pt x="317" y="451"/>
                  </a:lnTo>
                  <a:lnTo>
                    <a:pt x="327" y="471"/>
                  </a:lnTo>
                  <a:lnTo>
                    <a:pt x="337" y="499"/>
                  </a:lnTo>
                  <a:lnTo>
                    <a:pt x="337" y="519"/>
                  </a:lnTo>
                  <a:lnTo>
                    <a:pt x="346" y="547"/>
                  </a:lnTo>
                  <a:lnTo>
                    <a:pt x="346" y="567"/>
                  </a:lnTo>
                  <a:lnTo>
                    <a:pt x="346" y="595"/>
                  </a:lnTo>
                  <a:lnTo>
                    <a:pt x="356" y="615"/>
                  </a:lnTo>
                  <a:lnTo>
                    <a:pt x="356" y="643"/>
                  </a:lnTo>
                  <a:lnTo>
                    <a:pt x="356" y="663"/>
                  </a:lnTo>
                  <a:lnTo>
                    <a:pt x="365" y="691"/>
                  </a:lnTo>
                  <a:lnTo>
                    <a:pt x="365" y="711"/>
                  </a:lnTo>
                  <a:lnTo>
                    <a:pt x="375" y="739"/>
                  </a:lnTo>
                  <a:lnTo>
                    <a:pt x="375" y="759"/>
                  </a:lnTo>
                  <a:lnTo>
                    <a:pt x="375" y="787"/>
                  </a:lnTo>
                  <a:lnTo>
                    <a:pt x="375" y="807"/>
                  </a:lnTo>
                  <a:lnTo>
                    <a:pt x="385" y="835"/>
                  </a:lnTo>
                  <a:lnTo>
                    <a:pt x="385" y="855"/>
                  </a:lnTo>
                  <a:lnTo>
                    <a:pt x="385" y="883"/>
                  </a:lnTo>
                  <a:lnTo>
                    <a:pt x="385" y="979"/>
                  </a:lnTo>
                  <a:lnTo>
                    <a:pt x="394" y="1056"/>
                  </a:lnTo>
                  <a:lnTo>
                    <a:pt x="394" y="1133"/>
                  </a:lnTo>
                  <a:lnTo>
                    <a:pt x="423" y="1123"/>
                  </a:lnTo>
                  <a:lnTo>
                    <a:pt x="423" y="1095"/>
                  </a:lnTo>
                  <a:lnTo>
                    <a:pt x="423" y="1075"/>
                  </a:lnTo>
                  <a:lnTo>
                    <a:pt x="423" y="1047"/>
                  </a:lnTo>
                  <a:lnTo>
                    <a:pt x="433" y="1027"/>
                  </a:lnTo>
                  <a:lnTo>
                    <a:pt x="433" y="999"/>
                  </a:lnTo>
                  <a:lnTo>
                    <a:pt x="442" y="979"/>
                  </a:lnTo>
                  <a:lnTo>
                    <a:pt x="452" y="951"/>
                  </a:lnTo>
                  <a:lnTo>
                    <a:pt x="452" y="931"/>
                  </a:lnTo>
                  <a:lnTo>
                    <a:pt x="461" y="903"/>
                  </a:lnTo>
                  <a:lnTo>
                    <a:pt x="471" y="883"/>
                  </a:lnTo>
                  <a:lnTo>
                    <a:pt x="481" y="855"/>
                  </a:lnTo>
                  <a:lnTo>
                    <a:pt x="481" y="835"/>
                  </a:lnTo>
                  <a:lnTo>
                    <a:pt x="481" y="807"/>
                  </a:lnTo>
                  <a:lnTo>
                    <a:pt x="490" y="835"/>
                  </a:lnTo>
                  <a:lnTo>
                    <a:pt x="500" y="855"/>
                  </a:lnTo>
                  <a:lnTo>
                    <a:pt x="500" y="883"/>
                  </a:lnTo>
                  <a:lnTo>
                    <a:pt x="509" y="903"/>
                  </a:lnTo>
                  <a:lnTo>
                    <a:pt x="509" y="931"/>
                  </a:lnTo>
                  <a:lnTo>
                    <a:pt x="529" y="931"/>
                  </a:lnTo>
                  <a:lnTo>
                    <a:pt x="538" y="903"/>
                  </a:lnTo>
                  <a:lnTo>
                    <a:pt x="538" y="883"/>
                  </a:lnTo>
                  <a:lnTo>
                    <a:pt x="538" y="855"/>
                  </a:lnTo>
                  <a:lnTo>
                    <a:pt x="538" y="835"/>
                  </a:lnTo>
                  <a:lnTo>
                    <a:pt x="538" y="807"/>
                  </a:lnTo>
                  <a:lnTo>
                    <a:pt x="538" y="787"/>
                  </a:lnTo>
                  <a:lnTo>
                    <a:pt x="538" y="759"/>
                  </a:lnTo>
                  <a:lnTo>
                    <a:pt x="538" y="739"/>
                  </a:lnTo>
                  <a:lnTo>
                    <a:pt x="538" y="711"/>
                  </a:lnTo>
                  <a:lnTo>
                    <a:pt x="548" y="691"/>
                  </a:lnTo>
                  <a:lnTo>
                    <a:pt x="557" y="663"/>
                  </a:lnTo>
                  <a:lnTo>
                    <a:pt x="557" y="643"/>
                  </a:lnTo>
                  <a:lnTo>
                    <a:pt x="577" y="615"/>
                  </a:lnTo>
                  <a:lnTo>
                    <a:pt x="577" y="595"/>
                  </a:lnTo>
                  <a:lnTo>
                    <a:pt x="586" y="567"/>
                  </a:lnTo>
                  <a:lnTo>
                    <a:pt x="596" y="538"/>
                  </a:lnTo>
                  <a:lnTo>
                    <a:pt x="596" y="509"/>
                  </a:lnTo>
                  <a:lnTo>
                    <a:pt x="615" y="480"/>
                  </a:lnTo>
                  <a:lnTo>
                    <a:pt x="615" y="442"/>
                  </a:lnTo>
                  <a:lnTo>
                    <a:pt x="625" y="403"/>
                  </a:lnTo>
                  <a:lnTo>
                    <a:pt x="634" y="375"/>
                  </a:lnTo>
                  <a:lnTo>
                    <a:pt x="634" y="355"/>
                  </a:lnTo>
                  <a:lnTo>
                    <a:pt x="644" y="327"/>
                  </a:lnTo>
                  <a:lnTo>
                    <a:pt x="644" y="307"/>
                  </a:lnTo>
                  <a:lnTo>
                    <a:pt x="653" y="279"/>
                  </a:lnTo>
                  <a:lnTo>
                    <a:pt x="653" y="259"/>
                  </a:lnTo>
                  <a:lnTo>
                    <a:pt x="663" y="231"/>
                  </a:lnTo>
                  <a:lnTo>
                    <a:pt x="663" y="211"/>
                  </a:lnTo>
                  <a:lnTo>
                    <a:pt x="673" y="183"/>
                  </a:lnTo>
                  <a:lnTo>
                    <a:pt x="673" y="163"/>
                  </a:lnTo>
                  <a:lnTo>
                    <a:pt x="673" y="135"/>
                  </a:lnTo>
                  <a:lnTo>
                    <a:pt x="682" y="115"/>
                  </a:lnTo>
                  <a:lnTo>
                    <a:pt x="692" y="87"/>
                  </a:lnTo>
                  <a:lnTo>
                    <a:pt x="692" y="67"/>
                  </a:lnTo>
                  <a:lnTo>
                    <a:pt x="701" y="39"/>
                  </a:lnTo>
                  <a:lnTo>
                    <a:pt x="711" y="19"/>
                  </a:lnTo>
                  <a:lnTo>
                    <a:pt x="740" y="29"/>
                  </a:lnTo>
                  <a:lnTo>
                    <a:pt x="740" y="58"/>
                  </a:lnTo>
                  <a:lnTo>
                    <a:pt x="749" y="87"/>
                  </a:lnTo>
                  <a:lnTo>
                    <a:pt x="759" y="115"/>
                  </a:lnTo>
                  <a:lnTo>
                    <a:pt x="778" y="144"/>
                  </a:lnTo>
                  <a:lnTo>
                    <a:pt x="788" y="173"/>
                  </a:lnTo>
                  <a:lnTo>
                    <a:pt x="788" y="202"/>
                  </a:lnTo>
                  <a:lnTo>
                    <a:pt x="797" y="231"/>
                  </a:lnTo>
                  <a:lnTo>
                    <a:pt x="807" y="259"/>
                  </a:lnTo>
                  <a:lnTo>
                    <a:pt x="836" y="240"/>
                  </a:lnTo>
                  <a:lnTo>
                    <a:pt x="855" y="269"/>
                  </a:lnTo>
                  <a:lnTo>
                    <a:pt x="864" y="298"/>
                  </a:lnTo>
                  <a:lnTo>
                    <a:pt x="884" y="317"/>
                  </a:lnTo>
                  <a:lnTo>
                    <a:pt x="893" y="346"/>
                  </a:lnTo>
                  <a:lnTo>
                    <a:pt x="893" y="375"/>
                  </a:lnTo>
                  <a:lnTo>
                    <a:pt x="893" y="403"/>
                  </a:lnTo>
                  <a:lnTo>
                    <a:pt x="893" y="423"/>
                  </a:lnTo>
                  <a:lnTo>
                    <a:pt x="903" y="451"/>
                  </a:lnTo>
                  <a:lnTo>
                    <a:pt x="903" y="471"/>
                  </a:lnTo>
                  <a:lnTo>
                    <a:pt x="903" y="499"/>
                  </a:lnTo>
                  <a:lnTo>
                    <a:pt x="903" y="519"/>
                  </a:lnTo>
                  <a:lnTo>
                    <a:pt x="903" y="547"/>
                  </a:lnTo>
                  <a:lnTo>
                    <a:pt x="903" y="567"/>
                  </a:lnTo>
                  <a:lnTo>
                    <a:pt x="903" y="595"/>
                  </a:lnTo>
                  <a:lnTo>
                    <a:pt x="903" y="615"/>
                  </a:lnTo>
                  <a:lnTo>
                    <a:pt x="912" y="643"/>
                  </a:lnTo>
                  <a:lnTo>
                    <a:pt x="912" y="663"/>
                  </a:lnTo>
                  <a:lnTo>
                    <a:pt x="912" y="691"/>
                  </a:lnTo>
                  <a:lnTo>
                    <a:pt x="912" y="711"/>
                  </a:lnTo>
                  <a:lnTo>
                    <a:pt x="922" y="739"/>
                  </a:lnTo>
                  <a:lnTo>
                    <a:pt x="922" y="759"/>
                  </a:lnTo>
                  <a:lnTo>
                    <a:pt x="932" y="787"/>
                  </a:lnTo>
                  <a:lnTo>
                    <a:pt x="932" y="807"/>
                  </a:lnTo>
                  <a:lnTo>
                    <a:pt x="932" y="835"/>
                  </a:lnTo>
                  <a:lnTo>
                    <a:pt x="932" y="855"/>
                  </a:lnTo>
                  <a:lnTo>
                    <a:pt x="941" y="883"/>
                  </a:lnTo>
                  <a:lnTo>
                    <a:pt x="941" y="903"/>
                  </a:lnTo>
                  <a:lnTo>
                    <a:pt x="941" y="931"/>
                  </a:lnTo>
                  <a:lnTo>
                    <a:pt x="951" y="951"/>
                  </a:lnTo>
                  <a:lnTo>
                    <a:pt x="951" y="979"/>
                  </a:lnTo>
                  <a:lnTo>
                    <a:pt x="951" y="999"/>
                  </a:lnTo>
                  <a:lnTo>
                    <a:pt x="960" y="1027"/>
                  </a:lnTo>
                  <a:lnTo>
                    <a:pt x="960" y="1047"/>
                  </a:lnTo>
                  <a:lnTo>
                    <a:pt x="970" y="1075"/>
                  </a:lnTo>
                  <a:lnTo>
                    <a:pt x="980" y="1095"/>
                  </a:lnTo>
                  <a:lnTo>
                    <a:pt x="989" y="1123"/>
                  </a:lnTo>
                  <a:lnTo>
                    <a:pt x="1018" y="1104"/>
                  </a:lnTo>
                  <a:lnTo>
                    <a:pt x="1018" y="1075"/>
                  </a:lnTo>
                  <a:lnTo>
                    <a:pt x="1028" y="1037"/>
                  </a:lnTo>
                  <a:lnTo>
                    <a:pt x="1037" y="1008"/>
                  </a:lnTo>
                  <a:lnTo>
                    <a:pt x="1037" y="979"/>
                  </a:lnTo>
                  <a:lnTo>
                    <a:pt x="1047" y="951"/>
                  </a:lnTo>
                  <a:lnTo>
                    <a:pt x="1056" y="931"/>
                  </a:lnTo>
                  <a:lnTo>
                    <a:pt x="1076" y="903"/>
                  </a:lnTo>
                  <a:lnTo>
                    <a:pt x="1095" y="883"/>
                  </a:lnTo>
                  <a:lnTo>
                    <a:pt x="1124" y="883"/>
                  </a:lnTo>
                  <a:lnTo>
                    <a:pt x="1124" y="903"/>
                  </a:lnTo>
                  <a:lnTo>
                    <a:pt x="1133" y="931"/>
                  </a:lnTo>
                  <a:lnTo>
                    <a:pt x="1133" y="903"/>
                  </a:lnTo>
                  <a:lnTo>
                    <a:pt x="1143" y="883"/>
                  </a:lnTo>
                  <a:lnTo>
                    <a:pt x="1152" y="855"/>
                  </a:lnTo>
                  <a:lnTo>
                    <a:pt x="1162" y="835"/>
                  </a:lnTo>
                  <a:lnTo>
                    <a:pt x="1162" y="807"/>
                  </a:lnTo>
                  <a:lnTo>
                    <a:pt x="1172" y="787"/>
                  </a:lnTo>
                  <a:lnTo>
                    <a:pt x="1172" y="759"/>
                  </a:lnTo>
                  <a:lnTo>
                    <a:pt x="1172" y="730"/>
                  </a:lnTo>
                  <a:lnTo>
                    <a:pt x="1181" y="701"/>
                  </a:lnTo>
                  <a:lnTo>
                    <a:pt x="1191" y="663"/>
                  </a:lnTo>
                  <a:lnTo>
                    <a:pt x="1191" y="643"/>
                  </a:lnTo>
                  <a:lnTo>
                    <a:pt x="1191" y="615"/>
                  </a:lnTo>
                  <a:lnTo>
                    <a:pt x="1191" y="595"/>
                  </a:lnTo>
                  <a:lnTo>
                    <a:pt x="1191" y="567"/>
                  </a:lnTo>
                  <a:lnTo>
                    <a:pt x="1200" y="547"/>
                  </a:lnTo>
                  <a:lnTo>
                    <a:pt x="1200" y="519"/>
                  </a:lnTo>
                  <a:lnTo>
                    <a:pt x="1210" y="499"/>
                  </a:lnTo>
                  <a:lnTo>
                    <a:pt x="1220" y="471"/>
                  </a:lnTo>
                  <a:lnTo>
                    <a:pt x="1220" y="451"/>
                  </a:lnTo>
                  <a:lnTo>
                    <a:pt x="1220" y="47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8" name="Line 28"/>
            <p:cNvSpPr>
              <a:spLocks noChangeShapeType="1"/>
            </p:cNvSpPr>
            <p:nvPr/>
          </p:nvSpPr>
          <p:spPr bwMode="auto">
            <a:xfrm>
              <a:off x="720" y="3216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Text Box 2075"/>
            <p:cNvSpPr txBox="1">
              <a:spLocks noChangeArrowheads="1"/>
            </p:cNvSpPr>
            <p:nvPr/>
          </p:nvSpPr>
          <p:spPr bwMode="auto">
            <a:xfrm>
              <a:off x="5615" y="3120"/>
              <a:ext cx="4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en-US"/>
                <a:t>time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Tutorial for frame blocking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 signal is sampled at 12KHz, the frame size is chosen to be 20ms and adjacent frames are separated by 5ms. Calculate N and m and draw the frame blocking diagram.</a:t>
            </a:r>
            <a:r>
              <a:rPr lang="en-US" altLang="zh-TW" sz="1800" smtClean="0">
                <a:ea typeface="新細明體" pitchFamily="18" charset="-120"/>
              </a:rPr>
              <a:t>(ans: N=240, m=60.)</a:t>
            </a:r>
            <a:endParaRPr lang="en-US" altLang="zh-TW" smtClean="0">
              <a:ea typeface="新細明體" pitchFamily="18" charset="-120"/>
            </a:endParaRP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Repeat above when adjacent frames do not overlap.</a:t>
            </a:r>
            <a:r>
              <a:rPr lang="en-US" altLang="zh-TW" sz="1800" smtClean="0">
                <a:ea typeface="新細明體" pitchFamily="18" charset="-120"/>
              </a:rPr>
              <a:t>(ans: N=240, m=240.)</a:t>
            </a:r>
          </a:p>
        </p:txBody>
      </p:sp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Preprocessing Ch2 , v8c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EFA1D6F5-2158-4531-885F-6702BB84FFB3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/>
            <a:r>
              <a:rPr lang="en-US" altLang="zh-CN" smtClean="0">
                <a:ea typeface="SimSun" pitchFamily="2" charset="-122"/>
              </a:rPr>
              <a:t>Class exercise 2.1</a:t>
            </a:r>
            <a:endParaRPr lang="en-US" altLang="en-US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dirty="0" smtClean="0"/>
              <a:t>For a 22-KHz/16 bit sampling speech wave, frame size is 15 </a:t>
            </a:r>
            <a:r>
              <a:rPr lang="en-US" altLang="en-US" dirty="0" err="1" smtClean="0"/>
              <a:t>ms</a:t>
            </a:r>
            <a:r>
              <a:rPr lang="en-US" altLang="en-US" dirty="0" smtClean="0"/>
              <a:t> and frame overlapping period is 40 % of the frame size.</a:t>
            </a:r>
            <a:endParaRPr lang="en-US" altLang="zh-CN" dirty="0" smtClean="0">
              <a:ea typeface="SimSun" pitchFamily="2" charset="-122"/>
            </a:endParaRPr>
          </a:p>
          <a:p>
            <a:pPr marL="533400" indent="-533400" eaLnBrk="1" hangingPunct="1"/>
            <a:r>
              <a:rPr lang="en-US" altLang="en-US" dirty="0" smtClean="0"/>
              <a:t>Draw the frame blocking diagram.</a:t>
            </a:r>
          </a:p>
        </p:txBody>
      </p:sp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Preprocessing Ch2 , v8c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645F9A96-253C-44C9-B446-CCC36651457D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04800"/>
            <a:ext cx="8912225" cy="11398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The frequency model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531812" y="1600200"/>
            <a:ext cx="8912543" cy="452596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For a frame we can calculate its frequency content by Fourier Transform (FT)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Computationally, you may use Discrete-FT (DFT) or Fast-FT (FFT) algorithms. FFT is popular because it is more efficient.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FFT algorithms can be found in most numerical method textbooks</a:t>
            </a:r>
            <a:r>
              <a:rPr lang="en-US" altLang="zh-CN" smtClean="0">
                <a:ea typeface="新細明體" pitchFamily="18" charset="-120"/>
              </a:rPr>
              <a:t>/web pages</a:t>
            </a:r>
            <a:r>
              <a:rPr lang="en-US" altLang="zh-TW" smtClean="0">
                <a:ea typeface="新細明體" pitchFamily="18" charset="-120"/>
              </a:rPr>
              <a:t>.</a:t>
            </a:r>
            <a:endParaRPr lang="en-US" altLang="zh-CN" smtClean="0">
              <a:ea typeface="新細明體" pitchFamily="18" charset="-120"/>
            </a:endParaRPr>
          </a:p>
          <a:p>
            <a:pPr eaLnBrk="1" hangingPunct="1"/>
            <a:r>
              <a:rPr lang="en-US" altLang="zh-CN" smtClean="0">
                <a:ea typeface="新細明體" pitchFamily="18" charset="-120"/>
              </a:rPr>
              <a:t>E.g. </a:t>
            </a:r>
            <a:r>
              <a:rPr lang="en-US" altLang="zh-TW" sz="2400" smtClean="0">
                <a:ea typeface="新細明體" pitchFamily="18" charset="-120"/>
              </a:rPr>
              <a:t>http://en.wikipedia.org/wiki/Fast_Fourier_transform</a:t>
            </a:r>
          </a:p>
        </p:txBody>
      </p:sp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Preprocessing Ch2 , v8c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D09FF82A-80D5-4BBA-9388-E42FC63797A6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time domain signal of N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5402" y="5867400"/>
            <a:ext cx="1502571" cy="296655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68DF-02DA-49D8-9092-E76F2DA11D19}" type="slidenum">
              <a:rPr lang="en-US" altLang="en-US" smtClean="0"/>
              <a:pPr/>
              <a:t>9</a:t>
            </a:fld>
            <a:endParaRPr lang="en-US" altLang="en-US"/>
          </a:p>
        </p:txBody>
      </p:sp>
      <p:grpSp>
        <p:nvGrpSpPr>
          <p:cNvPr id="11" name="Group 1"/>
          <p:cNvGrpSpPr>
            <a:grpSpLocks/>
          </p:cNvGrpSpPr>
          <p:nvPr/>
        </p:nvGrpSpPr>
        <p:grpSpPr bwMode="auto">
          <a:xfrm>
            <a:off x="883625" y="2416673"/>
            <a:ext cx="6963386" cy="2387095"/>
            <a:chOff x="883629" y="3739495"/>
            <a:chExt cx="6963462" cy="2851150"/>
          </a:xfrm>
        </p:grpSpPr>
        <p:sp>
          <p:nvSpPr>
            <p:cNvPr id="12" name="Line 6"/>
            <p:cNvSpPr>
              <a:spLocks noChangeShapeType="1"/>
            </p:cNvSpPr>
            <p:nvPr/>
          </p:nvSpPr>
          <p:spPr bwMode="auto">
            <a:xfrm flipV="1">
              <a:off x="1639887" y="6438244"/>
              <a:ext cx="620720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V="1">
              <a:off x="1639887" y="3856458"/>
              <a:ext cx="0" cy="25817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036762" y="3739495"/>
              <a:ext cx="5699125" cy="2546350"/>
            </a:xfrm>
            <a:custGeom>
              <a:avLst/>
              <a:gdLst>
                <a:gd name="T0" fmla="*/ 0 w 1200"/>
                <a:gd name="T1" fmla="*/ 2147483647 h 688"/>
                <a:gd name="T2" fmla="*/ 2147483647 w 1200"/>
                <a:gd name="T3" fmla="*/ 2147483647 h 688"/>
                <a:gd name="T4" fmla="*/ 2147483647 w 1200"/>
                <a:gd name="T5" fmla="*/ 2147483647 h 688"/>
                <a:gd name="T6" fmla="*/ 2147483647 w 1200"/>
                <a:gd name="T7" fmla="*/ 2147483647 h 688"/>
                <a:gd name="T8" fmla="*/ 2147483647 w 1200"/>
                <a:gd name="T9" fmla="*/ 2147483647 h 688"/>
                <a:gd name="T10" fmla="*/ 2147483647 w 1200"/>
                <a:gd name="T11" fmla="*/ 2147483647 h 688"/>
                <a:gd name="T12" fmla="*/ 2147483647 w 1200"/>
                <a:gd name="T13" fmla="*/ 2147483647 h 688"/>
                <a:gd name="T14" fmla="*/ 2147483647 w 1200"/>
                <a:gd name="T15" fmla="*/ 2147483647 h 688"/>
                <a:gd name="T16" fmla="*/ 2147483647 w 1200"/>
                <a:gd name="T17" fmla="*/ 2147483647 h 688"/>
                <a:gd name="T18" fmla="*/ 2147483647 w 1200"/>
                <a:gd name="T19" fmla="*/ 2147483647 h 688"/>
                <a:gd name="T20" fmla="*/ 2147483647 w 1200"/>
                <a:gd name="T21" fmla="*/ 2147483647 h 688"/>
                <a:gd name="T22" fmla="*/ 2147483647 w 1200"/>
                <a:gd name="T23" fmla="*/ 2147483647 h 688"/>
                <a:gd name="T24" fmla="*/ 2147483647 w 1200"/>
                <a:gd name="T25" fmla="*/ 2147483647 h 688"/>
                <a:gd name="T26" fmla="*/ 2147483647 w 1200"/>
                <a:gd name="T27" fmla="*/ 2147483647 h 688"/>
                <a:gd name="T28" fmla="*/ 2147483647 w 1200"/>
                <a:gd name="T29" fmla="*/ 2147483647 h 68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00" h="688">
                  <a:moveTo>
                    <a:pt x="0" y="456"/>
                  </a:moveTo>
                  <a:cubicBezTo>
                    <a:pt x="56" y="352"/>
                    <a:pt x="112" y="248"/>
                    <a:pt x="144" y="216"/>
                  </a:cubicBezTo>
                  <a:cubicBezTo>
                    <a:pt x="176" y="184"/>
                    <a:pt x="168" y="288"/>
                    <a:pt x="192" y="264"/>
                  </a:cubicBezTo>
                  <a:cubicBezTo>
                    <a:pt x="216" y="240"/>
                    <a:pt x="264" y="56"/>
                    <a:pt x="288" y="72"/>
                  </a:cubicBezTo>
                  <a:cubicBezTo>
                    <a:pt x="312" y="88"/>
                    <a:pt x="320" y="264"/>
                    <a:pt x="336" y="360"/>
                  </a:cubicBezTo>
                  <a:cubicBezTo>
                    <a:pt x="352" y="456"/>
                    <a:pt x="352" y="672"/>
                    <a:pt x="384" y="648"/>
                  </a:cubicBezTo>
                  <a:cubicBezTo>
                    <a:pt x="416" y="624"/>
                    <a:pt x="496" y="280"/>
                    <a:pt x="528" y="216"/>
                  </a:cubicBezTo>
                  <a:cubicBezTo>
                    <a:pt x="560" y="152"/>
                    <a:pt x="552" y="288"/>
                    <a:pt x="576" y="264"/>
                  </a:cubicBezTo>
                  <a:cubicBezTo>
                    <a:pt x="600" y="240"/>
                    <a:pt x="648" y="8"/>
                    <a:pt x="672" y="72"/>
                  </a:cubicBezTo>
                  <a:cubicBezTo>
                    <a:pt x="696" y="136"/>
                    <a:pt x="688" y="632"/>
                    <a:pt x="720" y="648"/>
                  </a:cubicBezTo>
                  <a:cubicBezTo>
                    <a:pt x="752" y="664"/>
                    <a:pt x="832" y="240"/>
                    <a:pt x="864" y="168"/>
                  </a:cubicBezTo>
                  <a:cubicBezTo>
                    <a:pt x="896" y="96"/>
                    <a:pt x="888" y="232"/>
                    <a:pt x="912" y="216"/>
                  </a:cubicBezTo>
                  <a:cubicBezTo>
                    <a:pt x="936" y="200"/>
                    <a:pt x="976" y="0"/>
                    <a:pt x="1008" y="72"/>
                  </a:cubicBezTo>
                  <a:cubicBezTo>
                    <a:pt x="1040" y="144"/>
                    <a:pt x="1072" y="608"/>
                    <a:pt x="1104" y="648"/>
                  </a:cubicBezTo>
                  <a:cubicBezTo>
                    <a:pt x="1136" y="688"/>
                    <a:pt x="1168" y="500"/>
                    <a:pt x="1200" y="31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435367" y="5190372"/>
              <a:ext cx="657559" cy="441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err="1" smtClean="0"/>
                <a:t>S</a:t>
              </a:r>
              <a:r>
                <a:rPr lang="en-US" altLang="en-US" sz="1800" baseline="-25000" dirty="0" err="1" smtClean="0"/>
                <a:t>k</a:t>
              </a:r>
              <a:r>
                <a:rPr lang="en-US" altLang="en-US" sz="1800" baseline="-25000" dirty="0" smtClean="0"/>
                <a:t>=0</a:t>
              </a:r>
              <a:endParaRPr lang="en-US" altLang="en-US" sz="1800" baseline="-25000" dirty="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862313" y="4319853"/>
              <a:ext cx="657559" cy="441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err="1" smtClean="0"/>
                <a:t>S</a:t>
              </a:r>
              <a:r>
                <a:rPr lang="en-US" altLang="en-US" sz="1800" baseline="-25000" dirty="0" err="1" smtClean="0"/>
                <a:t>k</a:t>
              </a:r>
              <a:r>
                <a:rPr lang="en-US" altLang="en-US" sz="1800" baseline="-25000" dirty="0" smtClean="0"/>
                <a:t>=2</a:t>
              </a:r>
              <a:endParaRPr lang="en-US" altLang="en-US" sz="1800" baseline="-25000" dirty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3468687" y="4304645"/>
              <a:ext cx="76200" cy="76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2935287" y="4685645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>
              <a:off x="3087687" y="4304645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5"/>
            <p:cNvSpPr>
              <a:spLocks noChangeShapeType="1"/>
            </p:cNvSpPr>
            <p:nvPr/>
          </p:nvSpPr>
          <p:spPr bwMode="auto">
            <a:xfrm>
              <a:off x="3316287" y="3999845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36"/>
            <p:cNvSpPr txBox="1">
              <a:spLocks noChangeArrowheads="1"/>
            </p:cNvSpPr>
            <p:nvPr/>
          </p:nvSpPr>
          <p:spPr bwMode="auto">
            <a:xfrm>
              <a:off x="883629" y="3856458"/>
              <a:ext cx="2614926" cy="1102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smtClean="0"/>
                <a:t>S=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smtClean="0"/>
                <a:t>Signal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smtClean="0"/>
                <a:t>level</a:t>
              </a:r>
              <a:endParaRPr lang="en-US" altLang="en-US" sz="1800" dirty="0"/>
            </a:p>
          </p:txBody>
        </p:sp>
        <p:sp>
          <p:nvSpPr>
            <p:cNvPr id="29" name="Text Box 37"/>
            <p:cNvSpPr txBox="1">
              <a:spLocks noChangeArrowheads="1"/>
            </p:cNvSpPr>
            <p:nvPr/>
          </p:nvSpPr>
          <p:spPr bwMode="auto">
            <a:xfrm>
              <a:off x="6300347" y="6035214"/>
              <a:ext cx="971752" cy="441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Time </a:t>
              </a:r>
              <a:r>
                <a:rPr lang="en-US" altLang="en-US" sz="1800" i="1" dirty="0" smtClean="0"/>
                <a:t>k</a:t>
              </a:r>
              <a:endParaRPr lang="en-US" altLang="en-US" sz="1800" i="1" dirty="0"/>
            </a:p>
          </p:txBody>
        </p:sp>
        <p:sp>
          <p:nvSpPr>
            <p:cNvPr id="33" name="Line 42"/>
            <p:cNvSpPr>
              <a:spLocks noChangeShapeType="1"/>
            </p:cNvSpPr>
            <p:nvPr/>
          </p:nvSpPr>
          <p:spPr bwMode="auto">
            <a:xfrm flipV="1">
              <a:off x="7735887" y="6362045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46"/>
            <p:cNvSpPr>
              <a:spLocks noChangeShapeType="1"/>
            </p:cNvSpPr>
            <p:nvPr/>
          </p:nvSpPr>
          <p:spPr bwMode="auto">
            <a:xfrm flipH="1">
              <a:off x="2196827" y="5012670"/>
              <a:ext cx="1751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1649644" y="3241098"/>
            <a:ext cx="6575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 smtClean="0"/>
              <a:t>S</a:t>
            </a:r>
            <a:r>
              <a:rPr lang="en-US" altLang="en-US" sz="1800" baseline="-25000" dirty="0" err="1" smtClean="0"/>
              <a:t>k</a:t>
            </a:r>
            <a:r>
              <a:rPr lang="en-US" altLang="en-US" sz="1800" baseline="-25000" dirty="0" smtClean="0"/>
              <a:t>=1</a:t>
            </a:r>
            <a:endParaRPr lang="en-US" altLang="en-US" sz="1800" baseline="-25000" dirty="0"/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 flipV="1">
            <a:off x="2036746" y="3675228"/>
            <a:ext cx="0" cy="1046869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 flipH="1" flipV="1">
            <a:off x="2317353" y="3370283"/>
            <a:ext cx="8570" cy="1351814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 flipH="1" flipV="1">
            <a:off x="2596050" y="3080052"/>
            <a:ext cx="0" cy="164204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31182" y="480376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k=0  1  2….</a:t>
            </a:r>
            <a:endParaRPr lang="en-US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38474" y="484321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     k=N-1</a:t>
            </a:r>
            <a:endParaRPr lang="en-US" i="1" dirty="0"/>
          </a:p>
        </p:txBody>
      </p:sp>
      <p:sp>
        <p:nvSpPr>
          <p:cNvPr id="52" name="Line 33"/>
          <p:cNvSpPr>
            <a:spLocks noChangeShapeType="1"/>
          </p:cNvSpPr>
          <p:nvPr/>
        </p:nvSpPr>
        <p:spPr bwMode="auto">
          <a:xfrm>
            <a:off x="2511533" y="3208827"/>
            <a:ext cx="15239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33"/>
          <p:cNvSpPr>
            <a:spLocks noChangeShapeType="1"/>
          </p:cNvSpPr>
          <p:nvPr/>
        </p:nvSpPr>
        <p:spPr bwMode="auto">
          <a:xfrm>
            <a:off x="1980057" y="3816070"/>
            <a:ext cx="15239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Preprocessing Ch2 , v8c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326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33058</TotalTime>
  <Words>1681</Words>
  <Application>Microsoft Office PowerPoint</Application>
  <PresentationFormat>Custom</PresentationFormat>
  <Paragraphs>328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Office Theme</vt:lpstr>
      <vt:lpstr>VISIO</vt:lpstr>
      <vt:lpstr>Equation</vt:lpstr>
      <vt:lpstr>Photo Editor Photo</vt:lpstr>
      <vt:lpstr>公式</vt:lpstr>
      <vt:lpstr>Ch. 2 : Preprocessing  of audio signals in time and frequency domain</vt:lpstr>
      <vt:lpstr> Revision: Raw data and PCM</vt:lpstr>
      <vt:lpstr>Concept: Human perceives data in  blocks</vt:lpstr>
      <vt:lpstr>Time framing</vt:lpstr>
      <vt:lpstr>Frame blocking and Windowing </vt:lpstr>
      <vt:lpstr>Tutorial for frame blocking</vt:lpstr>
      <vt:lpstr>Class exercise 2.1</vt:lpstr>
      <vt:lpstr>The frequency model</vt:lpstr>
      <vt:lpstr>A time domain signal of N samples</vt:lpstr>
      <vt:lpstr>The Fourier Transform FT method (see appendix of why mN/2)</vt:lpstr>
      <vt:lpstr>Fourier Transform </vt:lpstr>
      <vt:lpstr>Example</vt:lpstr>
      <vt:lpstr>Examples of FT (Pure wave vs. speech wave)</vt:lpstr>
      <vt:lpstr>Discrete Fourier transform DFT and  Inverse Discrete Fourier transform IDFT</vt:lpstr>
      <vt:lpstr>Use of short term Fourier Transform  (Fourier Transform of a frame)</vt:lpstr>
      <vt:lpstr>Class exercise 2.2: Fourier Transform</vt:lpstr>
      <vt:lpstr>The spectrogram: to see the spectral envelope as time moves forward </vt:lpstr>
      <vt:lpstr>PowerPoint Presentation</vt:lpstr>
      <vt:lpstr>PowerPoint Presentation</vt:lpstr>
      <vt:lpstr>PowerPoint Presentation</vt:lpstr>
      <vt:lpstr>PowerPoint Presentation</vt:lpstr>
      <vt:lpstr>Class exercise 2.3: In specgram1</vt:lpstr>
      <vt:lpstr>Spectrogram plots of some music sounds sound file is tz1.wav </vt:lpstr>
      <vt:lpstr>spectrogram plots of some music sounds</vt:lpstr>
      <vt:lpstr>Exercise 2.4</vt:lpstr>
      <vt:lpstr>Summary</vt:lpstr>
      <vt:lpstr>Appendix</vt:lpstr>
      <vt:lpstr>Answer: Class exercise 2.1</vt:lpstr>
      <vt:lpstr>Answer Class exercise 2.2: Fourier Transform</vt:lpstr>
      <vt:lpstr>Answer: Class exercise 2.3: In specgram1 (updated)</vt:lpstr>
      <vt:lpstr>Why in Discrete Fourier transform the summation is from k=0 to k=N-1 and m is ranging from 0 to N/2?</vt:lpstr>
      <vt:lpstr>Answer: Exercise 2.4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speech processing</dc:title>
  <dc:creator>Dr. K.H. Wong</dc:creator>
  <cp:lastModifiedBy>khwong</cp:lastModifiedBy>
  <cp:revision>438</cp:revision>
  <cp:lastPrinted>2013-11-25T02:39:00Z</cp:lastPrinted>
  <dcterms:created xsi:type="dcterms:W3CDTF">1996-05-13T10:08:08Z</dcterms:created>
  <dcterms:modified xsi:type="dcterms:W3CDTF">2018-10-04T08:38:20Z</dcterms:modified>
</cp:coreProperties>
</file>