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304" r:id="rId3"/>
    <p:sldId id="305" r:id="rId4"/>
    <p:sldId id="30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E11F1-B25C-45DF-8286-EAAE44DF8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image" Target="../media/image16.emf"/><Relationship Id="rId4" Type="http://schemas.openxmlformats.org/officeDocument/2006/relationships/oleObject" Target="../embeddings/oleObject24.bin"/><Relationship Id="rId9"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22.emf"/><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685800" y="1905000"/>
            <a:ext cx="8154988" cy="3276600"/>
          </a:xfrm>
          <a:noFill/>
        </p:spPr>
        <p:txBody>
          <a:bodyPr/>
          <a:lstStyle/>
          <a:p>
            <a:pPr algn="ctr">
              <a:buFont typeface="Monotype Sorts" pitchFamily="2" charset="2"/>
              <a:buNone/>
            </a:pPr>
            <a:endParaRPr lang="en-US" sz="4000" b="1" dirty="0">
              <a:solidFill>
                <a:schemeClr val="accent2"/>
              </a:solidFill>
            </a:endParaRPr>
          </a:p>
          <a:p>
            <a:pPr algn="ctr">
              <a:buFont typeface="Monotype Sorts" pitchFamily="2" charset="2"/>
              <a:buNone/>
            </a:pPr>
            <a:r>
              <a:rPr lang="en-US" sz="4000" b="1" dirty="0">
                <a:solidFill>
                  <a:schemeClr val="accent2"/>
                </a:solidFill>
              </a:rPr>
              <a:t> </a:t>
            </a:r>
            <a:r>
              <a:rPr lang="en-US" sz="4800" b="1" dirty="0">
                <a:solidFill>
                  <a:schemeClr val="accent2"/>
                </a:solidFill>
              </a:rPr>
              <a:t>Normalization</a:t>
            </a:r>
            <a:endParaRPr lang="en-US" sz="4000" b="1" dirty="0">
              <a:solidFill>
                <a:schemeClr val="accent2"/>
              </a:solidFill>
            </a:endParaRPr>
          </a:p>
          <a:p>
            <a:pPr algn="ctr">
              <a:buFont typeface="Monotype Sorts" pitchFamily="2" charset="2"/>
              <a:buNone/>
            </a:pPr>
            <a:endParaRPr lang="en-US" sz="4000" b="1" dirty="0">
              <a:solidFill>
                <a:schemeClr val="accent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a:t>Example 1: Determine NF</a:t>
            </a:r>
          </a:p>
        </p:txBody>
      </p:sp>
      <p:sp>
        <p:nvSpPr>
          <p:cNvPr id="6148"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pSp>
        <p:nvGrpSpPr>
          <p:cNvPr id="2" name="Group 4"/>
          <p:cNvGrpSpPr>
            <a:grpSpLocks/>
          </p:cNvGrpSpPr>
          <p:nvPr/>
        </p:nvGrpSpPr>
        <p:grpSpPr bwMode="auto">
          <a:xfrm>
            <a:off x="990600" y="3429000"/>
            <a:ext cx="7315200" cy="1349375"/>
            <a:chOff x="624" y="2160"/>
            <a:chExt cx="4608" cy="850"/>
          </a:xfrm>
        </p:grpSpPr>
        <p:graphicFrame>
          <p:nvGraphicFramePr>
            <p:cNvPr id="6146" name="Object 5"/>
            <p:cNvGraphicFramePr>
              <a:graphicFrameLocks noChangeAspect="1"/>
            </p:cNvGraphicFramePr>
            <p:nvPr/>
          </p:nvGraphicFramePr>
          <p:xfrm>
            <a:off x="624" y="2160"/>
            <a:ext cx="4608" cy="850"/>
          </p:xfrm>
          <a:graphic>
            <a:graphicData uri="http://schemas.openxmlformats.org/presentationml/2006/ole">
              <mc:AlternateContent xmlns:mc="http://schemas.openxmlformats.org/markup-compatibility/2006">
                <mc:Choice xmlns:v="urn:schemas-microsoft-com:vml" Requires="v">
                  <p:oleObj spid="_x0000_s5122" name="Worksheet" r:id="rId2" imgW="3296160" imgH="607680" progId="Excel.Sheet.8">
                    <p:embed/>
                  </p:oleObj>
                </mc:Choice>
                <mc:Fallback>
                  <p:oleObj name="Worksheet" r:id="rId2" imgW="3296160" imgH="607680"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160"/>
                          <a:ext cx="4608" cy="85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1200" y="2544"/>
              <a:ext cx="816" cy="144"/>
              <a:chOff x="1200" y="2448"/>
              <a:chExt cx="816" cy="144"/>
            </a:xfrm>
          </p:grpSpPr>
          <p:sp>
            <p:nvSpPr>
              <p:cNvPr id="6160"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6161"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6162"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0"/>
            <p:cNvGrpSpPr>
              <a:grpSpLocks/>
            </p:cNvGrpSpPr>
            <p:nvPr/>
          </p:nvGrpSpPr>
          <p:grpSpPr bwMode="auto">
            <a:xfrm>
              <a:off x="1200" y="2544"/>
              <a:ext cx="2064" cy="144"/>
              <a:chOff x="1200" y="2448"/>
              <a:chExt cx="816" cy="144"/>
            </a:xfrm>
          </p:grpSpPr>
          <p:sp>
            <p:nvSpPr>
              <p:cNvPr id="6157"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6158"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6159"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4"/>
            <p:cNvGrpSpPr>
              <a:grpSpLocks/>
            </p:cNvGrpSpPr>
            <p:nvPr/>
          </p:nvGrpSpPr>
          <p:grpSpPr bwMode="auto">
            <a:xfrm>
              <a:off x="3648" y="2544"/>
              <a:ext cx="816" cy="144"/>
              <a:chOff x="1200" y="2448"/>
              <a:chExt cx="816" cy="144"/>
            </a:xfrm>
          </p:grpSpPr>
          <p:sp>
            <p:nvSpPr>
              <p:cNvPr id="6154"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6155"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6156"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40658" name="AutoShape 18"/>
          <p:cNvSpPr>
            <a:spLocks noChangeArrowheads="1"/>
          </p:cNvSpPr>
          <p:nvPr/>
        </p:nvSpPr>
        <p:spPr bwMode="auto">
          <a:xfrm>
            <a:off x="3657600" y="1600200"/>
            <a:ext cx="4953000" cy="2209800"/>
          </a:xfrm>
          <a:prstGeom prst="wedgeEllipseCallout">
            <a:avLst>
              <a:gd name="adj1" fmla="val -45194"/>
              <a:gd name="adj2" fmla="val 50792"/>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The relation is at least in 1NF. There is no COMPOSITE primary key, therefore there can’t be partial dependencies.  Therefore, the relation is at least in 2NF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58"/>
                                        </p:tgtEl>
                                        <p:attrNameLst>
                                          <p:attrName>style.visibility</p:attrName>
                                        </p:attrNameLst>
                                      </p:cBhvr>
                                      <p:to>
                                        <p:strVal val="visible"/>
                                      </p:to>
                                    </p:set>
                                    <p:anim calcmode="lin" valueType="num">
                                      <p:cBhvr additive="base">
                                        <p:cTn id="7" dur="500" fill="hold"/>
                                        <p:tgtEl>
                                          <p:spTgt spid="240658"/>
                                        </p:tgtEl>
                                        <p:attrNameLst>
                                          <p:attrName>ppt_x</p:attrName>
                                        </p:attrNameLst>
                                      </p:cBhvr>
                                      <p:tavLst>
                                        <p:tav tm="0">
                                          <p:val>
                                            <p:strVal val="0-#ppt_w/2"/>
                                          </p:val>
                                        </p:tav>
                                        <p:tav tm="100000">
                                          <p:val>
                                            <p:strVal val="#ppt_x"/>
                                          </p:val>
                                        </p:tav>
                                      </p:tavLst>
                                    </p:anim>
                                    <p:anim calcmode="lin" valueType="num">
                                      <p:cBhvr additive="base">
                                        <p:cTn id="8" dur="500" fill="hold"/>
                                        <p:tgtEl>
                                          <p:spTgt spid="24065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06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a:t>Example 1: Determine NF</a:t>
            </a:r>
          </a:p>
        </p:txBody>
      </p:sp>
      <p:sp>
        <p:nvSpPr>
          <p:cNvPr id="7172"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aphicFrame>
        <p:nvGraphicFramePr>
          <p:cNvPr id="7170" name="Object 4"/>
          <p:cNvGraphicFramePr>
            <a:graphicFrameLocks noChangeAspect="1"/>
          </p:cNvGraphicFramePr>
          <p:nvPr/>
        </p:nvGraphicFramePr>
        <p:xfrm>
          <a:off x="990600" y="3429000"/>
          <a:ext cx="7315200" cy="1349375"/>
        </p:xfrm>
        <a:graphic>
          <a:graphicData uri="http://schemas.openxmlformats.org/presentationml/2006/ole">
            <mc:AlternateContent xmlns:mc="http://schemas.openxmlformats.org/markup-compatibility/2006">
              <mc:Choice xmlns:v="urn:schemas-microsoft-com:vml" Requires="v">
                <p:oleObj spid="_x0000_s6146" name="Worksheet" r:id="rId2" imgW="3296160" imgH="607680" progId="Excel.Sheet.8">
                  <p:embed/>
                </p:oleObj>
              </mc:Choice>
              <mc:Fallback>
                <p:oleObj name="Worksheet" r:id="rId2" imgW="3296160" imgH="607680"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7315200" cy="13493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5"/>
          <p:cNvGrpSpPr>
            <a:grpSpLocks/>
          </p:cNvGrpSpPr>
          <p:nvPr/>
        </p:nvGrpSpPr>
        <p:grpSpPr bwMode="auto">
          <a:xfrm>
            <a:off x="1905000" y="4038600"/>
            <a:ext cx="5181600" cy="228600"/>
            <a:chOff x="1200" y="2544"/>
            <a:chExt cx="3264" cy="144"/>
          </a:xfrm>
        </p:grpSpPr>
        <p:grpSp>
          <p:nvGrpSpPr>
            <p:cNvPr id="3" name="Group 6"/>
            <p:cNvGrpSpPr>
              <a:grpSpLocks/>
            </p:cNvGrpSpPr>
            <p:nvPr/>
          </p:nvGrpSpPr>
          <p:grpSpPr bwMode="auto">
            <a:xfrm>
              <a:off x="1200" y="2544"/>
              <a:ext cx="816" cy="144"/>
              <a:chOff x="1200" y="2448"/>
              <a:chExt cx="816" cy="144"/>
            </a:xfrm>
          </p:grpSpPr>
          <p:sp>
            <p:nvSpPr>
              <p:cNvPr id="7184"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7185"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7186"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0"/>
            <p:cNvGrpSpPr>
              <a:grpSpLocks/>
            </p:cNvGrpSpPr>
            <p:nvPr/>
          </p:nvGrpSpPr>
          <p:grpSpPr bwMode="auto">
            <a:xfrm>
              <a:off x="1200" y="2544"/>
              <a:ext cx="2064" cy="144"/>
              <a:chOff x="1200" y="2448"/>
              <a:chExt cx="816" cy="144"/>
            </a:xfrm>
          </p:grpSpPr>
          <p:sp>
            <p:nvSpPr>
              <p:cNvPr id="7181"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7182"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7183"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4"/>
            <p:cNvGrpSpPr>
              <a:grpSpLocks/>
            </p:cNvGrpSpPr>
            <p:nvPr/>
          </p:nvGrpSpPr>
          <p:grpSpPr bwMode="auto">
            <a:xfrm>
              <a:off x="3648" y="2544"/>
              <a:ext cx="816" cy="144"/>
              <a:chOff x="1200" y="2448"/>
              <a:chExt cx="816" cy="144"/>
            </a:xfrm>
          </p:grpSpPr>
          <p:sp>
            <p:nvSpPr>
              <p:cNvPr id="7178"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7179"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7180"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41682" name="AutoShape 18"/>
          <p:cNvSpPr>
            <a:spLocks noChangeArrowheads="1"/>
          </p:cNvSpPr>
          <p:nvPr/>
        </p:nvSpPr>
        <p:spPr bwMode="auto">
          <a:xfrm>
            <a:off x="3657600" y="1371600"/>
            <a:ext cx="5486400" cy="2362200"/>
          </a:xfrm>
          <a:prstGeom prst="wedgeEllipseCallout">
            <a:avLst>
              <a:gd name="adj1" fmla="val -40537"/>
              <a:gd name="adj2" fmla="val 59208"/>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Publisher is a non-key attribute, and it determines Address, another non-key attribute. Therefore, there is a transitive dependency, which means that the relation is NOT in 3 NF.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82"/>
                                        </p:tgtEl>
                                        <p:attrNameLst>
                                          <p:attrName>style.visibility</p:attrName>
                                        </p:attrNameLst>
                                      </p:cBhvr>
                                      <p:to>
                                        <p:strVal val="visible"/>
                                      </p:to>
                                    </p:set>
                                    <p:anim calcmode="lin" valueType="num">
                                      <p:cBhvr additive="base">
                                        <p:cTn id="7" dur="500" fill="hold"/>
                                        <p:tgtEl>
                                          <p:spTgt spid="241682"/>
                                        </p:tgtEl>
                                        <p:attrNameLst>
                                          <p:attrName>ppt_x</p:attrName>
                                        </p:attrNameLst>
                                      </p:cBhvr>
                                      <p:tavLst>
                                        <p:tav tm="0">
                                          <p:val>
                                            <p:strVal val="0-#ppt_w/2"/>
                                          </p:val>
                                        </p:tav>
                                        <p:tav tm="100000">
                                          <p:val>
                                            <p:strVal val="#ppt_x"/>
                                          </p:val>
                                        </p:tav>
                                      </p:tavLst>
                                    </p:anim>
                                    <p:anim calcmode="lin" valueType="num">
                                      <p:cBhvr additive="base">
                                        <p:cTn id="8" dur="500" fill="hold"/>
                                        <p:tgtEl>
                                          <p:spTgt spid="24168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16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a:t>Example 1: Determine NF</a:t>
            </a:r>
          </a:p>
        </p:txBody>
      </p:sp>
      <p:sp>
        <p:nvSpPr>
          <p:cNvPr id="8196"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aphicFrame>
        <p:nvGraphicFramePr>
          <p:cNvPr id="8194" name="Object 4"/>
          <p:cNvGraphicFramePr>
            <a:graphicFrameLocks noChangeAspect="1"/>
          </p:cNvGraphicFramePr>
          <p:nvPr/>
        </p:nvGraphicFramePr>
        <p:xfrm>
          <a:off x="990600" y="3429000"/>
          <a:ext cx="7315200" cy="1349375"/>
        </p:xfrm>
        <a:graphic>
          <a:graphicData uri="http://schemas.openxmlformats.org/presentationml/2006/ole">
            <mc:AlternateContent xmlns:mc="http://schemas.openxmlformats.org/markup-compatibility/2006">
              <mc:Choice xmlns:v="urn:schemas-microsoft-com:vml" Requires="v">
                <p:oleObj spid="_x0000_s7170" name="Worksheet" r:id="rId2" imgW="3296160" imgH="607680" progId="Excel.Sheet.8">
                  <p:embed/>
                </p:oleObj>
              </mc:Choice>
              <mc:Fallback>
                <p:oleObj name="Worksheet" r:id="rId2" imgW="3296160" imgH="607680"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7315200" cy="13493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5"/>
          <p:cNvGrpSpPr>
            <a:grpSpLocks/>
          </p:cNvGrpSpPr>
          <p:nvPr/>
        </p:nvGrpSpPr>
        <p:grpSpPr bwMode="auto">
          <a:xfrm>
            <a:off x="1905000" y="4038600"/>
            <a:ext cx="5181600" cy="228600"/>
            <a:chOff x="1200" y="2544"/>
            <a:chExt cx="3264" cy="144"/>
          </a:xfrm>
        </p:grpSpPr>
        <p:grpSp>
          <p:nvGrpSpPr>
            <p:cNvPr id="3" name="Group 6"/>
            <p:cNvGrpSpPr>
              <a:grpSpLocks/>
            </p:cNvGrpSpPr>
            <p:nvPr/>
          </p:nvGrpSpPr>
          <p:grpSpPr bwMode="auto">
            <a:xfrm>
              <a:off x="1200" y="2544"/>
              <a:ext cx="816" cy="144"/>
              <a:chOff x="1200" y="2448"/>
              <a:chExt cx="816" cy="144"/>
            </a:xfrm>
          </p:grpSpPr>
          <p:sp>
            <p:nvSpPr>
              <p:cNvPr id="8208"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8209"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8210"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0"/>
            <p:cNvGrpSpPr>
              <a:grpSpLocks/>
            </p:cNvGrpSpPr>
            <p:nvPr/>
          </p:nvGrpSpPr>
          <p:grpSpPr bwMode="auto">
            <a:xfrm>
              <a:off x="1200" y="2544"/>
              <a:ext cx="2064" cy="144"/>
              <a:chOff x="1200" y="2448"/>
              <a:chExt cx="816" cy="144"/>
            </a:xfrm>
          </p:grpSpPr>
          <p:sp>
            <p:nvSpPr>
              <p:cNvPr id="8205"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8206"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8207"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4"/>
            <p:cNvGrpSpPr>
              <a:grpSpLocks/>
            </p:cNvGrpSpPr>
            <p:nvPr/>
          </p:nvGrpSpPr>
          <p:grpSpPr bwMode="auto">
            <a:xfrm>
              <a:off x="3648" y="2544"/>
              <a:ext cx="816" cy="144"/>
              <a:chOff x="1200" y="2448"/>
              <a:chExt cx="816" cy="144"/>
            </a:xfrm>
          </p:grpSpPr>
          <p:sp>
            <p:nvSpPr>
              <p:cNvPr id="8202"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8203"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8204"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42706" name="AutoShape 18"/>
          <p:cNvSpPr>
            <a:spLocks noChangeArrowheads="1"/>
          </p:cNvSpPr>
          <p:nvPr/>
        </p:nvSpPr>
        <p:spPr bwMode="auto">
          <a:xfrm>
            <a:off x="3581400" y="1447800"/>
            <a:ext cx="4953000" cy="1676400"/>
          </a:xfrm>
          <a:prstGeom prst="wedgeEllipseCallout">
            <a:avLst>
              <a:gd name="adj1" fmla="val -23463"/>
              <a:gd name="adj2" fmla="val 85699"/>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We know that the relation is at least in 2NF, and it is not in 3 NF. Therefore, we conclude that the relation is in 2NF.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706"/>
                                        </p:tgtEl>
                                        <p:attrNameLst>
                                          <p:attrName>style.visibility</p:attrName>
                                        </p:attrNameLst>
                                      </p:cBhvr>
                                      <p:to>
                                        <p:strVal val="visible"/>
                                      </p:to>
                                    </p:set>
                                    <p:anim calcmode="lin" valueType="num">
                                      <p:cBhvr additive="base">
                                        <p:cTn id="7" dur="500" fill="hold"/>
                                        <p:tgtEl>
                                          <p:spTgt spid="242706"/>
                                        </p:tgtEl>
                                        <p:attrNameLst>
                                          <p:attrName>ppt_x</p:attrName>
                                        </p:attrNameLst>
                                      </p:cBhvr>
                                      <p:tavLst>
                                        <p:tav tm="0">
                                          <p:val>
                                            <p:strVal val="0-#ppt_w/2"/>
                                          </p:val>
                                        </p:tav>
                                        <p:tav tm="100000">
                                          <p:val>
                                            <p:strVal val="#ppt_x"/>
                                          </p:val>
                                        </p:tav>
                                      </p:tavLst>
                                    </p:anim>
                                    <p:anim calcmode="lin" valueType="num">
                                      <p:cBhvr additive="base">
                                        <p:cTn id="8" dur="500" fill="hold"/>
                                        <p:tgtEl>
                                          <p:spTgt spid="24270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27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a:t>Example 1: Determine NF</a:t>
            </a:r>
          </a:p>
        </p:txBody>
      </p:sp>
      <p:sp>
        <p:nvSpPr>
          <p:cNvPr id="9220" name="Rectangle 3"/>
          <p:cNvSpPr>
            <a:spLocks noGrp="1" noChangeArrowheads="1"/>
          </p:cNvSpPr>
          <p:nvPr>
            <p:ph type="body" idx="1"/>
          </p:nvPr>
        </p:nvSpPr>
        <p:spPr>
          <a:xfrm>
            <a:off x="228600" y="1828800"/>
            <a:ext cx="3200400" cy="1143000"/>
          </a:xfrm>
        </p:spPr>
        <p:txBody>
          <a:bodyPr>
            <a:normAutofit lnSpcReduction="10000"/>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pSp>
        <p:nvGrpSpPr>
          <p:cNvPr id="2" name="Group 4"/>
          <p:cNvGrpSpPr>
            <a:grpSpLocks/>
          </p:cNvGrpSpPr>
          <p:nvPr/>
        </p:nvGrpSpPr>
        <p:grpSpPr bwMode="auto">
          <a:xfrm>
            <a:off x="990600" y="4876800"/>
            <a:ext cx="7315200" cy="1349375"/>
            <a:chOff x="624" y="3072"/>
            <a:chExt cx="4608" cy="850"/>
          </a:xfrm>
        </p:grpSpPr>
        <p:graphicFrame>
          <p:nvGraphicFramePr>
            <p:cNvPr id="9218" name="Object 5"/>
            <p:cNvGraphicFramePr>
              <a:graphicFrameLocks noChangeAspect="1"/>
            </p:cNvGraphicFramePr>
            <p:nvPr/>
          </p:nvGraphicFramePr>
          <p:xfrm>
            <a:off x="624" y="3072"/>
            <a:ext cx="4608" cy="850"/>
          </p:xfrm>
          <a:graphic>
            <a:graphicData uri="http://schemas.openxmlformats.org/presentationml/2006/ole">
              <mc:AlternateContent xmlns:mc="http://schemas.openxmlformats.org/markup-compatibility/2006">
                <mc:Choice xmlns:v="urn:schemas-microsoft-com:vml" Requires="v">
                  <p:oleObj spid="_x0000_s8194" name="Worksheet" r:id="rId2" imgW="3296160" imgH="607680" progId="Excel.Sheet.8">
                    <p:embed/>
                  </p:oleObj>
                </mc:Choice>
                <mc:Fallback>
                  <p:oleObj name="Worksheet" r:id="rId2" imgW="3296160" imgH="607680"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072"/>
                          <a:ext cx="4608" cy="85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1200" y="3456"/>
              <a:ext cx="816" cy="144"/>
              <a:chOff x="1200" y="2448"/>
              <a:chExt cx="816" cy="144"/>
            </a:xfrm>
          </p:grpSpPr>
          <p:sp>
            <p:nvSpPr>
              <p:cNvPr id="9232"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9233"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9234"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0"/>
            <p:cNvGrpSpPr>
              <a:grpSpLocks/>
            </p:cNvGrpSpPr>
            <p:nvPr/>
          </p:nvGrpSpPr>
          <p:grpSpPr bwMode="auto">
            <a:xfrm>
              <a:off x="1200" y="3456"/>
              <a:ext cx="2064" cy="144"/>
              <a:chOff x="1200" y="2448"/>
              <a:chExt cx="816" cy="144"/>
            </a:xfrm>
          </p:grpSpPr>
          <p:sp>
            <p:nvSpPr>
              <p:cNvPr id="9229"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9230"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9231"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4"/>
            <p:cNvGrpSpPr>
              <a:grpSpLocks/>
            </p:cNvGrpSpPr>
            <p:nvPr/>
          </p:nvGrpSpPr>
          <p:grpSpPr bwMode="auto">
            <a:xfrm>
              <a:off x="3648" y="3456"/>
              <a:ext cx="816" cy="144"/>
              <a:chOff x="1200" y="2448"/>
              <a:chExt cx="816" cy="144"/>
            </a:xfrm>
          </p:grpSpPr>
          <p:sp>
            <p:nvSpPr>
              <p:cNvPr id="9226"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9227"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9228"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43730" name="AutoShape 18"/>
          <p:cNvSpPr>
            <a:spLocks noChangeArrowheads="1"/>
          </p:cNvSpPr>
          <p:nvPr/>
        </p:nvSpPr>
        <p:spPr bwMode="auto">
          <a:xfrm>
            <a:off x="2971800" y="1295400"/>
            <a:ext cx="6172200" cy="3886200"/>
          </a:xfrm>
          <a:prstGeom prst="wedgeEllipseCallout">
            <a:avLst>
              <a:gd name="adj1" fmla="val -24153"/>
              <a:gd name="adj2" fmla="val 49593"/>
            </a:avLst>
          </a:prstGeom>
          <a:solidFill>
            <a:schemeClr val="bg2"/>
          </a:solidFill>
          <a:ln w="12700">
            <a:solidFill>
              <a:schemeClr val="tx2"/>
            </a:solidFill>
            <a:miter lim="800000"/>
            <a:headEnd/>
            <a:tailEnd/>
          </a:ln>
        </p:spPr>
        <p:txBody>
          <a:bodyPr anchor="b"/>
          <a:lstStyle/>
          <a:p>
            <a:pPr marL="457200" indent="-457200" algn="ctr" eaLnBrk="1" hangingPunct="1"/>
            <a:r>
              <a:rPr lang="en-US" sz="1800" b="1" dirty="0">
                <a:solidFill>
                  <a:schemeClr val="tx2"/>
                </a:solidFill>
              </a:rPr>
              <a:t>In your solution you will write the following justification:</a:t>
            </a:r>
          </a:p>
          <a:p>
            <a:pPr marL="457200" indent="-457200" algn="ctr" eaLnBrk="1" hangingPunct="1">
              <a:buFontTx/>
              <a:buAutoNum type="arabicParenR"/>
            </a:pPr>
            <a:r>
              <a:rPr lang="en-US" sz="1800" b="1" dirty="0">
                <a:solidFill>
                  <a:schemeClr val="tx2"/>
                </a:solidFill>
              </a:rPr>
              <a:t>No M/V attributes, therefore at least 1NF</a:t>
            </a:r>
          </a:p>
          <a:p>
            <a:pPr marL="457200" indent="-457200" algn="ctr" eaLnBrk="1" hangingPunct="1">
              <a:buFontTx/>
              <a:buAutoNum type="arabicParenR"/>
            </a:pPr>
            <a:r>
              <a:rPr lang="en-US" sz="1800" b="1" dirty="0">
                <a:solidFill>
                  <a:schemeClr val="tx2"/>
                </a:solidFill>
              </a:rPr>
              <a:t>No partial dependencies, therefore at least 2NF</a:t>
            </a:r>
          </a:p>
          <a:p>
            <a:pPr marL="457200" indent="-457200" algn="ctr" eaLnBrk="1" hangingPunct="1">
              <a:buFontTx/>
              <a:buAutoNum type="arabicParenR"/>
            </a:pPr>
            <a:r>
              <a:rPr lang="en-US" sz="1800" b="1" dirty="0">
                <a:solidFill>
                  <a:schemeClr val="tx2"/>
                </a:solidFill>
              </a:rPr>
              <a:t>There is a transitive dependency (Publisher </a:t>
            </a:r>
            <a:r>
              <a:rPr lang="en-US" sz="1800" b="1" dirty="0">
                <a:solidFill>
                  <a:schemeClr val="tx2"/>
                </a:solidFill>
                <a:sym typeface="Wingdings" pitchFamily="2" charset="2"/>
              </a:rPr>
              <a:t> Address), therefore, not 3NF</a:t>
            </a:r>
          </a:p>
          <a:p>
            <a:pPr marL="457200" indent="-457200" algn="ctr" eaLnBrk="1" hangingPunct="1"/>
            <a:r>
              <a:rPr lang="en-US" sz="1800" b="1" dirty="0">
                <a:solidFill>
                  <a:schemeClr val="tx2"/>
                </a:solidFill>
              </a:rPr>
              <a:t>Conclusion: The relation is in 2NF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30"/>
                                        </p:tgtEl>
                                        <p:attrNameLst>
                                          <p:attrName>style.visibility</p:attrName>
                                        </p:attrNameLst>
                                      </p:cBhvr>
                                      <p:to>
                                        <p:strVal val="visible"/>
                                      </p:to>
                                    </p:set>
                                    <p:anim calcmode="lin" valueType="num">
                                      <p:cBhvr additive="base">
                                        <p:cTn id="7" dur="500" fill="hold"/>
                                        <p:tgtEl>
                                          <p:spTgt spid="243730"/>
                                        </p:tgtEl>
                                        <p:attrNameLst>
                                          <p:attrName>ppt_x</p:attrName>
                                        </p:attrNameLst>
                                      </p:cBhvr>
                                      <p:tavLst>
                                        <p:tav tm="0">
                                          <p:val>
                                            <p:strVal val="0-#ppt_w/2"/>
                                          </p:val>
                                        </p:tav>
                                        <p:tav tm="100000">
                                          <p:val>
                                            <p:strVal val="#ppt_x"/>
                                          </p:val>
                                        </p:tav>
                                      </p:tavLst>
                                    </p:anim>
                                    <p:anim calcmode="lin" valueType="num">
                                      <p:cBhvr additive="base">
                                        <p:cTn id="8" dur="500" fill="hold"/>
                                        <p:tgtEl>
                                          <p:spTgt spid="243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descr="Rectangle: Click to edit Master text styles&#10;Second level&#10;Third level&#10;Fourth level&#10;Fifth level"/>
          <p:cNvSpPr>
            <a:spLocks noGrp="1" noChangeArrowheads="1"/>
          </p:cNvSpPr>
          <p:nvPr>
            <p:ph type="body" idx="1"/>
          </p:nvPr>
        </p:nvSpPr>
        <p:spPr>
          <a:noFill/>
        </p:spPr>
        <p:txBody>
          <a:bodyPr lIns="91440" tIns="45720" rIns="91440" bIns="45720"/>
          <a:lstStyle/>
          <a:p>
            <a:r>
              <a:rPr lang="en-US" sz="2800" dirty="0"/>
              <a:t>Product_ID </a:t>
            </a:r>
            <a:r>
              <a:rPr lang="en-US" sz="2800" dirty="0">
                <a:sym typeface="Wingdings" pitchFamily="2" charset="2"/>
              </a:rPr>
              <a:t> Description</a:t>
            </a:r>
          </a:p>
        </p:txBody>
      </p:sp>
      <p:graphicFrame>
        <p:nvGraphicFramePr>
          <p:cNvPr id="10242" name="Object 3"/>
          <p:cNvGraphicFramePr>
            <a:graphicFrameLocks noChangeAspect="1"/>
          </p:cNvGraphicFramePr>
          <p:nvPr/>
        </p:nvGraphicFramePr>
        <p:xfrm>
          <a:off x="914400" y="3657600"/>
          <a:ext cx="6400800" cy="1360488"/>
        </p:xfrm>
        <a:graphic>
          <a:graphicData uri="http://schemas.openxmlformats.org/presentationml/2006/ole">
            <mc:AlternateContent xmlns:mc="http://schemas.openxmlformats.org/markup-compatibility/2006">
              <mc:Choice xmlns:v="urn:schemas-microsoft-com:vml" Requires="v">
                <p:oleObj spid="_x0000_s9218" name="Worksheet" r:id="rId2" imgW="2857680" imgH="607680" progId="Excel.Sheet.8">
                  <p:embed/>
                </p:oleObj>
              </mc:Choice>
              <mc:Fallback>
                <p:oleObj name="Worksheet" r:id="rId2" imgW="2857680" imgH="607680" progId="Excel.Shee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57600"/>
                        <a:ext cx="6400800" cy="136048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10244" name="Rectangle 4"/>
          <p:cNvSpPr>
            <a:spLocks noGrp="1" noChangeArrowheads="1"/>
          </p:cNvSpPr>
          <p:nvPr>
            <p:ph type="title"/>
          </p:nvPr>
        </p:nvSpPr>
        <p:spPr/>
        <p:txBody>
          <a:bodyPr/>
          <a:lstStyle/>
          <a:p>
            <a:r>
              <a:rPr lang="en-US" dirty="0"/>
              <a:t>Example 2: Determine NF</a:t>
            </a:r>
          </a:p>
        </p:txBody>
      </p:sp>
      <p:grpSp>
        <p:nvGrpSpPr>
          <p:cNvPr id="2" name="Group 5"/>
          <p:cNvGrpSpPr>
            <a:grpSpLocks/>
          </p:cNvGrpSpPr>
          <p:nvPr/>
        </p:nvGrpSpPr>
        <p:grpSpPr bwMode="auto">
          <a:xfrm>
            <a:off x="4572000" y="4267200"/>
            <a:ext cx="1295400" cy="228600"/>
            <a:chOff x="1200" y="2448"/>
            <a:chExt cx="816" cy="144"/>
          </a:xfrm>
        </p:grpSpPr>
        <p:sp>
          <p:nvSpPr>
            <p:cNvPr id="10247"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0248"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0249"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44745" name="AutoShape 9"/>
          <p:cNvSpPr>
            <a:spLocks noChangeArrowheads="1"/>
          </p:cNvSpPr>
          <p:nvPr/>
        </p:nvSpPr>
        <p:spPr bwMode="auto">
          <a:xfrm>
            <a:off x="2743200" y="2286000"/>
            <a:ext cx="5791200" cy="1676400"/>
          </a:xfrm>
          <a:prstGeom prst="wedgeEllipseCallout">
            <a:avLst>
              <a:gd name="adj1" fmla="val -17847"/>
              <a:gd name="adj2" fmla="val 60699"/>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All attributes are directly or indirectly determined by the primary key; therefore, the relation is at least in 1 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45"/>
                                        </p:tgtEl>
                                        <p:attrNameLst>
                                          <p:attrName>style.visibility</p:attrName>
                                        </p:attrNameLst>
                                      </p:cBhvr>
                                      <p:to>
                                        <p:strVal val="visible"/>
                                      </p:to>
                                    </p:set>
                                    <p:anim calcmode="lin" valueType="num">
                                      <p:cBhvr additive="base">
                                        <p:cTn id="13" dur="500" fill="hold"/>
                                        <p:tgtEl>
                                          <p:spTgt spid="244745"/>
                                        </p:tgtEl>
                                        <p:attrNameLst>
                                          <p:attrName>ppt_x</p:attrName>
                                        </p:attrNameLst>
                                      </p:cBhvr>
                                      <p:tavLst>
                                        <p:tav tm="0">
                                          <p:val>
                                            <p:strVal val="0-#ppt_w/2"/>
                                          </p:val>
                                        </p:tav>
                                        <p:tav tm="100000">
                                          <p:val>
                                            <p:strVal val="#ppt_x"/>
                                          </p:val>
                                        </p:tav>
                                      </p:tavLst>
                                    </p:anim>
                                    <p:anim calcmode="lin" valueType="num">
                                      <p:cBhvr additive="base">
                                        <p:cTn id="14" dur="500" fill="hold"/>
                                        <p:tgtEl>
                                          <p:spTgt spid="2447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47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descr="Rectangle: Click to edit Master text styles&#10;Second level&#10;Third level&#10;Fourth level&#10;Fifth level"/>
          <p:cNvSpPr>
            <a:spLocks noGrp="1" noChangeArrowheads="1"/>
          </p:cNvSpPr>
          <p:nvPr>
            <p:ph type="body" idx="1"/>
          </p:nvPr>
        </p:nvSpPr>
        <p:spPr>
          <a:noFill/>
        </p:spPr>
        <p:txBody>
          <a:bodyPr lIns="91440" tIns="45720" rIns="91440" bIns="45720"/>
          <a:lstStyle/>
          <a:p>
            <a:r>
              <a:rPr lang="en-US" sz="2800" dirty="0"/>
              <a:t>Product_ID </a:t>
            </a:r>
            <a:r>
              <a:rPr lang="en-US" sz="2800" dirty="0">
                <a:sym typeface="Wingdings" pitchFamily="2" charset="2"/>
              </a:rPr>
              <a:t> Description</a:t>
            </a:r>
          </a:p>
        </p:txBody>
      </p:sp>
      <p:sp>
        <p:nvSpPr>
          <p:cNvPr id="11268" name="Rectangle 3"/>
          <p:cNvSpPr>
            <a:spLocks noGrp="1" noChangeArrowheads="1"/>
          </p:cNvSpPr>
          <p:nvPr>
            <p:ph type="title"/>
          </p:nvPr>
        </p:nvSpPr>
        <p:spPr/>
        <p:txBody>
          <a:bodyPr/>
          <a:lstStyle/>
          <a:p>
            <a:r>
              <a:rPr lang="en-US" dirty="0"/>
              <a:t>Example 2: Determine NF</a:t>
            </a:r>
          </a:p>
        </p:txBody>
      </p:sp>
      <p:grpSp>
        <p:nvGrpSpPr>
          <p:cNvPr id="2" name="Group 4"/>
          <p:cNvGrpSpPr>
            <a:grpSpLocks/>
          </p:cNvGrpSpPr>
          <p:nvPr/>
        </p:nvGrpSpPr>
        <p:grpSpPr bwMode="auto">
          <a:xfrm>
            <a:off x="914400" y="4724400"/>
            <a:ext cx="6400800" cy="1360488"/>
            <a:chOff x="576" y="2976"/>
            <a:chExt cx="4032" cy="857"/>
          </a:xfrm>
        </p:grpSpPr>
        <p:graphicFrame>
          <p:nvGraphicFramePr>
            <p:cNvPr id="11266" name="Object 5"/>
            <p:cNvGraphicFramePr>
              <a:graphicFrameLocks noChangeAspect="1"/>
            </p:cNvGraphicFramePr>
            <p:nvPr/>
          </p:nvGraphicFramePr>
          <p:xfrm>
            <a:off x="576" y="2976"/>
            <a:ext cx="4032" cy="857"/>
          </p:xfrm>
          <a:graphic>
            <a:graphicData uri="http://schemas.openxmlformats.org/presentationml/2006/ole">
              <mc:AlternateContent xmlns:mc="http://schemas.openxmlformats.org/markup-compatibility/2006">
                <mc:Choice xmlns:v="urn:schemas-microsoft-com:vml" Requires="v">
                  <p:oleObj spid="_x0000_s10242" name="Worksheet" r:id="rId2" imgW="2857680" imgH="607680" progId="Excel.Sheet.8">
                    <p:embed/>
                  </p:oleObj>
                </mc:Choice>
                <mc:Fallback>
                  <p:oleObj name="Worksheet" r:id="rId2" imgW="2857680" imgH="607680"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976"/>
                          <a:ext cx="4032" cy="85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2880" y="3360"/>
              <a:ext cx="816" cy="144"/>
              <a:chOff x="1200" y="2448"/>
              <a:chExt cx="816" cy="144"/>
            </a:xfrm>
          </p:grpSpPr>
          <p:sp>
            <p:nvSpPr>
              <p:cNvPr id="11272"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1273"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1274"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45770" name="AutoShape 10"/>
          <p:cNvSpPr>
            <a:spLocks noChangeArrowheads="1"/>
          </p:cNvSpPr>
          <p:nvPr/>
        </p:nvSpPr>
        <p:spPr bwMode="auto">
          <a:xfrm>
            <a:off x="838200" y="2362200"/>
            <a:ext cx="8305800" cy="2590800"/>
          </a:xfrm>
          <a:prstGeom prst="wedgeEllipseCallout">
            <a:avLst>
              <a:gd name="adj1" fmla="val 7741"/>
              <a:gd name="adj2" fmla="val 58394"/>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The relation is at least in 1NF. </a:t>
            </a:r>
          </a:p>
          <a:p>
            <a:pPr algn="ctr" eaLnBrk="1" hangingPunct="1"/>
            <a:r>
              <a:rPr lang="en-US" sz="1800" b="1" dirty="0">
                <a:solidFill>
                  <a:schemeClr val="tx2"/>
                </a:solidFill>
              </a:rPr>
              <a:t>There is a COMPOSITE Primary Key (PK) (</a:t>
            </a:r>
            <a:r>
              <a:rPr lang="en-US" sz="1800" b="1" u="sng" dirty="0">
                <a:solidFill>
                  <a:schemeClr val="tx2"/>
                </a:solidFill>
              </a:rPr>
              <a:t>Order_No, Product_ID</a:t>
            </a:r>
            <a:r>
              <a:rPr lang="en-US" sz="1800" b="1" dirty="0">
                <a:solidFill>
                  <a:schemeClr val="tx2"/>
                </a:solidFill>
              </a:rPr>
              <a:t>), therefore there can be partial dependencies.   Product_ID, which is a part of PK, determines Description; hence, there is a partial dependency.   Therefore, the relation is not 2NF.   No sense to check for transitive dependencies!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70"/>
                                        </p:tgtEl>
                                        <p:attrNameLst>
                                          <p:attrName>style.visibility</p:attrName>
                                        </p:attrNameLst>
                                      </p:cBhvr>
                                      <p:to>
                                        <p:strVal val="visible"/>
                                      </p:to>
                                    </p:set>
                                    <p:anim calcmode="lin" valueType="num">
                                      <p:cBhvr additive="base">
                                        <p:cTn id="7" dur="500" fill="hold"/>
                                        <p:tgtEl>
                                          <p:spTgt spid="245770"/>
                                        </p:tgtEl>
                                        <p:attrNameLst>
                                          <p:attrName>ppt_x</p:attrName>
                                        </p:attrNameLst>
                                      </p:cBhvr>
                                      <p:tavLst>
                                        <p:tav tm="0">
                                          <p:val>
                                            <p:strVal val="0-#ppt_w/2"/>
                                          </p:val>
                                        </p:tav>
                                        <p:tav tm="100000">
                                          <p:val>
                                            <p:strVal val="#ppt_x"/>
                                          </p:val>
                                        </p:tav>
                                      </p:tavLst>
                                    </p:anim>
                                    <p:anim calcmode="lin" valueType="num">
                                      <p:cBhvr additive="base">
                                        <p:cTn id="8" dur="500" fill="hold"/>
                                        <p:tgtEl>
                                          <p:spTgt spid="24577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57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descr="Rectangle: Click to edit Master text styles&#10;Second level&#10;Third level&#10;Fourth level&#10;Fifth level"/>
          <p:cNvSpPr>
            <a:spLocks noGrp="1" noChangeArrowheads="1"/>
          </p:cNvSpPr>
          <p:nvPr>
            <p:ph type="body" idx="1"/>
          </p:nvPr>
        </p:nvSpPr>
        <p:spPr>
          <a:noFill/>
        </p:spPr>
        <p:txBody>
          <a:bodyPr lIns="91440" tIns="45720" rIns="91440" bIns="45720"/>
          <a:lstStyle/>
          <a:p>
            <a:r>
              <a:rPr lang="en-US" sz="2800" dirty="0"/>
              <a:t>Product_ID </a:t>
            </a:r>
            <a:r>
              <a:rPr lang="en-US" sz="2800" dirty="0">
                <a:sym typeface="Wingdings" pitchFamily="2" charset="2"/>
              </a:rPr>
              <a:t> Description</a:t>
            </a:r>
          </a:p>
        </p:txBody>
      </p:sp>
      <p:sp>
        <p:nvSpPr>
          <p:cNvPr id="12292" name="Rectangle 3"/>
          <p:cNvSpPr>
            <a:spLocks noGrp="1" noChangeArrowheads="1"/>
          </p:cNvSpPr>
          <p:nvPr>
            <p:ph type="title"/>
          </p:nvPr>
        </p:nvSpPr>
        <p:spPr/>
        <p:txBody>
          <a:bodyPr/>
          <a:lstStyle/>
          <a:p>
            <a:r>
              <a:rPr lang="en-US" dirty="0"/>
              <a:t>Example 2: Determine NF</a:t>
            </a:r>
          </a:p>
        </p:txBody>
      </p:sp>
      <p:grpSp>
        <p:nvGrpSpPr>
          <p:cNvPr id="2" name="Group 4"/>
          <p:cNvGrpSpPr>
            <a:grpSpLocks/>
          </p:cNvGrpSpPr>
          <p:nvPr/>
        </p:nvGrpSpPr>
        <p:grpSpPr bwMode="auto">
          <a:xfrm>
            <a:off x="914400" y="3886200"/>
            <a:ext cx="6400800" cy="1360488"/>
            <a:chOff x="576" y="2304"/>
            <a:chExt cx="4032" cy="857"/>
          </a:xfrm>
        </p:grpSpPr>
        <p:graphicFrame>
          <p:nvGraphicFramePr>
            <p:cNvPr id="12290" name="Object 5"/>
            <p:cNvGraphicFramePr>
              <a:graphicFrameLocks noChangeAspect="1"/>
            </p:cNvGraphicFramePr>
            <p:nvPr/>
          </p:nvGraphicFramePr>
          <p:xfrm>
            <a:off x="576" y="2304"/>
            <a:ext cx="4032" cy="857"/>
          </p:xfrm>
          <a:graphic>
            <a:graphicData uri="http://schemas.openxmlformats.org/presentationml/2006/ole">
              <mc:AlternateContent xmlns:mc="http://schemas.openxmlformats.org/markup-compatibility/2006">
                <mc:Choice xmlns:v="urn:schemas-microsoft-com:vml" Requires="v">
                  <p:oleObj spid="_x0000_s11266" name="Worksheet" r:id="rId2" imgW="2857680" imgH="607680" progId="Excel.Sheet.8">
                    <p:embed/>
                  </p:oleObj>
                </mc:Choice>
                <mc:Fallback>
                  <p:oleObj name="Worksheet" r:id="rId2" imgW="2857680" imgH="607680"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304"/>
                          <a:ext cx="4032" cy="85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2880" y="2688"/>
              <a:ext cx="816" cy="144"/>
              <a:chOff x="1200" y="2448"/>
              <a:chExt cx="816" cy="144"/>
            </a:xfrm>
          </p:grpSpPr>
          <p:sp>
            <p:nvSpPr>
              <p:cNvPr id="12296"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2297"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2298"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46794" name="AutoShape 10"/>
          <p:cNvSpPr>
            <a:spLocks noChangeArrowheads="1"/>
          </p:cNvSpPr>
          <p:nvPr/>
        </p:nvSpPr>
        <p:spPr bwMode="auto">
          <a:xfrm>
            <a:off x="2819400" y="2362200"/>
            <a:ext cx="5791200" cy="1676400"/>
          </a:xfrm>
          <a:prstGeom prst="wedgeEllipseCallout">
            <a:avLst>
              <a:gd name="adj1" fmla="val -33222"/>
              <a:gd name="adj2" fmla="val 74338"/>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We know that the relation is at least in 1NF, and it is not in 2 NF. Therefore, we conclude that the relation is in 1 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94"/>
                                        </p:tgtEl>
                                        <p:attrNameLst>
                                          <p:attrName>style.visibility</p:attrName>
                                        </p:attrNameLst>
                                      </p:cBhvr>
                                      <p:to>
                                        <p:strVal val="visible"/>
                                      </p:to>
                                    </p:set>
                                    <p:anim calcmode="lin" valueType="num">
                                      <p:cBhvr additive="base">
                                        <p:cTn id="7" dur="500" fill="hold"/>
                                        <p:tgtEl>
                                          <p:spTgt spid="246794"/>
                                        </p:tgtEl>
                                        <p:attrNameLst>
                                          <p:attrName>ppt_x</p:attrName>
                                        </p:attrNameLst>
                                      </p:cBhvr>
                                      <p:tavLst>
                                        <p:tav tm="0">
                                          <p:val>
                                            <p:strVal val="0-#ppt_w/2"/>
                                          </p:val>
                                        </p:tav>
                                        <p:tav tm="100000">
                                          <p:val>
                                            <p:strVal val="#ppt_x"/>
                                          </p:val>
                                        </p:tav>
                                      </p:tavLst>
                                    </p:anim>
                                    <p:anim calcmode="lin" valueType="num">
                                      <p:cBhvr additive="base">
                                        <p:cTn id="8" dur="500" fill="hold"/>
                                        <p:tgtEl>
                                          <p:spTgt spid="2467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67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descr="Rectangle: Click to edit Master text styles&#10;Second level&#10;Third level&#10;Fourth level&#10;Fifth level"/>
          <p:cNvSpPr>
            <a:spLocks noGrp="1" noChangeArrowheads="1"/>
          </p:cNvSpPr>
          <p:nvPr>
            <p:ph type="body" idx="1"/>
          </p:nvPr>
        </p:nvSpPr>
        <p:spPr>
          <a:xfrm>
            <a:off x="304800" y="1752600"/>
            <a:ext cx="4343400" cy="685800"/>
          </a:xfrm>
          <a:noFill/>
        </p:spPr>
        <p:txBody>
          <a:bodyPr lIns="91440" tIns="45720" rIns="91440" bIns="45720"/>
          <a:lstStyle/>
          <a:p>
            <a:r>
              <a:rPr lang="en-US" sz="2800" dirty="0"/>
              <a:t>Product_ID </a:t>
            </a:r>
            <a:r>
              <a:rPr lang="en-US" sz="2800" dirty="0">
                <a:sym typeface="Wingdings" pitchFamily="2" charset="2"/>
              </a:rPr>
              <a:t> Description</a:t>
            </a:r>
          </a:p>
        </p:txBody>
      </p:sp>
      <p:sp>
        <p:nvSpPr>
          <p:cNvPr id="13316" name="Rectangle 3"/>
          <p:cNvSpPr>
            <a:spLocks noGrp="1" noChangeArrowheads="1"/>
          </p:cNvSpPr>
          <p:nvPr>
            <p:ph type="title"/>
          </p:nvPr>
        </p:nvSpPr>
        <p:spPr/>
        <p:txBody>
          <a:bodyPr/>
          <a:lstStyle/>
          <a:p>
            <a:r>
              <a:rPr lang="en-US" dirty="0"/>
              <a:t>Example 2: Determine NF</a:t>
            </a:r>
          </a:p>
        </p:txBody>
      </p:sp>
      <p:grpSp>
        <p:nvGrpSpPr>
          <p:cNvPr id="2" name="Group 4"/>
          <p:cNvGrpSpPr>
            <a:grpSpLocks/>
          </p:cNvGrpSpPr>
          <p:nvPr/>
        </p:nvGrpSpPr>
        <p:grpSpPr bwMode="auto">
          <a:xfrm>
            <a:off x="1143000" y="4648200"/>
            <a:ext cx="6400800" cy="1360488"/>
            <a:chOff x="576" y="2304"/>
            <a:chExt cx="4032" cy="857"/>
          </a:xfrm>
        </p:grpSpPr>
        <p:graphicFrame>
          <p:nvGraphicFramePr>
            <p:cNvPr id="13314" name="Object 5"/>
            <p:cNvGraphicFramePr>
              <a:graphicFrameLocks noChangeAspect="1"/>
            </p:cNvGraphicFramePr>
            <p:nvPr/>
          </p:nvGraphicFramePr>
          <p:xfrm>
            <a:off x="576" y="2304"/>
            <a:ext cx="4032" cy="857"/>
          </p:xfrm>
          <a:graphic>
            <a:graphicData uri="http://schemas.openxmlformats.org/presentationml/2006/ole">
              <mc:AlternateContent xmlns:mc="http://schemas.openxmlformats.org/markup-compatibility/2006">
                <mc:Choice xmlns:v="urn:schemas-microsoft-com:vml" Requires="v">
                  <p:oleObj spid="_x0000_s12290" name="Worksheet" r:id="rId2" imgW="2857680" imgH="607680" progId="Excel.Sheet.8">
                    <p:embed/>
                  </p:oleObj>
                </mc:Choice>
                <mc:Fallback>
                  <p:oleObj name="Worksheet" r:id="rId2" imgW="2857680" imgH="607680"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304"/>
                          <a:ext cx="4032" cy="85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2880" y="2688"/>
              <a:ext cx="816" cy="144"/>
              <a:chOff x="1200" y="2448"/>
              <a:chExt cx="816" cy="144"/>
            </a:xfrm>
          </p:grpSpPr>
          <p:sp>
            <p:nvSpPr>
              <p:cNvPr id="13320"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3321"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3322"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47818" name="AutoShape 10"/>
          <p:cNvSpPr>
            <a:spLocks noChangeArrowheads="1"/>
          </p:cNvSpPr>
          <p:nvPr/>
        </p:nvSpPr>
        <p:spPr bwMode="auto">
          <a:xfrm>
            <a:off x="1905000" y="2209800"/>
            <a:ext cx="6781800" cy="2819400"/>
          </a:xfrm>
          <a:prstGeom prst="wedgeEllipseCallout">
            <a:avLst>
              <a:gd name="adj1" fmla="val -36306"/>
              <a:gd name="adj2" fmla="val 53491"/>
            </a:avLst>
          </a:prstGeom>
          <a:solidFill>
            <a:schemeClr val="bg2"/>
          </a:solidFill>
          <a:ln w="12700">
            <a:solidFill>
              <a:schemeClr val="tx2"/>
            </a:solidFill>
            <a:miter lim="800000"/>
            <a:headEnd/>
            <a:tailEnd/>
          </a:ln>
        </p:spPr>
        <p:txBody>
          <a:bodyPr anchor="b"/>
          <a:lstStyle/>
          <a:p>
            <a:pPr marL="457200" indent="-457200" algn="ctr" eaLnBrk="1" hangingPunct="1"/>
            <a:r>
              <a:rPr lang="en-US" sz="1800" b="1" dirty="0">
                <a:solidFill>
                  <a:schemeClr val="tx2"/>
                </a:solidFill>
              </a:rPr>
              <a:t>In your solution you will write the following justification:</a:t>
            </a:r>
          </a:p>
          <a:p>
            <a:pPr marL="457200" indent="-457200" algn="ctr" eaLnBrk="1" hangingPunct="1"/>
            <a:r>
              <a:rPr lang="en-US" sz="1800" b="1" dirty="0">
                <a:solidFill>
                  <a:schemeClr val="tx2"/>
                </a:solidFill>
              </a:rPr>
              <a:t>1) No M/V attributes, therefore at least 1NF</a:t>
            </a:r>
          </a:p>
          <a:p>
            <a:pPr marL="457200" indent="-457200" algn="ctr" eaLnBrk="1" hangingPunct="1"/>
            <a:r>
              <a:rPr lang="en-US" sz="1800" b="1" dirty="0">
                <a:solidFill>
                  <a:schemeClr val="tx2"/>
                </a:solidFill>
              </a:rPr>
              <a:t>2) There is a partial dependency (Product_ID </a:t>
            </a:r>
            <a:r>
              <a:rPr lang="en-US" sz="1800" b="1" dirty="0">
                <a:solidFill>
                  <a:schemeClr val="tx2"/>
                </a:solidFill>
                <a:sym typeface="Wingdings" pitchFamily="2" charset="2"/>
              </a:rPr>
              <a:t> Description)</a:t>
            </a:r>
            <a:r>
              <a:rPr lang="en-US" sz="1800" b="1" dirty="0">
                <a:solidFill>
                  <a:schemeClr val="tx2"/>
                </a:solidFill>
              </a:rPr>
              <a:t>, therefore not in 2NF</a:t>
            </a:r>
          </a:p>
          <a:p>
            <a:pPr marL="457200" indent="-457200" algn="ctr" eaLnBrk="1" hangingPunct="1"/>
            <a:r>
              <a:rPr lang="en-US" sz="1800" b="1" dirty="0">
                <a:solidFill>
                  <a:schemeClr val="tx2"/>
                </a:solidFill>
              </a:rPr>
              <a:t>Conclusion: The relation is in 1NF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 calcmode="lin" valueType="num">
                                      <p:cBhvr additive="base">
                                        <p:cTn id="7" dur="500" fill="hold"/>
                                        <p:tgtEl>
                                          <p:spTgt spid="247818"/>
                                        </p:tgtEl>
                                        <p:attrNameLst>
                                          <p:attrName>ppt_x</p:attrName>
                                        </p:attrNameLst>
                                      </p:cBhvr>
                                      <p:tavLst>
                                        <p:tav tm="0">
                                          <p:val>
                                            <p:strVal val="0-#ppt_w/2"/>
                                          </p:val>
                                        </p:tav>
                                        <p:tav tm="100000">
                                          <p:val>
                                            <p:strVal val="#ppt_x"/>
                                          </p:val>
                                        </p:tav>
                                      </p:tavLst>
                                    </p:anim>
                                    <p:anim calcmode="lin" valueType="num">
                                      <p:cBhvr additive="base">
                                        <p:cTn id="8" dur="500" fill="hold"/>
                                        <p:tgtEl>
                                          <p:spTgt spid="2478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685800" y="3810000"/>
          <a:ext cx="7467600" cy="1255713"/>
        </p:xfrm>
        <a:graphic>
          <a:graphicData uri="http://schemas.openxmlformats.org/presentationml/2006/ole">
            <mc:AlternateContent xmlns:mc="http://schemas.openxmlformats.org/markup-compatibility/2006">
              <mc:Choice xmlns:v="urn:schemas-microsoft-com:vml" Requires="v">
                <p:oleObj spid="_x0000_s13314" name="Worksheet" r:id="rId2" imgW="3611160" imgH="607680" progId="Excel.Sheet.8">
                  <p:embed/>
                </p:oleObj>
              </mc:Choice>
              <mc:Fallback>
                <p:oleObj name="Worksheet" r:id="rId2" imgW="3611160" imgH="607680"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10000"/>
                        <a:ext cx="7467600" cy="125571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14339" name="Rectangle 3"/>
          <p:cNvSpPr>
            <a:spLocks noGrp="1" noChangeArrowheads="1"/>
          </p:cNvSpPr>
          <p:nvPr>
            <p:ph type="title"/>
          </p:nvPr>
        </p:nvSpPr>
        <p:spPr/>
        <p:txBody>
          <a:bodyPr/>
          <a:lstStyle/>
          <a:p>
            <a:r>
              <a:rPr lang="en-US" dirty="0"/>
              <a:t>Example 3: Determine NF</a:t>
            </a:r>
          </a:p>
        </p:txBody>
      </p:sp>
      <p:sp>
        <p:nvSpPr>
          <p:cNvPr id="14340" name="Rectangle 4"/>
          <p:cNvSpPr>
            <a:spLocks noGrp="1" noChangeArrowheads="1"/>
          </p:cNvSpPr>
          <p:nvPr>
            <p:ph type="body" idx="1"/>
          </p:nvPr>
        </p:nvSpPr>
        <p:spPr>
          <a:xfrm>
            <a:off x="457200" y="1676400"/>
            <a:ext cx="7696200" cy="1143000"/>
          </a:xfrm>
        </p:spPr>
        <p:txBody>
          <a:bodyPr>
            <a:normAutofit lnSpcReduction="10000"/>
          </a:bodyPr>
          <a:lstStyle/>
          <a:p>
            <a:pPr>
              <a:lnSpc>
                <a:spcPct val="90000"/>
              </a:lnSpc>
            </a:pPr>
            <a:r>
              <a:rPr lang="en-US" sz="2400" dirty="0"/>
              <a:t>Part_ID </a:t>
            </a:r>
            <a:r>
              <a:rPr lang="en-US" sz="2400" dirty="0">
                <a:sym typeface="Wingdings" pitchFamily="2" charset="2"/>
              </a:rPr>
              <a:t> Description</a:t>
            </a:r>
          </a:p>
          <a:p>
            <a:pPr>
              <a:lnSpc>
                <a:spcPct val="90000"/>
              </a:lnSpc>
            </a:pPr>
            <a:r>
              <a:rPr lang="en-US" sz="2400" dirty="0">
                <a:sym typeface="Wingdings" pitchFamily="2" charset="2"/>
              </a:rPr>
              <a:t>Part_ID  Price</a:t>
            </a:r>
          </a:p>
          <a:p>
            <a:pPr>
              <a:lnSpc>
                <a:spcPct val="90000"/>
              </a:lnSpc>
            </a:pPr>
            <a:r>
              <a:rPr lang="en-US" sz="2400" dirty="0"/>
              <a:t>Part_ID, Comp_ID </a:t>
            </a:r>
            <a:r>
              <a:rPr lang="en-US" sz="2400" dirty="0">
                <a:sym typeface="Wingdings" pitchFamily="2" charset="2"/>
              </a:rPr>
              <a:t> No</a:t>
            </a:r>
            <a:endParaRPr lang="en-US" sz="2400" dirty="0"/>
          </a:p>
        </p:txBody>
      </p:sp>
      <p:grpSp>
        <p:nvGrpSpPr>
          <p:cNvPr id="2" name="Group 5"/>
          <p:cNvGrpSpPr>
            <a:grpSpLocks/>
          </p:cNvGrpSpPr>
          <p:nvPr/>
        </p:nvGrpSpPr>
        <p:grpSpPr bwMode="auto">
          <a:xfrm>
            <a:off x="1295400" y="4343400"/>
            <a:ext cx="1295400" cy="228600"/>
            <a:chOff x="1200" y="2448"/>
            <a:chExt cx="816" cy="144"/>
          </a:xfrm>
        </p:grpSpPr>
        <p:sp>
          <p:nvSpPr>
            <p:cNvPr id="14354"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4355"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4356"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3" name="Group 9"/>
          <p:cNvGrpSpPr>
            <a:grpSpLocks/>
          </p:cNvGrpSpPr>
          <p:nvPr/>
        </p:nvGrpSpPr>
        <p:grpSpPr bwMode="auto">
          <a:xfrm>
            <a:off x="1295400" y="4343400"/>
            <a:ext cx="3276600" cy="228600"/>
            <a:chOff x="1200" y="2448"/>
            <a:chExt cx="816" cy="144"/>
          </a:xfrm>
        </p:grpSpPr>
        <p:sp>
          <p:nvSpPr>
            <p:cNvPr id="14351"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4352"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4353"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48845" name="AutoShape 13"/>
          <p:cNvSpPr>
            <a:spLocks noChangeArrowheads="1"/>
          </p:cNvSpPr>
          <p:nvPr/>
        </p:nvSpPr>
        <p:spPr bwMode="auto">
          <a:xfrm>
            <a:off x="4343400" y="1524000"/>
            <a:ext cx="4419600" cy="2286000"/>
          </a:xfrm>
          <a:prstGeom prst="wedgeEllipseCallout">
            <a:avLst>
              <a:gd name="adj1" fmla="val -34806"/>
              <a:gd name="adj2" fmla="val 60347"/>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Comp_ID and No are not determined by the primary key; therefore, the relation is NOT in 1 NF.  No sense in looking at partial or transitive dependencies.</a:t>
            </a:r>
          </a:p>
        </p:txBody>
      </p:sp>
      <p:grpSp>
        <p:nvGrpSpPr>
          <p:cNvPr id="4" name="Group 14"/>
          <p:cNvGrpSpPr>
            <a:grpSpLocks/>
          </p:cNvGrpSpPr>
          <p:nvPr/>
        </p:nvGrpSpPr>
        <p:grpSpPr bwMode="auto">
          <a:xfrm>
            <a:off x="1524000" y="4267200"/>
            <a:ext cx="5715000" cy="381000"/>
            <a:chOff x="960" y="2640"/>
            <a:chExt cx="3600" cy="240"/>
          </a:xfrm>
        </p:grpSpPr>
        <p:grpSp>
          <p:nvGrpSpPr>
            <p:cNvPr id="5" name="Group 15"/>
            <p:cNvGrpSpPr>
              <a:grpSpLocks/>
            </p:cNvGrpSpPr>
            <p:nvPr/>
          </p:nvGrpSpPr>
          <p:grpSpPr bwMode="auto">
            <a:xfrm>
              <a:off x="960" y="2640"/>
              <a:ext cx="3600" cy="240"/>
              <a:chOff x="1200" y="2448"/>
              <a:chExt cx="816" cy="144"/>
            </a:xfrm>
          </p:grpSpPr>
          <p:sp>
            <p:nvSpPr>
              <p:cNvPr id="14348" name="Line 1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4349" name="Line 1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4350" name="Line 1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14347" name="Line 19"/>
            <p:cNvSpPr>
              <a:spLocks noChangeShapeType="1"/>
            </p:cNvSpPr>
            <p:nvPr/>
          </p:nvSpPr>
          <p:spPr bwMode="auto">
            <a:xfrm flipV="1">
              <a:off x="3744" y="2640"/>
              <a:ext cx="0" cy="240"/>
            </a:xfrm>
            <a:prstGeom prst="line">
              <a:avLst/>
            </a:prstGeom>
            <a:noFill/>
            <a:ln w="28575">
              <a:solidFill>
                <a:schemeClr val="tx1"/>
              </a:solidFill>
              <a:round/>
              <a:headEnd/>
              <a:tailEnd/>
            </a:ln>
          </p:spPr>
          <p:txBody>
            <a:bodyPr anchor="b"/>
            <a:lstStyle/>
            <a:p>
              <a:endParaRPr lang="en-US" dirty="0"/>
            </a:p>
          </p:txBody>
        </p:sp>
      </p:grpSp>
      <p:sp>
        <p:nvSpPr>
          <p:cNvPr id="248852" name="Oval 20"/>
          <p:cNvSpPr>
            <a:spLocks noChangeArrowheads="1"/>
          </p:cNvSpPr>
          <p:nvPr/>
        </p:nvSpPr>
        <p:spPr bwMode="auto">
          <a:xfrm>
            <a:off x="4876800" y="3962400"/>
            <a:ext cx="3733800" cy="1676400"/>
          </a:xfrm>
          <a:prstGeom prst="ellipse">
            <a:avLst/>
          </a:prstGeom>
          <a:noFill/>
          <a:ln w="28575">
            <a:solidFill>
              <a:schemeClr val="tx2"/>
            </a:solidFill>
            <a:round/>
            <a:headEnd/>
            <a:tailEnd/>
          </a:ln>
        </p:spPr>
        <p:txBody>
          <a:bodyPr wrap="none" anchor="ctr"/>
          <a:lstStyle/>
          <a:p>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852"/>
                                        </p:tgtEl>
                                        <p:attrNameLst>
                                          <p:attrName>style.visibility</p:attrName>
                                        </p:attrNameLst>
                                      </p:cBhvr>
                                      <p:to>
                                        <p:strVal val="visible"/>
                                      </p:to>
                                    </p:set>
                                    <p:anim calcmode="lin" valueType="num">
                                      <p:cBhvr additive="base">
                                        <p:cTn id="25" dur="500" fill="hold"/>
                                        <p:tgtEl>
                                          <p:spTgt spid="248852"/>
                                        </p:tgtEl>
                                        <p:attrNameLst>
                                          <p:attrName>ppt_x</p:attrName>
                                        </p:attrNameLst>
                                      </p:cBhvr>
                                      <p:tavLst>
                                        <p:tav tm="0">
                                          <p:val>
                                            <p:strVal val="0-#ppt_w/2"/>
                                          </p:val>
                                        </p:tav>
                                        <p:tav tm="100000">
                                          <p:val>
                                            <p:strVal val="#ppt_x"/>
                                          </p:val>
                                        </p:tav>
                                      </p:tavLst>
                                    </p:anim>
                                    <p:anim calcmode="lin" valueType="num">
                                      <p:cBhvr additive="base">
                                        <p:cTn id="26" dur="500" fill="hold"/>
                                        <p:tgtEl>
                                          <p:spTgt spid="2488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8845"/>
                                        </p:tgtEl>
                                        <p:attrNameLst>
                                          <p:attrName>style.visibility</p:attrName>
                                        </p:attrNameLst>
                                      </p:cBhvr>
                                      <p:to>
                                        <p:strVal val="visible"/>
                                      </p:to>
                                    </p:set>
                                    <p:anim calcmode="lin" valueType="num">
                                      <p:cBhvr additive="base">
                                        <p:cTn id="31" dur="500" fill="hold"/>
                                        <p:tgtEl>
                                          <p:spTgt spid="248845"/>
                                        </p:tgtEl>
                                        <p:attrNameLst>
                                          <p:attrName>ppt_x</p:attrName>
                                        </p:attrNameLst>
                                      </p:cBhvr>
                                      <p:tavLst>
                                        <p:tav tm="0">
                                          <p:val>
                                            <p:strVal val="0-#ppt_w/2"/>
                                          </p:val>
                                        </p:tav>
                                        <p:tav tm="100000">
                                          <p:val>
                                            <p:strVal val="#ppt_x"/>
                                          </p:val>
                                        </p:tav>
                                      </p:tavLst>
                                    </p:anim>
                                    <p:anim calcmode="lin" valueType="num">
                                      <p:cBhvr additive="base">
                                        <p:cTn id="32" dur="500" fill="hold"/>
                                        <p:tgtEl>
                                          <p:spTgt spid="2488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8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5" grpId="0" animBg="1" autoUpdateAnimBg="0"/>
      <p:bldP spid="24885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a:t>Example 3: Determine NF</a:t>
            </a:r>
          </a:p>
        </p:txBody>
      </p:sp>
      <p:sp>
        <p:nvSpPr>
          <p:cNvPr id="15364"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Part_ID </a:t>
            </a:r>
            <a:r>
              <a:rPr lang="en-US" sz="2400" dirty="0">
                <a:sym typeface="Wingdings" pitchFamily="2" charset="2"/>
              </a:rPr>
              <a:t> Description</a:t>
            </a:r>
          </a:p>
          <a:p>
            <a:pPr>
              <a:lnSpc>
                <a:spcPct val="90000"/>
              </a:lnSpc>
            </a:pPr>
            <a:r>
              <a:rPr lang="en-US" sz="2400" dirty="0">
                <a:sym typeface="Wingdings" pitchFamily="2" charset="2"/>
              </a:rPr>
              <a:t>Part_ID  Price</a:t>
            </a:r>
          </a:p>
          <a:p>
            <a:pPr>
              <a:lnSpc>
                <a:spcPct val="90000"/>
              </a:lnSpc>
            </a:pPr>
            <a:r>
              <a:rPr lang="en-US" sz="2400" dirty="0"/>
              <a:t>Part_ID, Comp_ID </a:t>
            </a:r>
            <a:r>
              <a:rPr lang="en-US" sz="2400" dirty="0">
                <a:sym typeface="Wingdings" pitchFamily="2" charset="2"/>
              </a:rPr>
              <a:t> No</a:t>
            </a:r>
            <a:endParaRPr lang="en-US" sz="2400" dirty="0"/>
          </a:p>
        </p:txBody>
      </p:sp>
      <p:grpSp>
        <p:nvGrpSpPr>
          <p:cNvPr id="2" name="Group 5"/>
          <p:cNvGrpSpPr>
            <a:grpSpLocks/>
          </p:cNvGrpSpPr>
          <p:nvPr/>
        </p:nvGrpSpPr>
        <p:grpSpPr bwMode="auto">
          <a:xfrm>
            <a:off x="685800" y="3810000"/>
            <a:ext cx="7924800" cy="1828800"/>
            <a:chOff x="432" y="2400"/>
            <a:chExt cx="4992" cy="1152"/>
          </a:xfrm>
        </p:grpSpPr>
        <p:graphicFrame>
          <p:nvGraphicFramePr>
            <p:cNvPr id="15362" name="Object 6"/>
            <p:cNvGraphicFramePr>
              <a:graphicFrameLocks noChangeAspect="1"/>
            </p:cNvGraphicFramePr>
            <p:nvPr/>
          </p:nvGraphicFramePr>
          <p:xfrm>
            <a:off x="432" y="2400"/>
            <a:ext cx="4704" cy="791"/>
          </p:xfrm>
          <a:graphic>
            <a:graphicData uri="http://schemas.openxmlformats.org/presentationml/2006/ole">
              <mc:AlternateContent xmlns:mc="http://schemas.openxmlformats.org/markup-compatibility/2006">
                <mc:Choice xmlns:v="urn:schemas-microsoft-com:vml" Requires="v">
                  <p:oleObj spid="_x0000_s14338" name="Worksheet" r:id="rId2" imgW="3611160" imgH="607680" progId="Excel.Sheet.8">
                    <p:embed/>
                  </p:oleObj>
                </mc:Choice>
                <mc:Fallback>
                  <p:oleObj name="Worksheet" r:id="rId2" imgW="3611160" imgH="607680" progId="Excel.Sheet.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2400"/>
                          <a:ext cx="4704" cy="791"/>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7"/>
            <p:cNvGrpSpPr>
              <a:grpSpLocks/>
            </p:cNvGrpSpPr>
            <p:nvPr/>
          </p:nvGrpSpPr>
          <p:grpSpPr bwMode="auto">
            <a:xfrm>
              <a:off x="816" y="2736"/>
              <a:ext cx="816" cy="144"/>
              <a:chOff x="1200" y="2448"/>
              <a:chExt cx="816" cy="144"/>
            </a:xfrm>
          </p:grpSpPr>
          <p:sp>
            <p:nvSpPr>
              <p:cNvPr id="15379" name="Line 8"/>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5380" name="Line 9"/>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5381"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1"/>
            <p:cNvGrpSpPr>
              <a:grpSpLocks/>
            </p:cNvGrpSpPr>
            <p:nvPr/>
          </p:nvGrpSpPr>
          <p:grpSpPr bwMode="auto">
            <a:xfrm>
              <a:off x="816" y="2736"/>
              <a:ext cx="2064" cy="144"/>
              <a:chOff x="1200" y="2448"/>
              <a:chExt cx="816" cy="144"/>
            </a:xfrm>
          </p:grpSpPr>
          <p:sp>
            <p:nvSpPr>
              <p:cNvPr id="15376"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5377"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5378"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5"/>
            <p:cNvGrpSpPr>
              <a:grpSpLocks/>
            </p:cNvGrpSpPr>
            <p:nvPr/>
          </p:nvGrpSpPr>
          <p:grpSpPr bwMode="auto">
            <a:xfrm>
              <a:off x="960" y="2688"/>
              <a:ext cx="3600" cy="240"/>
              <a:chOff x="960" y="2640"/>
              <a:chExt cx="3600" cy="240"/>
            </a:xfrm>
          </p:grpSpPr>
          <p:grpSp>
            <p:nvGrpSpPr>
              <p:cNvPr id="6" name="Group 16"/>
              <p:cNvGrpSpPr>
                <a:grpSpLocks/>
              </p:cNvGrpSpPr>
              <p:nvPr/>
            </p:nvGrpSpPr>
            <p:grpSpPr bwMode="auto">
              <a:xfrm>
                <a:off x="960" y="2640"/>
                <a:ext cx="3600" cy="240"/>
                <a:chOff x="1200" y="2448"/>
                <a:chExt cx="816" cy="144"/>
              </a:xfrm>
            </p:grpSpPr>
            <p:sp>
              <p:nvSpPr>
                <p:cNvPr id="15373" name="Line 1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5374" name="Line 1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5375"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15372" name="Line 20"/>
              <p:cNvSpPr>
                <a:spLocks noChangeShapeType="1"/>
              </p:cNvSpPr>
              <p:nvPr/>
            </p:nvSpPr>
            <p:spPr bwMode="auto">
              <a:xfrm flipV="1">
                <a:off x="3744" y="2640"/>
                <a:ext cx="0" cy="240"/>
              </a:xfrm>
              <a:prstGeom prst="line">
                <a:avLst/>
              </a:prstGeom>
              <a:noFill/>
              <a:ln w="28575">
                <a:solidFill>
                  <a:schemeClr val="tx1"/>
                </a:solidFill>
                <a:round/>
                <a:headEnd/>
                <a:tailEnd/>
              </a:ln>
            </p:spPr>
            <p:txBody>
              <a:bodyPr anchor="b"/>
              <a:lstStyle/>
              <a:p>
                <a:endParaRPr lang="en-US" dirty="0"/>
              </a:p>
            </p:txBody>
          </p:sp>
        </p:grpSp>
        <p:sp>
          <p:nvSpPr>
            <p:cNvPr id="15370" name="Oval 21"/>
            <p:cNvSpPr>
              <a:spLocks noChangeArrowheads="1"/>
            </p:cNvSpPr>
            <p:nvPr/>
          </p:nvSpPr>
          <p:spPr bwMode="auto">
            <a:xfrm>
              <a:off x="3072" y="2496"/>
              <a:ext cx="2352" cy="1056"/>
            </a:xfrm>
            <a:prstGeom prst="ellipse">
              <a:avLst/>
            </a:prstGeom>
            <a:noFill/>
            <a:ln w="28575">
              <a:solidFill>
                <a:schemeClr val="tx2"/>
              </a:solidFill>
              <a:round/>
              <a:headEnd/>
              <a:tailEnd/>
            </a:ln>
          </p:spPr>
          <p:txBody>
            <a:bodyPr wrap="none" anchor="ctr"/>
            <a:lstStyle/>
            <a:p>
              <a:endParaRPr lang="en-US" dirty="0"/>
            </a:p>
          </p:txBody>
        </p:sp>
      </p:grpSp>
      <p:sp>
        <p:nvSpPr>
          <p:cNvPr id="249860" name="AutoShape 4"/>
          <p:cNvSpPr>
            <a:spLocks noChangeArrowheads="1"/>
          </p:cNvSpPr>
          <p:nvPr/>
        </p:nvSpPr>
        <p:spPr bwMode="auto">
          <a:xfrm>
            <a:off x="3733800" y="1295400"/>
            <a:ext cx="5181600" cy="2438400"/>
          </a:xfrm>
          <a:prstGeom prst="wedgeEllipseCallout">
            <a:avLst>
              <a:gd name="adj1" fmla="val -25093"/>
              <a:gd name="adj2" fmla="val 56380"/>
            </a:avLst>
          </a:prstGeom>
          <a:solidFill>
            <a:schemeClr val="bg2"/>
          </a:solidFill>
          <a:ln w="12700">
            <a:solidFill>
              <a:schemeClr val="tx2"/>
            </a:solidFill>
            <a:miter lim="800000"/>
            <a:headEnd/>
            <a:tailEnd/>
          </a:ln>
        </p:spPr>
        <p:txBody>
          <a:bodyPr anchor="b"/>
          <a:lstStyle/>
          <a:p>
            <a:pPr marL="457200" indent="-457200" algn="ctr" eaLnBrk="1" hangingPunct="1"/>
            <a:r>
              <a:rPr lang="en-US" sz="1800" b="1" dirty="0">
                <a:solidFill>
                  <a:schemeClr val="tx2"/>
                </a:solidFill>
              </a:rPr>
              <a:t>In your solution you will write the following justification:</a:t>
            </a:r>
          </a:p>
          <a:p>
            <a:pPr marL="457200" indent="-457200" algn="ctr" eaLnBrk="1" hangingPunct="1">
              <a:buFontTx/>
              <a:buAutoNum type="arabicParenR"/>
            </a:pPr>
            <a:r>
              <a:rPr lang="en-US" sz="1800" b="1" dirty="0">
                <a:solidFill>
                  <a:schemeClr val="tx2"/>
                </a:solidFill>
              </a:rPr>
              <a:t>There are M/V attributes; therefore, not 1NF</a:t>
            </a:r>
          </a:p>
          <a:p>
            <a:pPr marL="457200" indent="-457200" algn="ctr" eaLnBrk="1" hangingPunct="1"/>
            <a:r>
              <a:rPr lang="en-US" sz="1800" b="1" dirty="0">
                <a:solidFill>
                  <a:schemeClr val="tx2"/>
                </a:solidFill>
              </a:rPr>
              <a:t>Conclusion: The relation is not normalized.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0-#ppt_w/2"/>
                                          </p:val>
                                        </p:tav>
                                        <p:tav tm="100000">
                                          <p:val>
                                            <p:strVal val="#ppt_x"/>
                                          </p:val>
                                        </p:tav>
                                      </p:tavLst>
                                    </p:anim>
                                    <p:anim calcmode="lin" valueType="num">
                                      <p:cBhvr additive="base">
                                        <p:cTn id="8"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What is normalization</a:t>
            </a:r>
          </a:p>
        </p:txBody>
      </p:sp>
      <p:sp>
        <p:nvSpPr>
          <p:cNvPr id="3" name="Content Placeholder 2"/>
          <p:cNvSpPr>
            <a:spLocks noGrp="1"/>
          </p:cNvSpPr>
          <p:nvPr>
            <p:ph idx="1"/>
          </p:nvPr>
        </p:nvSpPr>
        <p:spPr>
          <a:xfrm>
            <a:off x="152400" y="1143000"/>
            <a:ext cx="8991600" cy="5486400"/>
          </a:xfrm>
        </p:spPr>
        <p:txBody>
          <a:bodyPr>
            <a:normAutofit fontScale="92500" lnSpcReduction="20000"/>
          </a:bodyPr>
          <a:lstStyle/>
          <a:p>
            <a:r>
              <a:rPr lang="en-US" dirty="0"/>
              <a:t>Database Normalization is a technique of organizing the data in the database. Normalization is a systematic approach of decomposing tables to eliminate data redundancy and undesirable characteristics like Insertion, Update and Deletion anomalies. It is a multi-step process that puts data into tabular form by removing duplicated data from the relation tables.</a:t>
            </a:r>
          </a:p>
          <a:p>
            <a:endParaRPr lang="en-US" dirty="0"/>
          </a:p>
          <a:p>
            <a:pPr>
              <a:buNone/>
            </a:pPr>
            <a:r>
              <a:rPr lang="en-US" dirty="0"/>
              <a:t>Normalization is used for mainly two purpose,</a:t>
            </a:r>
          </a:p>
          <a:p>
            <a:endParaRPr lang="en-US" dirty="0"/>
          </a:p>
          <a:p>
            <a:r>
              <a:rPr lang="en-US" dirty="0"/>
              <a:t>Eliminating redundant (useless) data.</a:t>
            </a:r>
          </a:p>
          <a:p>
            <a:r>
              <a:rPr lang="en-US" dirty="0"/>
              <a:t>Ensuring data dependencies make sense </a:t>
            </a:r>
            <a:r>
              <a:rPr lang="en-US" dirty="0" err="1"/>
              <a:t>i.e</a:t>
            </a:r>
            <a:r>
              <a:rPr lang="en-US" dirty="0"/>
              <a:t> data is logically stored.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28650" y="195263"/>
            <a:ext cx="7772400" cy="1219200"/>
          </a:xfrm>
        </p:spPr>
        <p:txBody>
          <a:bodyPr/>
          <a:lstStyle/>
          <a:p>
            <a:r>
              <a:rPr lang="en-US" dirty="0"/>
              <a:t>Bringing a Relation to 1NF</a:t>
            </a:r>
          </a:p>
        </p:txBody>
      </p:sp>
      <p:graphicFrame>
        <p:nvGraphicFramePr>
          <p:cNvPr id="250883" name="Object 3"/>
          <p:cNvGraphicFramePr>
            <a:graphicFrameLocks noChangeAspect="1"/>
          </p:cNvGraphicFramePr>
          <p:nvPr/>
        </p:nvGraphicFramePr>
        <p:xfrm>
          <a:off x="1143000" y="2514600"/>
          <a:ext cx="6400800" cy="2393950"/>
        </p:xfrm>
        <a:graphic>
          <a:graphicData uri="http://schemas.openxmlformats.org/presentationml/2006/ole">
            <mc:AlternateContent xmlns:mc="http://schemas.openxmlformats.org/markup-compatibility/2006">
              <mc:Choice xmlns:v="urn:schemas-microsoft-com:vml" Requires="v">
                <p:oleObj spid="_x0000_s15362" name="Worksheet" r:id="rId2" imgW="3133760" imgH="1171623" progId="Excel.Sheet.8">
                  <p:embed/>
                </p:oleObj>
              </mc:Choice>
              <mc:Fallback>
                <p:oleObj name="Worksheet" r:id="rId2" imgW="3133760" imgH="1171623" progId="Excel.Shee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6400800" cy="239395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4"/>
          <p:cNvGrpSpPr>
            <a:grpSpLocks/>
          </p:cNvGrpSpPr>
          <p:nvPr/>
        </p:nvGrpSpPr>
        <p:grpSpPr bwMode="auto">
          <a:xfrm>
            <a:off x="4814888" y="2967038"/>
            <a:ext cx="1600200" cy="228600"/>
            <a:chOff x="1200" y="2448"/>
            <a:chExt cx="816" cy="144"/>
          </a:xfrm>
        </p:grpSpPr>
        <p:sp>
          <p:nvSpPr>
            <p:cNvPr id="16394" name="Line 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6395" name="Line 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6396" name="Line 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50888" name="Oval 8"/>
          <p:cNvSpPr>
            <a:spLocks noChangeArrowheads="1"/>
          </p:cNvSpPr>
          <p:nvPr/>
        </p:nvSpPr>
        <p:spPr bwMode="auto">
          <a:xfrm>
            <a:off x="4014788" y="2700338"/>
            <a:ext cx="3890962" cy="1447800"/>
          </a:xfrm>
          <a:prstGeom prst="ellipse">
            <a:avLst/>
          </a:prstGeom>
          <a:noFill/>
          <a:ln w="28575">
            <a:solidFill>
              <a:schemeClr val="tx2"/>
            </a:solidFill>
            <a:round/>
            <a:headEnd/>
            <a:tailEnd/>
          </a:ln>
        </p:spPr>
        <p:txBody>
          <a:bodyPr wrap="none" anchor="ctr"/>
          <a:lstStyle/>
          <a:p>
            <a:endParaRPr lang="en-US" dirty="0"/>
          </a:p>
        </p:txBody>
      </p:sp>
      <p:grpSp>
        <p:nvGrpSpPr>
          <p:cNvPr id="3" name="Group 9"/>
          <p:cNvGrpSpPr>
            <a:grpSpLocks/>
          </p:cNvGrpSpPr>
          <p:nvPr/>
        </p:nvGrpSpPr>
        <p:grpSpPr bwMode="auto">
          <a:xfrm>
            <a:off x="1600200" y="2971800"/>
            <a:ext cx="1600200" cy="228600"/>
            <a:chOff x="1200" y="2448"/>
            <a:chExt cx="816" cy="144"/>
          </a:xfrm>
        </p:grpSpPr>
        <p:sp>
          <p:nvSpPr>
            <p:cNvPr id="16391"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6392"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6393"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0883"/>
                                        </p:tgtEl>
                                        <p:attrNameLst>
                                          <p:attrName>style.visibility</p:attrName>
                                        </p:attrNameLst>
                                      </p:cBhvr>
                                      <p:to>
                                        <p:strVal val="visible"/>
                                      </p:to>
                                    </p:set>
                                    <p:anim calcmode="lin" valueType="num">
                                      <p:cBhvr additive="base">
                                        <p:cTn id="7" dur="500" fill="hold"/>
                                        <p:tgtEl>
                                          <p:spTgt spid="250883"/>
                                        </p:tgtEl>
                                        <p:attrNameLst>
                                          <p:attrName>ppt_x</p:attrName>
                                        </p:attrNameLst>
                                      </p:cBhvr>
                                      <p:tavLst>
                                        <p:tav tm="0">
                                          <p:val>
                                            <p:strVal val="0-#ppt_w/2"/>
                                          </p:val>
                                        </p:tav>
                                        <p:tav tm="100000">
                                          <p:val>
                                            <p:strVal val="#ppt_x"/>
                                          </p:val>
                                        </p:tav>
                                      </p:tavLst>
                                    </p:anim>
                                    <p:anim calcmode="lin" valueType="num">
                                      <p:cBhvr additive="base">
                                        <p:cTn id="8" dur="500" fill="hold"/>
                                        <p:tgtEl>
                                          <p:spTgt spid="250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8"/>
                                        </p:tgtEl>
                                        <p:attrNameLst>
                                          <p:attrName>style.visibility</p:attrName>
                                        </p:attrNameLst>
                                      </p:cBhvr>
                                      <p:to>
                                        <p:strVal val="visible"/>
                                      </p:to>
                                    </p:set>
                                    <p:anim calcmode="lin" valueType="num">
                                      <p:cBhvr additive="base">
                                        <p:cTn id="25" dur="500" fill="hold"/>
                                        <p:tgtEl>
                                          <p:spTgt spid="250888"/>
                                        </p:tgtEl>
                                        <p:attrNameLst>
                                          <p:attrName>ppt_x</p:attrName>
                                        </p:attrNameLst>
                                      </p:cBhvr>
                                      <p:tavLst>
                                        <p:tav tm="0">
                                          <p:val>
                                            <p:strVal val="0-#ppt_w/2"/>
                                          </p:val>
                                        </p:tav>
                                        <p:tav tm="100000">
                                          <p:val>
                                            <p:strVal val="#ppt_x"/>
                                          </p:val>
                                        </p:tav>
                                      </p:tavLst>
                                    </p:anim>
                                    <p:anim calcmode="lin" valueType="num">
                                      <p:cBhvr additive="base">
                                        <p:cTn id="26" dur="500" fill="hold"/>
                                        <p:tgtEl>
                                          <p:spTgt spid="2508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28650" y="195263"/>
            <a:ext cx="7772400" cy="1219200"/>
          </a:xfrm>
        </p:spPr>
        <p:txBody>
          <a:bodyPr/>
          <a:lstStyle/>
          <a:p>
            <a:r>
              <a:rPr lang="en-US" dirty="0"/>
              <a:t>Bringing a Relation to 1NF</a:t>
            </a:r>
          </a:p>
        </p:txBody>
      </p:sp>
      <p:grpSp>
        <p:nvGrpSpPr>
          <p:cNvPr id="2" name="Group 3"/>
          <p:cNvGrpSpPr>
            <a:grpSpLocks/>
          </p:cNvGrpSpPr>
          <p:nvPr/>
        </p:nvGrpSpPr>
        <p:grpSpPr bwMode="auto">
          <a:xfrm>
            <a:off x="1143000" y="3810000"/>
            <a:ext cx="6762750" cy="2393950"/>
            <a:chOff x="720" y="2160"/>
            <a:chExt cx="4260" cy="1508"/>
          </a:xfrm>
        </p:grpSpPr>
        <p:graphicFrame>
          <p:nvGraphicFramePr>
            <p:cNvPr id="17410" name="Object 4"/>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16386" name="Worksheet" r:id="rId2" imgW="3133760" imgH="1171623" progId="Excel.Sheet.8">
                    <p:embed/>
                  </p:oleObj>
                </mc:Choice>
                <mc:Fallback>
                  <p:oleObj name="Worksheet" r:id="rId2" imgW="3133760" imgH="1171623"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3033" y="2445"/>
              <a:ext cx="1008" cy="144"/>
              <a:chOff x="1200" y="2448"/>
              <a:chExt cx="816" cy="144"/>
            </a:xfrm>
          </p:grpSpPr>
          <p:sp>
            <p:nvSpPr>
              <p:cNvPr id="17425"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7426"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7427"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17420" name="Oval 9"/>
            <p:cNvSpPr>
              <a:spLocks noChangeArrowheads="1"/>
            </p:cNvSpPr>
            <p:nvPr/>
          </p:nvSpPr>
          <p:spPr bwMode="auto">
            <a:xfrm>
              <a:off x="2529" y="2277"/>
              <a:ext cx="2451" cy="912"/>
            </a:xfrm>
            <a:prstGeom prst="ellipse">
              <a:avLst/>
            </a:prstGeom>
            <a:noFill/>
            <a:ln w="28575">
              <a:solidFill>
                <a:schemeClr val="tx2"/>
              </a:solidFill>
              <a:round/>
              <a:headEnd/>
              <a:tailEnd/>
            </a:ln>
          </p:spPr>
          <p:txBody>
            <a:bodyPr wrap="none" anchor="ctr"/>
            <a:lstStyle/>
            <a:p>
              <a:endParaRPr lang="en-US" dirty="0"/>
            </a:p>
          </p:txBody>
        </p:sp>
        <p:grpSp>
          <p:nvGrpSpPr>
            <p:cNvPr id="4" name="Group 10"/>
            <p:cNvGrpSpPr>
              <a:grpSpLocks/>
            </p:cNvGrpSpPr>
            <p:nvPr/>
          </p:nvGrpSpPr>
          <p:grpSpPr bwMode="auto">
            <a:xfrm>
              <a:off x="1008" y="2448"/>
              <a:ext cx="1008" cy="144"/>
              <a:chOff x="1200" y="2448"/>
              <a:chExt cx="816" cy="144"/>
            </a:xfrm>
          </p:grpSpPr>
          <p:sp>
            <p:nvSpPr>
              <p:cNvPr id="17422"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7423"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7424"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17413" name="Rectangle 14" descr="Rectangle: Click to edit Master text styles&#10;Second level&#10;Third level&#10;Fourth level&#10;Fifth level"/>
          <p:cNvSpPr>
            <a:spLocks noGrp="1" noChangeArrowheads="1"/>
          </p:cNvSpPr>
          <p:nvPr>
            <p:ph type="body" idx="1"/>
          </p:nvPr>
        </p:nvSpPr>
        <p:spPr>
          <a:xfrm>
            <a:off x="609600" y="1524000"/>
            <a:ext cx="7924800" cy="1524000"/>
          </a:xfrm>
          <a:noFill/>
        </p:spPr>
        <p:txBody>
          <a:bodyPr lIns="91440" tIns="45720" rIns="91440" bIns="45720">
            <a:normAutofit lnSpcReduction="10000"/>
          </a:bodyPr>
          <a:lstStyle/>
          <a:p>
            <a:r>
              <a:rPr lang="en-US" dirty="0"/>
              <a:t> Option 1: Make a determinant of the repeating group (or the multivalued attribute) a part of the primary key.</a:t>
            </a:r>
          </a:p>
        </p:txBody>
      </p:sp>
      <p:grpSp>
        <p:nvGrpSpPr>
          <p:cNvPr id="5" name="Group 15"/>
          <p:cNvGrpSpPr>
            <a:grpSpLocks/>
          </p:cNvGrpSpPr>
          <p:nvPr/>
        </p:nvGrpSpPr>
        <p:grpSpPr bwMode="auto">
          <a:xfrm>
            <a:off x="1876425" y="3038475"/>
            <a:ext cx="3457575" cy="1576388"/>
            <a:chOff x="1233" y="1350"/>
            <a:chExt cx="2178" cy="1233"/>
          </a:xfrm>
        </p:grpSpPr>
        <p:sp>
          <p:nvSpPr>
            <p:cNvPr id="17416" name="AutoShape 16"/>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Composite Primary Key</a:t>
              </a:r>
            </a:p>
          </p:txBody>
        </p:sp>
        <p:sp>
          <p:nvSpPr>
            <p:cNvPr id="17417" name="Line 17"/>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dirty="0"/>
            </a:p>
          </p:txBody>
        </p:sp>
        <p:sp>
          <p:nvSpPr>
            <p:cNvPr id="17418" name="Line 18"/>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dirty="0"/>
            </a:p>
          </p:txBody>
        </p:sp>
      </p:grpSp>
      <p:sp>
        <p:nvSpPr>
          <p:cNvPr id="251923" name="Line 19"/>
          <p:cNvSpPr>
            <a:spLocks noChangeShapeType="1"/>
          </p:cNvSpPr>
          <p:nvPr/>
        </p:nvSpPr>
        <p:spPr bwMode="auto">
          <a:xfrm>
            <a:off x="4114800" y="4843463"/>
            <a:ext cx="1219200" cy="0"/>
          </a:xfrm>
          <a:prstGeom prst="line">
            <a:avLst/>
          </a:prstGeom>
          <a:noFill/>
          <a:ln w="38100">
            <a:solidFill>
              <a:srgbClr val="000000"/>
            </a:solidFill>
            <a:round/>
            <a:headEnd/>
            <a:tailEnd/>
          </a:ln>
        </p:spPr>
        <p:txBody>
          <a:bodyPr anchor="b"/>
          <a:lstStyle/>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23"/>
                                        </p:tgtEl>
                                        <p:attrNameLst>
                                          <p:attrName>style.visibility</p:attrName>
                                        </p:attrNameLst>
                                      </p:cBhvr>
                                      <p:to>
                                        <p:strVal val="visible"/>
                                      </p:to>
                                    </p:set>
                                    <p:anim calcmode="lin" valueType="num">
                                      <p:cBhvr additive="base">
                                        <p:cTn id="7" dur="500" fill="hold"/>
                                        <p:tgtEl>
                                          <p:spTgt spid="251923"/>
                                        </p:tgtEl>
                                        <p:attrNameLst>
                                          <p:attrName>ppt_x</p:attrName>
                                        </p:attrNameLst>
                                      </p:cBhvr>
                                      <p:tavLst>
                                        <p:tav tm="0">
                                          <p:val>
                                            <p:strVal val="0-#ppt_w/2"/>
                                          </p:val>
                                        </p:tav>
                                        <p:tav tm="100000">
                                          <p:val>
                                            <p:strVal val="#ppt_x"/>
                                          </p:val>
                                        </p:tav>
                                      </p:tavLst>
                                    </p:anim>
                                    <p:anim calcmode="lin" valueType="num">
                                      <p:cBhvr additive="base">
                                        <p:cTn id="8" dur="500" fill="hold"/>
                                        <p:tgtEl>
                                          <p:spTgt spid="2519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28650" y="195263"/>
            <a:ext cx="7772400" cy="1219200"/>
          </a:xfrm>
        </p:spPr>
        <p:txBody>
          <a:bodyPr/>
          <a:lstStyle/>
          <a:p>
            <a:r>
              <a:rPr lang="en-US" dirty="0"/>
              <a:t>Bringing a Relation to 1NF</a:t>
            </a:r>
          </a:p>
        </p:txBody>
      </p:sp>
      <p:sp>
        <p:nvSpPr>
          <p:cNvPr id="18436" name="Rectangle 3"/>
          <p:cNvSpPr>
            <a:spLocks noGrp="1" noChangeArrowheads="1"/>
          </p:cNvSpPr>
          <p:nvPr>
            <p:ph type="body" idx="1"/>
          </p:nvPr>
        </p:nvSpPr>
        <p:spPr>
          <a:xfrm>
            <a:off x="747713" y="1509713"/>
            <a:ext cx="7696200" cy="2376487"/>
          </a:xfrm>
        </p:spPr>
        <p:txBody>
          <a:bodyPr>
            <a:normAutofit lnSpcReduction="10000"/>
          </a:bodyPr>
          <a:lstStyle/>
          <a:p>
            <a:pPr>
              <a:lnSpc>
                <a:spcPct val="90000"/>
              </a:lnSpc>
            </a:pPr>
            <a:r>
              <a:rPr lang="en-US" sz="2800" dirty="0"/>
              <a:t> </a:t>
            </a:r>
            <a:r>
              <a:rPr lang="en-US" sz="2400" dirty="0"/>
              <a:t>Option 2: Remove the entire repeating group from the relation. Create another relation which would contain all the attributes of the repeating group, plus the primary key from the first relation. In this new relation, the primary key from the original relation and the determinant of the repeating group will comprise a primary key. </a:t>
            </a:r>
          </a:p>
        </p:txBody>
      </p:sp>
      <p:grpSp>
        <p:nvGrpSpPr>
          <p:cNvPr id="2" name="Group 4"/>
          <p:cNvGrpSpPr>
            <a:grpSpLocks/>
          </p:cNvGrpSpPr>
          <p:nvPr/>
        </p:nvGrpSpPr>
        <p:grpSpPr bwMode="auto">
          <a:xfrm>
            <a:off x="1071563" y="3957638"/>
            <a:ext cx="6734175" cy="2179637"/>
            <a:chOff x="675" y="2493"/>
            <a:chExt cx="4242" cy="1373"/>
          </a:xfrm>
        </p:grpSpPr>
        <p:graphicFrame>
          <p:nvGraphicFramePr>
            <p:cNvPr id="18434" name="Object 5"/>
            <p:cNvGraphicFramePr>
              <a:graphicFrameLocks noChangeAspect="1"/>
            </p:cNvGraphicFramePr>
            <p:nvPr/>
          </p:nvGraphicFramePr>
          <p:xfrm>
            <a:off x="675" y="2493"/>
            <a:ext cx="4032" cy="1373"/>
          </p:xfrm>
          <a:graphic>
            <a:graphicData uri="http://schemas.openxmlformats.org/presentationml/2006/ole">
              <mc:AlternateContent xmlns:mc="http://schemas.openxmlformats.org/markup-compatibility/2006">
                <mc:Choice xmlns:v="urn:schemas-microsoft-com:vml" Requires="v">
                  <p:oleObj spid="_x0000_s17410" name="Worksheet" r:id="rId2" imgW="3133760" imgH="1171623" progId="Excel.Sheet.8">
                    <p:embed/>
                  </p:oleObj>
                </mc:Choice>
                <mc:Fallback>
                  <p:oleObj name="Worksheet" r:id="rId2" imgW="3133760" imgH="1171623"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 y="2493"/>
                          <a:ext cx="4032" cy="137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2970" y="2742"/>
              <a:ext cx="1008" cy="144"/>
              <a:chOff x="1200" y="2448"/>
              <a:chExt cx="816" cy="144"/>
            </a:xfrm>
          </p:grpSpPr>
          <p:sp>
            <p:nvSpPr>
              <p:cNvPr id="18444"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8445"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8446"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18439" name="Oval 10"/>
            <p:cNvSpPr>
              <a:spLocks noChangeArrowheads="1"/>
            </p:cNvSpPr>
            <p:nvPr/>
          </p:nvSpPr>
          <p:spPr bwMode="auto">
            <a:xfrm>
              <a:off x="2466" y="2574"/>
              <a:ext cx="2451" cy="912"/>
            </a:xfrm>
            <a:prstGeom prst="ellipse">
              <a:avLst/>
            </a:prstGeom>
            <a:noFill/>
            <a:ln w="28575">
              <a:solidFill>
                <a:schemeClr val="tx2"/>
              </a:solidFill>
              <a:round/>
              <a:headEnd/>
              <a:tailEnd/>
            </a:ln>
          </p:spPr>
          <p:txBody>
            <a:bodyPr wrap="none" anchor="ctr"/>
            <a:lstStyle/>
            <a:p>
              <a:endParaRPr lang="en-US" dirty="0"/>
            </a:p>
          </p:txBody>
        </p:sp>
        <p:grpSp>
          <p:nvGrpSpPr>
            <p:cNvPr id="4" name="Group 11"/>
            <p:cNvGrpSpPr>
              <a:grpSpLocks/>
            </p:cNvGrpSpPr>
            <p:nvPr/>
          </p:nvGrpSpPr>
          <p:grpSpPr bwMode="auto">
            <a:xfrm>
              <a:off x="945" y="2745"/>
              <a:ext cx="1008" cy="144"/>
              <a:chOff x="1200" y="2448"/>
              <a:chExt cx="816" cy="144"/>
            </a:xfrm>
          </p:grpSpPr>
          <p:sp>
            <p:nvSpPr>
              <p:cNvPr id="18441"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8442"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8443"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28650" y="195263"/>
            <a:ext cx="7772400" cy="1219200"/>
          </a:xfrm>
        </p:spPr>
        <p:txBody>
          <a:bodyPr/>
          <a:lstStyle/>
          <a:p>
            <a:r>
              <a:rPr lang="en-US" dirty="0"/>
              <a:t>Bringing a Relation to 1NF</a:t>
            </a:r>
          </a:p>
        </p:txBody>
      </p:sp>
      <p:grpSp>
        <p:nvGrpSpPr>
          <p:cNvPr id="2" name="Group 3"/>
          <p:cNvGrpSpPr>
            <a:grpSpLocks/>
          </p:cNvGrpSpPr>
          <p:nvPr/>
        </p:nvGrpSpPr>
        <p:grpSpPr bwMode="auto">
          <a:xfrm>
            <a:off x="1579563" y="4067175"/>
            <a:ext cx="5118100" cy="1944688"/>
            <a:chOff x="995" y="2562"/>
            <a:chExt cx="3224" cy="1225"/>
          </a:xfrm>
        </p:grpSpPr>
        <p:graphicFrame>
          <p:nvGraphicFramePr>
            <p:cNvPr id="19459" name="Object 4"/>
            <p:cNvGraphicFramePr>
              <a:graphicFrameLocks noChangeAspect="1"/>
            </p:cNvGraphicFramePr>
            <p:nvPr/>
          </p:nvGraphicFramePr>
          <p:xfrm>
            <a:off x="995" y="2562"/>
            <a:ext cx="3224" cy="1225"/>
          </p:xfrm>
          <a:graphic>
            <a:graphicData uri="http://schemas.openxmlformats.org/presentationml/2006/ole">
              <mc:AlternateContent xmlns:mc="http://schemas.openxmlformats.org/markup-compatibility/2006">
                <mc:Choice xmlns:v="urn:schemas-microsoft-com:vml" Requires="v">
                  <p:oleObj spid="_x0000_s18435" name="Worksheet" r:id="rId2" imgW="2812680" imgH="1383840" progId="Excel.Sheet.8">
                    <p:embed/>
                  </p:oleObj>
                </mc:Choice>
                <mc:Fallback>
                  <p:oleObj name="Worksheet" r:id="rId2" imgW="2812680" imgH="1383840"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 y="2562"/>
                          <a:ext cx="3224" cy="122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2277" y="2751"/>
              <a:ext cx="1008" cy="144"/>
              <a:chOff x="1200" y="2448"/>
              <a:chExt cx="816" cy="144"/>
            </a:xfrm>
          </p:grpSpPr>
          <p:sp>
            <p:nvSpPr>
              <p:cNvPr id="19468"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9469"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9470"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nvGrpSpPr>
          <p:cNvPr id="4" name="Group 9"/>
          <p:cNvGrpSpPr>
            <a:grpSpLocks/>
          </p:cNvGrpSpPr>
          <p:nvPr/>
        </p:nvGrpSpPr>
        <p:grpSpPr bwMode="auto">
          <a:xfrm>
            <a:off x="2562225" y="1624013"/>
            <a:ext cx="2803525" cy="1973262"/>
            <a:chOff x="1614" y="1023"/>
            <a:chExt cx="1766" cy="1243"/>
          </a:xfrm>
        </p:grpSpPr>
        <p:graphicFrame>
          <p:nvGraphicFramePr>
            <p:cNvPr id="19458" name="Object 10"/>
            <p:cNvGraphicFramePr>
              <a:graphicFrameLocks noChangeAspect="1"/>
            </p:cNvGraphicFramePr>
            <p:nvPr/>
          </p:nvGraphicFramePr>
          <p:xfrm>
            <a:off x="1614" y="1023"/>
            <a:ext cx="1766" cy="1243"/>
          </p:xfrm>
          <a:graphic>
            <a:graphicData uri="http://schemas.openxmlformats.org/presentationml/2006/ole">
              <mc:AlternateContent xmlns:mc="http://schemas.openxmlformats.org/markup-compatibility/2006">
                <mc:Choice xmlns:v="urn:schemas-microsoft-com:vml" Requires="v">
                  <p:oleObj spid="_x0000_s18434" name="Worksheet" r:id="rId4" imgW="1371689" imgH="961937" progId="Excel.Sheet.8">
                    <p:embed/>
                  </p:oleObj>
                </mc:Choice>
                <mc:Fallback>
                  <p:oleObj name="Worksheet" r:id="rId4" imgW="1371689" imgH="961937"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 y="1023"/>
                          <a:ext cx="1766" cy="124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5" name="Group 11"/>
            <p:cNvGrpSpPr>
              <a:grpSpLocks/>
            </p:cNvGrpSpPr>
            <p:nvPr/>
          </p:nvGrpSpPr>
          <p:grpSpPr bwMode="auto">
            <a:xfrm>
              <a:off x="1971" y="1242"/>
              <a:ext cx="1008" cy="144"/>
              <a:chOff x="1200" y="2448"/>
              <a:chExt cx="816" cy="144"/>
            </a:xfrm>
          </p:grpSpPr>
          <p:sp>
            <p:nvSpPr>
              <p:cNvPr id="19464"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9465"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9466"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28650" y="195263"/>
            <a:ext cx="7772400" cy="1219200"/>
          </a:xfrm>
        </p:spPr>
        <p:txBody>
          <a:bodyPr/>
          <a:lstStyle/>
          <a:p>
            <a:r>
              <a:rPr lang="en-US" dirty="0"/>
              <a:t>Bringing a Relation to 2NF</a:t>
            </a:r>
          </a:p>
        </p:txBody>
      </p:sp>
      <p:graphicFrame>
        <p:nvGraphicFramePr>
          <p:cNvPr id="254979" name="Object 3"/>
          <p:cNvGraphicFramePr>
            <a:graphicFrameLocks noChangeAspect="1"/>
          </p:cNvGraphicFramePr>
          <p:nvPr/>
        </p:nvGraphicFramePr>
        <p:xfrm>
          <a:off x="1143000" y="3429000"/>
          <a:ext cx="6400800" cy="2393950"/>
        </p:xfrm>
        <a:graphic>
          <a:graphicData uri="http://schemas.openxmlformats.org/presentationml/2006/ole">
            <mc:AlternateContent xmlns:mc="http://schemas.openxmlformats.org/markup-compatibility/2006">
              <mc:Choice xmlns:v="urn:schemas-microsoft-com:vml" Requires="v">
                <p:oleObj spid="_x0000_s19458" name="Worksheet" r:id="rId2" imgW="3133760" imgH="1171623" progId="Excel.Sheet.8">
                  <p:embed/>
                </p:oleObj>
              </mc:Choice>
              <mc:Fallback>
                <p:oleObj name="Worksheet" r:id="rId2" imgW="3133760" imgH="1171623" progId="Excel.Shee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400800" cy="239395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4"/>
          <p:cNvGrpSpPr>
            <a:grpSpLocks/>
          </p:cNvGrpSpPr>
          <p:nvPr/>
        </p:nvGrpSpPr>
        <p:grpSpPr bwMode="auto">
          <a:xfrm>
            <a:off x="1957388" y="2143125"/>
            <a:ext cx="3457575" cy="1957388"/>
            <a:chOff x="1233" y="1350"/>
            <a:chExt cx="2178" cy="1233"/>
          </a:xfrm>
        </p:grpSpPr>
        <p:sp>
          <p:nvSpPr>
            <p:cNvPr id="20485" name="AutoShape 5"/>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Composite Primary Key</a:t>
              </a:r>
            </a:p>
          </p:txBody>
        </p:sp>
        <p:sp>
          <p:nvSpPr>
            <p:cNvPr id="20486" name="Line 6"/>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dirty="0"/>
            </a:p>
          </p:txBody>
        </p:sp>
        <p:sp>
          <p:nvSpPr>
            <p:cNvPr id="20487" name="Line 7"/>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4979"/>
                                        </p:tgtEl>
                                        <p:attrNameLst>
                                          <p:attrName>style.visibility</p:attrName>
                                        </p:attrNameLst>
                                      </p:cBhvr>
                                      <p:to>
                                        <p:strVal val="visible"/>
                                      </p:to>
                                    </p:set>
                                    <p:anim calcmode="lin" valueType="num">
                                      <p:cBhvr additive="base">
                                        <p:cTn id="7" dur="500" fill="hold"/>
                                        <p:tgtEl>
                                          <p:spTgt spid="254979"/>
                                        </p:tgtEl>
                                        <p:attrNameLst>
                                          <p:attrName>ppt_x</p:attrName>
                                        </p:attrNameLst>
                                      </p:cBhvr>
                                      <p:tavLst>
                                        <p:tav tm="0">
                                          <p:val>
                                            <p:strVal val="0-#ppt_w/2"/>
                                          </p:val>
                                        </p:tav>
                                        <p:tav tm="100000">
                                          <p:val>
                                            <p:strVal val="#ppt_x"/>
                                          </p:val>
                                        </p:tav>
                                      </p:tavLst>
                                    </p:anim>
                                    <p:anim calcmode="lin" valueType="num">
                                      <p:cBhvr additive="base">
                                        <p:cTn id="8" dur="500" fill="hold"/>
                                        <p:tgtEl>
                                          <p:spTgt spid="254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28650" y="195263"/>
            <a:ext cx="7772400" cy="1219200"/>
          </a:xfrm>
        </p:spPr>
        <p:txBody>
          <a:bodyPr/>
          <a:lstStyle/>
          <a:p>
            <a:r>
              <a:rPr lang="en-US" dirty="0"/>
              <a:t>Bringing a Relation to 2NF</a:t>
            </a:r>
          </a:p>
        </p:txBody>
      </p:sp>
      <p:graphicFrame>
        <p:nvGraphicFramePr>
          <p:cNvPr id="256003" name="Object 3"/>
          <p:cNvGraphicFramePr>
            <a:graphicFrameLocks noChangeAspect="1"/>
          </p:cNvGraphicFramePr>
          <p:nvPr/>
        </p:nvGraphicFramePr>
        <p:xfrm>
          <a:off x="1143000" y="3429000"/>
          <a:ext cx="6400800" cy="2393950"/>
        </p:xfrm>
        <a:graphic>
          <a:graphicData uri="http://schemas.openxmlformats.org/presentationml/2006/ole">
            <mc:AlternateContent xmlns:mc="http://schemas.openxmlformats.org/markup-compatibility/2006">
              <mc:Choice xmlns:v="urn:schemas-microsoft-com:vml" Requires="v">
                <p:oleObj spid="_x0000_s20482" name="Worksheet" r:id="rId2" imgW="3133760" imgH="1171623" progId="Excel.Sheet.8">
                  <p:embed/>
                </p:oleObj>
              </mc:Choice>
              <mc:Fallback>
                <p:oleObj name="Worksheet" r:id="rId2" imgW="3133760" imgH="1171623" progId="Excel.Shee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400800" cy="239395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4"/>
          <p:cNvGrpSpPr>
            <a:grpSpLocks/>
          </p:cNvGrpSpPr>
          <p:nvPr/>
        </p:nvGrpSpPr>
        <p:grpSpPr bwMode="auto">
          <a:xfrm>
            <a:off x="871538" y="2143125"/>
            <a:ext cx="3667125" cy="1957388"/>
            <a:chOff x="549" y="1350"/>
            <a:chExt cx="2310" cy="1233"/>
          </a:xfrm>
        </p:grpSpPr>
        <p:sp>
          <p:nvSpPr>
            <p:cNvPr id="21526" name="AutoShape 5"/>
            <p:cNvSpPr>
              <a:spLocks noChangeArrowheads="1"/>
            </p:cNvSpPr>
            <p:nvPr/>
          </p:nvSpPr>
          <p:spPr bwMode="auto">
            <a:xfrm>
              <a:off x="549" y="1350"/>
              <a:ext cx="1566" cy="546"/>
            </a:xfrm>
            <a:prstGeom prst="wedgeEllipseCallout">
              <a:avLst>
                <a:gd name="adj1" fmla="val 33907"/>
                <a:gd name="adj2" fmla="val 64102"/>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Composite Primary Key</a:t>
              </a:r>
            </a:p>
          </p:txBody>
        </p:sp>
        <p:sp>
          <p:nvSpPr>
            <p:cNvPr id="21527" name="Line 6"/>
            <p:cNvSpPr>
              <a:spLocks noChangeShapeType="1"/>
            </p:cNvSpPr>
            <p:nvPr/>
          </p:nvSpPr>
          <p:spPr bwMode="auto">
            <a:xfrm flipH="1">
              <a:off x="1233" y="2007"/>
              <a:ext cx="657" cy="576"/>
            </a:xfrm>
            <a:prstGeom prst="line">
              <a:avLst/>
            </a:prstGeom>
            <a:noFill/>
            <a:ln w="38100">
              <a:solidFill>
                <a:schemeClr val="tx2"/>
              </a:solidFill>
              <a:round/>
              <a:headEnd/>
              <a:tailEnd type="triangle" w="med" len="med"/>
            </a:ln>
          </p:spPr>
          <p:txBody>
            <a:bodyPr anchor="b"/>
            <a:lstStyle/>
            <a:p>
              <a:endParaRPr lang="en-US" dirty="0"/>
            </a:p>
          </p:txBody>
        </p:sp>
        <p:sp>
          <p:nvSpPr>
            <p:cNvPr id="21528" name="Line 7"/>
            <p:cNvSpPr>
              <a:spLocks noChangeShapeType="1"/>
            </p:cNvSpPr>
            <p:nvPr/>
          </p:nvSpPr>
          <p:spPr bwMode="auto">
            <a:xfrm>
              <a:off x="1887" y="2004"/>
              <a:ext cx="972" cy="576"/>
            </a:xfrm>
            <a:prstGeom prst="line">
              <a:avLst/>
            </a:prstGeom>
            <a:noFill/>
            <a:ln w="38100">
              <a:solidFill>
                <a:schemeClr val="tx2"/>
              </a:solidFill>
              <a:round/>
              <a:headEnd/>
              <a:tailEnd type="triangle" w="med" len="med"/>
            </a:ln>
          </p:spPr>
          <p:txBody>
            <a:bodyPr anchor="b"/>
            <a:lstStyle/>
            <a:p>
              <a:endParaRPr lang="en-US" dirty="0"/>
            </a:p>
          </p:txBody>
        </p:sp>
      </p:grpSp>
      <p:grpSp>
        <p:nvGrpSpPr>
          <p:cNvPr id="3" name="Group 8"/>
          <p:cNvGrpSpPr>
            <a:grpSpLocks/>
          </p:cNvGrpSpPr>
          <p:nvPr/>
        </p:nvGrpSpPr>
        <p:grpSpPr bwMode="auto">
          <a:xfrm>
            <a:off x="814388" y="3481388"/>
            <a:ext cx="6586537" cy="1452562"/>
            <a:chOff x="513" y="2193"/>
            <a:chExt cx="4149" cy="915"/>
          </a:xfrm>
        </p:grpSpPr>
        <p:grpSp>
          <p:nvGrpSpPr>
            <p:cNvPr id="4" name="Group 9"/>
            <p:cNvGrpSpPr>
              <a:grpSpLocks/>
            </p:cNvGrpSpPr>
            <p:nvPr/>
          </p:nvGrpSpPr>
          <p:grpSpPr bwMode="auto">
            <a:xfrm>
              <a:off x="3033" y="2445"/>
              <a:ext cx="1008" cy="144"/>
              <a:chOff x="1200" y="2448"/>
              <a:chExt cx="816" cy="144"/>
            </a:xfrm>
          </p:grpSpPr>
          <p:sp>
            <p:nvSpPr>
              <p:cNvPr id="21523"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1524"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1525"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1516" name="Line 13"/>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dirty="0"/>
            </a:p>
          </p:txBody>
        </p:sp>
        <p:grpSp>
          <p:nvGrpSpPr>
            <p:cNvPr id="5" name="Group 14"/>
            <p:cNvGrpSpPr>
              <a:grpSpLocks/>
            </p:cNvGrpSpPr>
            <p:nvPr/>
          </p:nvGrpSpPr>
          <p:grpSpPr bwMode="auto">
            <a:xfrm>
              <a:off x="1008" y="2448"/>
              <a:ext cx="1008" cy="144"/>
              <a:chOff x="1200" y="2448"/>
              <a:chExt cx="816" cy="144"/>
            </a:xfrm>
          </p:grpSpPr>
          <p:sp>
            <p:nvSpPr>
              <p:cNvPr id="21520"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1521"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1522"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1518" name="Oval 18"/>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dirty="0"/>
            </a:p>
          </p:txBody>
        </p:sp>
        <p:sp>
          <p:nvSpPr>
            <p:cNvPr id="21519" name="Oval 19"/>
            <p:cNvSpPr>
              <a:spLocks noChangeArrowheads="1"/>
            </p:cNvSpPr>
            <p:nvPr/>
          </p:nvSpPr>
          <p:spPr bwMode="auto">
            <a:xfrm>
              <a:off x="2571" y="2193"/>
              <a:ext cx="2091" cy="912"/>
            </a:xfrm>
            <a:prstGeom prst="ellipse">
              <a:avLst/>
            </a:prstGeom>
            <a:noFill/>
            <a:ln w="28575">
              <a:solidFill>
                <a:schemeClr val="tx2"/>
              </a:solidFill>
              <a:round/>
              <a:headEnd/>
              <a:tailEnd/>
            </a:ln>
          </p:spPr>
          <p:txBody>
            <a:bodyPr wrap="none" anchor="ctr"/>
            <a:lstStyle/>
            <a:p>
              <a:endParaRPr lang="en-US" dirty="0"/>
            </a:p>
          </p:txBody>
        </p:sp>
      </p:grpSp>
      <p:sp>
        <p:nvSpPr>
          <p:cNvPr id="21510" name="Rectangle 20"/>
          <p:cNvSpPr>
            <a:spLocks noGrp="1" noChangeArrowheads="1"/>
          </p:cNvSpPr>
          <p:nvPr>
            <p:ph type="body" idx="1"/>
          </p:nvPr>
        </p:nvSpPr>
        <p:spPr>
          <a:xfrm>
            <a:off x="719138" y="1538288"/>
            <a:ext cx="7696200" cy="776287"/>
          </a:xfrm>
        </p:spPr>
        <p:txBody>
          <a:bodyPr/>
          <a:lstStyle/>
          <a:p>
            <a:r>
              <a:rPr lang="en-US" dirty="0"/>
              <a:t>Goal: Remove Partial Dependencies</a:t>
            </a:r>
          </a:p>
        </p:txBody>
      </p:sp>
      <p:grpSp>
        <p:nvGrpSpPr>
          <p:cNvPr id="6" name="Group 21"/>
          <p:cNvGrpSpPr>
            <a:grpSpLocks/>
          </p:cNvGrpSpPr>
          <p:nvPr/>
        </p:nvGrpSpPr>
        <p:grpSpPr bwMode="auto">
          <a:xfrm>
            <a:off x="3038475" y="1938338"/>
            <a:ext cx="4286250" cy="1685925"/>
            <a:chOff x="1233" y="1350"/>
            <a:chExt cx="2178" cy="1233"/>
          </a:xfrm>
        </p:grpSpPr>
        <p:sp>
          <p:nvSpPr>
            <p:cNvPr id="21512" name="AutoShape 22"/>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Partial Dependencies</a:t>
              </a:r>
            </a:p>
          </p:txBody>
        </p:sp>
        <p:sp>
          <p:nvSpPr>
            <p:cNvPr id="21513" name="Line 23"/>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dirty="0"/>
            </a:p>
          </p:txBody>
        </p:sp>
        <p:sp>
          <p:nvSpPr>
            <p:cNvPr id="21514" name="Line 24"/>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dirty="0"/>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003"/>
                                        </p:tgtEl>
                                        <p:attrNameLst>
                                          <p:attrName>style.visibility</p:attrName>
                                        </p:attrNameLst>
                                      </p:cBhvr>
                                      <p:to>
                                        <p:strVal val="visible"/>
                                      </p:to>
                                    </p:set>
                                    <p:anim calcmode="lin" valueType="num">
                                      <p:cBhvr additive="base">
                                        <p:cTn id="7" dur="500" fill="hold"/>
                                        <p:tgtEl>
                                          <p:spTgt spid="256003"/>
                                        </p:tgtEl>
                                        <p:attrNameLst>
                                          <p:attrName>ppt_x</p:attrName>
                                        </p:attrNameLst>
                                      </p:cBhvr>
                                      <p:tavLst>
                                        <p:tav tm="0">
                                          <p:val>
                                            <p:strVal val="0-#ppt_w/2"/>
                                          </p:val>
                                        </p:tav>
                                        <p:tav tm="100000">
                                          <p:val>
                                            <p:strVal val="#ppt_x"/>
                                          </p:val>
                                        </p:tav>
                                      </p:tavLst>
                                    </p:anim>
                                    <p:anim calcmode="lin" valueType="num">
                                      <p:cBhvr additive="base">
                                        <p:cTn id="8"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28650" y="195263"/>
            <a:ext cx="7772400" cy="1219200"/>
          </a:xfrm>
        </p:spPr>
        <p:txBody>
          <a:bodyPr/>
          <a:lstStyle/>
          <a:p>
            <a:r>
              <a:rPr lang="en-US" dirty="0"/>
              <a:t>Bringing a Relation to 2NF</a:t>
            </a:r>
          </a:p>
        </p:txBody>
      </p:sp>
      <p:grpSp>
        <p:nvGrpSpPr>
          <p:cNvPr id="2" name="Group 3"/>
          <p:cNvGrpSpPr>
            <a:grpSpLocks/>
          </p:cNvGrpSpPr>
          <p:nvPr/>
        </p:nvGrpSpPr>
        <p:grpSpPr bwMode="auto">
          <a:xfrm>
            <a:off x="814388" y="3429000"/>
            <a:ext cx="6729412" cy="2393950"/>
            <a:chOff x="513" y="2160"/>
            <a:chExt cx="4239" cy="1508"/>
          </a:xfrm>
        </p:grpSpPr>
        <p:graphicFrame>
          <p:nvGraphicFramePr>
            <p:cNvPr id="22530" name="Object 4"/>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21506" name="Worksheet" r:id="rId2" imgW="3133760" imgH="1171623" progId="Excel.Sheet.8">
                    <p:embed/>
                  </p:oleObj>
                </mc:Choice>
                <mc:Fallback>
                  <p:oleObj name="Worksheet" r:id="rId2" imgW="3133760" imgH="1171623"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3033" y="2445"/>
              <a:ext cx="1008" cy="144"/>
              <a:chOff x="1200" y="2448"/>
              <a:chExt cx="816" cy="144"/>
            </a:xfrm>
          </p:grpSpPr>
          <p:sp>
            <p:nvSpPr>
              <p:cNvPr id="22542"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2543"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2544"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2535" name="Line 9"/>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dirty="0"/>
            </a:p>
          </p:txBody>
        </p:sp>
        <p:grpSp>
          <p:nvGrpSpPr>
            <p:cNvPr id="4" name="Group 10"/>
            <p:cNvGrpSpPr>
              <a:grpSpLocks/>
            </p:cNvGrpSpPr>
            <p:nvPr/>
          </p:nvGrpSpPr>
          <p:grpSpPr bwMode="auto">
            <a:xfrm>
              <a:off x="1008" y="2448"/>
              <a:ext cx="1008" cy="144"/>
              <a:chOff x="1200" y="2448"/>
              <a:chExt cx="816" cy="144"/>
            </a:xfrm>
          </p:grpSpPr>
          <p:sp>
            <p:nvSpPr>
              <p:cNvPr id="22539"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2540"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2541"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2537" name="Oval 14"/>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dirty="0"/>
            </a:p>
          </p:txBody>
        </p:sp>
        <p:sp>
          <p:nvSpPr>
            <p:cNvPr id="22538" name="Oval 15"/>
            <p:cNvSpPr>
              <a:spLocks noChangeArrowheads="1"/>
            </p:cNvSpPr>
            <p:nvPr/>
          </p:nvSpPr>
          <p:spPr bwMode="auto">
            <a:xfrm>
              <a:off x="2571" y="2274"/>
              <a:ext cx="2091" cy="912"/>
            </a:xfrm>
            <a:prstGeom prst="ellipse">
              <a:avLst/>
            </a:prstGeom>
            <a:noFill/>
            <a:ln w="28575">
              <a:solidFill>
                <a:schemeClr val="tx2"/>
              </a:solidFill>
              <a:round/>
              <a:headEnd/>
              <a:tailEnd/>
            </a:ln>
          </p:spPr>
          <p:txBody>
            <a:bodyPr wrap="none" anchor="ctr"/>
            <a:lstStyle/>
            <a:p>
              <a:endParaRPr lang="en-US" dirty="0"/>
            </a:p>
          </p:txBody>
        </p:sp>
      </p:grpSp>
      <p:sp>
        <p:nvSpPr>
          <p:cNvPr id="22533" name="Rectangle 16"/>
          <p:cNvSpPr>
            <a:spLocks noGrp="1" noChangeArrowheads="1"/>
          </p:cNvSpPr>
          <p:nvPr>
            <p:ph type="body" idx="1"/>
          </p:nvPr>
        </p:nvSpPr>
        <p:spPr>
          <a:xfrm>
            <a:off x="719138" y="1538288"/>
            <a:ext cx="7696200" cy="1814512"/>
          </a:xfrm>
        </p:spPr>
        <p:txBody>
          <a:bodyPr/>
          <a:lstStyle/>
          <a:p>
            <a:pPr>
              <a:lnSpc>
                <a:spcPct val="90000"/>
              </a:lnSpc>
            </a:pPr>
            <a:r>
              <a:rPr lang="en-US" sz="2400" dirty="0"/>
              <a:t>Remove attributes that are dependent from the part but not the whole of the primary key from the original relation. For each partial dependency, create a new relation, with the corresponding part of the primary key from the original as the primary key.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457200" y="228600"/>
            <a:ext cx="7772400" cy="704850"/>
          </a:xfrm>
        </p:spPr>
        <p:txBody>
          <a:bodyPr>
            <a:normAutofit fontScale="90000"/>
          </a:bodyPr>
          <a:lstStyle/>
          <a:p>
            <a:r>
              <a:rPr lang="en-US" dirty="0"/>
              <a:t>Bringing a Relation to 2NF</a:t>
            </a:r>
          </a:p>
        </p:txBody>
      </p:sp>
      <p:grpSp>
        <p:nvGrpSpPr>
          <p:cNvPr id="2" name="Group 3"/>
          <p:cNvGrpSpPr>
            <a:grpSpLocks/>
          </p:cNvGrpSpPr>
          <p:nvPr/>
        </p:nvGrpSpPr>
        <p:grpSpPr bwMode="auto">
          <a:xfrm>
            <a:off x="381000" y="1143000"/>
            <a:ext cx="3057525" cy="1265238"/>
            <a:chOff x="513" y="2160"/>
            <a:chExt cx="4239" cy="1508"/>
          </a:xfrm>
        </p:grpSpPr>
        <p:grpSp>
          <p:nvGrpSpPr>
            <p:cNvPr id="3" name="Group 4"/>
            <p:cNvGrpSpPr>
              <a:grpSpLocks/>
            </p:cNvGrpSpPr>
            <p:nvPr/>
          </p:nvGrpSpPr>
          <p:grpSpPr bwMode="auto">
            <a:xfrm>
              <a:off x="720" y="2160"/>
              <a:ext cx="4032" cy="1508"/>
              <a:chOff x="720" y="2160"/>
              <a:chExt cx="4032" cy="1508"/>
            </a:xfrm>
          </p:grpSpPr>
          <p:graphicFrame>
            <p:nvGraphicFramePr>
              <p:cNvPr id="23557" name="Object 5"/>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22533" name="Worksheet" r:id="rId2" imgW="3133760" imgH="1171623" progId="Excel.Sheet.8">
                      <p:embed/>
                    </p:oleObj>
                  </mc:Choice>
                  <mc:Fallback>
                    <p:oleObj name="Worksheet" r:id="rId2" imgW="3133760" imgH="1171623"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4" name="Group 6"/>
              <p:cNvGrpSpPr>
                <a:grpSpLocks/>
              </p:cNvGrpSpPr>
              <p:nvPr/>
            </p:nvGrpSpPr>
            <p:grpSpPr bwMode="auto">
              <a:xfrm>
                <a:off x="3033" y="2445"/>
                <a:ext cx="1008" cy="144"/>
                <a:chOff x="1200" y="2448"/>
                <a:chExt cx="816" cy="144"/>
              </a:xfrm>
            </p:grpSpPr>
            <p:sp>
              <p:nvSpPr>
                <p:cNvPr id="23579"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3580"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3581"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3574" name="Line 10"/>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dirty="0"/>
              </a:p>
            </p:txBody>
          </p:sp>
          <p:grpSp>
            <p:nvGrpSpPr>
              <p:cNvPr id="5" name="Group 11"/>
              <p:cNvGrpSpPr>
                <a:grpSpLocks/>
              </p:cNvGrpSpPr>
              <p:nvPr/>
            </p:nvGrpSpPr>
            <p:grpSpPr bwMode="auto">
              <a:xfrm>
                <a:off x="1008" y="2448"/>
                <a:ext cx="1008" cy="144"/>
                <a:chOff x="1200" y="2448"/>
                <a:chExt cx="816" cy="144"/>
              </a:xfrm>
            </p:grpSpPr>
            <p:sp>
              <p:nvSpPr>
                <p:cNvPr id="23576"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3577"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3578"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3571" name="Oval 15"/>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dirty="0"/>
            </a:p>
          </p:txBody>
        </p:sp>
        <p:sp>
          <p:nvSpPr>
            <p:cNvPr id="23572" name="Oval 16"/>
            <p:cNvSpPr>
              <a:spLocks noChangeArrowheads="1"/>
            </p:cNvSpPr>
            <p:nvPr/>
          </p:nvSpPr>
          <p:spPr bwMode="auto">
            <a:xfrm>
              <a:off x="2571" y="2274"/>
              <a:ext cx="2091" cy="912"/>
            </a:xfrm>
            <a:prstGeom prst="ellipse">
              <a:avLst/>
            </a:prstGeom>
            <a:noFill/>
            <a:ln w="28575">
              <a:solidFill>
                <a:schemeClr val="tx2"/>
              </a:solidFill>
              <a:round/>
              <a:headEnd/>
              <a:tailEnd/>
            </a:ln>
          </p:spPr>
          <p:txBody>
            <a:bodyPr wrap="none" anchor="ctr"/>
            <a:lstStyle/>
            <a:p>
              <a:endParaRPr lang="en-US" dirty="0"/>
            </a:p>
          </p:txBody>
        </p:sp>
      </p:grpSp>
      <p:graphicFrame>
        <p:nvGraphicFramePr>
          <p:cNvPr id="258065" name="Object 17"/>
          <p:cNvGraphicFramePr>
            <a:graphicFrameLocks noChangeAspect="1"/>
          </p:cNvGraphicFramePr>
          <p:nvPr/>
        </p:nvGraphicFramePr>
        <p:xfrm>
          <a:off x="4953000" y="1143000"/>
          <a:ext cx="2927350" cy="2438400"/>
        </p:xfrm>
        <a:graphic>
          <a:graphicData uri="http://schemas.openxmlformats.org/presentationml/2006/ole">
            <mc:AlternateContent xmlns:mc="http://schemas.openxmlformats.org/markup-compatibility/2006">
              <mc:Choice xmlns:v="urn:schemas-microsoft-com:vml" Requires="v">
                <p:oleObj spid="_x0000_s22530" name="Worksheet" r:id="rId4" imgW="1665000" imgH="1383840" progId="Excel.Sheet.8">
                  <p:embed/>
                </p:oleObj>
              </mc:Choice>
              <mc:Fallback>
                <p:oleObj name="Worksheet" r:id="rId4" imgW="1665000" imgH="1383840" progId="Excel.Sheet.8">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143000"/>
                        <a:ext cx="2927350" cy="243840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6" name="Group 18"/>
          <p:cNvGrpSpPr>
            <a:grpSpLocks/>
          </p:cNvGrpSpPr>
          <p:nvPr/>
        </p:nvGrpSpPr>
        <p:grpSpPr bwMode="auto">
          <a:xfrm>
            <a:off x="4495800" y="3962400"/>
            <a:ext cx="3683000" cy="2430463"/>
            <a:chOff x="2353" y="2537"/>
            <a:chExt cx="2320" cy="1531"/>
          </a:xfrm>
        </p:grpSpPr>
        <p:graphicFrame>
          <p:nvGraphicFramePr>
            <p:cNvPr id="23556" name="Object 19"/>
            <p:cNvGraphicFramePr>
              <a:graphicFrameLocks noChangeAspect="1"/>
            </p:cNvGraphicFramePr>
            <p:nvPr/>
          </p:nvGraphicFramePr>
          <p:xfrm>
            <a:off x="2353" y="2537"/>
            <a:ext cx="2320" cy="1531"/>
          </p:xfrm>
          <a:graphic>
            <a:graphicData uri="http://schemas.openxmlformats.org/presentationml/2006/ole">
              <mc:AlternateContent xmlns:mc="http://schemas.openxmlformats.org/markup-compatibility/2006">
                <mc:Choice xmlns:v="urn:schemas-microsoft-com:vml" Requires="v">
                  <p:oleObj spid="_x0000_s22532" name="Worksheet" r:id="rId6" imgW="2092680" imgH="1383840" progId="Excel.Sheet.8">
                    <p:embed/>
                  </p:oleObj>
                </mc:Choice>
                <mc:Fallback>
                  <p:oleObj name="Worksheet" r:id="rId6" imgW="2092680" imgH="1383840" progId="Excel.Sheet.8">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 y="2537"/>
                          <a:ext cx="2320" cy="1531"/>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7" name="Group 20"/>
            <p:cNvGrpSpPr>
              <a:grpSpLocks/>
            </p:cNvGrpSpPr>
            <p:nvPr/>
          </p:nvGrpSpPr>
          <p:grpSpPr bwMode="auto">
            <a:xfrm>
              <a:off x="2964" y="2822"/>
              <a:ext cx="1077" cy="147"/>
              <a:chOff x="1200" y="2448"/>
              <a:chExt cx="816" cy="144"/>
            </a:xfrm>
          </p:grpSpPr>
          <p:sp>
            <p:nvSpPr>
              <p:cNvPr id="23567" name="Line 2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3568" name="Line 2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3569"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nvGrpSpPr>
          <p:cNvPr id="8" name="Group 24"/>
          <p:cNvGrpSpPr>
            <a:grpSpLocks/>
          </p:cNvGrpSpPr>
          <p:nvPr/>
        </p:nvGrpSpPr>
        <p:grpSpPr bwMode="auto">
          <a:xfrm>
            <a:off x="914400" y="4043363"/>
            <a:ext cx="2779713" cy="2344737"/>
            <a:chOff x="203" y="2522"/>
            <a:chExt cx="1751" cy="1477"/>
          </a:xfrm>
        </p:grpSpPr>
        <p:graphicFrame>
          <p:nvGraphicFramePr>
            <p:cNvPr id="23555" name="Object 25"/>
            <p:cNvGraphicFramePr>
              <a:graphicFrameLocks noChangeAspect="1"/>
            </p:cNvGraphicFramePr>
            <p:nvPr/>
          </p:nvGraphicFramePr>
          <p:xfrm>
            <a:off x="203" y="2522"/>
            <a:ext cx="1751" cy="1477"/>
          </p:xfrm>
          <a:graphic>
            <a:graphicData uri="http://schemas.openxmlformats.org/presentationml/2006/ole">
              <mc:AlternateContent xmlns:mc="http://schemas.openxmlformats.org/markup-compatibility/2006">
                <mc:Choice xmlns:v="urn:schemas-microsoft-com:vml" Requires="v">
                  <p:oleObj spid="_x0000_s22531" name="Worksheet" r:id="rId8" imgW="1371689" imgH="1171623" progId="Excel.Sheet.8">
                    <p:embed/>
                  </p:oleObj>
                </mc:Choice>
                <mc:Fallback>
                  <p:oleObj name="Worksheet" r:id="rId8" imgW="1371689" imgH="1171623" progId="Excel.Sheet.8">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 y="2522"/>
                          <a:ext cx="1751" cy="147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9" name="Group 26"/>
            <p:cNvGrpSpPr>
              <a:grpSpLocks/>
            </p:cNvGrpSpPr>
            <p:nvPr/>
          </p:nvGrpSpPr>
          <p:grpSpPr bwMode="auto">
            <a:xfrm>
              <a:off x="541" y="2789"/>
              <a:ext cx="1076" cy="147"/>
              <a:chOff x="1200" y="2448"/>
              <a:chExt cx="816" cy="144"/>
            </a:xfrm>
          </p:grpSpPr>
          <p:sp>
            <p:nvSpPr>
              <p:cNvPr id="23563" name="Line 2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3564" name="Line 2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3565"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8065"/>
                                        </p:tgtEl>
                                        <p:attrNameLst>
                                          <p:attrName>style.visibility</p:attrName>
                                        </p:attrNameLst>
                                      </p:cBhvr>
                                      <p:to>
                                        <p:strVal val="visible"/>
                                      </p:to>
                                    </p:set>
                                    <p:anim calcmode="lin" valueType="num">
                                      <p:cBhvr additive="base">
                                        <p:cTn id="13" dur="500" fill="hold"/>
                                        <p:tgtEl>
                                          <p:spTgt spid="258065"/>
                                        </p:tgtEl>
                                        <p:attrNameLst>
                                          <p:attrName>ppt_x</p:attrName>
                                        </p:attrNameLst>
                                      </p:cBhvr>
                                      <p:tavLst>
                                        <p:tav tm="0">
                                          <p:val>
                                            <p:strVal val="0-#ppt_w/2"/>
                                          </p:val>
                                        </p:tav>
                                        <p:tav tm="100000">
                                          <p:val>
                                            <p:strVal val="#ppt_x"/>
                                          </p:val>
                                        </p:tav>
                                      </p:tavLst>
                                    </p:anim>
                                    <p:anim calcmode="lin" valueType="num">
                                      <p:cBhvr additive="base">
                                        <p:cTn id="14" dur="500" fill="hold"/>
                                        <p:tgtEl>
                                          <p:spTgt spid="2580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533400" y="228600"/>
            <a:ext cx="7467600" cy="838200"/>
          </a:xfrm>
        </p:spPr>
        <p:txBody>
          <a:bodyPr/>
          <a:lstStyle/>
          <a:p>
            <a:r>
              <a:rPr lang="en-US" dirty="0"/>
              <a:t>Bringing a Relation to 3NF</a:t>
            </a:r>
          </a:p>
        </p:txBody>
      </p:sp>
      <p:sp>
        <p:nvSpPr>
          <p:cNvPr id="24580" name="Rectangle 3"/>
          <p:cNvSpPr>
            <a:spLocks noGrp="1" noChangeArrowheads="1"/>
          </p:cNvSpPr>
          <p:nvPr>
            <p:ph type="body" idx="1"/>
          </p:nvPr>
        </p:nvSpPr>
        <p:spPr>
          <a:xfrm>
            <a:off x="685800" y="1858963"/>
            <a:ext cx="8154988" cy="862012"/>
          </a:xfrm>
        </p:spPr>
        <p:txBody>
          <a:bodyPr/>
          <a:lstStyle/>
          <a:p>
            <a:r>
              <a:rPr lang="en-US" dirty="0"/>
              <a:t>Goal: Get rid of transitive dependencies.</a:t>
            </a:r>
          </a:p>
        </p:txBody>
      </p:sp>
      <p:grpSp>
        <p:nvGrpSpPr>
          <p:cNvPr id="2" name="Group 4"/>
          <p:cNvGrpSpPr>
            <a:grpSpLocks/>
          </p:cNvGrpSpPr>
          <p:nvPr/>
        </p:nvGrpSpPr>
        <p:grpSpPr bwMode="auto">
          <a:xfrm>
            <a:off x="685800" y="3533775"/>
            <a:ext cx="7629525" cy="2062163"/>
            <a:chOff x="486" y="2352"/>
            <a:chExt cx="4752" cy="1218"/>
          </a:xfrm>
        </p:grpSpPr>
        <p:graphicFrame>
          <p:nvGraphicFramePr>
            <p:cNvPr id="24578" name="Object 5"/>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23554" name="Worksheet" r:id="rId2" imgW="3752757" imgH="961937" progId="Excel.Sheet.8">
                    <p:embed/>
                  </p:oleObj>
                </mc:Choice>
                <mc:Fallback>
                  <p:oleObj name="Worksheet" r:id="rId2" imgW="3752757" imgH="961937"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870" y="2592"/>
              <a:ext cx="2736" cy="192"/>
              <a:chOff x="816" y="2592"/>
              <a:chExt cx="2736" cy="192"/>
            </a:xfrm>
          </p:grpSpPr>
          <p:grpSp>
            <p:nvGrpSpPr>
              <p:cNvPr id="4" name="Group 7"/>
              <p:cNvGrpSpPr>
                <a:grpSpLocks/>
              </p:cNvGrpSpPr>
              <p:nvPr/>
            </p:nvGrpSpPr>
            <p:grpSpPr bwMode="auto">
              <a:xfrm>
                <a:off x="816" y="2592"/>
                <a:ext cx="1008" cy="192"/>
                <a:chOff x="1200" y="2448"/>
                <a:chExt cx="816" cy="144"/>
              </a:xfrm>
            </p:grpSpPr>
            <p:sp>
              <p:nvSpPr>
                <p:cNvPr id="24598" name="Line 8"/>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4599" name="Line 9"/>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4600"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1"/>
              <p:cNvGrpSpPr>
                <a:grpSpLocks/>
              </p:cNvGrpSpPr>
              <p:nvPr/>
            </p:nvGrpSpPr>
            <p:grpSpPr bwMode="auto">
              <a:xfrm>
                <a:off x="2832" y="2592"/>
                <a:ext cx="720" cy="192"/>
                <a:chOff x="1200" y="2448"/>
                <a:chExt cx="816" cy="144"/>
              </a:xfrm>
            </p:grpSpPr>
            <p:sp>
              <p:nvSpPr>
                <p:cNvPr id="24595"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4596"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4597"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6" name="Group 15"/>
              <p:cNvGrpSpPr>
                <a:grpSpLocks/>
              </p:cNvGrpSpPr>
              <p:nvPr/>
            </p:nvGrpSpPr>
            <p:grpSpPr bwMode="auto">
              <a:xfrm>
                <a:off x="1824" y="2592"/>
                <a:ext cx="1008" cy="192"/>
                <a:chOff x="1200" y="2448"/>
                <a:chExt cx="816" cy="144"/>
              </a:xfrm>
            </p:grpSpPr>
            <p:sp>
              <p:nvSpPr>
                <p:cNvPr id="24592" name="Line 1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4593" name="Line 1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4594" name="Line 1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nvGrpSpPr>
            <p:cNvPr id="7" name="Group 19"/>
            <p:cNvGrpSpPr>
              <a:grpSpLocks/>
            </p:cNvGrpSpPr>
            <p:nvPr/>
          </p:nvGrpSpPr>
          <p:grpSpPr bwMode="auto">
            <a:xfrm>
              <a:off x="3894" y="2592"/>
              <a:ext cx="768" cy="192"/>
              <a:chOff x="1200" y="2448"/>
              <a:chExt cx="816" cy="144"/>
            </a:xfrm>
          </p:grpSpPr>
          <p:sp>
            <p:nvSpPr>
              <p:cNvPr id="24586" name="Line 2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4587" name="Line 2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4588" name="Line 2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59095" name="Oval 23"/>
          <p:cNvSpPr>
            <a:spLocks noChangeArrowheads="1"/>
          </p:cNvSpPr>
          <p:nvPr/>
        </p:nvSpPr>
        <p:spPr bwMode="auto">
          <a:xfrm>
            <a:off x="5805488" y="3524250"/>
            <a:ext cx="1981200" cy="914400"/>
          </a:xfrm>
          <a:prstGeom prst="ellipse">
            <a:avLst/>
          </a:prstGeom>
          <a:noFill/>
          <a:ln w="28575">
            <a:solidFill>
              <a:schemeClr val="tx2"/>
            </a:solidFill>
            <a:round/>
            <a:headEnd/>
            <a:tailEnd/>
          </a:ln>
        </p:spPr>
        <p:txBody>
          <a:bodyPr wrap="none" anchor="ctr"/>
          <a:lstStyle/>
          <a:p>
            <a:endParaRPr lang="en-US" dirty="0"/>
          </a:p>
        </p:txBody>
      </p:sp>
      <p:sp>
        <p:nvSpPr>
          <p:cNvPr id="259096" name="AutoShape 24"/>
          <p:cNvSpPr>
            <a:spLocks noChangeArrowheads="1"/>
          </p:cNvSpPr>
          <p:nvPr/>
        </p:nvSpPr>
        <p:spPr bwMode="auto">
          <a:xfrm>
            <a:off x="3386138" y="2800350"/>
            <a:ext cx="3186112" cy="809625"/>
          </a:xfrm>
          <a:prstGeom prst="wedgeEllipseCallout">
            <a:avLst>
              <a:gd name="adj1" fmla="val 30120"/>
              <a:gd name="adj2" fmla="val 61176"/>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dirty="0">
                <a:solidFill>
                  <a:schemeClr val="tx2"/>
                </a:solidFill>
              </a:rPr>
              <a:t>Transitive Dependency</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9095"/>
                                        </p:tgtEl>
                                        <p:attrNameLst>
                                          <p:attrName>style.visibility</p:attrName>
                                        </p:attrNameLst>
                                      </p:cBhvr>
                                      <p:to>
                                        <p:strVal val="visible"/>
                                      </p:to>
                                    </p:set>
                                    <p:anim calcmode="lin" valueType="num">
                                      <p:cBhvr additive="base">
                                        <p:cTn id="13" dur="500" fill="hold"/>
                                        <p:tgtEl>
                                          <p:spTgt spid="259095"/>
                                        </p:tgtEl>
                                        <p:attrNameLst>
                                          <p:attrName>ppt_x</p:attrName>
                                        </p:attrNameLst>
                                      </p:cBhvr>
                                      <p:tavLst>
                                        <p:tav tm="0">
                                          <p:val>
                                            <p:strVal val="0-#ppt_w/2"/>
                                          </p:val>
                                        </p:tav>
                                        <p:tav tm="100000">
                                          <p:val>
                                            <p:strVal val="#ppt_x"/>
                                          </p:val>
                                        </p:tav>
                                      </p:tavLst>
                                    </p:anim>
                                    <p:anim calcmode="lin" valueType="num">
                                      <p:cBhvr additive="base">
                                        <p:cTn id="14" dur="500" fill="hold"/>
                                        <p:tgtEl>
                                          <p:spTgt spid="2590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9096"/>
                                        </p:tgtEl>
                                        <p:attrNameLst>
                                          <p:attrName>style.visibility</p:attrName>
                                        </p:attrNameLst>
                                      </p:cBhvr>
                                      <p:to>
                                        <p:strVal val="visible"/>
                                      </p:to>
                                    </p:set>
                                    <p:anim calcmode="lin" valueType="num">
                                      <p:cBhvr additive="base">
                                        <p:cTn id="19" dur="500" fill="hold"/>
                                        <p:tgtEl>
                                          <p:spTgt spid="259096"/>
                                        </p:tgtEl>
                                        <p:attrNameLst>
                                          <p:attrName>ppt_x</p:attrName>
                                        </p:attrNameLst>
                                      </p:cBhvr>
                                      <p:tavLst>
                                        <p:tav tm="0">
                                          <p:val>
                                            <p:strVal val="0-#ppt_w/2"/>
                                          </p:val>
                                        </p:tav>
                                        <p:tav tm="100000">
                                          <p:val>
                                            <p:strVal val="#ppt_x"/>
                                          </p:val>
                                        </p:tav>
                                      </p:tavLst>
                                    </p:anim>
                                    <p:anim calcmode="lin" valueType="num">
                                      <p:cBhvr additive="base">
                                        <p:cTn id="20" dur="500" fill="hold"/>
                                        <p:tgtEl>
                                          <p:spTgt spid="25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95" grpId="0" animBg="1"/>
      <p:bldP spid="25909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228600"/>
            <a:ext cx="7239000" cy="838200"/>
          </a:xfrm>
        </p:spPr>
        <p:txBody>
          <a:bodyPr/>
          <a:lstStyle/>
          <a:p>
            <a:r>
              <a:rPr lang="en-US" dirty="0"/>
              <a:t>Bringing a Relation to 3NF</a:t>
            </a:r>
          </a:p>
        </p:txBody>
      </p:sp>
      <p:sp>
        <p:nvSpPr>
          <p:cNvPr id="25604" name="Rectangle 3"/>
          <p:cNvSpPr>
            <a:spLocks noGrp="1" noChangeArrowheads="1"/>
          </p:cNvSpPr>
          <p:nvPr>
            <p:ph type="body" idx="1"/>
          </p:nvPr>
        </p:nvSpPr>
        <p:spPr>
          <a:xfrm>
            <a:off x="685800" y="1371600"/>
            <a:ext cx="7696200" cy="2362200"/>
          </a:xfrm>
        </p:spPr>
        <p:txBody>
          <a:bodyPr/>
          <a:lstStyle/>
          <a:p>
            <a:pPr>
              <a:lnSpc>
                <a:spcPct val="90000"/>
              </a:lnSpc>
            </a:pPr>
            <a:r>
              <a:rPr lang="en-US" sz="2400" dirty="0"/>
              <a:t>Remove the attributes, which are dependent on a non-key attribute, from the original relation. For each transitive dependency, create a new relation with the non-key attribute which is a determinant in the transitive dependency as a primary key, and the dependent non-key attribute as a dependent. </a:t>
            </a:r>
          </a:p>
        </p:txBody>
      </p:sp>
      <p:grpSp>
        <p:nvGrpSpPr>
          <p:cNvPr id="2" name="Group 4"/>
          <p:cNvGrpSpPr>
            <a:grpSpLocks/>
          </p:cNvGrpSpPr>
          <p:nvPr/>
        </p:nvGrpSpPr>
        <p:grpSpPr bwMode="auto">
          <a:xfrm>
            <a:off x="700088" y="3738563"/>
            <a:ext cx="7629525" cy="2071687"/>
            <a:chOff x="441" y="2355"/>
            <a:chExt cx="4806" cy="1305"/>
          </a:xfrm>
        </p:grpSpPr>
        <p:grpSp>
          <p:nvGrpSpPr>
            <p:cNvPr id="3" name="Group 5"/>
            <p:cNvGrpSpPr>
              <a:grpSpLocks/>
            </p:cNvGrpSpPr>
            <p:nvPr/>
          </p:nvGrpSpPr>
          <p:grpSpPr bwMode="auto">
            <a:xfrm>
              <a:off x="441" y="2361"/>
              <a:ext cx="4806" cy="1299"/>
              <a:chOff x="486" y="2352"/>
              <a:chExt cx="4752" cy="1218"/>
            </a:xfrm>
          </p:grpSpPr>
          <p:graphicFrame>
            <p:nvGraphicFramePr>
              <p:cNvPr id="25602" name="Object 6"/>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24578" name="Worksheet" r:id="rId2" imgW="3752757" imgH="961937" progId="Excel.Sheet.8">
                      <p:embed/>
                    </p:oleObj>
                  </mc:Choice>
                  <mc:Fallback>
                    <p:oleObj name="Worksheet" r:id="rId2" imgW="3752757" imgH="961937" progId="Excel.Sheet.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4" name="Group 7"/>
              <p:cNvGrpSpPr>
                <a:grpSpLocks/>
              </p:cNvGrpSpPr>
              <p:nvPr/>
            </p:nvGrpSpPr>
            <p:grpSpPr bwMode="auto">
              <a:xfrm>
                <a:off x="870" y="2592"/>
                <a:ext cx="2736" cy="192"/>
                <a:chOff x="816" y="2592"/>
                <a:chExt cx="2736" cy="192"/>
              </a:xfrm>
            </p:grpSpPr>
            <p:grpSp>
              <p:nvGrpSpPr>
                <p:cNvPr id="5" name="Group 8"/>
                <p:cNvGrpSpPr>
                  <a:grpSpLocks/>
                </p:cNvGrpSpPr>
                <p:nvPr/>
              </p:nvGrpSpPr>
              <p:grpSpPr bwMode="auto">
                <a:xfrm>
                  <a:off x="816" y="2592"/>
                  <a:ext cx="1008" cy="192"/>
                  <a:chOff x="1200" y="2448"/>
                  <a:chExt cx="816" cy="144"/>
                </a:xfrm>
              </p:grpSpPr>
              <p:sp>
                <p:nvSpPr>
                  <p:cNvPr id="25622" name="Line 9"/>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5623" name="Line 10"/>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5624" name="Line 11"/>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6" name="Group 12"/>
                <p:cNvGrpSpPr>
                  <a:grpSpLocks/>
                </p:cNvGrpSpPr>
                <p:nvPr/>
              </p:nvGrpSpPr>
              <p:grpSpPr bwMode="auto">
                <a:xfrm>
                  <a:off x="2832" y="2592"/>
                  <a:ext cx="720" cy="192"/>
                  <a:chOff x="1200" y="2448"/>
                  <a:chExt cx="816" cy="144"/>
                </a:xfrm>
              </p:grpSpPr>
              <p:sp>
                <p:nvSpPr>
                  <p:cNvPr id="25619" name="Line 13"/>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5620" name="Line 14"/>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5621" name="Line 15"/>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7" name="Group 16"/>
                <p:cNvGrpSpPr>
                  <a:grpSpLocks/>
                </p:cNvGrpSpPr>
                <p:nvPr/>
              </p:nvGrpSpPr>
              <p:grpSpPr bwMode="auto">
                <a:xfrm>
                  <a:off x="1824" y="2592"/>
                  <a:ext cx="1008" cy="192"/>
                  <a:chOff x="1200" y="2448"/>
                  <a:chExt cx="816" cy="144"/>
                </a:xfrm>
              </p:grpSpPr>
              <p:sp>
                <p:nvSpPr>
                  <p:cNvPr id="25616" name="Line 1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5617" name="Line 1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5618"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nvGrpSpPr>
              <p:cNvPr id="8" name="Group 20"/>
              <p:cNvGrpSpPr>
                <a:grpSpLocks/>
              </p:cNvGrpSpPr>
              <p:nvPr/>
            </p:nvGrpSpPr>
            <p:grpSpPr bwMode="auto">
              <a:xfrm>
                <a:off x="3894" y="2592"/>
                <a:ext cx="768" cy="192"/>
                <a:chOff x="1200" y="2448"/>
                <a:chExt cx="816" cy="144"/>
              </a:xfrm>
            </p:grpSpPr>
            <p:sp>
              <p:nvSpPr>
                <p:cNvPr id="25610" name="Line 2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5611" name="Line 2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5612"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5607" name="Oval 24"/>
            <p:cNvSpPr>
              <a:spLocks noChangeArrowheads="1"/>
            </p:cNvSpPr>
            <p:nvPr/>
          </p:nvSpPr>
          <p:spPr bwMode="auto">
            <a:xfrm>
              <a:off x="3666" y="2355"/>
              <a:ext cx="1248" cy="576"/>
            </a:xfrm>
            <a:prstGeom prst="ellipse">
              <a:avLst/>
            </a:prstGeom>
            <a:noFill/>
            <a:ln w="28575">
              <a:solidFill>
                <a:schemeClr val="tx2"/>
              </a:solidFill>
              <a:round/>
              <a:headEnd/>
              <a:tailEnd/>
            </a:ln>
          </p:spPr>
          <p:txBody>
            <a:bodyPr wrap="none" anchor="ctr"/>
            <a:lstStyle/>
            <a:p>
              <a:endParaRPr lang="en-US" dirty="0"/>
            </a:p>
          </p:txBody>
        </p:sp>
      </p:gr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Problems without normalization</a:t>
            </a:r>
          </a:p>
        </p:txBody>
      </p:sp>
      <p:sp>
        <p:nvSpPr>
          <p:cNvPr id="3" name="Content Placeholder 2"/>
          <p:cNvSpPr>
            <a:spLocks noGrp="1"/>
          </p:cNvSpPr>
          <p:nvPr>
            <p:ph idx="1"/>
          </p:nvPr>
        </p:nvSpPr>
        <p:spPr>
          <a:xfrm>
            <a:off x="228600" y="1295400"/>
            <a:ext cx="8915400" cy="5410200"/>
          </a:xfrm>
        </p:spPr>
        <p:txBody>
          <a:bodyPr>
            <a:normAutofit/>
          </a:bodyPr>
          <a:lstStyle/>
          <a:p>
            <a:pPr>
              <a:buNone/>
            </a:pPr>
            <a:r>
              <a:rPr lang="en-US" sz="2800" dirty="0"/>
              <a:t>	Without Normalization, it becomes difficult to handle and update the database, without facing data loss. Insertion, </a:t>
            </a:r>
            <a:r>
              <a:rPr lang="en-US" sz="2800" dirty="0" err="1"/>
              <a:t>Updation</a:t>
            </a:r>
            <a:r>
              <a:rPr lang="en-US" sz="2800" dirty="0"/>
              <a:t> and Deletion </a:t>
            </a:r>
            <a:r>
              <a:rPr lang="en-US" sz="2800" dirty="0" err="1"/>
              <a:t>anamolies</a:t>
            </a:r>
            <a:r>
              <a:rPr lang="en-US" sz="2800" dirty="0"/>
              <a:t> are very frequent if Database is not Normalized. Lets look at Student table.</a:t>
            </a:r>
          </a:p>
          <a:p>
            <a:pPr>
              <a:buNone/>
            </a:pPr>
            <a:endParaRPr lang="en-US" sz="2800" dirty="0"/>
          </a:p>
          <a:p>
            <a:pPr>
              <a:buNone/>
            </a:pPr>
            <a:r>
              <a:rPr lang="en-US" sz="2800" dirty="0"/>
              <a:t>	</a:t>
            </a:r>
            <a:r>
              <a:rPr lang="en-US" sz="2800" dirty="0" err="1"/>
              <a:t>S_id</a:t>
            </a:r>
            <a:r>
              <a:rPr lang="en-US" sz="2800" dirty="0"/>
              <a:t>	</a:t>
            </a:r>
            <a:r>
              <a:rPr lang="en-US" sz="2800" dirty="0" err="1"/>
              <a:t>S_Name</a:t>
            </a:r>
            <a:r>
              <a:rPr lang="en-US" sz="2800" dirty="0"/>
              <a:t>	</a:t>
            </a:r>
            <a:r>
              <a:rPr lang="en-US" sz="2800" dirty="0" err="1"/>
              <a:t>S_Address</a:t>
            </a:r>
            <a:r>
              <a:rPr lang="en-US" sz="2800" dirty="0"/>
              <a:t>	  	Subject</a:t>
            </a:r>
          </a:p>
          <a:p>
            <a:pPr>
              <a:buNone/>
            </a:pPr>
            <a:r>
              <a:rPr lang="en-US" sz="2800" dirty="0"/>
              <a:t>	101	  	Ravi	  	Hyderabad	  	Economics</a:t>
            </a:r>
          </a:p>
          <a:p>
            <a:pPr>
              <a:buNone/>
            </a:pPr>
            <a:r>
              <a:rPr lang="en-US" sz="2800" dirty="0"/>
              <a:t>	102	  	</a:t>
            </a:r>
            <a:r>
              <a:rPr lang="en-US" sz="2800" dirty="0" err="1"/>
              <a:t>Subbu</a:t>
            </a:r>
            <a:r>
              <a:rPr lang="en-US" sz="2800" dirty="0"/>
              <a:t>	  	Bangalore	  	</a:t>
            </a:r>
            <a:r>
              <a:rPr lang="en-US" sz="2800" dirty="0" err="1"/>
              <a:t>Maths</a:t>
            </a:r>
            <a:endParaRPr lang="en-US" sz="2800" dirty="0"/>
          </a:p>
          <a:p>
            <a:pPr>
              <a:buNone/>
            </a:pPr>
            <a:r>
              <a:rPr lang="en-US" sz="2800" dirty="0"/>
              <a:t>	103	  	</a:t>
            </a:r>
            <a:r>
              <a:rPr lang="en-US" sz="2800" dirty="0" err="1"/>
              <a:t>Archana</a:t>
            </a:r>
            <a:r>
              <a:rPr lang="en-US" sz="2800" dirty="0"/>
              <a:t>	Hyderabad 		</a:t>
            </a:r>
            <a:r>
              <a:rPr lang="en-US" sz="2800" dirty="0" err="1"/>
              <a:t>Maths</a:t>
            </a:r>
            <a:endParaRPr lang="en-US" sz="2800" dirty="0"/>
          </a:p>
          <a:p>
            <a:pPr>
              <a:buNone/>
            </a:pPr>
            <a:r>
              <a:rPr lang="en-US" sz="2800" dirty="0"/>
              <a:t>	101	  	 Ravi 	  	Hyderabad	  	Physics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485775" y="152400"/>
            <a:ext cx="7772400" cy="762000"/>
          </a:xfrm>
        </p:spPr>
        <p:txBody>
          <a:bodyPr/>
          <a:lstStyle/>
          <a:p>
            <a:r>
              <a:rPr lang="en-US" dirty="0"/>
              <a:t>Bringing a Relation to 3NF</a:t>
            </a:r>
          </a:p>
        </p:txBody>
      </p:sp>
      <p:grpSp>
        <p:nvGrpSpPr>
          <p:cNvPr id="2" name="Group 3"/>
          <p:cNvGrpSpPr>
            <a:grpSpLocks/>
          </p:cNvGrpSpPr>
          <p:nvPr/>
        </p:nvGrpSpPr>
        <p:grpSpPr bwMode="auto">
          <a:xfrm>
            <a:off x="1676400" y="2133600"/>
            <a:ext cx="5872163" cy="1947863"/>
            <a:chOff x="555" y="2803"/>
            <a:chExt cx="3699" cy="1227"/>
          </a:xfrm>
        </p:grpSpPr>
        <p:graphicFrame>
          <p:nvGraphicFramePr>
            <p:cNvPr id="26628" name="Object 4"/>
            <p:cNvGraphicFramePr>
              <a:graphicFrameLocks noChangeAspect="1"/>
            </p:cNvGraphicFramePr>
            <p:nvPr/>
          </p:nvGraphicFramePr>
          <p:xfrm>
            <a:off x="555" y="2803"/>
            <a:ext cx="3699" cy="1227"/>
          </p:xfrm>
          <a:graphic>
            <a:graphicData uri="http://schemas.openxmlformats.org/presentationml/2006/ole">
              <mc:AlternateContent xmlns:mc="http://schemas.openxmlformats.org/markup-compatibility/2006">
                <mc:Choice xmlns:v="urn:schemas-microsoft-com:vml" Requires="v">
                  <p:oleObj spid="_x0000_s25604" name="Worksheet" r:id="rId2" imgW="2895630" imgH="961937" progId="Excel.Sheet.8">
                    <p:embed/>
                  </p:oleObj>
                </mc:Choice>
                <mc:Fallback>
                  <p:oleObj name="Worksheet" r:id="rId2" imgW="2895630" imgH="961937"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 y="2803"/>
                          <a:ext cx="3699" cy="122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943" y="3055"/>
              <a:ext cx="2767" cy="205"/>
              <a:chOff x="816" y="2592"/>
              <a:chExt cx="2736" cy="192"/>
            </a:xfrm>
          </p:grpSpPr>
          <p:grpSp>
            <p:nvGrpSpPr>
              <p:cNvPr id="4" name="Group 6"/>
              <p:cNvGrpSpPr>
                <a:grpSpLocks/>
              </p:cNvGrpSpPr>
              <p:nvPr/>
            </p:nvGrpSpPr>
            <p:grpSpPr bwMode="auto">
              <a:xfrm>
                <a:off x="816" y="2592"/>
                <a:ext cx="1008" cy="192"/>
                <a:chOff x="1200" y="2448"/>
                <a:chExt cx="816" cy="144"/>
              </a:xfrm>
            </p:grpSpPr>
            <p:sp>
              <p:nvSpPr>
                <p:cNvPr id="26666"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67"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68"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0"/>
              <p:cNvGrpSpPr>
                <a:grpSpLocks/>
              </p:cNvGrpSpPr>
              <p:nvPr/>
            </p:nvGrpSpPr>
            <p:grpSpPr bwMode="auto">
              <a:xfrm>
                <a:off x="2832" y="2592"/>
                <a:ext cx="720" cy="192"/>
                <a:chOff x="1200" y="2448"/>
                <a:chExt cx="816" cy="144"/>
              </a:xfrm>
            </p:grpSpPr>
            <p:sp>
              <p:nvSpPr>
                <p:cNvPr id="26663"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64"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65"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6" name="Group 14"/>
              <p:cNvGrpSpPr>
                <a:grpSpLocks/>
              </p:cNvGrpSpPr>
              <p:nvPr/>
            </p:nvGrpSpPr>
            <p:grpSpPr bwMode="auto">
              <a:xfrm>
                <a:off x="1824" y="2592"/>
                <a:ext cx="1008" cy="192"/>
                <a:chOff x="1200" y="2448"/>
                <a:chExt cx="816" cy="144"/>
              </a:xfrm>
            </p:grpSpPr>
            <p:sp>
              <p:nvSpPr>
                <p:cNvPr id="26660"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61"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62"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grpSp>
        <p:nvGrpSpPr>
          <p:cNvPr id="7" name="Group 18"/>
          <p:cNvGrpSpPr>
            <a:grpSpLocks/>
          </p:cNvGrpSpPr>
          <p:nvPr/>
        </p:nvGrpSpPr>
        <p:grpSpPr bwMode="auto">
          <a:xfrm>
            <a:off x="533400" y="990600"/>
            <a:ext cx="3186113" cy="990600"/>
            <a:chOff x="414" y="993"/>
            <a:chExt cx="4806" cy="1299"/>
          </a:xfrm>
        </p:grpSpPr>
        <p:grpSp>
          <p:nvGrpSpPr>
            <p:cNvPr id="8" name="Group 19"/>
            <p:cNvGrpSpPr>
              <a:grpSpLocks/>
            </p:cNvGrpSpPr>
            <p:nvPr/>
          </p:nvGrpSpPr>
          <p:grpSpPr bwMode="auto">
            <a:xfrm>
              <a:off x="414" y="993"/>
              <a:ext cx="4806" cy="1299"/>
              <a:chOff x="486" y="2352"/>
              <a:chExt cx="4752" cy="1218"/>
            </a:xfrm>
          </p:grpSpPr>
          <p:graphicFrame>
            <p:nvGraphicFramePr>
              <p:cNvPr id="26627" name="Object 20"/>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25603" name="Worksheet" r:id="rId4" imgW="3752757" imgH="961937" progId="Excel.Sheet.8">
                      <p:embed/>
                    </p:oleObj>
                  </mc:Choice>
                  <mc:Fallback>
                    <p:oleObj name="Worksheet" r:id="rId4" imgW="3752757" imgH="961937" progId="Excel.Sheet.8">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9" name="Group 21"/>
              <p:cNvGrpSpPr>
                <a:grpSpLocks/>
              </p:cNvGrpSpPr>
              <p:nvPr/>
            </p:nvGrpSpPr>
            <p:grpSpPr bwMode="auto">
              <a:xfrm>
                <a:off x="870" y="2592"/>
                <a:ext cx="2736" cy="192"/>
                <a:chOff x="816" y="2592"/>
                <a:chExt cx="2736" cy="192"/>
              </a:xfrm>
            </p:grpSpPr>
            <p:grpSp>
              <p:nvGrpSpPr>
                <p:cNvPr id="10" name="Group 22"/>
                <p:cNvGrpSpPr>
                  <a:grpSpLocks/>
                </p:cNvGrpSpPr>
                <p:nvPr/>
              </p:nvGrpSpPr>
              <p:grpSpPr bwMode="auto">
                <a:xfrm>
                  <a:off x="816" y="2592"/>
                  <a:ext cx="1008" cy="192"/>
                  <a:chOff x="1200" y="2448"/>
                  <a:chExt cx="816" cy="144"/>
                </a:xfrm>
              </p:grpSpPr>
              <p:sp>
                <p:nvSpPr>
                  <p:cNvPr id="26653" name="Line 23"/>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54" name="Line 24"/>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55" name="Line 25"/>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11" name="Group 26"/>
                <p:cNvGrpSpPr>
                  <a:grpSpLocks/>
                </p:cNvGrpSpPr>
                <p:nvPr/>
              </p:nvGrpSpPr>
              <p:grpSpPr bwMode="auto">
                <a:xfrm>
                  <a:off x="2832" y="2592"/>
                  <a:ext cx="720" cy="192"/>
                  <a:chOff x="1200" y="2448"/>
                  <a:chExt cx="816" cy="144"/>
                </a:xfrm>
              </p:grpSpPr>
              <p:sp>
                <p:nvSpPr>
                  <p:cNvPr id="26650" name="Line 2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51" name="Line 2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52"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12" name="Group 30"/>
                <p:cNvGrpSpPr>
                  <a:grpSpLocks/>
                </p:cNvGrpSpPr>
                <p:nvPr/>
              </p:nvGrpSpPr>
              <p:grpSpPr bwMode="auto">
                <a:xfrm>
                  <a:off x="1824" y="2592"/>
                  <a:ext cx="1008" cy="192"/>
                  <a:chOff x="1200" y="2448"/>
                  <a:chExt cx="816" cy="144"/>
                </a:xfrm>
              </p:grpSpPr>
              <p:sp>
                <p:nvSpPr>
                  <p:cNvPr id="26647" name="Line 3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48" name="Line 3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49" name="Line 3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nvGrpSpPr>
              <p:cNvPr id="13" name="Group 34"/>
              <p:cNvGrpSpPr>
                <a:grpSpLocks/>
              </p:cNvGrpSpPr>
              <p:nvPr/>
            </p:nvGrpSpPr>
            <p:grpSpPr bwMode="auto">
              <a:xfrm>
                <a:off x="3894" y="2592"/>
                <a:ext cx="768" cy="192"/>
                <a:chOff x="1200" y="2448"/>
                <a:chExt cx="816" cy="144"/>
              </a:xfrm>
            </p:grpSpPr>
            <p:sp>
              <p:nvSpPr>
                <p:cNvPr id="26641" name="Line 3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42" name="Line 3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43" name="Line 3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26638" name="Oval 38"/>
            <p:cNvSpPr>
              <a:spLocks noChangeArrowheads="1"/>
            </p:cNvSpPr>
            <p:nvPr/>
          </p:nvSpPr>
          <p:spPr bwMode="auto">
            <a:xfrm>
              <a:off x="3621" y="1059"/>
              <a:ext cx="1248" cy="576"/>
            </a:xfrm>
            <a:prstGeom prst="ellipse">
              <a:avLst/>
            </a:prstGeom>
            <a:noFill/>
            <a:ln w="28575">
              <a:solidFill>
                <a:schemeClr val="tx2"/>
              </a:solidFill>
              <a:round/>
              <a:headEnd/>
              <a:tailEnd/>
            </a:ln>
          </p:spPr>
          <p:txBody>
            <a:bodyPr wrap="none" anchor="ctr"/>
            <a:lstStyle/>
            <a:p>
              <a:endParaRPr lang="en-US" dirty="0"/>
            </a:p>
          </p:txBody>
        </p:sp>
      </p:grpSp>
      <p:grpSp>
        <p:nvGrpSpPr>
          <p:cNvPr id="14" name="Group 39"/>
          <p:cNvGrpSpPr>
            <a:grpSpLocks/>
          </p:cNvGrpSpPr>
          <p:nvPr/>
        </p:nvGrpSpPr>
        <p:grpSpPr bwMode="auto">
          <a:xfrm>
            <a:off x="2971800" y="4267200"/>
            <a:ext cx="2997200" cy="1960563"/>
            <a:chOff x="3391" y="2786"/>
            <a:chExt cx="1888" cy="1235"/>
          </a:xfrm>
        </p:grpSpPr>
        <p:graphicFrame>
          <p:nvGraphicFramePr>
            <p:cNvPr id="26626" name="Object 40"/>
            <p:cNvGraphicFramePr>
              <a:graphicFrameLocks noChangeAspect="1"/>
            </p:cNvGraphicFramePr>
            <p:nvPr/>
          </p:nvGraphicFramePr>
          <p:xfrm>
            <a:off x="3391" y="2786"/>
            <a:ext cx="1888" cy="1235"/>
          </p:xfrm>
          <a:graphic>
            <a:graphicData uri="http://schemas.openxmlformats.org/presentationml/2006/ole">
              <mc:AlternateContent xmlns:mc="http://schemas.openxmlformats.org/markup-compatibility/2006">
                <mc:Choice xmlns:v="urn:schemas-microsoft-com:vml" Requires="v">
                  <p:oleObj spid="_x0000_s25602" name="Worksheet" r:id="rId6" imgW="1743840" imgH="1068840" progId="Excel.Sheet.8">
                    <p:embed/>
                  </p:oleObj>
                </mc:Choice>
                <mc:Fallback>
                  <p:oleObj name="Worksheet" r:id="rId6" imgW="1743840" imgH="1068840" progId="Excel.Sheet.8">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1" y="2786"/>
                          <a:ext cx="1888" cy="123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15" name="Group 41"/>
            <p:cNvGrpSpPr>
              <a:grpSpLocks/>
            </p:cNvGrpSpPr>
            <p:nvPr/>
          </p:nvGrpSpPr>
          <p:grpSpPr bwMode="auto">
            <a:xfrm>
              <a:off x="3912" y="3019"/>
              <a:ext cx="776" cy="151"/>
              <a:chOff x="1200" y="2448"/>
              <a:chExt cx="816" cy="144"/>
            </a:xfrm>
          </p:grpSpPr>
          <p:sp>
            <p:nvSpPr>
              <p:cNvPr id="26634" name="Line 4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6635" name="Line 4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6636" name="Line 4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Problems without normalization</a:t>
            </a:r>
          </a:p>
        </p:txBody>
      </p:sp>
      <p:sp>
        <p:nvSpPr>
          <p:cNvPr id="3" name="Content Placeholder 2"/>
          <p:cNvSpPr>
            <a:spLocks noGrp="1"/>
          </p:cNvSpPr>
          <p:nvPr>
            <p:ph idx="1"/>
          </p:nvPr>
        </p:nvSpPr>
        <p:spPr>
          <a:xfrm>
            <a:off x="228600" y="1295400"/>
            <a:ext cx="8915400" cy="5410200"/>
          </a:xfrm>
        </p:spPr>
        <p:txBody>
          <a:bodyPr>
            <a:normAutofit fontScale="92500" lnSpcReduction="10000"/>
          </a:bodyPr>
          <a:lstStyle/>
          <a:p>
            <a:pPr>
              <a:buNone/>
            </a:pPr>
            <a:r>
              <a:rPr lang="en-US" sz="2800" dirty="0" err="1"/>
              <a:t>Updation</a:t>
            </a:r>
            <a:r>
              <a:rPr lang="en-US" sz="2800" dirty="0"/>
              <a:t> </a:t>
            </a:r>
            <a:r>
              <a:rPr lang="en-US" sz="2800" dirty="0" err="1"/>
              <a:t>Anamoly</a:t>
            </a:r>
            <a:r>
              <a:rPr lang="en-US" sz="2800" dirty="0"/>
              <a:t>: To update address of a student who occurs twice or more than twice in a table, we will have to update </a:t>
            </a:r>
            <a:r>
              <a:rPr lang="en-US" sz="2800" dirty="0" err="1"/>
              <a:t>S_Address</a:t>
            </a:r>
            <a:r>
              <a:rPr lang="en-US" sz="2800" dirty="0"/>
              <a:t> column in all the rows, else data will become inconsistent.</a:t>
            </a:r>
          </a:p>
          <a:p>
            <a:pPr>
              <a:buNone/>
            </a:pPr>
            <a:endParaRPr lang="en-US" sz="2800" dirty="0"/>
          </a:p>
          <a:p>
            <a:pPr>
              <a:buNone/>
            </a:pPr>
            <a:r>
              <a:rPr lang="en-US" sz="2800" dirty="0"/>
              <a:t>Insertion </a:t>
            </a:r>
            <a:r>
              <a:rPr lang="en-US" sz="2800" dirty="0" err="1"/>
              <a:t>Anamoly</a:t>
            </a:r>
            <a:r>
              <a:rPr lang="en-US" sz="2800" dirty="0"/>
              <a:t>: Suppose for a new admission, we have a Student id (</a:t>
            </a:r>
            <a:r>
              <a:rPr lang="en-US" sz="2800" dirty="0" err="1"/>
              <a:t>S_id</a:t>
            </a:r>
            <a:r>
              <a:rPr lang="en-US" sz="2800" dirty="0"/>
              <a:t>), name and address of a student but if student has not opted for any subjects yet then we have to insert NULL there, leading to Insertion </a:t>
            </a:r>
            <a:r>
              <a:rPr lang="en-US" sz="2800" dirty="0" err="1"/>
              <a:t>Anamoly</a:t>
            </a:r>
            <a:r>
              <a:rPr lang="en-US" sz="2800" dirty="0"/>
              <a:t>.</a:t>
            </a:r>
          </a:p>
          <a:p>
            <a:pPr>
              <a:buNone/>
            </a:pPr>
            <a:endParaRPr lang="en-US" sz="2800" dirty="0"/>
          </a:p>
          <a:p>
            <a:pPr>
              <a:buNone/>
            </a:pPr>
            <a:r>
              <a:rPr lang="en-US" sz="2800" dirty="0"/>
              <a:t>Deletion </a:t>
            </a:r>
            <a:r>
              <a:rPr lang="en-US" sz="2800" dirty="0" err="1"/>
              <a:t>Anamoly</a:t>
            </a:r>
            <a:r>
              <a:rPr lang="en-US" sz="2800" dirty="0"/>
              <a:t>: If (</a:t>
            </a:r>
            <a:r>
              <a:rPr lang="en-US" sz="2800" dirty="0" err="1"/>
              <a:t>S_id</a:t>
            </a:r>
            <a:r>
              <a:rPr lang="en-US" sz="2800" dirty="0"/>
              <a:t>) 102 has only one subject and temporarily he drops it, when we delete that row, entire student record will be deleted along with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33400" y="228600"/>
            <a:ext cx="7010400" cy="928688"/>
          </a:xfrm>
        </p:spPr>
        <p:txBody>
          <a:bodyPr/>
          <a:lstStyle/>
          <a:p>
            <a:r>
              <a:rPr lang="en-US" sz="4000" dirty="0"/>
              <a:t>Dependencies: Definitions </a:t>
            </a:r>
          </a:p>
        </p:txBody>
      </p:sp>
      <p:sp>
        <p:nvSpPr>
          <p:cNvPr id="2052" name="Rectangle 3"/>
          <p:cNvSpPr>
            <a:spLocks noGrp="1" noChangeArrowheads="1"/>
          </p:cNvSpPr>
          <p:nvPr>
            <p:ph type="body" idx="1"/>
          </p:nvPr>
        </p:nvSpPr>
        <p:spPr>
          <a:xfrm>
            <a:off x="838200" y="1371600"/>
            <a:ext cx="7696200" cy="2362200"/>
          </a:xfrm>
        </p:spPr>
        <p:txBody>
          <a:bodyPr/>
          <a:lstStyle/>
          <a:p>
            <a:pPr>
              <a:lnSpc>
                <a:spcPct val="90000"/>
              </a:lnSpc>
            </a:pPr>
            <a:r>
              <a:rPr lang="en-US" sz="2400" b="1" i="1" dirty="0"/>
              <a:t>Multivalued Attributes</a:t>
            </a:r>
            <a:r>
              <a:rPr lang="en-US" sz="2400" dirty="0"/>
              <a:t> (or </a:t>
            </a:r>
            <a:r>
              <a:rPr lang="en-US" sz="2400" b="1" i="1" dirty="0"/>
              <a:t>repeating groups</a:t>
            </a:r>
            <a:r>
              <a:rPr lang="en-US" sz="2400" dirty="0"/>
              <a:t>): non-key attributes or groups of non-key attributes the values of which are not uniquely identified  by (directly or indirectly) (not functionally dependent on) the value of the Primary Key (or its part).</a:t>
            </a:r>
          </a:p>
        </p:txBody>
      </p:sp>
      <p:grpSp>
        <p:nvGrpSpPr>
          <p:cNvPr id="2" name="Group 4"/>
          <p:cNvGrpSpPr>
            <a:grpSpLocks/>
          </p:cNvGrpSpPr>
          <p:nvPr/>
        </p:nvGrpSpPr>
        <p:grpSpPr bwMode="auto">
          <a:xfrm>
            <a:off x="1371600" y="3586163"/>
            <a:ext cx="6400800" cy="2417762"/>
            <a:chOff x="720" y="2163"/>
            <a:chExt cx="4032" cy="1523"/>
          </a:xfrm>
        </p:grpSpPr>
        <p:graphicFrame>
          <p:nvGraphicFramePr>
            <p:cNvPr id="2050" name="Object 5"/>
            <p:cNvGraphicFramePr>
              <a:graphicFrameLocks noChangeAspect="1"/>
            </p:cNvGraphicFramePr>
            <p:nvPr/>
          </p:nvGraphicFramePr>
          <p:xfrm>
            <a:off x="720" y="2163"/>
            <a:ext cx="4032" cy="1523"/>
          </p:xfrm>
          <a:graphic>
            <a:graphicData uri="http://schemas.openxmlformats.org/presentationml/2006/ole">
              <mc:AlternateContent xmlns:mc="http://schemas.openxmlformats.org/markup-compatibility/2006">
                <mc:Choice xmlns:v="urn:schemas-microsoft-com:vml" Requires="v">
                  <p:oleObj spid="_x0000_s1026" name="Worksheet" r:id="rId2" imgW="3133760" imgH="1171623" progId="Excel.Sheet.8">
                    <p:embed/>
                  </p:oleObj>
                </mc:Choice>
                <mc:Fallback>
                  <p:oleObj name="Worksheet" r:id="rId2" imgW="3133760" imgH="1171623"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163"/>
                          <a:ext cx="4032" cy="152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1056" y="2448"/>
              <a:ext cx="1008" cy="144"/>
              <a:chOff x="1200" y="2448"/>
              <a:chExt cx="816" cy="144"/>
            </a:xfrm>
          </p:grpSpPr>
          <p:sp>
            <p:nvSpPr>
              <p:cNvPr id="2059"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060"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061"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0"/>
            <p:cNvGrpSpPr>
              <a:grpSpLocks/>
            </p:cNvGrpSpPr>
            <p:nvPr/>
          </p:nvGrpSpPr>
          <p:grpSpPr bwMode="auto">
            <a:xfrm>
              <a:off x="3072" y="2448"/>
              <a:ext cx="1008" cy="144"/>
              <a:chOff x="1200" y="2448"/>
              <a:chExt cx="816" cy="144"/>
            </a:xfrm>
          </p:grpSpPr>
          <p:sp>
            <p:nvSpPr>
              <p:cNvPr id="2056"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057"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058"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z="4000" dirty="0"/>
              <a:t>Dependencies: Definitions</a:t>
            </a:r>
          </a:p>
        </p:txBody>
      </p:sp>
      <p:sp>
        <p:nvSpPr>
          <p:cNvPr id="3076" name="Rectangle 3"/>
          <p:cNvSpPr>
            <a:spLocks noGrp="1" noChangeArrowheads="1"/>
          </p:cNvSpPr>
          <p:nvPr>
            <p:ph type="body" idx="1"/>
          </p:nvPr>
        </p:nvSpPr>
        <p:spPr>
          <a:xfrm>
            <a:off x="685800" y="1600200"/>
            <a:ext cx="8154988" cy="1371600"/>
          </a:xfrm>
        </p:spPr>
        <p:txBody>
          <a:bodyPr/>
          <a:lstStyle/>
          <a:p>
            <a:r>
              <a:rPr lang="en-US" sz="2800" b="1" i="1" dirty="0"/>
              <a:t>Partial Dependency</a:t>
            </a:r>
            <a:r>
              <a:rPr lang="en-US" sz="2800" dirty="0"/>
              <a:t> – when an non-key attribute is determined by a part, but not the whole, of a </a:t>
            </a:r>
            <a:r>
              <a:rPr lang="en-US" sz="2800" b="1" dirty="0"/>
              <a:t>COMPOSITE</a:t>
            </a:r>
            <a:r>
              <a:rPr lang="en-US" sz="2800" dirty="0"/>
              <a:t> primary key.</a:t>
            </a:r>
          </a:p>
        </p:txBody>
      </p:sp>
      <p:graphicFrame>
        <p:nvGraphicFramePr>
          <p:cNvPr id="263172" name="Object 4"/>
          <p:cNvGraphicFramePr>
            <a:graphicFrameLocks noChangeAspect="1"/>
          </p:cNvGraphicFramePr>
          <p:nvPr/>
        </p:nvGraphicFramePr>
        <p:xfrm>
          <a:off x="1985963" y="3500438"/>
          <a:ext cx="4162425" cy="2684462"/>
        </p:xfrm>
        <a:graphic>
          <a:graphicData uri="http://schemas.openxmlformats.org/presentationml/2006/ole">
            <mc:AlternateContent xmlns:mc="http://schemas.openxmlformats.org/markup-compatibility/2006">
              <mc:Choice xmlns:v="urn:schemas-microsoft-com:vml" Requires="v">
                <p:oleObj spid="_x0000_s2050" name="Worksheet" r:id="rId2" imgW="1838435" imgH="1171623" progId="Excel.Sheet.8">
                  <p:embed/>
                </p:oleObj>
              </mc:Choice>
              <mc:Fallback>
                <p:oleObj name="Worksheet" r:id="rId2" imgW="1838435" imgH="1171623"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3500438"/>
                        <a:ext cx="4162425" cy="2684462"/>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5"/>
          <p:cNvGrpSpPr>
            <a:grpSpLocks/>
          </p:cNvGrpSpPr>
          <p:nvPr/>
        </p:nvGrpSpPr>
        <p:grpSpPr bwMode="auto">
          <a:xfrm>
            <a:off x="2357438" y="4033838"/>
            <a:ext cx="1600200" cy="228600"/>
            <a:chOff x="1200" y="2448"/>
            <a:chExt cx="816" cy="144"/>
          </a:xfrm>
        </p:grpSpPr>
        <p:sp>
          <p:nvSpPr>
            <p:cNvPr id="3079"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3080"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3081"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63177" name="AutoShape 9"/>
          <p:cNvSpPr>
            <a:spLocks noChangeArrowheads="1"/>
          </p:cNvSpPr>
          <p:nvPr/>
        </p:nvSpPr>
        <p:spPr bwMode="auto">
          <a:xfrm>
            <a:off x="3886200" y="3124200"/>
            <a:ext cx="2819400" cy="762000"/>
          </a:xfrm>
          <a:prstGeom prst="wedgeEllipseCallout">
            <a:avLst>
              <a:gd name="adj1" fmla="val -47634"/>
              <a:gd name="adj2" fmla="val 69167"/>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dirty="0">
                <a:solidFill>
                  <a:schemeClr val="tx2"/>
                </a:solidFill>
              </a:rPr>
              <a:t>Partial Dependency</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3172"/>
                                        </p:tgtEl>
                                        <p:attrNameLst>
                                          <p:attrName>style.visibility</p:attrName>
                                        </p:attrNameLst>
                                      </p:cBhvr>
                                      <p:to>
                                        <p:strVal val="visible"/>
                                      </p:to>
                                    </p:set>
                                    <p:anim calcmode="lin" valueType="num">
                                      <p:cBhvr additive="base">
                                        <p:cTn id="7" dur="500" fill="hold"/>
                                        <p:tgtEl>
                                          <p:spTgt spid="263172"/>
                                        </p:tgtEl>
                                        <p:attrNameLst>
                                          <p:attrName>ppt_x</p:attrName>
                                        </p:attrNameLst>
                                      </p:cBhvr>
                                      <p:tavLst>
                                        <p:tav tm="0">
                                          <p:val>
                                            <p:strVal val="0-#ppt_w/2"/>
                                          </p:val>
                                        </p:tav>
                                        <p:tav tm="100000">
                                          <p:val>
                                            <p:strVal val="#ppt_x"/>
                                          </p:val>
                                        </p:tav>
                                      </p:tavLst>
                                    </p:anim>
                                    <p:anim calcmode="lin" valueType="num">
                                      <p:cBhvr additive="base">
                                        <p:cTn id="8"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63177"/>
                                        </p:tgtEl>
                                        <p:attrNameLst>
                                          <p:attrName>style.visibility</p:attrName>
                                        </p:attrNameLst>
                                      </p:cBhvr>
                                      <p:to>
                                        <p:strVal val="visible"/>
                                      </p:to>
                                    </p:set>
                                    <p:anim calcmode="lin" valueType="num">
                                      <p:cBhvr additive="base">
                                        <p:cTn id="18" dur="500" fill="hold"/>
                                        <p:tgtEl>
                                          <p:spTgt spid="263177"/>
                                        </p:tgtEl>
                                        <p:attrNameLst>
                                          <p:attrName>ppt_x</p:attrName>
                                        </p:attrNameLst>
                                      </p:cBhvr>
                                      <p:tavLst>
                                        <p:tav tm="0">
                                          <p:val>
                                            <p:strVal val="0-#ppt_w/2"/>
                                          </p:val>
                                        </p:tav>
                                        <p:tav tm="100000">
                                          <p:val>
                                            <p:strVal val="#ppt_x"/>
                                          </p:val>
                                        </p:tav>
                                      </p:tavLst>
                                    </p:anim>
                                    <p:anim calcmode="lin" valueType="num">
                                      <p:cBhvr additive="base">
                                        <p:cTn id="19" dur="500" fill="hold"/>
                                        <p:tgtEl>
                                          <p:spTgt spid="263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4000" dirty="0"/>
              <a:t>Dependencies: Definitions</a:t>
            </a:r>
          </a:p>
        </p:txBody>
      </p:sp>
      <p:sp>
        <p:nvSpPr>
          <p:cNvPr id="4100" name="Rectangle 3"/>
          <p:cNvSpPr>
            <a:spLocks noGrp="1" noChangeArrowheads="1"/>
          </p:cNvSpPr>
          <p:nvPr>
            <p:ph type="body" idx="1"/>
          </p:nvPr>
        </p:nvSpPr>
        <p:spPr>
          <a:xfrm>
            <a:off x="685800" y="1752600"/>
            <a:ext cx="8154988" cy="1931988"/>
          </a:xfrm>
        </p:spPr>
        <p:txBody>
          <a:bodyPr/>
          <a:lstStyle/>
          <a:p>
            <a:r>
              <a:rPr lang="en-US" b="1" i="1" dirty="0"/>
              <a:t>Transitive Dependency</a:t>
            </a:r>
            <a:r>
              <a:rPr lang="en-US" dirty="0"/>
              <a:t> – when a non-key attribute determines another non-key attribute.</a:t>
            </a:r>
          </a:p>
        </p:txBody>
      </p:sp>
      <p:graphicFrame>
        <p:nvGraphicFramePr>
          <p:cNvPr id="264196" name="Object 4"/>
          <p:cNvGraphicFramePr>
            <a:graphicFrameLocks noChangeAspect="1"/>
          </p:cNvGraphicFramePr>
          <p:nvPr/>
        </p:nvGraphicFramePr>
        <p:xfrm>
          <a:off x="685800" y="3733800"/>
          <a:ext cx="7543800" cy="1933575"/>
        </p:xfrm>
        <a:graphic>
          <a:graphicData uri="http://schemas.openxmlformats.org/presentationml/2006/ole">
            <mc:AlternateContent xmlns:mc="http://schemas.openxmlformats.org/markup-compatibility/2006">
              <mc:Choice xmlns:v="urn:schemas-microsoft-com:vml" Requires="v">
                <p:oleObj spid="_x0000_s3074" name="Worksheet" r:id="rId2" imgW="3752757" imgH="961937" progId="Excel.Sheet.8">
                  <p:embed/>
                </p:oleObj>
              </mc:Choice>
              <mc:Fallback>
                <p:oleObj name="Worksheet" r:id="rId2" imgW="3752757" imgH="961937"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33800"/>
                        <a:ext cx="7543800" cy="19335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5"/>
          <p:cNvGrpSpPr>
            <a:grpSpLocks/>
          </p:cNvGrpSpPr>
          <p:nvPr/>
        </p:nvGrpSpPr>
        <p:grpSpPr bwMode="auto">
          <a:xfrm>
            <a:off x="1295400" y="4114800"/>
            <a:ext cx="4343400" cy="304800"/>
            <a:chOff x="816" y="2592"/>
            <a:chExt cx="2736" cy="192"/>
          </a:xfrm>
        </p:grpSpPr>
        <p:grpSp>
          <p:nvGrpSpPr>
            <p:cNvPr id="3" name="Group 6"/>
            <p:cNvGrpSpPr>
              <a:grpSpLocks/>
            </p:cNvGrpSpPr>
            <p:nvPr/>
          </p:nvGrpSpPr>
          <p:grpSpPr bwMode="auto">
            <a:xfrm>
              <a:off x="816" y="2592"/>
              <a:ext cx="1008" cy="192"/>
              <a:chOff x="1200" y="2448"/>
              <a:chExt cx="816" cy="144"/>
            </a:xfrm>
          </p:grpSpPr>
          <p:sp>
            <p:nvSpPr>
              <p:cNvPr id="4117"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4118"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4119"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0"/>
            <p:cNvGrpSpPr>
              <a:grpSpLocks/>
            </p:cNvGrpSpPr>
            <p:nvPr/>
          </p:nvGrpSpPr>
          <p:grpSpPr bwMode="auto">
            <a:xfrm>
              <a:off x="2832" y="2592"/>
              <a:ext cx="720" cy="192"/>
              <a:chOff x="1200" y="2448"/>
              <a:chExt cx="816" cy="144"/>
            </a:xfrm>
          </p:grpSpPr>
          <p:sp>
            <p:nvSpPr>
              <p:cNvPr id="4114"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4115"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4116"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5" name="Group 14"/>
            <p:cNvGrpSpPr>
              <a:grpSpLocks/>
            </p:cNvGrpSpPr>
            <p:nvPr/>
          </p:nvGrpSpPr>
          <p:grpSpPr bwMode="auto">
            <a:xfrm>
              <a:off x="1824" y="2592"/>
              <a:ext cx="1008" cy="192"/>
              <a:chOff x="1200" y="2448"/>
              <a:chExt cx="816" cy="144"/>
            </a:xfrm>
          </p:grpSpPr>
          <p:sp>
            <p:nvSpPr>
              <p:cNvPr id="4111"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4112"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4113"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nvGrpSpPr>
          <p:cNvPr id="6" name="Group 18"/>
          <p:cNvGrpSpPr>
            <a:grpSpLocks/>
          </p:cNvGrpSpPr>
          <p:nvPr/>
        </p:nvGrpSpPr>
        <p:grpSpPr bwMode="auto">
          <a:xfrm>
            <a:off x="6096000" y="4114800"/>
            <a:ext cx="1219200" cy="304800"/>
            <a:chOff x="1200" y="2448"/>
            <a:chExt cx="816" cy="144"/>
          </a:xfrm>
        </p:grpSpPr>
        <p:sp>
          <p:nvSpPr>
            <p:cNvPr id="4105" name="Line 19"/>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4106" name="Line 20"/>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4107" name="Line 21"/>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64214" name="Oval 22"/>
          <p:cNvSpPr>
            <a:spLocks noChangeArrowheads="1"/>
          </p:cNvSpPr>
          <p:nvPr/>
        </p:nvSpPr>
        <p:spPr bwMode="auto">
          <a:xfrm>
            <a:off x="5791200" y="3810000"/>
            <a:ext cx="1981200" cy="914400"/>
          </a:xfrm>
          <a:prstGeom prst="ellipse">
            <a:avLst/>
          </a:prstGeom>
          <a:noFill/>
          <a:ln w="28575">
            <a:solidFill>
              <a:schemeClr val="tx2"/>
            </a:solidFill>
            <a:round/>
            <a:headEnd/>
            <a:tailEnd/>
          </a:ln>
        </p:spPr>
        <p:txBody>
          <a:bodyPr wrap="none" anchor="ctr"/>
          <a:lstStyle/>
          <a:p>
            <a:endParaRPr lang="en-US" dirty="0"/>
          </a:p>
        </p:txBody>
      </p:sp>
      <p:sp>
        <p:nvSpPr>
          <p:cNvPr id="264215" name="AutoShape 23"/>
          <p:cNvSpPr>
            <a:spLocks noChangeArrowheads="1"/>
          </p:cNvSpPr>
          <p:nvPr/>
        </p:nvSpPr>
        <p:spPr bwMode="auto">
          <a:xfrm>
            <a:off x="3886200" y="2895600"/>
            <a:ext cx="2819400" cy="762000"/>
          </a:xfrm>
          <a:prstGeom prst="wedgeEllipseCallout">
            <a:avLst>
              <a:gd name="adj1" fmla="val 46792"/>
              <a:gd name="adj2" fmla="val 73542"/>
            </a:avLst>
          </a:prstGeom>
          <a:solidFill>
            <a:schemeClr val="bg2">
              <a:alpha val="50195"/>
            </a:schemeClr>
          </a:solidFill>
          <a:ln w="12700">
            <a:solidFill>
              <a:schemeClr val="tx2"/>
            </a:solidFill>
            <a:miter lim="800000"/>
            <a:headEnd/>
            <a:tailEnd/>
          </a:ln>
        </p:spPr>
        <p:txBody>
          <a:bodyPr anchor="b"/>
          <a:lstStyle/>
          <a:p>
            <a:pPr algn="ctr" eaLnBrk="1" hangingPunct="1"/>
            <a:r>
              <a:rPr lang="en-US" sz="1800" b="1" dirty="0">
                <a:solidFill>
                  <a:schemeClr val="tx2"/>
                </a:solidFill>
              </a:rPr>
              <a:t>Transitive Dependency</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4196"/>
                                        </p:tgtEl>
                                        <p:attrNameLst>
                                          <p:attrName>style.visibility</p:attrName>
                                        </p:attrNameLst>
                                      </p:cBhvr>
                                      <p:to>
                                        <p:strVal val="visible"/>
                                      </p:to>
                                    </p:set>
                                    <p:anim calcmode="lin" valueType="num">
                                      <p:cBhvr additive="base">
                                        <p:cTn id="7" dur="500" fill="hold"/>
                                        <p:tgtEl>
                                          <p:spTgt spid="264196"/>
                                        </p:tgtEl>
                                        <p:attrNameLst>
                                          <p:attrName>ppt_x</p:attrName>
                                        </p:attrNameLst>
                                      </p:cBhvr>
                                      <p:tavLst>
                                        <p:tav tm="0">
                                          <p:val>
                                            <p:strVal val="0-#ppt_w/2"/>
                                          </p:val>
                                        </p:tav>
                                        <p:tav tm="100000">
                                          <p:val>
                                            <p:strVal val="#ppt_x"/>
                                          </p:val>
                                        </p:tav>
                                      </p:tavLst>
                                    </p:anim>
                                    <p:anim calcmode="lin" valueType="num">
                                      <p:cBhvr additive="base">
                                        <p:cTn id="8" dur="500" fill="hold"/>
                                        <p:tgtEl>
                                          <p:spTgt spid="264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4214"/>
                                        </p:tgtEl>
                                        <p:attrNameLst>
                                          <p:attrName>style.visibility</p:attrName>
                                        </p:attrNameLst>
                                      </p:cBhvr>
                                      <p:to>
                                        <p:strVal val="visible"/>
                                      </p:to>
                                    </p:set>
                                    <p:anim calcmode="lin" valueType="num">
                                      <p:cBhvr additive="base">
                                        <p:cTn id="25" dur="500" fill="hold"/>
                                        <p:tgtEl>
                                          <p:spTgt spid="264214"/>
                                        </p:tgtEl>
                                        <p:attrNameLst>
                                          <p:attrName>ppt_x</p:attrName>
                                        </p:attrNameLst>
                                      </p:cBhvr>
                                      <p:tavLst>
                                        <p:tav tm="0">
                                          <p:val>
                                            <p:strVal val="0-#ppt_w/2"/>
                                          </p:val>
                                        </p:tav>
                                        <p:tav tm="100000">
                                          <p:val>
                                            <p:strVal val="#ppt_x"/>
                                          </p:val>
                                        </p:tav>
                                      </p:tavLst>
                                    </p:anim>
                                    <p:anim calcmode="lin" valueType="num">
                                      <p:cBhvr additive="base">
                                        <p:cTn id="26" dur="500" fill="hold"/>
                                        <p:tgtEl>
                                          <p:spTgt spid="264214"/>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64215"/>
                                        </p:tgtEl>
                                        <p:attrNameLst>
                                          <p:attrName>style.visibility</p:attrName>
                                        </p:attrNameLst>
                                      </p:cBhvr>
                                      <p:to>
                                        <p:strVal val="visible"/>
                                      </p:to>
                                    </p:set>
                                    <p:anim calcmode="lin" valueType="num">
                                      <p:cBhvr additive="base">
                                        <p:cTn id="30" dur="500" fill="hold"/>
                                        <p:tgtEl>
                                          <p:spTgt spid="264215"/>
                                        </p:tgtEl>
                                        <p:attrNameLst>
                                          <p:attrName>ppt_x</p:attrName>
                                        </p:attrNameLst>
                                      </p:cBhvr>
                                      <p:tavLst>
                                        <p:tav tm="0">
                                          <p:val>
                                            <p:strVal val="0-#ppt_w/2"/>
                                          </p:val>
                                        </p:tav>
                                        <p:tav tm="100000">
                                          <p:val>
                                            <p:strVal val="#ppt_x"/>
                                          </p:val>
                                        </p:tav>
                                      </p:tavLst>
                                    </p:anim>
                                    <p:anim calcmode="lin" valueType="num">
                                      <p:cBhvr additive="base">
                                        <p:cTn id="31" dur="500" fill="hold"/>
                                        <p:tgtEl>
                                          <p:spTgt spid="264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4" grpId="0" animBg="1"/>
      <p:bldP spid="26421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533400"/>
          </a:xfrm>
        </p:spPr>
        <p:txBody>
          <a:bodyPr>
            <a:normAutofit fontScale="90000"/>
          </a:bodyPr>
          <a:lstStyle/>
          <a:p>
            <a:r>
              <a:rPr lang="en-US" dirty="0"/>
              <a:t>Normal Forms: Review</a:t>
            </a:r>
          </a:p>
        </p:txBody>
      </p:sp>
      <p:sp>
        <p:nvSpPr>
          <p:cNvPr id="28675" name="Rectangle 3"/>
          <p:cNvSpPr>
            <a:spLocks noGrp="1" noChangeArrowheads="1"/>
          </p:cNvSpPr>
          <p:nvPr>
            <p:ph type="body" idx="1"/>
          </p:nvPr>
        </p:nvSpPr>
        <p:spPr>
          <a:xfrm>
            <a:off x="152400" y="533400"/>
            <a:ext cx="8534400" cy="6324599"/>
          </a:xfrm>
        </p:spPr>
        <p:txBody>
          <a:bodyPr>
            <a:normAutofit/>
          </a:bodyPr>
          <a:lstStyle/>
          <a:p>
            <a:pPr marL="609600" indent="-609600"/>
            <a:r>
              <a:rPr lang="en-US" sz="2800" dirty="0"/>
              <a:t>Unnormalized – There are multivalued attributes or repeating groups</a:t>
            </a:r>
          </a:p>
          <a:p>
            <a:pPr marL="609600" indent="-609600"/>
            <a:r>
              <a:rPr lang="en-US" sz="2800" dirty="0"/>
              <a:t>1 NF – No multivalued attributes or repeating groups (any row must not have a column in which more than one value is saved, like separated with commas. Rather than that, we must separate such data into multiple rows).</a:t>
            </a:r>
          </a:p>
          <a:p>
            <a:pPr marL="609600" indent="-609600"/>
            <a:r>
              <a:rPr lang="en-US" sz="2800" dirty="0"/>
              <a:t>2 NF – 1 NF plus no partial dependencies</a:t>
            </a:r>
          </a:p>
          <a:p>
            <a:pPr marL="609600" indent="-609600"/>
            <a:r>
              <a:rPr lang="en-US" sz="2800" dirty="0"/>
              <a:t>3 NF – 2 NF plus no transitive dependencies .</a:t>
            </a:r>
          </a:p>
          <a:p>
            <a:pPr marL="1009650" lvl="1" indent="-609600">
              <a:buNone/>
            </a:pPr>
            <a:r>
              <a:rPr lang="en-US" sz="2400" dirty="0"/>
              <a:t>The advantage of removing transitive dependency is,</a:t>
            </a:r>
          </a:p>
          <a:p>
            <a:pPr marL="1009650" lvl="1" indent="-609600"/>
            <a:r>
              <a:rPr lang="en-US" sz="2400" dirty="0"/>
              <a:t>Amount of data duplication is reduced.</a:t>
            </a:r>
          </a:p>
          <a:p>
            <a:pPr marL="1009650" lvl="1" indent="-609600"/>
            <a:r>
              <a:rPr lang="en-US" sz="2400"/>
              <a:t>Data integrity is achieved</a:t>
            </a:r>
            <a:r>
              <a:rPr lang="en-US" sz="2400" dirty="0"/>
              <a:t>.</a:t>
            </a:r>
            <a:endParaRPr lang="en-US" sz="2800" dirty="0"/>
          </a:p>
          <a:p>
            <a:pPr marL="609600" indent="-609600">
              <a:buNone/>
            </a:pPr>
            <a:endParaRPr lang="en-US" sz="2800" dirty="0"/>
          </a:p>
          <a:p>
            <a:pPr marL="1009650" lvl="1" indent="-609600"/>
            <a:endParaRPr lang="en-US" sz="24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Example 1: Determine NF</a:t>
            </a:r>
          </a:p>
        </p:txBody>
      </p:sp>
      <p:sp>
        <p:nvSpPr>
          <p:cNvPr id="5124"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aphicFrame>
        <p:nvGraphicFramePr>
          <p:cNvPr id="5122" name="Object 4"/>
          <p:cNvGraphicFramePr>
            <a:graphicFrameLocks noChangeAspect="1"/>
          </p:cNvGraphicFramePr>
          <p:nvPr/>
        </p:nvGraphicFramePr>
        <p:xfrm>
          <a:off x="990600" y="3429000"/>
          <a:ext cx="7315200" cy="1349375"/>
        </p:xfrm>
        <a:graphic>
          <a:graphicData uri="http://schemas.openxmlformats.org/presentationml/2006/ole">
            <mc:AlternateContent xmlns:mc="http://schemas.openxmlformats.org/markup-compatibility/2006">
              <mc:Choice xmlns:v="urn:schemas-microsoft-com:vml" Requires="v">
                <p:oleObj spid="_x0000_s4098" name="Worksheet" r:id="rId2" imgW="3296160" imgH="607680" progId="Excel.Sheet.8">
                  <p:embed/>
                </p:oleObj>
              </mc:Choice>
              <mc:Fallback>
                <p:oleObj name="Worksheet" r:id="rId2" imgW="3296160" imgH="607680"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7315200" cy="13493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5"/>
          <p:cNvGrpSpPr>
            <a:grpSpLocks/>
          </p:cNvGrpSpPr>
          <p:nvPr/>
        </p:nvGrpSpPr>
        <p:grpSpPr bwMode="auto">
          <a:xfrm>
            <a:off x="1905000" y="4038600"/>
            <a:ext cx="1295400" cy="228600"/>
            <a:chOff x="1200" y="2448"/>
            <a:chExt cx="816" cy="144"/>
          </a:xfrm>
        </p:grpSpPr>
        <p:sp>
          <p:nvSpPr>
            <p:cNvPr id="5135"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5136"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5137"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3" name="Group 9"/>
          <p:cNvGrpSpPr>
            <a:grpSpLocks/>
          </p:cNvGrpSpPr>
          <p:nvPr/>
        </p:nvGrpSpPr>
        <p:grpSpPr bwMode="auto">
          <a:xfrm>
            <a:off x="1905000" y="4038600"/>
            <a:ext cx="3276600" cy="228600"/>
            <a:chOff x="1200" y="2448"/>
            <a:chExt cx="816" cy="144"/>
          </a:xfrm>
        </p:grpSpPr>
        <p:sp>
          <p:nvSpPr>
            <p:cNvPr id="5132"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5133"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5134"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4" name="Group 13"/>
          <p:cNvGrpSpPr>
            <a:grpSpLocks/>
          </p:cNvGrpSpPr>
          <p:nvPr/>
        </p:nvGrpSpPr>
        <p:grpSpPr bwMode="auto">
          <a:xfrm>
            <a:off x="5791200" y="4038600"/>
            <a:ext cx="1295400" cy="228600"/>
            <a:chOff x="1200" y="2448"/>
            <a:chExt cx="816" cy="144"/>
          </a:xfrm>
        </p:grpSpPr>
        <p:sp>
          <p:nvSpPr>
            <p:cNvPr id="5129" name="Line 14"/>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5130" name="Line 15"/>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5131" name="Line 16"/>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239633" name="AutoShape 17"/>
          <p:cNvSpPr>
            <a:spLocks noChangeArrowheads="1"/>
          </p:cNvSpPr>
          <p:nvPr/>
        </p:nvSpPr>
        <p:spPr bwMode="auto">
          <a:xfrm>
            <a:off x="4343400" y="1447800"/>
            <a:ext cx="4114800" cy="1981200"/>
          </a:xfrm>
          <a:prstGeom prst="wedgeEllipseCallout">
            <a:avLst>
              <a:gd name="adj1" fmla="val -24537"/>
              <a:gd name="adj2" fmla="val 69389"/>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All attributes are directly or indirectly determined by the primary key; therefore, the relation is at least in 1 NF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9633"/>
                                        </p:tgtEl>
                                        <p:attrNameLst>
                                          <p:attrName>style.visibility</p:attrName>
                                        </p:attrNameLst>
                                      </p:cBhvr>
                                      <p:to>
                                        <p:strVal val="visible"/>
                                      </p:to>
                                    </p:set>
                                    <p:anim calcmode="lin" valueType="num">
                                      <p:cBhvr additive="base">
                                        <p:cTn id="25" dur="500" fill="hold"/>
                                        <p:tgtEl>
                                          <p:spTgt spid="239633"/>
                                        </p:tgtEl>
                                        <p:attrNameLst>
                                          <p:attrName>ppt_x</p:attrName>
                                        </p:attrNameLst>
                                      </p:cBhvr>
                                      <p:tavLst>
                                        <p:tav tm="0">
                                          <p:val>
                                            <p:strVal val="0-#ppt_w/2"/>
                                          </p:val>
                                        </p:tav>
                                        <p:tav tm="100000">
                                          <p:val>
                                            <p:strVal val="#ppt_x"/>
                                          </p:val>
                                        </p:tav>
                                      </p:tavLst>
                                    </p:anim>
                                    <p:anim calcmode="lin" valueType="num">
                                      <p:cBhvr additive="base">
                                        <p:cTn id="26" dur="500" fill="hold"/>
                                        <p:tgtEl>
                                          <p:spTgt spid="2396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96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3"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1341</Words>
  <Application>Microsoft Office PowerPoint</Application>
  <PresentationFormat>On-screen Show (4:3)</PresentationFormat>
  <Paragraphs>118</Paragraphs>
  <Slides>30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Monotype Sorts</vt:lpstr>
      <vt:lpstr>Office Theme</vt:lpstr>
      <vt:lpstr>Worksheet</vt:lpstr>
      <vt:lpstr>PowerPoint Presentation</vt:lpstr>
      <vt:lpstr>What is normalization</vt:lpstr>
      <vt:lpstr>Problems without normalization</vt:lpstr>
      <vt:lpstr>Problems without normalization</vt:lpstr>
      <vt:lpstr>Dependencies: Definitions </vt:lpstr>
      <vt:lpstr>Dependencies: Definitions</vt:lpstr>
      <vt:lpstr>Dependencies: Definitions</vt:lpstr>
      <vt:lpstr>Normal Forms: Review</vt:lpstr>
      <vt:lpstr>Example 1: Determine NF</vt:lpstr>
      <vt:lpstr>Example 1: Determine NF</vt:lpstr>
      <vt:lpstr>Example 1: Determine NF</vt:lpstr>
      <vt:lpstr>Example 1: Determine NF</vt:lpstr>
      <vt:lpstr>Example 1: Determine NF</vt:lpstr>
      <vt:lpstr>Example 2: Determine NF</vt:lpstr>
      <vt:lpstr>Example 2: Determine NF</vt:lpstr>
      <vt:lpstr>Example 2: Determine NF</vt:lpstr>
      <vt:lpstr>Example 2: Determine NF</vt:lpstr>
      <vt:lpstr>Example 3: Determine NF</vt:lpstr>
      <vt:lpstr>Example 3: Determine NF</vt:lpstr>
      <vt:lpstr>Bringing a Relation to 1NF</vt:lpstr>
      <vt:lpstr>Bringing a Relation to 1NF</vt:lpstr>
      <vt:lpstr>Bringing a Relation to 1NF</vt:lpstr>
      <vt:lpstr>Bringing a Relation to 1NF</vt:lpstr>
      <vt:lpstr>Bringing a Relation to 2NF</vt:lpstr>
      <vt:lpstr>Bringing a Relation to 2NF</vt:lpstr>
      <vt:lpstr>Bringing a Relation to 2NF</vt:lpstr>
      <vt:lpstr>Bringing a Relation to 2NF</vt:lpstr>
      <vt:lpstr>Bringing a Relation to 3NF</vt:lpstr>
      <vt:lpstr>Bringing a Relation to 3NF</vt:lpstr>
      <vt:lpstr>Bringing a Relation to 3NF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kmit</dc:creator>
  <cp:lastModifiedBy>RAJENDRA KUMAR TAPADIA</cp:lastModifiedBy>
  <cp:revision>57</cp:revision>
  <dcterms:created xsi:type="dcterms:W3CDTF">2012-06-17T09:54:29Z</dcterms:created>
  <dcterms:modified xsi:type="dcterms:W3CDTF">2021-05-27T05:10:37Z</dcterms:modified>
</cp:coreProperties>
</file>