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d8674d872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d8674d872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aade81b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aade81b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aade81b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aade81b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aade81b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aade81b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aade81b1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aade81b1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aade81b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aade81b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aade81b1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aade81b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aade81b1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aade81b1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aade81b1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aade81b1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aade81b1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aade81b1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cf19307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cf19307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0ae249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0ae249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0ba510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0ba510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0ba510cb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0ba510cb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0ba510cb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0ba510cb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0ba510cb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0ba510cb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0ba510cb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0ba510cb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0ba510cb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0ba510cb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24750" y="1398000"/>
            <a:ext cx="89661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CSS INTRODUCTION</a:t>
            </a:r>
            <a:endParaRPr sz="3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Preference of Rules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812250" y="1469500"/>
            <a:ext cx="7519500" cy="3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When multiple rules apply, CSS chooses the most specific one.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Order of preference: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Inline CSS</a:t>
            </a:r>
            <a:r>
              <a:rPr lang="en-GB" sz="1600"/>
              <a:t> (highest priority)</a:t>
            </a: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Internal CSS</a:t>
            </a:r>
            <a:br>
              <a:rPr b="1" lang="en-GB" sz="1600"/>
            </a:b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External CSS</a:t>
            </a:r>
            <a:br>
              <a:rPr b="1" lang="en-GB" sz="1600"/>
            </a:b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GB" sz="1600"/>
              <a:t>Browser default styles</a:t>
            </a:r>
            <a:r>
              <a:rPr lang="en-GB" sz="1600"/>
              <a:t> (lowest priority)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643750" y="1283150"/>
            <a:ext cx="852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Universal Selector  (*) :-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Targets all elements on the page.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Example:-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 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argin : “0px”;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Type (Element) Selector (element) :-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Target all the &lt;element&gt; elements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Example:-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p{                                     // all p elements selected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Font-color : “green”;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p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.class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                          // all p elements with specific class selected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Font-color : “green”;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38950" y="1573925"/>
            <a:ext cx="8224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Class Selector (.example) :-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Targets elements with class = “example”.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Example:- 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.example {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Font-size : “20px”;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Id Selector ( #header) :-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Targets the element with id = “header”.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Example:-</a:t>
            </a:r>
            <a:r>
              <a:rPr b="1"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#header {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	            Background : “grey”;	</a:t>
            </a:r>
            <a:endParaRPr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604225" y="1417300"/>
            <a:ext cx="81720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Attribute Selector :- </a:t>
            </a:r>
            <a:r>
              <a:rPr lang="en-GB" sz="1500"/>
              <a:t>Selects elements that </a:t>
            </a:r>
            <a:r>
              <a:rPr b="1" lang="en-GB" sz="1500"/>
              <a:t>have the specified attribute</a:t>
            </a:r>
            <a:r>
              <a:rPr lang="en-GB" sz="1500"/>
              <a:t>, regardless of its value.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Syntax :-</a:t>
            </a:r>
            <a:r>
              <a:rPr lang="en-GB" sz="1500"/>
              <a:t> 		element [attribute] {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 					/* styles */</a:t>
            </a:r>
            <a:endParaRPr sz="15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Variations of Attribute Selector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[attr] :- </a:t>
            </a:r>
            <a:r>
              <a:rPr lang="en-GB" sz="1700"/>
              <a:t>Elements with the attribute </a:t>
            </a:r>
            <a:r>
              <a:rPr b="1" lang="en-GB" sz="1700"/>
              <a:t>attr </a:t>
            </a:r>
            <a:r>
              <a:rPr lang="en-GB" sz="1700"/>
              <a:t>present.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    </a:t>
            </a:r>
            <a:r>
              <a:rPr b="1" lang="en-GB" sz="1700"/>
              <a:t>Example :-</a:t>
            </a:r>
            <a:r>
              <a:rPr lang="en-GB" sz="1700"/>
              <a:t> input[disabled] {  color: gray;  }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525875" y="999550"/>
            <a:ext cx="84594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[attr="value"] :-</a:t>
            </a:r>
            <a:r>
              <a:rPr lang="en-GB" sz="1700"/>
              <a:t> Elements with attribute </a:t>
            </a:r>
            <a:r>
              <a:rPr b="1" lang="en-GB" sz="1700"/>
              <a:t>attr </a:t>
            </a:r>
            <a:r>
              <a:rPr lang="en-GB" sz="1700"/>
              <a:t>equal to</a:t>
            </a:r>
            <a:r>
              <a:rPr b="1" lang="en-GB" sz="1700"/>
              <a:t> value.</a:t>
            </a:r>
            <a:endParaRPr b="1" sz="17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   	 Example :- </a:t>
            </a:r>
            <a:r>
              <a:rPr lang="en-GB" sz="1700"/>
              <a:t>input[type="text"] { border: 1px solid; }</a:t>
            </a:r>
            <a:endParaRPr b="1" sz="21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 sz="1700"/>
              <a:t>[attr^="value"] :-</a:t>
            </a:r>
            <a:r>
              <a:rPr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700"/>
              <a:t>Attribute value starts with</a:t>
            </a:r>
            <a:r>
              <a:rPr b="1" lang="en-GB" sz="1700"/>
              <a:t> value.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   	Example :- </a:t>
            </a:r>
            <a:r>
              <a:rPr lang="en-GB" sz="1700"/>
              <a:t>a [href^="https"] { color: green; 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[attr$="value"] :-</a:t>
            </a:r>
            <a:r>
              <a:rPr lang="en-GB" sz="1700"/>
              <a:t> Attribute value ends with</a:t>
            </a:r>
            <a:r>
              <a:rPr b="1" lang="en-GB" sz="1700"/>
              <a:t> value.</a:t>
            </a:r>
            <a:endParaRPr b="1"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:- </a:t>
            </a:r>
            <a:r>
              <a:rPr lang="en-GB" sz="1700"/>
              <a:t>img [src$=".jpg"] { border: 2px solid; }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[attr*="value"] :- </a:t>
            </a:r>
            <a:r>
              <a:rPr lang="en-GB" sz="1700"/>
              <a:t>Attribute value </a:t>
            </a:r>
            <a:r>
              <a:rPr b="1" lang="en-GB" sz="1700"/>
              <a:t>contains</a:t>
            </a:r>
            <a:r>
              <a:rPr lang="en-GB" sz="1700"/>
              <a:t> value anywhere.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:- </a:t>
            </a:r>
            <a:r>
              <a:rPr lang="en-GB" sz="1700"/>
              <a:t>div [class*="container"] { padding: 10px; }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Specificity of CSS Selectors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34775" y="1822000"/>
            <a:ext cx="7519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 Selector (</a:t>
            </a:r>
            <a:r>
              <a:rPr b="1"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Priority</a:t>
            </a: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Selector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Attribute Selector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AutoNum type="arabicPeriod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Element Selector (</a:t>
            </a:r>
            <a:r>
              <a:rPr b="1"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lowest Priority</a:t>
            </a: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and Nesting of CSS Selectors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812275" y="1626175"/>
            <a:ext cx="75195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1. Grouping Selectors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700"/>
              <a:t>Purpose:</a:t>
            </a:r>
            <a:r>
              <a:rPr lang="en-GB" sz="1700"/>
              <a:t> Apply the </a:t>
            </a:r>
            <a:r>
              <a:rPr b="1" lang="en-GB" sz="1700"/>
              <a:t>same style</a:t>
            </a:r>
            <a:r>
              <a:rPr lang="en-GB" sz="1700"/>
              <a:t> to </a:t>
            </a:r>
            <a:r>
              <a:rPr b="1" lang="en-GB" sz="1700"/>
              <a:t>multiple selectors</a:t>
            </a:r>
            <a:r>
              <a:rPr lang="en-GB" sz="1700"/>
              <a:t> at once.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</a:t>
            </a:r>
            <a:r>
              <a:rPr b="1" lang="en-GB" sz="1700"/>
              <a:t>Syntax:-</a:t>
            </a:r>
            <a:r>
              <a:rPr lang="en-GB" sz="1700"/>
              <a:t> selector1, selector2, selector3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			/* shared styles */</a:t>
            </a:r>
            <a:endParaRPr sz="1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	</a:t>
            </a:r>
            <a:r>
              <a:rPr b="1" lang="en-GB" sz="1700"/>
              <a:t>Example :-</a:t>
            </a:r>
            <a:r>
              <a:rPr lang="en-GB" sz="1700"/>
              <a:t> h1, h2, h3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			   	font-family: Arial, sans-serif;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  				color: navy;</a:t>
            </a:r>
            <a:endParaRPr sz="17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721725" y="464325"/>
            <a:ext cx="7519500" cy="4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700"/>
              <a:t>2. Nesting Selectors (Hierarchy)</a:t>
            </a:r>
            <a:endParaRPr b="1" sz="17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Purpose:</a:t>
            </a:r>
            <a:r>
              <a:rPr lang="en-GB" sz="1500"/>
              <a:t> Target elements </a:t>
            </a:r>
            <a:r>
              <a:rPr b="1" lang="en-GB" sz="1500"/>
              <a:t>inside other elements</a:t>
            </a:r>
            <a:r>
              <a:rPr lang="en-GB" sz="1500"/>
              <a:t> (child/descendant).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Descendant Selector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		</a:t>
            </a:r>
            <a:r>
              <a:rPr b="1" lang="en-GB" sz="1500"/>
              <a:t>Syntax :-</a:t>
            </a:r>
            <a:r>
              <a:rPr lang="en-GB" sz="1500"/>
              <a:t> parent child {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			/* styles */</a:t>
            </a:r>
            <a:endParaRPr sz="15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}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		</a:t>
            </a:r>
            <a:r>
              <a:rPr b="1" lang="en-GB" sz="1500"/>
              <a:t>Example :- </a:t>
            </a:r>
            <a:r>
              <a:rPr lang="en-GB" sz="1500"/>
              <a:t>article p {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  			color: gray;</a:t>
            </a:r>
            <a:endParaRPr sz="15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}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1013475" y="395825"/>
            <a:ext cx="7188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 Selector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Syntax:- parent &gt; child 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/* styles */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: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ul &gt; li 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list-style-type: square;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Chained (Multiple Nesting)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:-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 .container nav ul li a 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text-decoration: none;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948225" y="667675"/>
            <a:ext cx="743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Grouped with Nesting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:-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header h1, footer h1 {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	 color: darkgreen;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91175" y="1795875"/>
            <a:ext cx="7871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(Cascading Style Sheets)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language used to describe the </a:t>
            </a: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 and presentation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web page written in </a:t>
            </a: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controls how elements appear on the screen — such as </a:t>
            </a: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colors, fonts, layouts, spacing, backgrounds, and responsiveness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CSS, web designers can separate the </a:t>
            </a: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(HTML)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</a:t>
            </a: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(CSS)</a:t>
            </a: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making websites easier to maintain, faster to load, and more attractive.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CSS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69500" y="1782825"/>
            <a:ext cx="76500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Inline CSS</a:t>
            </a:r>
            <a:br>
              <a:rPr b="1" lang="en-GB" sz="2100"/>
            </a:b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Internal CSS</a:t>
            </a:r>
            <a:br>
              <a:rPr b="1" lang="en-GB" sz="2100"/>
            </a:b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External CSS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CSS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08675" y="1378125"/>
            <a:ext cx="75195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CSS is written </a:t>
            </a:r>
            <a:r>
              <a:rPr b="1" lang="en-GB" sz="1500"/>
              <a:t>directly inside an HTML element</a:t>
            </a:r>
            <a:r>
              <a:rPr lang="en-GB" sz="1500"/>
              <a:t> using the style attribute.</a:t>
            </a:r>
            <a:br>
              <a:rPr lang="en-GB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Affects </a:t>
            </a:r>
            <a:r>
              <a:rPr b="1" lang="en-GB" sz="1500"/>
              <a:t>only that specific element</a:t>
            </a:r>
            <a:r>
              <a:rPr lang="en-GB" sz="1500"/>
              <a:t>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 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Quick for a single element.</a:t>
            </a:r>
            <a:br>
              <a:rPr lang="en-GB" sz="1500"/>
            </a:b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Disadvantages: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Hard to maintain for large pages.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Cannot be reused.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852275" y="2187525"/>
            <a:ext cx="751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&lt;p style="color: red; font-size: 18px;"&gt;This is inline CSS&lt;/p&gt;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CSS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43400" y="1312850"/>
            <a:ext cx="75195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CSS is written </a:t>
            </a:r>
            <a:r>
              <a:rPr b="1" lang="en-GB" sz="1500"/>
              <a:t>inside a </a:t>
            </a:r>
            <a:r>
              <a:rPr lang="en-GB" sz="1500"/>
              <a:t>&lt;style&gt;</a:t>
            </a:r>
            <a:r>
              <a:rPr b="1" lang="en-GB" sz="1500"/>
              <a:t> tag</a:t>
            </a:r>
            <a:r>
              <a:rPr lang="en-GB" sz="1500"/>
              <a:t> in the &lt;head&gt; section of the HTML document.</a:t>
            </a:r>
            <a:br>
              <a:rPr lang="en-GB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Affects </a:t>
            </a:r>
            <a:r>
              <a:rPr b="1" lang="en-GB" sz="1500"/>
              <a:t>all elements on that page</a:t>
            </a:r>
            <a:r>
              <a:rPr lang="en-GB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Good for styling a single page.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Easier to manage than inline CSS.</a:t>
            </a:r>
            <a:br>
              <a:rPr lang="en-GB" sz="1500"/>
            </a:b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 Disadvantages: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Styles </a:t>
            </a:r>
            <a:r>
              <a:rPr b="1" lang="en-GB" sz="1500"/>
              <a:t>cannot be reused</a:t>
            </a:r>
            <a:r>
              <a:rPr lang="en-GB" sz="1500"/>
              <a:t> across multiple pages.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565075" y="1443425"/>
            <a:ext cx="7519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&lt;html&gt;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&lt;head&gt;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&lt;style&gt;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 {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color: blue;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font-size: 20px;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&lt;/style&gt;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&lt;p&gt;This is internal CSS&lt;/p&gt;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&lt;/html&gt;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CSS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643400" y="1404250"/>
            <a:ext cx="75195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CSS is written in a </a:t>
            </a:r>
            <a:r>
              <a:rPr b="1" lang="en-GB" sz="1500"/>
              <a:t>separate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.css</a:t>
            </a:r>
            <a:r>
              <a:rPr b="1" lang="en-GB" sz="1500"/>
              <a:t> file</a:t>
            </a:r>
            <a:r>
              <a:rPr lang="en-GB" sz="1500"/>
              <a:t> and linked 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lang="en-GB" sz="1500"/>
              <a:t> in the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500"/>
              <a:t>.</a:t>
            </a:r>
            <a:br>
              <a:rPr lang="en-GB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Can be </a:t>
            </a:r>
            <a:r>
              <a:rPr b="1" lang="en-GB" sz="1500"/>
              <a:t>applied to multiple pages</a:t>
            </a:r>
            <a:r>
              <a:rPr lang="en-GB" sz="1500"/>
              <a:t>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Reusable across multiple pages.</a:t>
            </a:r>
            <a:br>
              <a:rPr lang="en-GB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Keeps HTML clean.</a:t>
            </a:r>
            <a:br>
              <a:rPr lang="en-GB" sz="1500"/>
            </a:b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 Disadvantages: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Requires an extra HTTP request for the CSS file.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59475" y="17293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&lt;html&gt;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&lt;head&gt;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 &lt;link rel="stylesheet" href="style.css"&gt;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&lt;/head&gt;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&lt;body&gt;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  &lt;p&gt;This is external CSS&lt;/p&gt;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&lt;/body&gt;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&lt;/html&gt;</a:t>
            </a:r>
            <a:endParaRPr sz="1600"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32425" y="19491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p {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  color: green;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  font-size: 22px;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}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11725" y="1344425"/>
            <a:ext cx="751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HTML File 								CSS File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