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Nunito"/>
      <p:regular r:id="rId77"/>
      <p:bold r:id="rId78"/>
      <p:italic r:id="rId79"/>
      <p:boldItalic r:id="rId80"/>
    </p:embeddedFont>
    <p:embeddedFont>
      <p:font typeface="Roboto Mono"/>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RobotoMono-boldItalic.fntdata"/><Relationship Id="rId83" Type="http://schemas.openxmlformats.org/officeDocument/2006/relationships/font" Target="fonts/RobotoMono-italic.fntdata"/><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Nunito-boldItalic.fntdata"/><Relationship Id="rId82" Type="http://schemas.openxmlformats.org/officeDocument/2006/relationships/font" Target="fonts/RobotoMono-bold.fntdata"/><Relationship Id="rId81"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Nunito-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Nunito-italic.fntdata"/><Relationship Id="rId34" Type="http://schemas.openxmlformats.org/officeDocument/2006/relationships/slide" Target="slides/slide29.xml"/><Relationship Id="rId78" Type="http://schemas.openxmlformats.org/officeDocument/2006/relationships/font" Target="fonts/Nuni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7ae2c48a4c_1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7ae2c48a4c_1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ae2c48a4c_1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7ae2c48a4c_1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ae2c48a4c_1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ae2c48a4c_1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7ae2c48a4c_1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7ae2c48a4c_1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7bbabcfd0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7bbabcfd0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7bbabcfd0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bbabcfd0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7bbabcfd0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7bbabcfd0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7bbabcfd0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7bbabcfd0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7bbabcfd0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7bbabcfd0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8a60498b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8a60498b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7bfb6868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7bfb6868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8a60498b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8a60498b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8a60498b5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8a60498b5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8a60498b5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8a60498b5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8a60498b5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8a60498b5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8a60498b5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8a60498b5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8a60498b5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8a60498b5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bbabcfd0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7bbabcfd0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7bbabcfd0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7bbabcfd0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80a5281c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80a5281c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7bbabcfd0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7bbabcfd0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bfb68684e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bfb68684e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7bbabcfd0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7bbabcfd0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7bbabcfd0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7bbabcfd0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80a5281c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80a5281c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7bd14aba3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7bd14aba3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7bd14aba3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7bd14aba3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7bd14aba34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7bd14aba34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7bd14aba3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7bd14aba3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80efee62d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80efee62d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7bbabcfd0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7bbabcfd0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7bd14aba3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7bd14aba3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bfb68684e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bfb68684e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7bfb68684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7bfb68684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7bbabcfd0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7bbabcfd0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7bbabcfd07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7bbabcfd07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7fa836bb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7fa836bb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7fa836bba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7fa836bba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7fa836bba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7fa836bba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7bd14aba3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7bd14aba3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7bd14aba3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7bd14aba3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7bd14aba34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7bd14aba3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7f1de5ba0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7f1de5ba0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bfb6868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bfb6868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7bd14aba34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7bd14aba34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7d7a4009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7d7a4009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7f1de5ba0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7f1de5ba0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8184f46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8184f46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 fallback</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8184f46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8184f46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8184f460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8184f460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7d7a4009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7d7a4009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7d7a40091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7d7a40091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80a5281c8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80a5281c8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8a557abf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8a557abf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ae2c48a4c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ae2c48a4c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8a557abf6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8a557abf6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8a557abf6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8a557abf6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8a557abf6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8a557abf6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8a557abf6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8a557abf6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8a66eda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8a66eda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8a557abf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8a557abf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8a557abf6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8a557abf6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8a557abf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8a557abf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8a557abf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8a557abf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8a557abf6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8a557abf6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fa836bba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fa836bba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8a557abf6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8a557abf6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807f055b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807f055b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ae2c48a4c_1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ae2c48a4c_1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bbabcfd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bbabcfd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s://www.geeksforgeeks.org/html/html-label-ta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eveloper.mozilla.org/en-US/docs/Web/HTML/Reference/Elements/inpu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w3schools.com/tags/tag_input.as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www.geeksforgeeks.org/html/html-enctype-attribute/" TargetMode="External"/><Relationship Id="rId4" Type="http://schemas.openxmlformats.org/officeDocument/2006/relationships/hyperlink" Target="https://www.geeksforgeeks.org/html/html-novalidate-attribut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geeksforgeeks.org/html/html5-introducti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www.geeksforgeeks.org/html/html-link-ta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3588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sz="6000"/>
              <a:t>HTML FORMS</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&lt;input&gt; tag</a:t>
            </a:r>
            <a:endParaRPr/>
          </a:p>
        </p:txBody>
      </p:sp>
      <p:sp>
        <p:nvSpPr>
          <p:cNvPr id="183" name="Google Shape;183;p22"/>
          <p:cNvSpPr txBox="1"/>
          <p:nvPr/>
        </p:nvSpPr>
        <p:spPr>
          <a:xfrm>
            <a:off x="812250" y="1600050"/>
            <a:ext cx="7519500" cy="270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50">
                <a:solidFill>
                  <a:schemeClr val="dk2"/>
                </a:solidFill>
                <a:highlight>
                  <a:schemeClr val="dk1"/>
                </a:highlight>
                <a:latin typeface="Nunito"/>
                <a:ea typeface="Nunito"/>
                <a:cs typeface="Nunito"/>
                <a:sym typeface="Nunito"/>
              </a:rPr>
              <a:t>The </a:t>
            </a:r>
            <a:r>
              <a:rPr b="1" lang="en-GB" sz="2050">
                <a:solidFill>
                  <a:schemeClr val="dk2"/>
                </a:solidFill>
                <a:highlight>
                  <a:schemeClr val="dk1"/>
                </a:highlight>
                <a:latin typeface="Nunito"/>
                <a:ea typeface="Nunito"/>
                <a:cs typeface="Nunito"/>
                <a:sym typeface="Nunito"/>
              </a:rPr>
              <a:t>&lt;input&gt;</a:t>
            </a:r>
            <a:r>
              <a:rPr lang="en-GB" sz="2050">
                <a:solidFill>
                  <a:schemeClr val="dk2"/>
                </a:solidFill>
                <a:highlight>
                  <a:schemeClr val="dk1"/>
                </a:highlight>
                <a:latin typeface="Nunito"/>
                <a:ea typeface="Nunito"/>
                <a:cs typeface="Nunito"/>
                <a:sym typeface="Nunito"/>
              </a:rPr>
              <a:t> tag in HTML is used to collect user input in web forms. It supports various input types such as text, password, checkboxes, radio buttons, and more.</a:t>
            </a:r>
            <a:endParaRPr sz="20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20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rPr lang="en-GB" sz="2050">
                <a:solidFill>
                  <a:schemeClr val="dk2"/>
                </a:solidFill>
                <a:highlight>
                  <a:schemeClr val="dk1"/>
                </a:highlight>
                <a:latin typeface="Nunito"/>
                <a:ea typeface="Nunito"/>
                <a:cs typeface="Nunito"/>
                <a:sym typeface="Nunito"/>
              </a:rPr>
              <a:t>An input field can be of various types depending upon the attribute type. The Input tag is an empty element that only contains attributes. For defining labels for the input element, </a:t>
            </a:r>
            <a:r>
              <a:rPr b="1" lang="en-GB" sz="2050" u="sng">
                <a:solidFill>
                  <a:schemeClr val="dk2"/>
                </a:solidFill>
                <a:highlight>
                  <a:schemeClr val="dk1"/>
                </a:highlight>
                <a:latin typeface="Nunito"/>
                <a:ea typeface="Nunito"/>
                <a:cs typeface="Nunito"/>
                <a:sym typeface="Nunito"/>
                <a:hlinkClick r:id="rId3">
                  <a:extLst>
                    <a:ext uri="{A12FA001-AC4F-418D-AE19-62706E023703}">
                      <ahyp:hlinkClr val="tx"/>
                    </a:ext>
                  </a:extLst>
                </a:hlinkClick>
              </a:rPr>
              <a:t>&lt;label&gt;</a:t>
            </a:r>
            <a:r>
              <a:rPr lang="en-GB" sz="2050">
                <a:solidFill>
                  <a:schemeClr val="dk2"/>
                </a:solidFill>
                <a:highlight>
                  <a:schemeClr val="dk1"/>
                </a:highlight>
                <a:latin typeface="Nunito"/>
                <a:ea typeface="Nunito"/>
                <a:cs typeface="Nunito"/>
                <a:sym typeface="Nunito"/>
              </a:rPr>
              <a:t> can be used.</a:t>
            </a:r>
            <a:endParaRPr sz="2050">
              <a:solidFill>
                <a:schemeClr val="dk2"/>
              </a:solidFill>
              <a:highlight>
                <a:schemeClr val="dk1"/>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&lt;input&gt; tag</a:t>
            </a:r>
            <a:endParaRPr/>
          </a:p>
        </p:txBody>
      </p:sp>
      <p:sp>
        <p:nvSpPr>
          <p:cNvPr id="189" name="Google Shape;189;p23"/>
          <p:cNvSpPr txBox="1"/>
          <p:nvPr>
            <p:ph idx="1" type="body"/>
          </p:nvPr>
        </p:nvSpPr>
        <p:spPr>
          <a:xfrm>
            <a:off x="774250" y="1755100"/>
            <a:ext cx="7550700" cy="2683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b="1" lang="en-GB" sz="2200"/>
              <a:t>t</a:t>
            </a:r>
            <a:r>
              <a:rPr b="1" lang="en-GB" sz="2200"/>
              <a:t>ype</a:t>
            </a:r>
            <a:r>
              <a:rPr lang="en-GB" sz="2200"/>
              <a:t>: Specifies the type of input (text, password, email, number, checkbox, radio, button, submit, file, etc.)</a:t>
            </a:r>
            <a:endParaRPr sz="2200"/>
          </a:p>
          <a:p>
            <a:pPr indent="0" lvl="0" marL="457200" rtl="0" algn="l">
              <a:spcBef>
                <a:spcPts val="1200"/>
              </a:spcBef>
              <a:spcAft>
                <a:spcPts val="0"/>
              </a:spcAft>
              <a:buNone/>
            </a:pPr>
            <a:r>
              <a:rPr b="1" lang="en-GB" sz="2100"/>
              <a:t>Common input types :-</a:t>
            </a:r>
            <a:endParaRPr b="1" sz="2100"/>
          </a:p>
          <a:p>
            <a:pPr indent="-346075" lvl="0" marL="457200" rtl="0" algn="l">
              <a:spcBef>
                <a:spcPts val="1200"/>
              </a:spcBef>
              <a:spcAft>
                <a:spcPts val="0"/>
              </a:spcAft>
              <a:buSzPts val="1850"/>
              <a:buFont typeface="Nunito"/>
              <a:buChar char="●"/>
            </a:pPr>
            <a:r>
              <a:rPr lang="en-GB" sz="1850">
                <a:highlight>
                  <a:schemeClr val="dk1"/>
                </a:highlight>
                <a:latin typeface="Nunito"/>
                <a:ea typeface="Nunito"/>
                <a:cs typeface="Nunito"/>
                <a:sym typeface="Nunito"/>
              </a:rPr>
              <a:t>Single-line text input  :   </a:t>
            </a:r>
            <a:endParaRPr sz="1850">
              <a:highlight>
                <a:schemeClr val="dk1"/>
              </a:highlight>
              <a:latin typeface="Nunito"/>
              <a:ea typeface="Nunito"/>
              <a:cs typeface="Nunito"/>
              <a:sym typeface="Nunito"/>
            </a:endParaRPr>
          </a:p>
          <a:p>
            <a:pPr indent="0" lvl="0" marL="914400" rtl="0" algn="l">
              <a:spcBef>
                <a:spcPts val="1200"/>
              </a:spcBef>
              <a:spcAft>
                <a:spcPts val="1200"/>
              </a:spcAft>
              <a:buNone/>
            </a:pPr>
            <a:r>
              <a:rPr lang="en-GB" sz="1850">
                <a:highlight>
                  <a:schemeClr val="dk1"/>
                </a:highlight>
                <a:latin typeface="Nunito"/>
                <a:ea typeface="Nunito"/>
                <a:cs typeface="Nunito"/>
                <a:sym typeface="Nunito"/>
              </a:rPr>
              <a:t>&lt;input type="text"&gt;</a:t>
            </a:r>
            <a:endParaRPr sz="2100"/>
          </a:p>
        </p:txBody>
      </p:sp>
      <p:pic>
        <p:nvPicPr>
          <p:cNvPr id="190" name="Google Shape;190;p23"/>
          <p:cNvPicPr preferRelativeResize="0"/>
          <p:nvPr/>
        </p:nvPicPr>
        <p:blipFill>
          <a:blip r:embed="rId3">
            <a:alphaModFix/>
          </a:blip>
          <a:stretch>
            <a:fillRect/>
          </a:stretch>
        </p:blipFill>
        <p:spPr>
          <a:xfrm>
            <a:off x="5700250" y="3060000"/>
            <a:ext cx="3144950" cy="1787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nvSpPr>
        <p:spPr>
          <a:xfrm>
            <a:off x="839500" y="569800"/>
            <a:ext cx="7584600" cy="380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lnSpc>
                <a:spcPct val="100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Masked text input for passwords  : </a:t>
            </a:r>
            <a:endParaRPr sz="1850">
              <a:solidFill>
                <a:schemeClr val="dk2"/>
              </a:solidFill>
              <a:highlight>
                <a:schemeClr val="dk1"/>
              </a:highlight>
              <a:latin typeface="Nunito"/>
              <a:ea typeface="Nunito"/>
              <a:cs typeface="Nunito"/>
              <a:sym typeface="Nunito"/>
            </a:endParaRPr>
          </a:p>
          <a:p>
            <a:pPr indent="0" lvl="0" marL="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00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type="password"&gt;</a:t>
            </a:r>
            <a:endParaRPr sz="1850">
              <a:solidFill>
                <a:schemeClr val="dk2"/>
              </a:solidFill>
              <a:highlight>
                <a:schemeClr val="dk1"/>
              </a:highlight>
              <a:latin typeface="Nunito"/>
              <a:ea typeface="Nunito"/>
              <a:cs typeface="Nunito"/>
              <a:sym typeface="Nunito"/>
            </a:endParaRPr>
          </a:p>
          <a:p>
            <a:pPr indent="0" lvl="0" marL="45720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lnSpc>
                <a:spcPct val="100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Toggle for selecting multiple options : </a:t>
            </a:r>
            <a:endParaRPr sz="1850">
              <a:solidFill>
                <a:schemeClr val="dk2"/>
              </a:solidFill>
              <a:highlight>
                <a:schemeClr val="dk1"/>
              </a:highlight>
              <a:latin typeface="Nunito"/>
              <a:ea typeface="Nunito"/>
              <a:cs typeface="Nunito"/>
              <a:sym typeface="Nunito"/>
            </a:endParaRPr>
          </a:p>
          <a:p>
            <a:pPr indent="0" lvl="0" marL="45720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00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type="checkbox"&gt;</a:t>
            </a:r>
            <a:endParaRPr sz="1850">
              <a:solidFill>
                <a:schemeClr val="dk2"/>
              </a:solidFill>
              <a:highlight>
                <a:schemeClr val="dk1"/>
              </a:highlight>
              <a:latin typeface="Nunito"/>
              <a:ea typeface="Nunito"/>
              <a:cs typeface="Nunito"/>
              <a:sym typeface="Nunito"/>
            </a:endParaRPr>
          </a:p>
          <a:p>
            <a:pPr indent="0" lvl="0" marL="45720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0" rtl="0" algn="l">
              <a:lnSpc>
                <a:spcPct val="100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pic>
        <p:nvPicPr>
          <p:cNvPr id="196" name="Google Shape;196;p24"/>
          <p:cNvPicPr preferRelativeResize="0"/>
          <p:nvPr/>
        </p:nvPicPr>
        <p:blipFill>
          <a:blip r:embed="rId3">
            <a:alphaModFix/>
          </a:blip>
          <a:stretch>
            <a:fillRect/>
          </a:stretch>
        </p:blipFill>
        <p:spPr>
          <a:xfrm>
            <a:off x="5469200" y="506397"/>
            <a:ext cx="3286300" cy="1741150"/>
          </a:xfrm>
          <a:prstGeom prst="rect">
            <a:avLst/>
          </a:prstGeom>
          <a:noFill/>
          <a:ln>
            <a:noFill/>
          </a:ln>
        </p:spPr>
      </p:pic>
      <p:pic>
        <p:nvPicPr>
          <p:cNvPr id="197" name="Google Shape;197;p24"/>
          <p:cNvPicPr preferRelativeResize="0"/>
          <p:nvPr/>
        </p:nvPicPr>
        <p:blipFill>
          <a:blip r:embed="rId4">
            <a:alphaModFix/>
          </a:blip>
          <a:stretch>
            <a:fillRect/>
          </a:stretch>
        </p:blipFill>
        <p:spPr>
          <a:xfrm>
            <a:off x="5531547" y="2445385"/>
            <a:ext cx="3161601" cy="238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nvSpPr>
        <p:spPr>
          <a:xfrm>
            <a:off x="695600" y="151025"/>
            <a:ext cx="8315700" cy="5040600"/>
          </a:xfrm>
          <a:prstGeom prst="rect">
            <a:avLst/>
          </a:prstGeom>
          <a:noFill/>
          <a:ln>
            <a:noFill/>
          </a:ln>
        </p:spPr>
        <p:txBody>
          <a:bodyPr anchorCtr="0" anchor="t" bIns="91425" lIns="91425" spcFirstLastPara="1" rIns="91425" wrap="square" tIns="91425">
            <a:spAutoFit/>
          </a:bodyPr>
          <a:lstStyle/>
          <a:p>
            <a:pPr indent="-346075" lvl="0" marL="457200" rtl="0" algn="l">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Single selection from multiple options :</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rPr lang="en-GB" sz="1850">
                <a:solidFill>
                  <a:schemeClr val="dk2"/>
                </a:solidFill>
                <a:highlight>
                  <a:schemeClr val="dk1"/>
                </a:highlight>
                <a:latin typeface="Nunito"/>
                <a:ea typeface="Nunito"/>
                <a:cs typeface="Nunito"/>
                <a:sym typeface="Nunito"/>
              </a:rPr>
              <a:t> &lt;input type="radio"&gt;</a:t>
            </a:r>
            <a:endParaRPr sz="18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a:t>
            </a:r>
            <a:r>
              <a:rPr lang="en-GB" sz="1850">
                <a:solidFill>
                  <a:schemeClr val="dk2"/>
                </a:solidFill>
                <a:highlight>
                  <a:schemeClr val="dk1"/>
                </a:highlight>
                <a:latin typeface="Nunito"/>
                <a:ea typeface="Nunito"/>
                <a:cs typeface="Nunito"/>
                <a:sym typeface="Nunito"/>
              </a:rPr>
              <a:t>nput for uploading files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type="file"&gt;</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u="sng">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Input for numerical values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type="number"&gt;</a:t>
            </a:r>
            <a:endParaRPr sz="1850">
              <a:solidFill>
                <a:schemeClr val="dk2"/>
              </a:solidFill>
              <a:highlight>
                <a:schemeClr val="dk1"/>
              </a:highlight>
              <a:latin typeface="Nunito"/>
              <a:ea typeface="Nunito"/>
              <a:cs typeface="Nunito"/>
              <a:sym typeface="Nunito"/>
            </a:endParaRPr>
          </a:p>
          <a:p>
            <a:pPr indent="0" lvl="0" marL="457200" rtl="0" algn="ctr">
              <a:lnSpc>
                <a:spcPct val="115000"/>
              </a:lnSpc>
              <a:spcBef>
                <a:spcPts val="0"/>
              </a:spcBef>
              <a:spcAft>
                <a:spcPts val="0"/>
              </a:spcAft>
              <a:buNone/>
            </a:pPr>
            <a:r>
              <a:t/>
            </a:r>
            <a:endParaRPr sz="1850" u="sng">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t/>
            </a:r>
            <a:endParaRPr sz="1300">
              <a:solidFill>
                <a:schemeClr val="dk2"/>
              </a:solidFill>
              <a:latin typeface="Calibri"/>
              <a:ea typeface="Calibri"/>
              <a:cs typeface="Calibri"/>
              <a:sym typeface="Calibri"/>
            </a:endParaRPr>
          </a:p>
        </p:txBody>
      </p:sp>
      <p:pic>
        <p:nvPicPr>
          <p:cNvPr id="203" name="Google Shape;203;p25"/>
          <p:cNvPicPr preferRelativeResize="0"/>
          <p:nvPr/>
        </p:nvPicPr>
        <p:blipFill>
          <a:blip r:embed="rId3">
            <a:alphaModFix/>
          </a:blip>
          <a:stretch>
            <a:fillRect/>
          </a:stretch>
        </p:blipFill>
        <p:spPr>
          <a:xfrm>
            <a:off x="6746325" y="0"/>
            <a:ext cx="2548000" cy="2111700"/>
          </a:xfrm>
          <a:prstGeom prst="rect">
            <a:avLst/>
          </a:prstGeom>
          <a:noFill/>
          <a:ln>
            <a:noFill/>
          </a:ln>
        </p:spPr>
      </p:pic>
      <p:pic>
        <p:nvPicPr>
          <p:cNvPr id="204" name="Google Shape;204;p25"/>
          <p:cNvPicPr preferRelativeResize="0"/>
          <p:nvPr/>
        </p:nvPicPr>
        <p:blipFill>
          <a:blip r:embed="rId4">
            <a:alphaModFix/>
          </a:blip>
          <a:stretch>
            <a:fillRect/>
          </a:stretch>
        </p:blipFill>
        <p:spPr>
          <a:xfrm>
            <a:off x="4139175" y="1975050"/>
            <a:ext cx="2788550" cy="1600950"/>
          </a:xfrm>
          <a:prstGeom prst="rect">
            <a:avLst/>
          </a:prstGeom>
          <a:noFill/>
          <a:ln>
            <a:noFill/>
          </a:ln>
        </p:spPr>
      </p:pic>
      <p:pic>
        <p:nvPicPr>
          <p:cNvPr id="205" name="Google Shape;205;p25"/>
          <p:cNvPicPr preferRelativeResize="0"/>
          <p:nvPr/>
        </p:nvPicPr>
        <p:blipFill>
          <a:blip r:embed="rId5">
            <a:alphaModFix/>
          </a:blip>
          <a:stretch>
            <a:fillRect/>
          </a:stretch>
        </p:blipFill>
        <p:spPr>
          <a:xfrm>
            <a:off x="6849413" y="3416900"/>
            <a:ext cx="2341824" cy="172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nvSpPr>
        <p:spPr>
          <a:xfrm>
            <a:off x="1063950" y="478450"/>
            <a:ext cx="6929100" cy="43992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Input for selecting dates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type="date"&gt;</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Input for email addresses : </a:t>
            </a:r>
            <a:endParaRPr sz="1850">
              <a:solidFill>
                <a:schemeClr val="dk2"/>
              </a:solidFill>
              <a:highlight>
                <a:schemeClr val="dk1"/>
              </a:highlight>
              <a:latin typeface="Nunito"/>
              <a:ea typeface="Nunito"/>
              <a:cs typeface="Nunito"/>
              <a:sym typeface="Nunito"/>
            </a:endParaRPr>
          </a:p>
          <a:p>
            <a:pPr indent="0" lvl="0" marL="9144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       &lt;input type="email"&gt;</a:t>
            </a:r>
            <a:endParaRPr sz="1850">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Input for Search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       &lt;input type="search"&gt;</a:t>
            </a:r>
            <a:endParaRPr sz="18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p:txBody>
      </p:sp>
      <p:pic>
        <p:nvPicPr>
          <p:cNvPr id="211" name="Google Shape;211;p26"/>
          <p:cNvPicPr preferRelativeResize="0"/>
          <p:nvPr/>
        </p:nvPicPr>
        <p:blipFill>
          <a:blip r:embed="rId3">
            <a:alphaModFix/>
          </a:blip>
          <a:stretch>
            <a:fillRect/>
          </a:stretch>
        </p:blipFill>
        <p:spPr>
          <a:xfrm>
            <a:off x="6018900" y="0"/>
            <a:ext cx="3125100" cy="1709275"/>
          </a:xfrm>
          <a:prstGeom prst="rect">
            <a:avLst/>
          </a:prstGeom>
          <a:noFill/>
          <a:ln>
            <a:noFill/>
          </a:ln>
        </p:spPr>
      </p:pic>
      <p:pic>
        <p:nvPicPr>
          <p:cNvPr id="212" name="Google Shape;212;p26"/>
          <p:cNvPicPr preferRelativeResize="0"/>
          <p:nvPr/>
        </p:nvPicPr>
        <p:blipFill>
          <a:blip r:embed="rId4">
            <a:alphaModFix/>
          </a:blip>
          <a:stretch>
            <a:fillRect/>
          </a:stretch>
        </p:blipFill>
        <p:spPr>
          <a:xfrm>
            <a:off x="4572000" y="1574238"/>
            <a:ext cx="2852975" cy="1817275"/>
          </a:xfrm>
          <a:prstGeom prst="rect">
            <a:avLst/>
          </a:prstGeom>
          <a:noFill/>
          <a:ln>
            <a:noFill/>
          </a:ln>
        </p:spPr>
      </p:pic>
      <p:pic>
        <p:nvPicPr>
          <p:cNvPr id="213" name="Google Shape;213;p26"/>
          <p:cNvPicPr preferRelativeResize="0"/>
          <p:nvPr/>
        </p:nvPicPr>
        <p:blipFill>
          <a:blip r:embed="rId5">
            <a:alphaModFix/>
          </a:blip>
          <a:stretch>
            <a:fillRect/>
          </a:stretch>
        </p:blipFill>
        <p:spPr>
          <a:xfrm>
            <a:off x="5931775" y="3326248"/>
            <a:ext cx="3212235" cy="1817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nvSpPr>
        <p:spPr>
          <a:xfrm>
            <a:off x="0" y="0"/>
            <a:ext cx="8837400" cy="53835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Input for selecting colors :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type="color"&gt;</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B</a:t>
            </a:r>
            <a:r>
              <a:rPr lang="en-GB" sz="1850">
                <a:solidFill>
                  <a:schemeClr val="dk2"/>
                </a:solidFill>
                <a:highlight>
                  <a:schemeClr val="dk1"/>
                </a:highlight>
                <a:latin typeface="Nunito"/>
                <a:ea typeface="Nunito"/>
                <a:cs typeface="Nunito"/>
                <a:sym typeface="Nunito"/>
              </a:rPr>
              <a:t>uttons from input : </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rPr lang="en-GB" sz="1850">
                <a:solidFill>
                  <a:schemeClr val="dk2"/>
                </a:solidFill>
                <a:highlight>
                  <a:schemeClr val="dk1"/>
                </a:highlight>
                <a:latin typeface="Nunito"/>
                <a:ea typeface="Nunito"/>
                <a:cs typeface="Nunito"/>
                <a:sym typeface="Nunito"/>
              </a:rPr>
              <a:t>&lt;input type="button"&gt; </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rPr lang="en-GB" sz="1850">
                <a:solidFill>
                  <a:schemeClr val="dk2"/>
                </a:solidFill>
                <a:highlight>
                  <a:schemeClr val="dk1"/>
                </a:highlight>
                <a:latin typeface="Nunito"/>
                <a:ea typeface="Nunito"/>
                <a:cs typeface="Nunito"/>
                <a:sym typeface="Nunito"/>
              </a:rPr>
              <a:t>&lt;input type="reset"&gt; </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rPr lang="en-GB" sz="1850">
                <a:solidFill>
                  <a:schemeClr val="dk2"/>
                </a:solidFill>
                <a:highlight>
                  <a:schemeClr val="dk1"/>
                </a:highlight>
                <a:latin typeface="Nunito"/>
                <a:ea typeface="Nunito"/>
                <a:cs typeface="Nunito"/>
                <a:sym typeface="Nunito"/>
              </a:rPr>
              <a:t>&lt;input type="submit"&gt; </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ctr">
              <a:lnSpc>
                <a:spcPct val="115000"/>
              </a:lnSpc>
              <a:spcBef>
                <a:spcPts val="0"/>
              </a:spcBef>
              <a:spcAft>
                <a:spcPts val="0"/>
              </a:spcAft>
              <a:buNone/>
            </a:pPr>
            <a:r>
              <a:t/>
            </a:r>
            <a:endParaRPr sz="1850" u="sng">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a:p>
        </p:txBody>
      </p:sp>
      <p:pic>
        <p:nvPicPr>
          <p:cNvPr id="219" name="Google Shape;219;p27"/>
          <p:cNvPicPr preferRelativeResize="0"/>
          <p:nvPr/>
        </p:nvPicPr>
        <p:blipFill>
          <a:blip r:embed="rId3">
            <a:alphaModFix/>
          </a:blip>
          <a:stretch>
            <a:fillRect/>
          </a:stretch>
        </p:blipFill>
        <p:spPr>
          <a:xfrm>
            <a:off x="5952450" y="-2"/>
            <a:ext cx="3302450" cy="1854675"/>
          </a:xfrm>
          <a:prstGeom prst="rect">
            <a:avLst/>
          </a:prstGeom>
          <a:noFill/>
          <a:ln>
            <a:noFill/>
          </a:ln>
        </p:spPr>
      </p:pic>
      <p:pic>
        <p:nvPicPr>
          <p:cNvPr id="220" name="Google Shape;220;p27"/>
          <p:cNvPicPr preferRelativeResize="0"/>
          <p:nvPr/>
        </p:nvPicPr>
        <p:blipFill>
          <a:blip r:embed="rId4">
            <a:alphaModFix/>
          </a:blip>
          <a:stretch>
            <a:fillRect/>
          </a:stretch>
        </p:blipFill>
        <p:spPr>
          <a:xfrm>
            <a:off x="5802500" y="1881048"/>
            <a:ext cx="3452400" cy="326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nvSpPr>
        <p:spPr>
          <a:xfrm>
            <a:off x="315750" y="255750"/>
            <a:ext cx="7098300" cy="4984800"/>
          </a:xfrm>
          <a:prstGeom prst="rect">
            <a:avLst/>
          </a:prstGeom>
          <a:noFill/>
          <a:ln>
            <a:noFill/>
          </a:ln>
        </p:spPr>
        <p:txBody>
          <a:bodyPr anchorCtr="0" anchor="t" bIns="91425" lIns="91425" spcFirstLastPara="1" rIns="91425" wrap="square" tIns="91425">
            <a:spAutoFit/>
          </a:bodyPr>
          <a:lstStyle/>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Slider for selecting a numeric value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within a range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type="range"&gt;</a:t>
            </a:r>
            <a:endParaRPr sz="1850">
              <a:solidFill>
                <a:schemeClr val="dk2"/>
              </a:solidFill>
              <a:highlight>
                <a:schemeClr val="dk1"/>
              </a:highlight>
              <a:latin typeface="Nunito"/>
              <a:ea typeface="Nunito"/>
              <a:cs typeface="Nunito"/>
              <a:sym typeface="Nunito"/>
            </a:endParaRPr>
          </a:p>
          <a:p>
            <a:pPr indent="0" lvl="0" marL="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ctr">
              <a:lnSpc>
                <a:spcPct val="115000"/>
              </a:lnSpc>
              <a:spcBef>
                <a:spcPts val="0"/>
              </a:spcBef>
              <a:spcAft>
                <a:spcPts val="0"/>
              </a:spcAft>
              <a:buNone/>
            </a:pPr>
            <a:r>
              <a:t/>
            </a:r>
            <a:endParaRPr sz="1850" u="sng">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a:t>
            </a:r>
            <a:r>
              <a:rPr lang="en-GB" sz="1850">
                <a:solidFill>
                  <a:schemeClr val="dk2"/>
                </a:solidFill>
                <a:highlight>
                  <a:schemeClr val="dk1"/>
                </a:highlight>
                <a:latin typeface="Nunito"/>
                <a:ea typeface="Nunito"/>
                <a:cs typeface="Nunito"/>
                <a:sym typeface="Nunito"/>
              </a:rPr>
              <a:t>nput for url :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type="url"&gt;</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346075" lvl="0" marL="457200" rtl="0" algn="l">
              <a:lnSpc>
                <a:spcPct val="115000"/>
              </a:lnSpc>
              <a:spcBef>
                <a:spcPts val="0"/>
              </a:spcBef>
              <a:spcAft>
                <a:spcPts val="0"/>
              </a:spcAft>
              <a:buClr>
                <a:schemeClr val="dk2"/>
              </a:buClr>
              <a:buSzPts val="1850"/>
              <a:buFont typeface="Nunito"/>
              <a:buChar char="●"/>
            </a:pPr>
            <a:r>
              <a:rPr lang="en-GB" sz="1850">
                <a:solidFill>
                  <a:schemeClr val="dk2"/>
                </a:solidFill>
                <a:highlight>
                  <a:schemeClr val="dk1"/>
                </a:highlight>
                <a:latin typeface="Nunito"/>
                <a:ea typeface="Nunito"/>
                <a:cs typeface="Nunito"/>
                <a:sym typeface="Nunito"/>
              </a:rPr>
              <a:t>Input for telephone number :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t/>
            </a:r>
            <a:endParaRPr sz="1850">
              <a:solidFill>
                <a:schemeClr val="dk2"/>
              </a:solidFill>
              <a:highlight>
                <a:schemeClr val="dk1"/>
              </a:highlight>
              <a:latin typeface="Nunito"/>
              <a:ea typeface="Nunito"/>
              <a:cs typeface="Nunito"/>
              <a:sym typeface="Nunito"/>
            </a:endParaRPr>
          </a:p>
          <a:p>
            <a:pPr indent="0" lvl="0" marL="457200" rtl="0" algn="l">
              <a:lnSpc>
                <a:spcPct val="115000"/>
              </a:lnSpc>
              <a:spcBef>
                <a:spcPts val="0"/>
              </a:spcBef>
              <a:spcAft>
                <a:spcPts val="0"/>
              </a:spcAft>
              <a:buNone/>
            </a:pPr>
            <a:r>
              <a:rPr lang="en-GB" sz="1850">
                <a:solidFill>
                  <a:schemeClr val="dk2"/>
                </a:solidFill>
                <a:highlight>
                  <a:schemeClr val="dk1"/>
                </a:highlight>
                <a:latin typeface="Nunito"/>
                <a:ea typeface="Nunito"/>
                <a:cs typeface="Nunito"/>
                <a:sym typeface="Nunito"/>
              </a:rPr>
              <a:t>&lt;input type="tel"&gt;</a:t>
            </a:r>
            <a:endParaRPr sz="1850">
              <a:solidFill>
                <a:schemeClr val="dk2"/>
              </a:solidFill>
              <a:highlight>
                <a:schemeClr val="dk1"/>
              </a:highlight>
              <a:latin typeface="Nunito"/>
              <a:ea typeface="Nunito"/>
              <a:cs typeface="Nunito"/>
              <a:sym typeface="Nunito"/>
            </a:endParaRPr>
          </a:p>
          <a:p>
            <a:pPr indent="0" lvl="0" marL="457200" rtl="0" algn="l">
              <a:spcBef>
                <a:spcPts val="0"/>
              </a:spcBef>
              <a:spcAft>
                <a:spcPts val="0"/>
              </a:spcAft>
              <a:buNone/>
            </a:pPr>
            <a:r>
              <a:t/>
            </a:r>
            <a:endParaRPr/>
          </a:p>
        </p:txBody>
      </p:sp>
      <p:pic>
        <p:nvPicPr>
          <p:cNvPr id="226" name="Google Shape;226;p28"/>
          <p:cNvPicPr preferRelativeResize="0"/>
          <p:nvPr/>
        </p:nvPicPr>
        <p:blipFill>
          <a:blip r:embed="rId3">
            <a:alphaModFix/>
          </a:blip>
          <a:stretch>
            <a:fillRect/>
          </a:stretch>
        </p:blipFill>
        <p:spPr>
          <a:xfrm>
            <a:off x="6205632" y="0"/>
            <a:ext cx="3003593" cy="1840250"/>
          </a:xfrm>
          <a:prstGeom prst="rect">
            <a:avLst/>
          </a:prstGeom>
          <a:noFill/>
          <a:ln>
            <a:noFill/>
          </a:ln>
        </p:spPr>
      </p:pic>
      <p:pic>
        <p:nvPicPr>
          <p:cNvPr id="227" name="Google Shape;227;p28"/>
          <p:cNvPicPr preferRelativeResize="0"/>
          <p:nvPr/>
        </p:nvPicPr>
        <p:blipFill>
          <a:blip r:embed="rId4">
            <a:alphaModFix/>
          </a:blip>
          <a:stretch>
            <a:fillRect/>
          </a:stretch>
        </p:blipFill>
        <p:spPr>
          <a:xfrm>
            <a:off x="6205625" y="3486043"/>
            <a:ext cx="3003600" cy="1754507"/>
          </a:xfrm>
          <a:prstGeom prst="rect">
            <a:avLst/>
          </a:prstGeom>
          <a:noFill/>
          <a:ln>
            <a:noFill/>
          </a:ln>
        </p:spPr>
      </p:pic>
      <p:pic>
        <p:nvPicPr>
          <p:cNvPr id="228" name="Google Shape;228;p28"/>
          <p:cNvPicPr preferRelativeResize="0"/>
          <p:nvPr/>
        </p:nvPicPr>
        <p:blipFill>
          <a:blip r:embed="rId5">
            <a:alphaModFix/>
          </a:blip>
          <a:stretch>
            <a:fillRect/>
          </a:stretch>
        </p:blipFill>
        <p:spPr>
          <a:xfrm>
            <a:off x="4399775" y="1694500"/>
            <a:ext cx="3312550" cy="175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nvSpPr>
        <p:spPr>
          <a:xfrm>
            <a:off x="764700" y="561050"/>
            <a:ext cx="8379300" cy="40281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dk2"/>
              </a:buClr>
              <a:buSzPts val="2200"/>
              <a:buFont typeface="Calibri"/>
              <a:buAutoNum type="arabicPeriod" startAt="2"/>
            </a:pPr>
            <a:r>
              <a:rPr b="1" lang="en-GB" sz="2200">
                <a:solidFill>
                  <a:schemeClr val="dk2"/>
                </a:solidFill>
                <a:latin typeface="Calibri"/>
                <a:ea typeface="Calibri"/>
                <a:cs typeface="Calibri"/>
                <a:sym typeface="Calibri"/>
              </a:rPr>
              <a:t>placeholder </a:t>
            </a:r>
            <a:r>
              <a:rPr lang="en-GB" sz="2200">
                <a:solidFill>
                  <a:schemeClr val="dk2"/>
                </a:solidFill>
                <a:latin typeface="Calibri"/>
                <a:ea typeface="Calibri"/>
                <a:cs typeface="Calibri"/>
                <a:sym typeface="Calibri"/>
              </a:rPr>
              <a:t>: Text displayed inside the input when it is empty, as a hint to the user</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AutoNum type="arabicPeriod" startAt="2"/>
            </a:pPr>
            <a:r>
              <a:rPr b="1" lang="en-GB" sz="2200">
                <a:solidFill>
                  <a:schemeClr val="dk2"/>
                </a:solidFill>
                <a:latin typeface="Calibri"/>
                <a:ea typeface="Calibri"/>
                <a:cs typeface="Calibri"/>
                <a:sym typeface="Calibri"/>
              </a:rPr>
              <a:t>name </a:t>
            </a:r>
            <a:r>
              <a:rPr lang="en-GB" sz="2200">
                <a:solidFill>
                  <a:schemeClr val="dk2"/>
                </a:solidFill>
                <a:latin typeface="Calibri"/>
                <a:ea typeface="Calibri"/>
                <a:cs typeface="Calibri"/>
                <a:sym typeface="Calibri"/>
              </a:rPr>
              <a:t>: Specifies the name of the input, used to identify the input data when submitting a form</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AutoNum type="arabicPeriod" startAt="2"/>
            </a:pPr>
            <a:r>
              <a:rPr b="1" lang="en-GB" sz="2200">
                <a:solidFill>
                  <a:schemeClr val="dk2"/>
                </a:solidFill>
                <a:latin typeface="Calibri"/>
                <a:ea typeface="Calibri"/>
                <a:cs typeface="Calibri"/>
                <a:sym typeface="Calibri"/>
              </a:rPr>
              <a:t>value : </a:t>
            </a:r>
            <a:r>
              <a:rPr lang="en-GB" sz="2200">
                <a:solidFill>
                  <a:schemeClr val="dk2"/>
                </a:solidFill>
                <a:latin typeface="Calibri"/>
                <a:ea typeface="Calibri"/>
                <a:cs typeface="Calibri"/>
                <a:sym typeface="Calibri"/>
              </a:rPr>
              <a:t>Sets the initial value of the input or the value submitted with the form</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AutoNum type="arabicPeriod" startAt="2"/>
            </a:pPr>
            <a:r>
              <a:rPr b="1" lang="en-GB" sz="2200">
                <a:solidFill>
                  <a:schemeClr val="dk2"/>
                </a:solidFill>
                <a:latin typeface="Calibri"/>
                <a:ea typeface="Calibri"/>
                <a:cs typeface="Calibri"/>
                <a:sym typeface="Calibri"/>
              </a:rPr>
              <a:t>id </a:t>
            </a:r>
            <a:r>
              <a:rPr lang="en-GB" sz="2200">
                <a:solidFill>
                  <a:schemeClr val="dk2"/>
                </a:solidFill>
                <a:latin typeface="Calibri"/>
                <a:ea typeface="Calibri"/>
                <a:cs typeface="Calibri"/>
                <a:sym typeface="Calibri"/>
              </a:rPr>
              <a:t>: Unique identifier for the input, used with labels</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AutoNum type="arabicPeriod" startAt="2"/>
            </a:pPr>
            <a:r>
              <a:rPr b="1" lang="en-GB" sz="2200">
                <a:solidFill>
                  <a:schemeClr val="dk2"/>
                </a:solidFill>
                <a:latin typeface="Calibri"/>
                <a:ea typeface="Calibri"/>
                <a:cs typeface="Calibri"/>
                <a:sym typeface="Calibri"/>
              </a:rPr>
              <a:t>required </a:t>
            </a:r>
            <a:r>
              <a:rPr lang="en-GB" sz="2200">
                <a:solidFill>
                  <a:schemeClr val="dk2"/>
                </a:solidFill>
                <a:latin typeface="Calibri"/>
                <a:ea typeface="Calibri"/>
                <a:cs typeface="Calibri"/>
                <a:sym typeface="Calibri"/>
              </a:rPr>
              <a:t>: Makes the input mandatory before submitting the form</a:t>
            </a:r>
            <a:endParaRPr sz="2200">
              <a:solidFill>
                <a:schemeClr val="dk2"/>
              </a:solidFill>
              <a:latin typeface="Calibri"/>
              <a:ea typeface="Calibri"/>
              <a:cs typeface="Calibri"/>
              <a:sym typeface="Calibri"/>
            </a:endParaRPr>
          </a:p>
          <a:p>
            <a:pPr indent="-368300" lvl="0" marL="457200" rtl="0" algn="l">
              <a:lnSpc>
                <a:spcPct val="115000"/>
              </a:lnSpc>
              <a:spcBef>
                <a:spcPts val="0"/>
              </a:spcBef>
              <a:spcAft>
                <a:spcPts val="0"/>
              </a:spcAft>
              <a:buClr>
                <a:schemeClr val="dk2"/>
              </a:buClr>
              <a:buSzPts val="2200"/>
              <a:buFont typeface="Calibri"/>
              <a:buAutoNum type="arabicPeriod" startAt="2"/>
            </a:pPr>
            <a:r>
              <a:rPr b="1" lang="en-GB" sz="2200">
                <a:solidFill>
                  <a:schemeClr val="dk2"/>
                </a:solidFill>
                <a:latin typeface="Calibri"/>
                <a:ea typeface="Calibri"/>
                <a:cs typeface="Calibri"/>
                <a:sym typeface="Calibri"/>
              </a:rPr>
              <a:t>readonly </a:t>
            </a:r>
            <a:r>
              <a:rPr lang="en-GB" sz="2200">
                <a:solidFill>
                  <a:schemeClr val="dk2"/>
                </a:solidFill>
                <a:latin typeface="Calibri"/>
                <a:ea typeface="Calibri"/>
                <a:cs typeface="Calibri"/>
                <a:sym typeface="Calibri"/>
              </a:rPr>
              <a:t>: Makes the input uneditable by the user but still sent with the form</a:t>
            </a:r>
            <a:endParaRPr sz="22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nvSpPr>
        <p:spPr>
          <a:xfrm>
            <a:off x="876825" y="589775"/>
            <a:ext cx="7763400" cy="45870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AutoNum type="arabicPeriod" startAt="8"/>
            </a:pPr>
            <a:r>
              <a:rPr b="1" lang="en-GB" sz="2200">
                <a:latin typeface="Calibri"/>
                <a:ea typeface="Calibri"/>
                <a:cs typeface="Calibri"/>
                <a:sym typeface="Calibri"/>
              </a:rPr>
              <a:t>d</a:t>
            </a:r>
            <a:r>
              <a:rPr b="1" lang="en-GB" sz="2200">
                <a:latin typeface="Calibri"/>
                <a:ea typeface="Calibri"/>
                <a:cs typeface="Calibri"/>
                <a:sym typeface="Calibri"/>
              </a:rPr>
              <a:t>isabled </a:t>
            </a:r>
            <a:r>
              <a:rPr lang="en-GB" sz="2200">
                <a:latin typeface="Calibri"/>
                <a:ea typeface="Calibri"/>
                <a:cs typeface="Calibri"/>
                <a:sym typeface="Calibri"/>
              </a:rPr>
              <a:t>: </a:t>
            </a:r>
            <a:r>
              <a:rPr lang="en-GB" sz="2200">
                <a:latin typeface="Calibri"/>
                <a:ea typeface="Calibri"/>
                <a:cs typeface="Calibri"/>
                <a:sym typeface="Calibri"/>
              </a:rPr>
              <a:t>Makes the input uneditable and not submitted with the form</a:t>
            </a:r>
            <a:endParaRPr sz="2200">
              <a:latin typeface="Calibri"/>
              <a:ea typeface="Calibri"/>
              <a:cs typeface="Calibri"/>
              <a:sym typeface="Calibri"/>
            </a:endParaRPr>
          </a:p>
          <a:p>
            <a:pPr indent="-368300" lvl="0" marL="457200" rtl="0" algn="l">
              <a:spcBef>
                <a:spcPts val="0"/>
              </a:spcBef>
              <a:spcAft>
                <a:spcPts val="0"/>
              </a:spcAft>
              <a:buSzPts val="2200"/>
              <a:buAutoNum type="arabicPeriod" startAt="8"/>
            </a:pPr>
            <a:r>
              <a:rPr b="1" lang="en-GB" sz="2200">
                <a:latin typeface="Calibri"/>
                <a:ea typeface="Calibri"/>
                <a:cs typeface="Calibri"/>
                <a:sym typeface="Calibri"/>
              </a:rPr>
              <a:t>maxlength </a:t>
            </a:r>
            <a:r>
              <a:rPr lang="en-GB" sz="2200">
                <a:latin typeface="Calibri"/>
                <a:ea typeface="Calibri"/>
                <a:cs typeface="Calibri"/>
                <a:sym typeface="Calibri"/>
              </a:rPr>
              <a:t>: Limits the maximum number of characters allowed</a:t>
            </a:r>
            <a:endParaRPr sz="2200">
              <a:latin typeface="Calibri"/>
              <a:ea typeface="Calibri"/>
              <a:cs typeface="Calibri"/>
              <a:sym typeface="Calibri"/>
            </a:endParaRPr>
          </a:p>
          <a:p>
            <a:pPr indent="-368300" lvl="0" marL="457200" rtl="0" algn="l">
              <a:spcBef>
                <a:spcPts val="0"/>
              </a:spcBef>
              <a:spcAft>
                <a:spcPts val="0"/>
              </a:spcAft>
              <a:buSzPts val="2200"/>
              <a:buAutoNum type="arabicPeriod" startAt="8"/>
            </a:pPr>
            <a:r>
              <a:rPr b="1" lang="en-GB" sz="2200">
                <a:latin typeface="Calibri"/>
                <a:ea typeface="Calibri"/>
                <a:cs typeface="Calibri"/>
                <a:sym typeface="Calibri"/>
              </a:rPr>
              <a:t>min/max</a:t>
            </a:r>
            <a:r>
              <a:rPr lang="en-GB" sz="2200">
                <a:latin typeface="Calibri"/>
                <a:ea typeface="Calibri"/>
                <a:cs typeface="Calibri"/>
                <a:sym typeface="Calibri"/>
              </a:rPr>
              <a:t> : Sets minimum and maximum values for numeric, date, or range inputs</a:t>
            </a:r>
            <a:endParaRPr sz="2200">
              <a:latin typeface="Calibri"/>
              <a:ea typeface="Calibri"/>
              <a:cs typeface="Calibri"/>
              <a:sym typeface="Calibri"/>
            </a:endParaRPr>
          </a:p>
          <a:p>
            <a:pPr indent="-368300" lvl="0" marL="457200" rtl="0" algn="l">
              <a:spcBef>
                <a:spcPts val="0"/>
              </a:spcBef>
              <a:spcAft>
                <a:spcPts val="0"/>
              </a:spcAft>
              <a:buSzPts val="2200"/>
              <a:buFont typeface="Calibri"/>
              <a:buAutoNum type="arabicPeriod" startAt="8"/>
            </a:pPr>
            <a:r>
              <a:rPr b="1" lang="en-GB" sz="2200">
                <a:latin typeface="Calibri"/>
                <a:ea typeface="Calibri"/>
                <a:cs typeface="Calibri"/>
                <a:sym typeface="Calibri"/>
              </a:rPr>
              <a:t>step :</a:t>
            </a:r>
            <a:r>
              <a:rPr lang="en-GB" sz="2200">
                <a:latin typeface="Calibri"/>
                <a:ea typeface="Calibri"/>
                <a:cs typeface="Calibri"/>
                <a:sym typeface="Calibri"/>
              </a:rPr>
              <a:t> The step attribute sets the size of the jumps between valid values in an input field.</a:t>
            </a:r>
            <a:endParaRPr sz="2200">
              <a:latin typeface="Calibri"/>
              <a:ea typeface="Calibri"/>
              <a:cs typeface="Calibri"/>
              <a:sym typeface="Calibri"/>
            </a:endParaRPr>
          </a:p>
          <a:p>
            <a:pPr indent="-368300" lvl="0" marL="457200" rtl="0" algn="l">
              <a:spcBef>
                <a:spcPts val="0"/>
              </a:spcBef>
              <a:spcAft>
                <a:spcPts val="0"/>
              </a:spcAft>
              <a:buSzPts val="2200"/>
              <a:buAutoNum type="arabicPeriod" startAt="8"/>
            </a:pPr>
            <a:r>
              <a:rPr b="1" lang="en-GB" sz="2200">
                <a:latin typeface="Calibri"/>
                <a:ea typeface="Calibri"/>
                <a:cs typeface="Calibri"/>
                <a:sym typeface="Calibri"/>
              </a:rPr>
              <a:t>checked </a:t>
            </a:r>
            <a:r>
              <a:rPr lang="en-GB" sz="2200">
                <a:latin typeface="Calibri"/>
                <a:ea typeface="Calibri"/>
                <a:cs typeface="Calibri"/>
                <a:sym typeface="Calibri"/>
              </a:rPr>
              <a:t>: Preselects checkboxes or radio buttons</a:t>
            </a:r>
            <a:endParaRPr sz="2200">
              <a:latin typeface="Calibri"/>
              <a:ea typeface="Calibri"/>
              <a:cs typeface="Calibri"/>
              <a:sym typeface="Calibri"/>
            </a:endParaRPr>
          </a:p>
          <a:p>
            <a:pPr indent="-368300" lvl="0" marL="457200" rtl="0" algn="l">
              <a:spcBef>
                <a:spcPts val="0"/>
              </a:spcBef>
              <a:spcAft>
                <a:spcPts val="0"/>
              </a:spcAft>
              <a:buSzPts val="2200"/>
              <a:buAutoNum type="arabicPeriod" startAt="8"/>
            </a:pPr>
            <a:r>
              <a:rPr b="1" lang="en-GB" sz="2200">
                <a:latin typeface="Calibri"/>
                <a:ea typeface="Calibri"/>
                <a:cs typeface="Calibri"/>
                <a:sym typeface="Calibri"/>
              </a:rPr>
              <a:t>autocomplete </a:t>
            </a:r>
            <a:r>
              <a:rPr lang="en-GB" sz="2200">
                <a:latin typeface="Calibri"/>
                <a:ea typeface="Calibri"/>
                <a:cs typeface="Calibri"/>
                <a:sym typeface="Calibri"/>
              </a:rPr>
              <a:t>: Enables or disables browser autocomplete for the input</a:t>
            </a:r>
            <a:endParaRPr sz="2200">
              <a:latin typeface="Calibri"/>
              <a:ea typeface="Calibri"/>
              <a:cs typeface="Calibri"/>
              <a:sym typeface="Calibri"/>
            </a:endParaRPr>
          </a:p>
          <a:p>
            <a:pPr indent="-368300" lvl="0" marL="457200" rtl="0" algn="l">
              <a:spcBef>
                <a:spcPts val="0"/>
              </a:spcBef>
              <a:spcAft>
                <a:spcPts val="0"/>
              </a:spcAft>
              <a:buSzPts val="2200"/>
              <a:buAutoNum type="arabicPeriod" startAt="8"/>
            </a:pPr>
            <a:r>
              <a:rPr b="1" lang="en-GB" sz="2200">
                <a:latin typeface="Calibri"/>
                <a:ea typeface="Calibri"/>
                <a:cs typeface="Calibri"/>
                <a:sym typeface="Calibri"/>
              </a:rPr>
              <a:t>autofocus </a:t>
            </a:r>
            <a:r>
              <a:rPr lang="en-GB" sz="2200">
                <a:latin typeface="Calibri"/>
                <a:ea typeface="Calibri"/>
                <a:cs typeface="Calibri"/>
                <a:sym typeface="Calibri"/>
              </a:rPr>
              <a:t>: Automatically focuses the input when the page loads</a:t>
            </a:r>
            <a:endParaRPr sz="2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Checkbox</a:t>
            </a:r>
            <a:endParaRPr/>
          </a:p>
        </p:txBody>
      </p:sp>
      <p:sp>
        <p:nvSpPr>
          <p:cNvPr id="244" name="Google Shape;244;p31"/>
          <p:cNvSpPr txBox="1"/>
          <p:nvPr>
            <p:ph idx="1" type="body"/>
          </p:nvPr>
        </p:nvSpPr>
        <p:spPr>
          <a:xfrm>
            <a:off x="819150" y="1573950"/>
            <a:ext cx="7505700" cy="2864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GB" sz="1900">
                <a:highlight>
                  <a:schemeClr val="dk1"/>
                </a:highlight>
                <a:latin typeface="Courier New"/>
                <a:ea typeface="Courier New"/>
                <a:cs typeface="Courier New"/>
                <a:sym typeface="Courier New"/>
              </a:rPr>
              <a:t>&lt;input&gt;</a:t>
            </a:r>
            <a:r>
              <a:rPr b="1" lang="en-GB" sz="1900">
                <a:solidFill>
                  <a:srgbClr val="000000"/>
                </a:solidFill>
                <a:highlight>
                  <a:schemeClr val="dk1"/>
                </a:highlight>
                <a:latin typeface="Arial"/>
                <a:ea typeface="Arial"/>
                <a:cs typeface="Arial"/>
                <a:sym typeface="Arial"/>
              </a:rPr>
              <a:t> </a:t>
            </a:r>
            <a:r>
              <a:rPr lang="en-GB" sz="1900">
                <a:solidFill>
                  <a:srgbClr val="000000"/>
                </a:solidFill>
                <a:highlight>
                  <a:schemeClr val="dk1"/>
                </a:highlight>
                <a:latin typeface="Arial"/>
                <a:ea typeface="Arial"/>
                <a:cs typeface="Arial"/>
                <a:sym typeface="Arial"/>
              </a:rPr>
              <a:t>elements of type </a:t>
            </a:r>
            <a:r>
              <a:rPr b="1" lang="en-GB" sz="1900">
                <a:highlight>
                  <a:schemeClr val="dk1"/>
                </a:highlight>
                <a:latin typeface="Courier New"/>
                <a:ea typeface="Courier New"/>
                <a:cs typeface="Courier New"/>
                <a:sym typeface="Courier New"/>
              </a:rPr>
              <a:t>checkbox</a:t>
            </a:r>
            <a:r>
              <a:rPr lang="en-GB" sz="1900">
                <a:highlight>
                  <a:schemeClr val="dk1"/>
                </a:highlight>
                <a:latin typeface="Arial"/>
                <a:ea typeface="Arial"/>
                <a:cs typeface="Arial"/>
                <a:sym typeface="Arial"/>
              </a:rPr>
              <a:t> </a:t>
            </a:r>
            <a:r>
              <a:rPr lang="en-GB" sz="1900">
                <a:solidFill>
                  <a:srgbClr val="000000"/>
                </a:solidFill>
                <a:highlight>
                  <a:srgbClr val="FFFFFF"/>
                </a:highlight>
                <a:latin typeface="Arial"/>
                <a:ea typeface="Arial"/>
                <a:cs typeface="Arial"/>
                <a:sym typeface="Arial"/>
              </a:rPr>
              <a:t>are rendered by default as boxes that are checked (ticked) when activated, like you might see in an official government paper form. The exact appearance depends upon the operating system configuration under which the browser is running. Generally this is a square but it may have rounded corners. A checkbox allows you to select single values for submission in a form (or not).</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Types of </a:t>
            </a:r>
            <a:endParaRPr/>
          </a:p>
          <a:p>
            <a:pPr indent="0" lvl="0" marL="0" rtl="0" algn="l">
              <a:spcBef>
                <a:spcPts val="0"/>
              </a:spcBef>
              <a:spcAft>
                <a:spcPts val="0"/>
              </a:spcAft>
              <a:buNone/>
            </a:pPr>
            <a:r>
              <a:rPr lang="en-GB"/>
              <a:t>web forms</a:t>
            </a:r>
            <a:endParaRPr/>
          </a:p>
        </p:txBody>
      </p:sp>
      <p:sp>
        <p:nvSpPr>
          <p:cNvPr id="134" name="Google Shape;134;p14"/>
          <p:cNvSpPr txBox="1"/>
          <p:nvPr>
            <p:ph idx="1" type="body"/>
          </p:nvPr>
        </p:nvSpPr>
        <p:spPr>
          <a:xfrm>
            <a:off x="992325" y="2463425"/>
            <a:ext cx="3318900" cy="1354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2139">
                <a:solidFill>
                  <a:srgbClr val="2C2C2C"/>
                </a:solidFill>
                <a:latin typeface="Arial"/>
                <a:ea typeface="Arial"/>
                <a:cs typeface="Arial"/>
                <a:sym typeface="Arial"/>
              </a:rPr>
              <a:t>Admission form</a:t>
            </a:r>
            <a:endParaRPr sz="2139">
              <a:solidFill>
                <a:srgbClr val="2C2C2C"/>
              </a:solidFill>
              <a:latin typeface="Arial"/>
              <a:ea typeface="Arial"/>
              <a:cs typeface="Arial"/>
              <a:sym typeface="Arial"/>
            </a:endParaRPr>
          </a:p>
          <a:p>
            <a:pPr indent="0" lvl="0" marL="0" rtl="0" algn="l">
              <a:spcBef>
                <a:spcPts val="1200"/>
              </a:spcBef>
              <a:spcAft>
                <a:spcPts val="1200"/>
              </a:spcAft>
              <a:buNone/>
            </a:pPr>
            <a:r>
              <a:t/>
            </a:r>
            <a:endParaRPr/>
          </a:p>
        </p:txBody>
      </p:sp>
      <p:pic>
        <p:nvPicPr>
          <p:cNvPr id="135" name="Google Shape;135;p14"/>
          <p:cNvPicPr preferRelativeResize="0"/>
          <p:nvPr/>
        </p:nvPicPr>
        <p:blipFill>
          <a:blip r:embed="rId3">
            <a:alphaModFix/>
          </a:blip>
          <a:stretch>
            <a:fillRect/>
          </a:stretch>
        </p:blipFill>
        <p:spPr>
          <a:xfrm>
            <a:off x="4497600" y="203225"/>
            <a:ext cx="4646401" cy="47126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750275" y="5923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Checkbox</a:t>
            </a:r>
            <a:endParaRPr/>
          </a:p>
        </p:txBody>
      </p:sp>
      <p:sp>
        <p:nvSpPr>
          <p:cNvPr id="250" name="Google Shape;250;p32"/>
          <p:cNvSpPr txBox="1"/>
          <p:nvPr>
            <p:ph idx="1" type="body"/>
          </p:nvPr>
        </p:nvSpPr>
        <p:spPr>
          <a:xfrm>
            <a:off x="750275" y="1178775"/>
            <a:ext cx="7893300" cy="3259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2000"/>
              <a:t>name</a:t>
            </a:r>
            <a:r>
              <a:rPr b="1" lang="en-GB" sz="2000"/>
              <a:t> </a:t>
            </a:r>
            <a:r>
              <a:rPr lang="en-GB" sz="2000"/>
              <a:t>: </a:t>
            </a:r>
            <a:r>
              <a:rPr lang="en-GB" sz="1800">
                <a:solidFill>
                  <a:srgbClr val="000000"/>
                </a:solidFill>
                <a:latin typeface="Arial"/>
                <a:ea typeface="Arial"/>
                <a:cs typeface="Arial"/>
                <a:sym typeface="Arial"/>
              </a:rPr>
              <a:t>Groups checkboxes together. The value of </a:t>
            </a:r>
            <a:r>
              <a:rPr lang="en-GB" sz="1800">
                <a:solidFill>
                  <a:srgbClr val="188038"/>
                </a:solidFill>
                <a:latin typeface="Roboto Mono"/>
                <a:ea typeface="Roboto Mono"/>
                <a:cs typeface="Roboto Mono"/>
                <a:sym typeface="Roboto Mono"/>
              </a:rPr>
              <a:t>name</a:t>
            </a:r>
            <a:r>
              <a:rPr lang="en-GB" sz="1800">
                <a:solidFill>
                  <a:srgbClr val="000000"/>
                </a:solidFill>
                <a:latin typeface="Arial"/>
                <a:ea typeface="Arial"/>
                <a:cs typeface="Arial"/>
                <a:sym typeface="Arial"/>
              </a:rPr>
              <a:t> is sent when the form is submitted.</a:t>
            </a:r>
            <a:endParaRPr sz="18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GB" sz="1800">
                <a:solidFill>
                  <a:srgbClr val="000000"/>
                </a:solidFill>
                <a:latin typeface="Arial"/>
                <a:ea typeface="Arial"/>
                <a:cs typeface="Arial"/>
                <a:sym typeface="Arial"/>
              </a:rPr>
              <a:t>value</a:t>
            </a:r>
            <a:r>
              <a:rPr b="1" lang="en-GB" sz="1800">
                <a:solidFill>
                  <a:srgbClr val="000000"/>
                </a:solidFill>
                <a:latin typeface="Arial"/>
                <a:ea typeface="Arial"/>
                <a:cs typeface="Arial"/>
                <a:sym typeface="Arial"/>
              </a:rPr>
              <a:t> </a:t>
            </a:r>
            <a:r>
              <a:rPr lang="en-GB" sz="1800">
                <a:solidFill>
                  <a:srgbClr val="000000"/>
                </a:solidFill>
                <a:latin typeface="Arial"/>
                <a:ea typeface="Arial"/>
                <a:cs typeface="Arial"/>
                <a:sym typeface="Arial"/>
              </a:rPr>
              <a:t>: The value sent to the server if the checkbox is checked.</a:t>
            </a:r>
            <a:endParaRPr sz="18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GB" sz="1800">
                <a:solidFill>
                  <a:srgbClr val="000000"/>
                </a:solidFill>
                <a:latin typeface="Arial"/>
                <a:ea typeface="Arial"/>
                <a:cs typeface="Arial"/>
                <a:sym typeface="Arial"/>
              </a:rPr>
              <a:t>checked</a:t>
            </a:r>
            <a:r>
              <a:rPr b="1" lang="en-GB" sz="1800">
                <a:solidFill>
                  <a:srgbClr val="000000"/>
                </a:solidFill>
                <a:latin typeface="Arial"/>
                <a:ea typeface="Arial"/>
                <a:cs typeface="Arial"/>
                <a:sym typeface="Arial"/>
              </a:rPr>
              <a:t> </a:t>
            </a:r>
            <a:r>
              <a:rPr lang="en-GB" sz="1800">
                <a:solidFill>
                  <a:srgbClr val="000000"/>
                </a:solidFill>
                <a:latin typeface="Arial"/>
                <a:ea typeface="Arial"/>
                <a:cs typeface="Arial"/>
                <a:sym typeface="Arial"/>
              </a:rPr>
              <a:t>: Pre-selects the checkbox (checked by default).</a:t>
            </a:r>
            <a:endParaRPr sz="1800">
              <a:solidFill>
                <a:srgbClr val="000000"/>
              </a:solidFill>
              <a:latin typeface="Arial"/>
              <a:ea typeface="Arial"/>
              <a:cs typeface="Arial"/>
              <a:sym typeface="Arial"/>
            </a:endParaRPr>
          </a:p>
          <a:p>
            <a:pPr indent="-323850" lvl="0" marL="457200" rtl="0" algn="l">
              <a:spcBef>
                <a:spcPts val="0"/>
              </a:spcBef>
              <a:spcAft>
                <a:spcPts val="0"/>
              </a:spcAft>
              <a:buSzPts val="1500"/>
              <a:buChar char="●"/>
            </a:pPr>
            <a:r>
              <a:rPr b="1" lang="en-GB" sz="1800">
                <a:solidFill>
                  <a:srgbClr val="000000"/>
                </a:solidFill>
                <a:latin typeface="Arial"/>
                <a:ea typeface="Arial"/>
                <a:cs typeface="Arial"/>
                <a:sym typeface="Arial"/>
              </a:rPr>
              <a:t>id</a:t>
            </a:r>
            <a:r>
              <a:rPr b="1" lang="en-GB" sz="1800">
                <a:solidFill>
                  <a:srgbClr val="000000"/>
                </a:solidFill>
                <a:latin typeface="Arial"/>
                <a:ea typeface="Arial"/>
                <a:cs typeface="Arial"/>
                <a:sym typeface="Arial"/>
              </a:rPr>
              <a:t> </a:t>
            </a:r>
            <a:r>
              <a:rPr lang="en-GB" sz="1800">
                <a:solidFill>
                  <a:srgbClr val="000000"/>
                </a:solidFill>
                <a:latin typeface="Arial"/>
                <a:ea typeface="Arial"/>
                <a:cs typeface="Arial"/>
                <a:sym typeface="Arial"/>
              </a:rPr>
              <a:t>: Unique identifier. Often used with </a:t>
            </a:r>
            <a:r>
              <a:rPr lang="en-GB" sz="1800">
                <a:solidFill>
                  <a:srgbClr val="188038"/>
                </a:solidFill>
                <a:latin typeface="Roboto Mono"/>
                <a:ea typeface="Roboto Mono"/>
                <a:cs typeface="Roboto Mono"/>
                <a:sym typeface="Roboto Mono"/>
              </a:rPr>
              <a:t>&lt;label&gt;</a:t>
            </a:r>
            <a:r>
              <a:rPr lang="en-GB" sz="1800">
                <a:solidFill>
                  <a:srgbClr val="000000"/>
                </a:solidFill>
                <a:latin typeface="Arial"/>
                <a:ea typeface="Arial"/>
                <a:cs typeface="Arial"/>
                <a:sym typeface="Arial"/>
              </a:rPr>
              <a:t> for accessibility.</a:t>
            </a:r>
            <a:endParaRPr sz="18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GB" sz="1800">
                <a:solidFill>
                  <a:srgbClr val="000000"/>
                </a:solidFill>
                <a:latin typeface="Arial"/>
                <a:ea typeface="Arial"/>
                <a:cs typeface="Arial"/>
                <a:sym typeface="Arial"/>
              </a:rPr>
              <a:t>d</a:t>
            </a:r>
            <a:r>
              <a:rPr b="1" lang="en-GB" sz="1800">
                <a:solidFill>
                  <a:srgbClr val="000000"/>
                </a:solidFill>
                <a:latin typeface="Arial"/>
                <a:ea typeface="Arial"/>
                <a:cs typeface="Arial"/>
                <a:sym typeface="Arial"/>
              </a:rPr>
              <a:t>isabled </a:t>
            </a:r>
            <a:r>
              <a:rPr lang="en-GB" sz="1800">
                <a:solidFill>
                  <a:srgbClr val="000000"/>
                </a:solidFill>
                <a:latin typeface="Arial"/>
                <a:ea typeface="Arial"/>
                <a:cs typeface="Arial"/>
                <a:sym typeface="Arial"/>
              </a:rPr>
              <a:t>: Makes the checkbox unclickable (cannot be selected).</a:t>
            </a:r>
            <a:endParaRPr sz="18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GB" sz="1800">
                <a:solidFill>
                  <a:srgbClr val="000000"/>
                </a:solidFill>
                <a:latin typeface="Arial"/>
                <a:ea typeface="Arial"/>
                <a:cs typeface="Arial"/>
                <a:sym typeface="Arial"/>
              </a:rPr>
              <a:t>r</a:t>
            </a:r>
            <a:r>
              <a:rPr b="1" lang="en-GB" sz="1800">
                <a:solidFill>
                  <a:srgbClr val="000000"/>
                </a:solidFill>
                <a:latin typeface="Arial"/>
                <a:ea typeface="Arial"/>
                <a:cs typeface="Arial"/>
                <a:sym typeface="Arial"/>
              </a:rPr>
              <a:t>equired </a:t>
            </a:r>
            <a:r>
              <a:rPr lang="en-GB" sz="1800">
                <a:solidFill>
                  <a:srgbClr val="000000"/>
                </a:solidFill>
                <a:latin typeface="Arial"/>
                <a:ea typeface="Arial"/>
                <a:cs typeface="Arial"/>
                <a:sym typeface="Arial"/>
              </a:rPr>
              <a:t>: Forces the user to check at least one checkbox in a group before submitting the form.</a:t>
            </a:r>
            <a:endParaRPr sz="18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b="1" lang="en-GB" sz="1800">
                <a:solidFill>
                  <a:srgbClr val="000000"/>
                </a:solidFill>
                <a:latin typeface="Arial"/>
                <a:ea typeface="Arial"/>
                <a:cs typeface="Arial"/>
                <a:sym typeface="Arial"/>
              </a:rPr>
              <a:t>f</a:t>
            </a:r>
            <a:r>
              <a:rPr b="1" lang="en-GB" sz="1800">
                <a:solidFill>
                  <a:srgbClr val="000000"/>
                </a:solidFill>
                <a:latin typeface="Arial"/>
                <a:ea typeface="Arial"/>
                <a:cs typeface="Arial"/>
                <a:sym typeface="Arial"/>
              </a:rPr>
              <a:t>orm </a:t>
            </a:r>
            <a:r>
              <a:rPr lang="en-GB" sz="1800">
                <a:solidFill>
                  <a:srgbClr val="000000"/>
                </a:solidFill>
                <a:latin typeface="Arial"/>
                <a:ea typeface="Arial"/>
                <a:cs typeface="Arial"/>
                <a:sym typeface="Arial"/>
              </a:rPr>
              <a:t>: </a:t>
            </a:r>
            <a:r>
              <a:rPr lang="en-GB" sz="1700">
                <a:solidFill>
                  <a:srgbClr val="000000"/>
                </a:solidFill>
                <a:latin typeface="Arial"/>
                <a:ea typeface="Arial"/>
                <a:cs typeface="Arial"/>
                <a:sym typeface="Arial"/>
              </a:rPr>
              <a:t>Associates the radio button with a specific </a:t>
            </a:r>
            <a:r>
              <a:rPr lang="en-GB" sz="1700">
                <a:solidFill>
                  <a:srgbClr val="188038"/>
                </a:solidFill>
                <a:latin typeface="Roboto Mono"/>
                <a:ea typeface="Roboto Mono"/>
                <a:cs typeface="Roboto Mono"/>
                <a:sym typeface="Roboto Mono"/>
              </a:rPr>
              <a:t>&lt;form&gt;</a:t>
            </a:r>
            <a:r>
              <a:rPr lang="en-GB" sz="1700">
                <a:solidFill>
                  <a:srgbClr val="000000"/>
                </a:solidFill>
                <a:latin typeface="Arial"/>
                <a:ea typeface="Arial"/>
                <a:cs typeface="Arial"/>
                <a:sym typeface="Arial"/>
              </a:rPr>
              <a:t> even if placed outside of it.</a:t>
            </a:r>
            <a:endParaRPr sz="2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256" name="Google Shape;256;p33"/>
          <p:cNvSpPr txBox="1"/>
          <p:nvPr>
            <p:ph idx="1" type="body"/>
          </p:nvPr>
        </p:nvSpPr>
        <p:spPr>
          <a:xfrm>
            <a:off x="748225" y="1627275"/>
            <a:ext cx="8044500" cy="32592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sz="3434"/>
              <a:t>&lt;p&gt;Select your Hobbies:&lt;/p&gt;</a:t>
            </a:r>
            <a:r>
              <a:rPr lang="en-GB" sz="3320">
                <a:solidFill>
                  <a:srgbClr val="000000"/>
                </a:solidFill>
                <a:highlight>
                  <a:srgbClr val="EDEEF0"/>
                </a:highlight>
                <a:latin typeface="Courier New"/>
                <a:ea typeface="Courier New"/>
                <a:cs typeface="Courier New"/>
                <a:sym typeface="Courier New"/>
              </a:rPr>
              <a:t>  </a:t>
            </a:r>
            <a:endParaRPr sz="3320">
              <a:solidFill>
                <a:srgbClr val="000000"/>
              </a:solidFill>
              <a:highlight>
                <a:srgbClr val="EDEEF0"/>
              </a:highlight>
              <a:latin typeface="Courier New"/>
              <a:ea typeface="Courier New"/>
              <a:cs typeface="Courier New"/>
              <a:sym typeface="Courier New"/>
            </a:endParaRPr>
          </a:p>
          <a:p>
            <a:pPr indent="0" lvl="0" marL="0" rtl="0" algn="l">
              <a:spcBef>
                <a:spcPts val="1200"/>
              </a:spcBef>
              <a:spcAft>
                <a:spcPts val="0"/>
              </a:spcAft>
              <a:buNone/>
            </a:pPr>
            <a:r>
              <a:rPr lang="en-GB" sz="3434"/>
              <a:t>&lt;input type="checkbox" id="reading" name="hobby" value="reading"&gt;</a:t>
            </a:r>
            <a:endParaRPr sz="3434"/>
          </a:p>
          <a:p>
            <a:pPr indent="0" lvl="0" marL="0" rtl="0" algn="l">
              <a:spcBef>
                <a:spcPts val="1200"/>
              </a:spcBef>
              <a:spcAft>
                <a:spcPts val="0"/>
              </a:spcAft>
              <a:buNone/>
            </a:pPr>
            <a:r>
              <a:rPr lang="en-GB" sz="3434"/>
              <a:t>  </a:t>
            </a:r>
            <a:r>
              <a:rPr lang="en-GB" sz="3434"/>
              <a:t>&lt;label for="reading"&gt;Reading&lt;/label&gt;&lt;br&gt;</a:t>
            </a:r>
            <a:endParaRPr sz="3434"/>
          </a:p>
          <a:p>
            <a:pPr indent="0" lvl="0" marL="0" rtl="0" algn="l">
              <a:spcBef>
                <a:spcPts val="1200"/>
              </a:spcBef>
              <a:spcAft>
                <a:spcPts val="0"/>
              </a:spcAft>
              <a:buNone/>
            </a:pPr>
            <a:r>
              <a:rPr lang="en-GB" sz="3434"/>
              <a:t>  </a:t>
            </a:r>
            <a:r>
              <a:rPr lang="en-GB" sz="3434"/>
              <a:t>&lt;input type="checkbox" id="sports" name="hobby" value="sports"&gt;</a:t>
            </a:r>
            <a:endParaRPr sz="3434"/>
          </a:p>
          <a:p>
            <a:pPr indent="0" lvl="0" marL="0" rtl="0" algn="l">
              <a:spcBef>
                <a:spcPts val="1200"/>
              </a:spcBef>
              <a:spcAft>
                <a:spcPts val="0"/>
              </a:spcAft>
              <a:buNone/>
            </a:pPr>
            <a:r>
              <a:rPr lang="en-GB" sz="3434"/>
              <a:t>  &lt;label for="sports"&gt;Sports&lt;/label&gt;&lt;br&gt;</a:t>
            </a:r>
            <a:endParaRPr sz="3434"/>
          </a:p>
          <a:p>
            <a:pPr indent="0" lvl="0" marL="0" rtl="0" algn="l">
              <a:spcBef>
                <a:spcPts val="1200"/>
              </a:spcBef>
              <a:spcAft>
                <a:spcPts val="0"/>
              </a:spcAft>
              <a:buNone/>
            </a:pPr>
            <a:r>
              <a:rPr lang="en-GB" sz="3434"/>
              <a:t>  &lt;input type="checkbox" id="music" name="hobby" value="music"&gt;</a:t>
            </a:r>
            <a:endParaRPr sz="3434"/>
          </a:p>
          <a:p>
            <a:pPr indent="0" lvl="0" marL="0" rtl="0" algn="l">
              <a:spcBef>
                <a:spcPts val="1200"/>
              </a:spcBef>
              <a:spcAft>
                <a:spcPts val="0"/>
              </a:spcAft>
              <a:buNone/>
            </a:pPr>
            <a:r>
              <a:rPr lang="en-GB" sz="3434"/>
              <a:t>  &lt;label for="music"&gt;Music&lt;/label&gt;</a:t>
            </a:r>
            <a:endParaRPr sz="3310">
              <a:solidFill>
                <a:srgbClr val="000000"/>
              </a:solidFill>
              <a:highlight>
                <a:srgbClr val="EDEEF0"/>
              </a:highlight>
              <a:latin typeface="Courier New"/>
              <a:ea typeface="Courier New"/>
              <a:cs typeface="Courier New"/>
              <a:sym typeface="Courier New"/>
            </a:endParaRPr>
          </a:p>
          <a:p>
            <a:pPr indent="0" lvl="0" marL="0" rtl="0" algn="l">
              <a:spcBef>
                <a:spcPts val="1200"/>
              </a:spcBef>
              <a:spcAft>
                <a:spcPts val="1200"/>
              </a:spcAft>
              <a:buNone/>
            </a:pPr>
            <a:r>
              <a:t/>
            </a:r>
            <a:endParaRPr sz="1200">
              <a:solidFill>
                <a:srgbClr val="000000"/>
              </a:solidFill>
              <a:highlight>
                <a:srgbClr val="EDEEF0"/>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Important Points</a:t>
            </a:r>
            <a:endParaRPr/>
          </a:p>
        </p:txBody>
      </p:sp>
      <p:sp>
        <p:nvSpPr>
          <p:cNvPr id="262" name="Google Shape;262;p34"/>
          <p:cNvSpPr txBox="1"/>
          <p:nvPr>
            <p:ph idx="1" type="body"/>
          </p:nvPr>
        </p:nvSpPr>
        <p:spPr>
          <a:xfrm>
            <a:off x="819150" y="1800200"/>
            <a:ext cx="7505700" cy="2638500"/>
          </a:xfrm>
          <a:prstGeom prst="rect">
            <a:avLst/>
          </a:prstGeom>
          <a:solidFill>
            <a:schemeClr val="dk1"/>
          </a:solidFill>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700">
                <a:solidFill>
                  <a:srgbClr val="000000"/>
                </a:solidFill>
                <a:latin typeface="Arial"/>
                <a:ea typeface="Arial"/>
                <a:cs typeface="Arial"/>
                <a:sym typeface="Arial"/>
              </a:rPr>
              <a:t>Needs name and value</a:t>
            </a:r>
            <a:endParaRPr sz="1700">
              <a:solidFill>
                <a:srgbClr val="000000"/>
              </a:solidFill>
              <a:latin typeface="Arial"/>
              <a:ea typeface="Arial"/>
              <a:cs typeface="Arial"/>
              <a:sym typeface="Arial"/>
            </a:endParaRPr>
          </a:p>
          <a:p>
            <a:pPr indent="-349250" lvl="0" marL="457200" rtl="0" algn="l">
              <a:spcBef>
                <a:spcPts val="0"/>
              </a:spcBef>
              <a:spcAft>
                <a:spcPts val="0"/>
              </a:spcAft>
              <a:buSzPts val="1900"/>
              <a:buChar char="●"/>
            </a:pPr>
            <a:r>
              <a:rPr lang="en-GB" sz="1700">
                <a:solidFill>
                  <a:srgbClr val="000000"/>
                </a:solidFill>
                <a:latin typeface="Arial"/>
                <a:ea typeface="Arial"/>
                <a:cs typeface="Arial"/>
                <a:sym typeface="Arial"/>
              </a:rPr>
              <a:t>If a checkbox is unchecked when its form is submitted, neither the name nor the value is submitted to the server</a:t>
            </a:r>
            <a:endParaRPr sz="1700">
              <a:solidFill>
                <a:srgbClr val="000000"/>
              </a:solidFill>
              <a:latin typeface="Arial"/>
              <a:ea typeface="Arial"/>
              <a:cs typeface="Arial"/>
              <a:sym typeface="Arial"/>
            </a:endParaRPr>
          </a:p>
          <a:p>
            <a:pPr indent="-349250" lvl="0" marL="457200" marR="0" rtl="0" algn="l">
              <a:lnSpc>
                <a:spcPct val="115000"/>
              </a:lnSpc>
              <a:spcBef>
                <a:spcPts val="0"/>
              </a:spcBef>
              <a:spcAft>
                <a:spcPts val="0"/>
              </a:spcAft>
              <a:buSzPts val="1900"/>
              <a:buChar char="●"/>
            </a:pPr>
            <a:r>
              <a:rPr lang="en-GB" sz="1700">
                <a:solidFill>
                  <a:srgbClr val="000000"/>
                </a:solidFill>
                <a:latin typeface="Arial"/>
                <a:ea typeface="Arial"/>
                <a:cs typeface="Arial"/>
                <a:sym typeface="Arial"/>
              </a:rPr>
              <a:t>If you </a:t>
            </a:r>
            <a:r>
              <a:rPr b="1" lang="en-GB" sz="1700">
                <a:solidFill>
                  <a:srgbClr val="000000"/>
                </a:solidFill>
                <a:latin typeface="Arial"/>
                <a:ea typeface="Arial"/>
                <a:cs typeface="Arial"/>
                <a:sym typeface="Arial"/>
              </a:rPr>
              <a:t>do not set a </a:t>
            </a:r>
            <a:r>
              <a:rPr b="1" lang="en-GB" sz="1700">
                <a:solidFill>
                  <a:srgbClr val="188038"/>
                </a:solidFill>
                <a:latin typeface="Roboto Mono"/>
                <a:ea typeface="Roboto Mono"/>
                <a:cs typeface="Roboto Mono"/>
                <a:sym typeface="Roboto Mono"/>
              </a:rPr>
              <a:t>value</a:t>
            </a:r>
            <a:r>
              <a:rPr b="1" lang="en-GB" sz="1700">
                <a:solidFill>
                  <a:srgbClr val="000000"/>
                </a:solidFill>
                <a:latin typeface="Arial"/>
                <a:ea typeface="Arial"/>
                <a:cs typeface="Arial"/>
                <a:sym typeface="Arial"/>
              </a:rPr>
              <a:t> attribute</a:t>
            </a:r>
            <a:r>
              <a:rPr lang="en-GB" sz="1700">
                <a:solidFill>
                  <a:srgbClr val="000000"/>
                </a:solidFill>
                <a:latin typeface="Arial"/>
                <a:ea typeface="Arial"/>
                <a:cs typeface="Arial"/>
                <a:sym typeface="Arial"/>
              </a:rPr>
              <a:t>, and the checkbox is </a:t>
            </a:r>
            <a:r>
              <a:rPr b="1" lang="en-GB" sz="1700">
                <a:solidFill>
                  <a:srgbClr val="000000"/>
                </a:solidFill>
                <a:latin typeface="Arial"/>
                <a:ea typeface="Arial"/>
                <a:cs typeface="Arial"/>
                <a:sym typeface="Arial"/>
              </a:rPr>
              <a:t>checked</a:t>
            </a:r>
            <a:r>
              <a:rPr lang="en-GB" sz="1700">
                <a:solidFill>
                  <a:srgbClr val="000000"/>
                </a:solidFill>
                <a:latin typeface="Arial"/>
                <a:ea typeface="Arial"/>
                <a:cs typeface="Arial"/>
                <a:sym typeface="Arial"/>
              </a:rPr>
              <a:t>, the browser will send :</a:t>
            </a:r>
            <a:endParaRPr sz="1700">
              <a:solidFill>
                <a:srgbClr val="000000"/>
              </a:solidFill>
              <a:latin typeface="Arial"/>
              <a:ea typeface="Arial"/>
              <a:cs typeface="Arial"/>
              <a:sym typeface="Arial"/>
            </a:endParaRPr>
          </a:p>
          <a:p>
            <a:pPr indent="0" lvl="0" marL="457200" marR="0" rtl="0" algn="l">
              <a:lnSpc>
                <a:spcPct val="115000"/>
              </a:lnSpc>
              <a:spcBef>
                <a:spcPts val="1200"/>
              </a:spcBef>
              <a:spcAft>
                <a:spcPts val="1200"/>
              </a:spcAft>
              <a:buNone/>
            </a:pPr>
            <a:r>
              <a:rPr lang="en-GB" sz="1700">
                <a:solidFill>
                  <a:srgbClr val="000000"/>
                </a:solidFill>
                <a:latin typeface="Arial"/>
                <a:ea typeface="Arial"/>
                <a:cs typeface="Arial"/>
                <a:sym typeface="Arial"/>
              </a:rPr>
              <a:t>name = “on”</a:t>
            </a:r>
            <a:endParaRPr sz="17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Radio Button</a:t>
            </a:r>
            <a:endParaRPr/>
          </a:p>
        </p:txBody>
      </p:sp>
      <p:sp>
        <p:nvSpPr>
          <p:cNvPr id="268" name="Google Shape;268;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GB" sz="2100">
                <a:solidFill>
                  <a:srgbClr val="044C9F"/>
                </a:solidFill>
                <a:highlight>
                  <a:srgbClr val="EDEEF0"/>
                </a:highlight>
                <a:uFill>
                  <a:noFill/>
                </a:uFill>
                <a:latin typeface="Courier New"/>
                <a:ea typeface="Courier New"/>
                <a:cs typeface="Courier New"/>
                <a:sym typeface="Courier New"/>
                <a:hlinkClick r:id="rId3">
                  <a:extLst>
                    <a:ext uri="{A12FA001-AC4F-418D-AE19-62706E023703}">
                      <ahyp:hlinkClr val="tx"/>
                    </a:ext>
                  </a:extLst>
                </a:hlinkClick>
              </a:rPr>
              <a:t>&lt;input&gt;</a:t>
            </a:r>
            <a:r>
              <a:rPr lang="en-GB" sz="2100">
                <a:solidFill>
                  <a:srgbClr val="000000"/>
                </a:solidFill>
                <a:highlight>
                  <a:srgbClr val="FFFFFF"/>
                </a:highlight>
                <a:latin typeface="Arial"/>
                <a:ea typeface="Arial"/>
                <a:cs typeface="Arial"/>
                <a:sym typeface="Arial"/>
              </a:rPr>
              <a:t> elements of type </a:t>
            </a:r>
            <a:r>
              <a:rPr b="1" lang="en-GB" sz="2100">
                <a:solidFill>
                  <a:srgbClr val="188038"/>
                </a:solidFill>
                <a:highlight>
                  <a:srgbClr val="EDEEF0"/>
                </a:highlight>
                <a:latin typeface="Courier New"/>
                <a:ea typeface="Courier New"/>
                <a:cs typeface="Courier New"/>
                <a:sym typeface="Courier New"/>
              </a:rPr>
              <a:t>radio</a:t>
            </a:r>
            <a:r>
              <a:rPr lang="en-GB" sz="2100">
                <a:solidFill>
                  <a:srgbClr val="000000"/>
                </a:solidFill>
                <a:highlight>
                  <a:srgbClr val="FFFFFF"/>
                </a:highlight>
                <a:latin typeface="Arial"/>
                <a:ea typeface="Arial"/>
                <a:cs typeface="Arial"/>
                <a:sym typeface="Arial"/>
              </a:rPr>
              <a:t> are generally used in </a:t>
            </a:r>
            <a:r>
              <a:rPr b="1" lang="en-GB" sz="2100">
                <a:solidFill>
                  <a:srgbClr val="000000"/>
                </a:solidFill>
                <a:highlight>
                  <a:srgbClr val="FFFFFF"/>
                </a:highlight>
                <a:latin typeface="Arial"/>
                <a:ea typeface="Arial"/>
                <a:cs typeface="Arial"/>
                <a:sym typeface="Arial"/>
              </a:rPr>
              <a:t>radio groups</a:t>
            </a:r>
            <a:r>
              <a:rPr lang="en-GB" sz="2100">
                <a:solidFill>
                  <a:srgbClr val="000000"/>
                </a:solidFill>
                <a:highlight>
                  <a:srgbClr val="FFFFFF"/>
                </a:highlight>
                <a:latin typeface="Arial"/>
                <a:ea typeface="Arial"/>
                <a:cs typeface="Arial"/>
                <a:sym typeface="Arial"/>
              </a:rPr>
              <a:t>—collections of radio buttons describing a set of related options.</a:t>
            </a:r>
            <a:endParaRPr sz="2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GB" sz="2100">
                <a:solidFill>
                  <a:srgbClr val="000000"/>
                </a:solidFill>
                <a:highlight>
                  <a:srgbClr val="FFFFFF"/>
                </a:highlight>
                <a:latin typeface="Arial"/>
                <a:ea typeface="Arial"/>
                <a:cs typeface="Arial"/>
                <a:sym typeface="Arial"/>
              </a:rPr>
              <a:t>Only one radio button in a given group can be selected at the same time. Radio buttons are typically rendered as small circles, which are filled or highlighted when selected.</a:t>
            </a:r>
            <a:endParaRPr sz="21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GB" sz="2100">
                <a:solidFill>
                  <a:srgbClr val="000000"/>
                </a:solidFill>
                <a:highlight>
                  <a:srgbClr val="FFFFFF"/>
                </a:highlight>
                <a:latin typeface="Arial"/>
                <a:ea typeface="Arial"/>
                <a:cs typeface="Arial"/>
                <a:sym typeface="Arial"/>
              </a:rPr>
              <a:t>Attributes of radio buttons are same as Checkboxes</a:t>
            </a:r>
            <a:endParaRPr sz="21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761775" y="7193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274" name="Google Shape;274;p36"/>
          <p:cNvSpPr txBox="1"/>
          <p:nvPr>
            <p:ph idx="1" type="body"/>
          </p:nvPr>
        </p:nvSpPr>
        <p:spPr>
          <a:xfrm>
            <a:off x="819150" y="1546950"/>
            <a:ext cx="7505700" cy="32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&lt;p&gt;Select your gender:&lt;/p&gt;</a:t>
            </a:r>
            <a:endParaRPr sz="1600"/>
          </a:p>
          <a:p>
            <a:pPr indent="0" lvl="0" marL="0" rtl="0" algn="l">
              <a:spcBef>
                <a:spcPts val="1200"/>
              </a:spcBef>
              <a:spcAft>
                <a:spcPts val="0"/>
              </a:spcAft>
              <a:buNone/>
            </a:pPr>
            <a:r>
              <a:rPr lang="en-GB" sz="1600"/>
              <a:t>  &lt;input type="radio" id="male" name="gender" value="male" checked&gt;</a:t>
            </a:r>
            <a:endParaRPr sz="1600"/>
          </a:p>
          <a:p>
            <a:pPr indent="0" lvl="0" marL="0" rtl="0" algn="l">
              <a:spcBef>
                <a:spcPts val="1200"/>
              </a:spcBef>
              <a:spcAft>
                <a:spcPts val="0"/>
              </a:spcAft>
              <a:buNone/>
            </a:pPr>
            <a:r>
              <a:rPr lang="en-GB" sz="1600"/>
              <a:t>  &lt;label for="male"&gt;Male&lt;/label&gt;&lt;br&gt;</a:t>
            </a:r>
            <a:endParaRPr sz="1600"/>
          </a:p>
          <a:p>
            <a:pPr indent="0" lvl="0" marL="0" rtl="0" algn="l">
              <a:spcBef>
                <a:spcPts val="1200"/>
              </a:spcBef>
              <a:spcAft>
                <a:spcPts val="0"/>
              </a:spcAft>
              <a:buNone/>
            </a:pPr>
            <a:r>
              <a:rPr lang="en-GB" sz="1600"/>
              <a:t>  &lt;input type="radio" id="female" name="gender" value="female"&gt;</a:t>
            </a:r>
            <a:endParaRPr sz="1600"/>
          </a:p>
          <a:p>
            <a:pPr indent="0" lvl="0" marL="0" rtl="0" algn="l">
              <a:spcBef>
                <a:spcPts val="1200"/>
              </a:spcBef>
              <a:spcAft>
                <a:spcPts val="0"/>
              </a:spcAft>
              <a:buNone/>
            </a:pPr>
            <a:r>
              <a:rPr lang="en-GB" sz="1600"/>
              <a:t>  &lt;label for="female"&gt;Female&lt;/label&gt;&lt;br&gt;</a:t>
            </a:r>
            <a:endParaRPr sz="1600"/>
          </a:p>
          <a:p>
            <a:pPr indent="0" lvl="0" marL="0" rtl="0" algn="l">
              <a:spcBef>
                <a:spcPts val="1200"/>
              </a:spcBef>
              <a:spcAft>
                <a:spcPts val="0"/>
              </a:spcAft>
              <a:buNone/>
            </a:pPr>
            <a:r>
              <a:rPr lang="en-GB" sz="1600"/>
              <a:t>  &lt;input type="radio" id="other" name="gender" value="other"&gt;</a:t>
            </a:r>
            <a:endParaRPr sz="1600"/>
          </a:p>
          <a:p>
            <a:pPr indent="0" lvl="0" marL="0" rtl="0" algn="l">
              <a:spcBef>
                <a:spcPts val="1200"/>
              </a:spcBef>
              <a:spcAft>
                <a:spcPts val="1200"/>
              </a:spcAft>
              <a:buNone/>
            </a:pPr>
            <a:r>
              <a:rPr lang="en-GB" sz="1600"/>
              <a:t>  &lt;label for="other"&gt;Other&lt;/label&gt;</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Important Points</a:t>
            </a:r>
            <a:endParaRPr/>
          </a:p>
        </p:txBody>
      </p:sp>
      <p:sp>
        <p:nvSpPr>
          <p:cNvPr id="280" name="Google Shape;280;p37"/>
          <p:cNvSpPr txBox="1"/>
          <p:nvPr>
            <p:ph idx="1" type="body"/>
          </p:nvPr>
        </p:nvSpPr>
        <p:spPr>
          <a:xfrm>
            <a:off x="819150" y="1800200"/>
            <a:ext cx="7505700" cy="2638500"/>
          </a:xfrm>
          <a:prstGeom prst="rect">
            <a:avLst/>
          </a:prstGeom>
          <a:solidFill>
            <a:schemeClr val="dk1"/>
          </a:solidFill>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700">
                <a:solidFill>
                  <a:srgbClr val="000000"/>
                </a:solidFill>
                <a:latin typeface="Arial"/>
                <a:ea typeface="Arial"/>
                <a:cs typeface="Arial"/>
                <a:sym typeface="Arial"/>
              </a:rPr>
              <a:t>Needs name and value</a:t>
            </a:r>
            <a:endParaRPr sz="1700">
              <a:solidFill>
                <a:srgbClr val="000000"/>
              </a:solidFill>
              <a:latin typeface="Arial"/>
              <a:ea typeface="Arial"/>
              <a:cs typeface="Arial"/>
              <a:sym typeface="Arial"/>
            </a:endParaRPr>
          </a:p>
          <a:p>
            <a:pPr indent="-349250" lvl="0" marL="457200" rtl="0" algn="l">
              <a:spcBef>
                <a:spcPts val="0"/>
              </a:spcBef>
              <a:spcAft>
                <a:spcPts val="0"/>
              </a:spcAft>
              <a:buSzPts val="1900"/>
              <a:buChar char="●"/>
            </a:pPr>
            <a:r>
              <a:rPr lang="en-GB" sz="1700">
                <a:solidFill>
                  <a:srgbClr val="000000"/>
                </a:solidFill>
                <a:latin typeface="Arial"/>
                <a:ea typeface="Arial"/>
                <a:cs typeface="Arial"/>
                <a:sym typeface="Arial"/>
              </a:rPr>
              <a:t>If no radio button is checked when its form is submitted, neither the name nor the value is submitted to the server</a:t>
            </a:r>
            <a:endParaRPr sz="1700">
              <a:solidFill>
                <a:srgbClr val="000000"/>
              </a:solidFill>
              <a:latin typeface="Arial"/>
              <a:ea typeface="Arial"/>
              <a:cs typeface="Arial"/>
              <a:sym typeface="Arial"/>
            </a:endParaRPr>
          </a:p>
          <a:p>
            <a:pPr indent="-349250" lvl="0" marL="457200" marR="0" rtl="0" algn="l">
              <a:lnSpc>
                <a:spcPct val="115000"/>
              </a:lnSpc>
              <a:spcBef>
                <a:spcPts val="0"/>
              </a:spcBef>
              <a:spcAft>
                <a:spcPts val="0"/>
              </a:spcAft>
              <a:buSzPts val="1900"/>
              <a:buChar char="●"/>
            </a:pPr>
            <a:r>
              <a:rPr lang="en-GB" sz="1700">
                <a:solidFill>
                  <a:srgbClr val="000000"/>
                </a:solidFill>
                <a:latin typeface="Arial"/>
                <a:ea typeface="Arial"/>
                <a:cs typeface="Arial"/>
                <a:sym typeface="Arial"/>
              </a:rPr>
              <a:t>If you </a:t>
            </a:r>
            <a:r>
              <a:rPr b="1" lang="en-GB" sz="1700">
                <a:solidFill>
                  <a:srgbClr val="000000"/>
                </a:solidFill>
                <a:latin typeface="Arial"/>
                <a:ea typeface="Arial"/>
                <a:cs typeface="Arial"/>
                <a:sym typeface="Arial"/>
              </a:rPr>
              <a:t>do not set a </a:t>
            </a:r>
            <a:r>
              <a:rPr b="1" lang="en-GB" sz="1700">
                <a:solidFill>
                  <a:srgbClr val="188038"/>
                </a:solidFill>
                <a:latin typeface="Roboto Mono"/>
                <a:ea typeface="Roboto Mono"/>
                <a:cs typeface="Roboto Mono"/>
                <a:sym typeface="Roboto Mono"/>
              </a:rPr>
              <a:t>value</a:t>
            </a:r>
            <a:r>
              <a:rPr b="1" lang="en-GB" sz="1700">
                <a:solidFill>
                  <a:srgbClr val="000000"/>
                </a:solidFill>
                <a:latin typeface="Arial"/>
                <a:ea typeface="Arial"/>
                <a:cs typeface="Arial"/>
                <a:sym typeface="Arial"/>
              </a:rPr>
              <a:t> attribute</a:t>
            </a:r>
            <a:r>
              <a:rPr lang="en-GB" sz="1700">
                <a:solidFill>
                  <a:srgbClr val="000000"/>
                </a:solidFill>
                <a:latin typeface="Arial"/>
                <a:ea typeface="Arial"/>
                <a:cs typeface="Arial"/>
                <a:sym typeface="Arial"/>
              </a:rPr>
              <a:t>, and the radio button is </a:t>
            </a:r>
            <a:r>
              <a:rPr b="1" lang="en-GB" sz="1700">
                <a:solidFill>
                  <a:srgbClr val="000000"/>
                </a:solidFill>
                <a:latin typeface="Arial"/>
                <a:ea typeface="Arial"/>
                <a:cs typeface="Arial"/>
                <a:sym typeface="Arial"/>
              </a:rPr>
              <a:t>checked</a:t>
            </a:r>
            <a:r>
              <a:rPr lang="en-GB" sz="1700">
                <a:solidFill>
                  <a:srgbClr val="000000"/>
                </a:solidFill>
                <a:latin typeface="Arial"/>
                <a:ea typeface="Arial"/>
                <a:cs typeface="Arial"/>
                <a:sym typeface="Arial"/>
              </a:rPr>
              <a:t>, the browser will send :</a:t>
            </a:r>
            <a:endParaRPr sz="1700">
              <a:solidFill>
                <a:srgbClr val="000000"/>
              </a:solidFill>
              <a:latin typeface="Arial"/>
              <a:ea typeface="Arial"/>
              <a:cs typeface="Arial"/>
              <a:sym typeface="Arial"/>
            </a:endParaRPr>
          </a:p>
          <a:p>
            <a:pPr indent="0" lvl="0" marL="457200" marR="0" rtl="0" algn="l">
              <a:lnSpc>
                <a:spcPct val="115000"/>
              </a:lnSpc>
              <a:spcBef>
                <a:spcPts val="1200"/>
              </a:spcBef>
              <a:spcAft>
                <a:spcPts val="1200"/>
              </a:spcAft>
              <a:buNone/>
            </a:pPr>
            <a:r>
              <a:rPr lang="en-GB" sz="1700">
                <a:solidFill>
                  <a:srgbClr val="000000"/>
                </a:solidFill>
                <a:latin typeface="Arial"/>
                <a:ea typeface="Arial"/>
                <a:cs typeface="Arial"/>
                <a:sym typeface="Arial"/>
              </a:rPr>
              <a:t>name = “on”</a:t>
            </a:r>
            <a:endParaRPr sz="17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&lt;textarea&gt; tag </a:t>
            </a:r>
            <a:endParaRPr/>
          </a:p>
        </p:txBody>
      </p:sp>
      <p:sp>
        <p:nvSpPr>
          <p:cNvPr id="286" name="Google Shape;286;p38"/>
          <p:cNvSpPr txBox="1"/>
          <p:nvPr>
            <p:ph idx="1" type="body"/>
          </p:nvPr>
        </p:nvSpPr>
        <p:spPr>
          <a:xfrm>
            <a:off x="819150" y="1990725"/>
            <a:ext cx="441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rgbClr val="000000"/>
                </a:solidFill>
                <a:latin typeface="Arial"/>
                <a:ea typeface="Arial"/>
                <a:cs typeface="Arial"/>
                <a:sym typeface="Arial"/>
              </a:rPr>
              <a:t>The </a:t>
            </a:r>
            <a:r>
              <a:rPr lang="en-GB" sz="1700">
                <a:solidFill>
                  <a:srgbClr val="188038"/>
                </a:solidFill>
                <a:latin typeface="Roboto Mono"/>
                <a:ea typeface="Roboto Mono"/>
                <a:cs typeface="Roboto Mono"/>
                <a:sym typeface="Roboto Mono"/>
              </a:rPr>
              <a:t>&lt;textarea&gt;</a:t>
            </a:r>
            <a:r>
              <a:rPr lang="en-GB" sz="1700">
                <a:solidFill>
                  <a:srgbClr val="000000"/>
                </a:solidFill>
                <a:latin typeface="Arial"/>
                <a:ea typeface="Arial"/>
                <a:cs typeface="Arial"/>
                <a:sym typeface="Arial"/>
              </a:rPr>
              <a:t> tag in HTML is used to </a:t>
            </a:r>
            <a:r>
              <a:rPr b="1" lang="en-GB" sz="1700">
                <a:solidFill>
                  <a:srgbClr val="000000"/>
                </a:solidFill>
                <a:latin typeface="Arial"/>
                <a:ea typeface="Arial"/>
                <a:cs typeface="Arial"/>
                <a:sym typeface="Arial"/>
              </a:rPr>
              <a:t>create a multi-line text input field</a:t>
            </a:r>
            <a:r>
              <a:rPr lang="en-GB" sz="1700">
                <a:solidFill>
                  <a:srgbClr val="000000"/>
                </a:solidFill>
                <a:latin typeface="Arial"/>
                <a:ea typeface="Arial"/>
                <a:cs typeface="Arial"/>
                <a:sym typeface="Arial"/>
              </a:rPr>
              <a:t>, unlike </a:t>
            </a:r>
            <a:r>
              <a:rPr lang="en-GB" sz="1700">
                <a:solidFill>
                  <a:srgbClr val="188038"/>
                </a:solidFill>
                <a:latin typeface="Roboto Mono"/>
                <a:ea typeface="Roboto Mono"/>
                <a:cs typeface="Roboto Mono"/>
                <a:sym typeface="Roboto Mono"/>
              </a:rPr>
              <a:t>&lt;input type="text"&gt;</a:t>
            </a:r>
            <a:r>
              <a:rPr lang="en-GB" sz="1700">
                <a:solidFill>
                  <a:srgbClr val="000000"/>
                </a:solidFill>
                <a:latin typeface="Arial"/>
                <a:ea typeface="Arial"/>
                <a:cs typeface="Arial"/>
                <a:sym typeface="Arial"/>
              </a:rPr>
              <a:t> which is for single-line input. It’s commonly used for messages, comments, or longer user input.</a:t>
            </a:r>
            <a:endParaRPr sz="1700">
              <a:solidFill>
                <a:srgbClr val="000000"/>
              </a:solidFill>
              <a:latin typeface="Arial"/>
              <a:ea typeface="Arial"/>
              <a:cs typeface="Arial"/>
              <a:sym typeface="Arial"/>
            </a:endParaRPr>
          </a:p>
          <a:p>
            <a:pPr indent="0" lvl="0" marL="0" rtl="0" algn="l">
              <a:spcBef>
                <a:spcPts val="1200"/>
              </a:spcBef>
              <a:spcAft>
                <a:spcPts val="1200"/>
              </a:spcAft>
              <a:buNone/>
            </a:pPr>
            <a:r>
              <a:rPr lang="en-GB" sz="1350">
                <a:solidFill>
                  <a:srgbClr val="000000"/>
                </a:solidFill>
                <a:highlight>
                  <a:srgbClr val="FFFFFF"/>
                </a:highlight>
                <a:latin typeface="Verdana"/>
                <a:ea typeface="Verdana"/>
                <a:cs typeface="Verdana"/>
                <a:sym typeface="Verdana"/>
              </a:rPr>
              <a:t>The size of a text area is specified by the </a:t>
            </a:r>
            <a:r>
              <a:rPr lang="en-GB" sz="1400">
                <a:solidFill>
                  <a:srgbClr val="DC143C"/>
                </a:solidFill>
                <a:latin typeface="Courier New"/>
                <a:ea typeface="Courier New"/>
                <a:cs typeface="Courier New"/>
                <a:sym typeface="Courier New"/>
              </a:rPr>
              <a:t>cols</a:t>
            </a:r>
            <a:r>
              <a:rPr lang="en-GB" sz="1350">
                <a:solidFill>
                  <a:srgbClr val="000000"/>
                </a:solidFill>
                <a:highlight>
                  <a:srgbClr val="FFFFFF"/>
                </a:highlight>
                <a:latin typeface="Verdana"/>
                <a:ea typeface="Verdana"/>
                <a:cs typeface="Verdana"/>
                <a:sym typeface="Verdana"/>
              </a:rPr>
              <a:t> and </a:t>
            </a:r>
            <a:r>
              <a:rPr lang="en-GB" sz="1400">
                <a:solidFill>
                  <a:srgbClr val="DC143C"/>
                </a:solidFill>
                <a:latin typeface="Courier New"/>
                <a:ea typeface="Courier New"/>
                <a:cs typeface="Courier New"/>
                <a:sym typeface="Courier New"/>
              </a:rPr>
              <a:t>rows</a:t>
            </a:r>
            <a:r>
              <a:rPr lang="en-GB" sz="1350">
                <a:solidFill>
                  <a:srgbClr val="000000"/>
                </a:solidFill>
                <a:highlight>
                  <a:srgbClr val="FFFFFF"/>
                </a:highlight>
                <a:latin typeface="Verdana"/>
                <a:ea typeface="Verdana"/>
                <a:cs typeface="Verdana"/>
                <a:sym typeface="Verdana"/>
              </a:rPr>
              <a:t> attributes </a:t>
            </a:r>
            <a:endParaRPr sz="1900">
              <a:solidFill>
                <a:srgbClr val="000000"/>
              </a:solidFill>
              <a:latin typeface="Arial"/>
              <a:ea typeface="Arial"/>
              <a:cs typeface="Arial"/>
              <a:sym typeface="Arial"/>
            </a:endParaRPr>
          </a:p>
        </p:txBody>
      </p:sp>
      <p:pic>
        <p:nvPicPr>
          <p:cNvPr id="287" name="Google Shape;287;p38"/>
          <p:cNvPicPr preferRelativeResize="0"/>
          <p:nvPr/>
        </p:nvPicPr>
        <p:blipFill>
          <a:blip r:embed="rId3">
            <a:alphaModFix/>
          </a:blip>
          <a:stretch>
            <a:fillRect/>
          </a:stretch>
        </p:blipFill>
        <p:spPr>
          <a:xfrm>
            <a:off x="5527873" y="1800200"/>
            <a:ext cx="3381250" cy="2587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a:t>
            </a:r>
            <a:r>
              <a:rPr lang="en-GB"/>
              <a:t>&lt;textarea&gt; tag</a:t>
            </a:r>
            <a:endParaRPr/>
          </a:p>
        </p:txBody>
      </p:sp>
      <p:sp>
        <p:nvSpPr>
          <p:cNvPr id="293" name="Google Shape;293;p39"/>
          <p:cNvSpPr txBox="1"/>
          <p:nvPr>
            <p:ph idx="1" type="body"/>
          </p:nvPr>
        </p:nvSpPr>
        <p:spPr>
          <a:xfrm>
            <a:off x="819150" y="1698850"/>
            <a:ext cx="7505700" cy="2831400"/>
          </a:xfrm>
          <a:prstGeom prst="rect">
            <a:avLst/>
          </a:prstGeom>
          <a:solidFill>
            <a:schemeClr val="dk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sz="2300"/>
              <a:t>c</a:t>
            </a:r>
            <a:r>
              <a:rPr b="1" lang="en-GB" sz="2300"/>
              <a:t>ols </a:t>
            </a:r>
            <a:r>
              <a:rPr lang="en-GB" sz="2100"/>
              <a:t>: </a:t>
            </a:r>
            <a:r>
              <a:rPr lang="en-GB" sz="1850">
                <a:solidFill>
                  <a:srgbClr val="000000"/>
                </a:solidFill>
                <a:highlight>
                  <a:srgbClr val="FFFFFF"/>
                </a:highlight>
                <a:latin typeface="Verdana"/>
                <a:ea typeface="Verdana"/>
                <a:cs typeface="Verdana"/>
                <a:sym typeface="Verdana"/>
              </a:rPr>
              <a:t>Specifies the visible width of a text area</a:t>
            </a:r>
            <a:endParaRPr sz="1850">
              <a:solidFill>
                <a:srgbClr val="000000"/>
              </a:solidFill>
              <a:highlight>
                <a:srgbClr val="FFFFFF"/>
              </a:highlight>
              <a:latin typeface="Verdana"/>
              <a:ea typeface="Verdana"/>
              <a:cs typeface="Verdana"/>
              <a:sym typeface="Verdana"/>
            </a:endParaRPr>
          </a:p>
          <a:p>
            <a:pPr indent="-327025" lvl="0" marL="457200" rtl="0" algn="l">
              <a:spcBef>
                <a:spcPts val="0"/>
              </a:spcBef>
              <a:spcAft>
                <a:spcPts val="0"/>
              </a:spcAft>
              <a:buClr>
                <a:srgbClr val="000000"/>
              </a:buClr>
              <a:buSzPts val="1550"/>
              <a:buFont typeface="Verdana"/>
              <a:buChar char="●"/>
            </a:pPr>
            <a:r>
              <a:rPr b="1" lang="en-GB" sz="1950">
                <a:solidFill>
                  <a:srgbClr val="000000"/>
                </a:solidFill>
                <a:highlight>
                  <a:srgbClr val="FFFFFF"/>
                </a:highlight>
                <a:latin typeface="Verdana"/>
                <a:ea typeface="Verdana"/>
                <a:cs typeface="Verdana"/>
                <a:sym typeface="Verdana"/>
              </a:rPr>
              <a:t>r</a:t>
            </a:r>
            <a:r>
              <a:rPr b="1" lang="en-GB" sz="1950">
                <a:solidFill>
                  <a:srgbClr val="000000"/>
                </a:solidFill>
                <a:highlight>
                  <a:srgbClr val="FFFFFF"/>
                </a:highlight>
                <a:latin typeface="Verdana"/>
                <a:ea typeface="Verdana"/>
                <a:cs typeface="Verdana"/>
                <a:sym typeface="Verdana"/>
              </a:rPr>
              <a:t>ows </a:t>
            </a:r>
            <a:r>
              <a:rPr lang="en-GB" sz="1850">
                <a:solidFill>
                  <a:srgbClr val="000000"/>
                </a:solidFill>
                <a:highlight>
                  <a:srgbClr val="FFFFFF"/>
                </a:highlight>
                <a:latin typeface="Verdana"/>
                <a:ea typeface="Verdana"/>
                <a:cs typeface="Verdana"/>
                <a:sym typeface="Verdana"/>
              </a:rPr>
              <a:t>:</a:t>
            </a:r>
            <a:r>
              <a:rPr lang="en-GB" sz="2150">
                <a:solidFill>
                  <a:srgbClr val="000000"/>
                </a:solidFill>
                <a:highlight>
                  <a:srgbClr val="FFFFFF"/>
                </a:highlight>
                <a:latin typeface="Verdana"/>
                <a:ea typeface="Verdana"/>
                <a:cs typeface="Verdana"/>
                <a:sym typeface="Verdana"/>
              </a:rPr>
              <a:t> </a:t>
            </a:r>
            <a:r>
              <a:rPr lang="en-GB" sz="1850">
                <a:solidFill>
                  <a:srgbClr val="000000"/>
                </a:solidFill>
                <a:highlight>
                  <a:srgbClr val="FFFFFF"/>
                </a:highlight>
                <a:latin typeface="Verdana"/>
                <a:ea typeface="Verdana"/>
                <a:cs typeface="Verdana"/>
                <a:sym typeface="Verdana"/>
              </a:rPr>
              <a:t>Specifies the visible number of lines in a text area</a:t>
            </a:r>
            <a:endParaRPr sz="1850">
              <a:solidFill>
                <a:srgbClr val="000000"/>
              </a:solidFill>
              <a:highlight>
                <a:srgbClr val="FFFFFF"/>
              </a:highlight>
              <a:latin typeface="Verdana"/>
              <a:ea typeface="Verdana"/>
              <a:cs typeface="Verdana"/>
              <a:sym typeface="Verdana"/>
            </a:endParaRPr>
          </a:p>
          <a:p>
            <a:pPr indent="0" lvl="0" marL="457200" rtl="0" algn="l">
              <a:spcBef>
                <a:spcPts val="1200"/>
              </a:spcBef>
              <a:spcAft>
                <a:spcPts val="1200"/>
              </a:spcAft>
              <a:buNone/>
            </a:pPr>
            <a:r>
              <a:rPr b="1" lang="en-GB" sz="1750">
                <a:solidFill>
                  <a:srgbClr val="000000"/>
                </a:solidFill>
                <a:highlight>
                  <a:srgbClr val="FFFFFF"/>
                </a:highlight>
                <a:latin typeface="Verdana"/>
                <a:ea typeface="Verdana"/>
                <a:cs typeface="Verdana"/>
                <a:sym typeface="Verdana"/>
              </a:rPr>
              <a:t>maxlength ,readonly ,required ,autofocus ,name ,disabled </a:t>
            </a:r>
            <a:endParaRPr b="1" sz="17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819150" y="55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299" name="Google Shape;299;p40"/>
          <p:cNvSpPr txBox="1"/>
          <p:nvPr>
            <p:ph idx="1" type="body"/>
          </p:nvPr>
        </p:nvSpPr>
        <p:spPr>
          <a:xfrm>
            <a:off x="819150" y="1513000"/>
            <a:ext cx="7505700" cy="315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&lt;textarea id="feedback" </a:t>
            </a:r>
            <a:endParaRPr sz="1900"/>
          </a:p>
          <a:p>
            <a:pPr indent="457200" lvl="0" marL="0" rtl="0" algn="l">
              <a:spcBef>
                <a:spcPts val="1200"/>
              </a:spcBef>
              <a:spcAft>
                <a:spcPts val="0"/>
              </a:spcAft>
              <a:buNone/>
            </a:pPr>
            <a:r>
              <a:rPr lang="en-GB" sz="1900"/>
              <a:t>name="feedback" </a:t>
            </a:r>
            <a:endParaRPr sz="1900"/>
          </a:p>
          <a:p>
            <a:pPr indent="457200" lvl="0" marL="0" rtl="0" algn="l">
              <a:spcBef>
                <a:spcPts val="1200"/>
              </a:spcBef>
              <a:spcAft>
                <a:spcPts val="0"/>
              </a:spcAft>
              <a:buNone/>
            </a:pPr>
            <a:r>
              <a:rPr lang="en-GB" sz="1900"/>
              <a:t>rows="5"</a:t>
            </a:r>
            <a:endParaRPr sz="1900"/>
          </a:p>
          <a:p>
            <a:pPr indent="457200" lvl="0" marL="0" rtl="0" algn="l">
              <a:spcBef>
                <a:spcPts val="1200"/>
              </a:spcBef>
              <a:spcAft>
                <a:spcPts val="0"/>
              </a:spcAft>
              <a:buNone/>
            </a:pPr>
            <a:r>
              <a:rPr lang="en-GB" sz="1900"/>
              <a:t> cols="40" </a:t>
            </a:r>
            <a:endParaRPr sz="1900"/>
          </a:p>
          <a:p>
            <a:pPr indent="457200" lvl="0" marL="0" rtl="0" algn="l">
              <a:spcBef>
                <a:spcPts val="1200"/>
              </a:spcBef>
              <a:spcAft>
                <a:spcPts val="0"/>
              </a:spcAft>
              <a:buNone/>
            </a:pPr>
            <a:r>
              <a:rPr lang="en-GB" sz="1900"/>
              <a:t>placeholder="Write your feedback here..."&gt;</a:t>
            </a:r>
            <a:endParaRPr sz="1900"/>
          </a:p>
          <a:p>
            <a:pPr indent="0" lvl="0" marL="0" rtl="0" algn="l">
              <a:spcBef>
                <a:spcPts val="1200"/>
              </a:spcBef>
              <a:spcAft>
                <a:spcPts val="1200"/>
              </a:spcAft>
              <a:buNone/>
            </a:pPr>
            <a:r>
              <a:rPr lang="en-GB" sz="1900"/>
              <a:t>&lt;/textarea&gt;</a:t>
            </a: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740825" y="556178"/>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&lt;button&gt; tag</a:t>
            </a:r>
            <a:endParaRPr/>
          </a:p>
        </p:txBody>
      </p:sp>
      <p:sp>
        <p:nvSpPr>
          <p:cNvPr id="305" name="Google Shape;305;p41"/>
          <p:cNvSpPr txBox="1"/>
          <p:nvPr>
            <p:ph idx="1" type="body"/>
          </p:nvPr>
        </p:nvSpPr>
        <p:spPr>
          <a:xfrm>
            <a:off x="819150" y="1599075"/>
            <a:ext cx="7505700" cy="3042600"/>
          </a:xfrm>
          <a:prstGeom prst="rect">
            <a:avLst/>
          </a:prstGeom>
        </p:spPr>
        <p:txBody>
          <a:bodyPr anchorCtr="0" anchor="t" bIns="91425" lIns="91425" spcFirstLastPara="1" rIns="91425" wrap="square" tIns="91425">
            <a:noAutofit/>
          </a:bodyPr>
          <a:lstStyle/>
          <a:p>
            <a:pPr indent="0" lvl="0" marL="0" rtl="0" algn="l">
              <a:lnSpc>
                <a:spcPct val="105000"/>
              </a:lnSpc>
              <a:spcBef>
                <a:spcPts val="1400"/>
              </a:spcBef>
              <a:spcAft>
                <a:spcPts val="0"/>
              </a:spcAft>
              <a:buNone/>
            </a:pPr>
            <a:r>
              <a:rPr lang="en-GB" sz="1850">
                <a:solidFill>
                  <a:srgbClr val="000000"/>
                </a:solidFill>
                <a:highlight>
                  <a:srgbClr val="FFFFFF"/>
                </a:highlight>
              </a:rPr>
              <a:t>The </a:t>
            </a:r>
            <a:r>
              <a:rPr lang="en-GB" sz="1900">
                <a:solidFill>
                  <a:srgbClr val="DC143C"/>
                </a:solidFill>
                <a:highlight>
                  <a:srgbClr val="FFFFFF"/>
                </a:highlight>
              </a:rPr>
              <a:t>&lt;button&gt;</a:t>
            </a:r>
            <a:r>
              <a:rPr lang="en-GB" sz="1850">
                <a:solidFill>
                  <a:srgbClr val="000000"/>
                </a:solidFill>
                <a:highlight>
                  <a:srgbClr val="FFFFFF"/>
                </a:highlight>
              </a:rPr>
              <a:t> tag defines a clickable button.</a:t>
            </a:r>
            <a:endParaRPr sz="1850">
              <a:solidFill>
                <a:srgbClr val="000000"/>
              </a:solidFill>
              <a:highlight>
                <a:srgbClr val="FFFFFF"/>
              </a:highlight>
            </a:endParaRPr>
          </a:p>
          <a:p>
            <a:pPr indent="0" lvl="0" marL="0" rtl="0" algn="l">
              <a:lnSpc>
                <a:spcPct val="105000"/>
              </a:lnSpc>
              <a:spcBef>
                <a:spcPts val="1400"/>
              </a:spcBef>
              <a:spcAft>
                <a:spcPts val="0"/>
              </a:spcAft>
              <a:buNone/>
            </a:pPr>
            <a:r>
              <a:rPr lang="en-GB" sz="1850">
                <a:solidFill>
                  <a:srgbClr val="000000"/>
                </a:solidFill>
                <a:highlight>
                  <a:srgbClr val="FFFFFF"/>
                </a:highlight>
              </a:rPr>
              <a:t>Inside a </a:t>
            </a:r>
            <a:r>
              <a:rPr lang="en-GB" sz="1900">
                <a:solidFill>
                  <a:srgbClr val="DC143C"/>
                </a:solidFill>
                <a:highlight>
                  <a:srgbClr val="FFFFFF"/>
                </a:highlight>
              </a:rPr>
              <a:t>&lt;button&gt;</a:t>
            </a:r>
            <a:r>
              <a:rPr lang="en-GB" sz="1850">
                <a:solidFill>
                  <a:srgbClr val="000000"/>
                </a:solidFill>
                <a:highlight>
                  <a:srgbClr val="FFFFFF"/>
                </a:highlight>
              </a:rPr>
              <a:t> element you can put text , tags ( </a:t>
            </a:r>
            <a:r>
              <a:rPr lang="en-GB" sz="1900">
                <a:solidFill>
                  <a:srgbClr val="DC143C"/>
                </a:solidFill>
                <a:highlight>
                  <a:srgbClr val="FFFFFF"/>
                </a:highlight>
              </a:rPr>
              <a:t>&lt;i&gt;</a:t>
            </a:r>
            <a:r>
              <a:rPr lang="en-GB" sz="1850">
                <a:solidFill>
                  <a:srgbClr val="000000"/>
                </a:solidFill>
                <a:highlight>
                  <a:srgbClr val="FFFFFF"/>
                </a:highlight>
              </a:rPr>
              <a:t>, </a:t>
            </a:r>
            <a:r>
              <a:rPr lang="en-GB" sz="1900">
                <a:solidFill>
                  <a:srgbClr val="DC143C"/>
                </a:solidFill>
                <a:highlight>
                  <a:srgbClr val="FFFFFF"/>
                </a:highlight>
              </a:rPr>
              <a:t>&lt;b&gt;</a:t>
            </a:r>
            <a:r>
              <a:rPr lang="en-GB" sz="1850">
                <a:solidFill>
                  <a:srgbClr val="000000"/>
                </a:solidFill>
                <a:highlight>
                  <a:srgbClr val="FFFFFF"/>
                </a:highlight>
              </a:rPr>
              <a:t>, </a:t>
            </a:r>
            <a:r>
              <a:rPr lang="en-GB" sz="1900">
                <a:solidFill>
                  <a:srgbClr val="DC143C"/>
                </a:solidFill>
                <a:highlight>
                  <a:srgbClr val="FFFFFF"/>
                </a:highlight>
              </a:rPr>
              <a:t>&lt;strong&gt;</a:t>
            </a:r>
            <a:r>
              <a:rPr lang="en-GB" sz="1850">
                <a:solidFill>
                  <a:srgbClr val="000000"/>
                </a:solidFill>
                <a:highlight>
                  <a:srgbClr val="FFFFFF"/>
                </a:highlight>
              </a:rPr>
              <a:t>, </a:t>
            </a:r>
            <a:r>
              <a:rPr lang="en-GB" sz="1900">
                <a:solidFill>
                  <a:srgbClr val="DC143C"/>
                </a:solidFill>
                <a:highlight>
                  <a:srgbClr val="FFFFFF"/>
                </a:highlight>
              </a:rPr>
              <a:t>&lt;br&gt;</a:t>
            </a:r>
            <a:r>
              <a:rPr lang="en-GB" sz="1850">
                <a:solidFill>
                  <a:srgbClr val="000000"/>
                </a:solidFill>
                <a:highlight>
                  <a:srgbClr val="FFFFFF"/>
                </a:highlight>
              </a:rPr>
              <a:t>, </a:t>
            </a:r>
            <a:r>
              <a:rPr lang="en-GB" sz="1900">
                <a:solidFill>
                  <a:srgbClr val="DC143C"/>
                </a:solidFill>
                <a:highlight>
                  <a:srgbClr val="FFFFFF"/>
                </a:highlight>
              </a:rPr>
              <a:t>&lt;img&gt;</a:t>
            </a:r>
            <a:r>
              <a:rPr lang="en-GB" sz="1850">
                <a:solidFill>
                  <a:srgbClr val="000000"/>
                </a:solidFill>
                <a:highlight>
                  <a:srgbClr val="FFFFFF"/>
                </a:highlight>
              </a:rPr>
              <a:t>, etc.) or even images . That is not possible with a button created with the </a:t>
            </a:r>
            <a:r>
              <a:rPr lang="en-GB" sz="1900">
                <a:solidFill>
                  <a:schemeClr val="hlink"/>
                </a:solidFill>
                <a:highlight>
                  <a:srgbClr val="FFFFFF"/>
                </a:highlight>
                <a:uFill>
                  <a:noFill/>
                </a:uFill>
                <a:hlinkClick r:id="rId3"/>
              </a:rPr>
              <a:t>&lt;input&gt;</a:t>
            </a:r>
            <a:r>
              <a:rPr lang="en-GB" sz="1850">
                <a:solidFill>
                  <a:srgbClr val="000000"/>
                </a:solidFill>
                <a:highlight>
                  <a:srgbClr val="FFFFFF"/>
                </a:highlight>
              </a:rPr>
              <a:t> element!</a:t>
            </a:r>
            <a:endParaRPr sz="1850">
              <a:solidFill>
                <a:srgbClr val="000000"/>
              </a:solidFill>
              <a:highlight>
                <a:srgbClr val="FFFFFF"/>
              </a:highlight>
            </a:endParaRPr>
          </a:p>
          <a:p>
            <a:pPr indent="0" lvl="0" marL="0" rtl="0" algn="l">
              <a:lnSpc>
                <a:spcPct val="105000"/>
              </a:lnSpc>
              <a:spcBef>
                <a:spcPts val="1400"/>
              </a:spcBef>
              <a:spcAft>
                <a:spcPts val="0"/>
              </a:spcAft>
              <a:buNone/>
            </a:pPr>
            <a:r>
              <a:rPr b="1" lang="en-GB" sz="2100"/>
              <a:t>Syntax </a:t>
            </a:r>
            <a:r>
              <a:rPr lang="en-GB" sz="2100"/>
              <a:t>: </a:t>
            </a:r>
            <a:endParaRPr sz="2100"/>
          </a:p>
          <a:p>
            <a:pPr indent="0" lvl="0" marL="0" rtl="0" algn="l">
              <a:lnSpc>
                <a:spcPct val="105000"/>
              </a:lnSpc>
              <a:spcBef>
                <a:spcPts val="1200"/>
              </a:spcBef>
              <a:spcAft>
                <a:spcPts val="1200"/>
              </a:spcAft>
              <a:buNone/>
            </a:pPr>
            <a:r>
              <a:rPr lang="en-GB" sz="2100"/>
              <a:t>&lt;button&gt;BUTTON&lt;/button&gt;</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1175550" y="1177625"/>
            <a:ext cx="2148900" cy="130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500"/>
              <a:t>Sign Up Form</a:t>
            </a:r>
            <a:endParaRPr sz="2500"/>
          </a:p>
        </p:txBody>
      </p:sp>
      <p:pic>
        <p:nvPicPr>
          <p:cNvPr id="141" name="Google Shape;141;p15"/>
          <p:cNvPicPr preferRelativeResize="0"/>
          <p:nvPr/>
        </p:nvPicPr>
        <p:blipFill rotWithShape="1">
          <a:blip r:embed="rId3">
            <a:alphaModFix/>
          </a:blip>
          <a:srcRect b="10900" l="14424" r="14345" t="6515"/>
          <a:stretch/>
        </p:blipFill>
        <p:spPr>
          <a:xfrm>
            <a:off x="4939050" y="337900"/>
            <a:ext cx="3519600" cy="44677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a:t>
            </a:r>
            <a:r>
              <a:rPr lang="en-GB"/>
              <a:t>&lt;button&gt; tag</a:t>
            </a:r>
            <a:endParaRPr/>
          </a:p>
        </p:txBody>
      </p:sp>
      <p:sp>
        <p:nvSpPr>
          <p:cNvPr id="311" name="Google Shape;311;p42"/>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GB" sz="2000"/>
              <a:t>t</a:t>
            </a:r>
            <a:r>
              <a:rPr b="1" lang="en-GB" sz="2000"/>
              <a:t>ype </a:t>
            </a:r>
            <a:r>
              <a:rPr lang="en-GB" sz="2000"/>
              <a:t>: Specifies button behavior</a:t>
            </a:r>
            <a:endParaRPr sz="2000"/>
          </a:p>
          <a:p>
            <a:pPr indent="0" lvl="0" marL="457200" rtl="0" algn="l">
              <a:spcBef>
                <a:spcPts val="1200"/>
              </a:spcBef>
              <a:spcAft>
                <a:spcPts val="0"/>
              </a:spcAft>
              <a:buNone/>
            </a:pPr>
            <a:r>
              <a:rPr lang="en-GB" sz="2000"/>
              <a:t>Common button types:- submit , reset , button </a:t>
            </a:r>
            <a:endParaRPr sz="2000"/>
          </a:p>
          <a:p>
            <a:pPr indent="-355600" lvl="0" marL="457200" rtl="0" algn="l">
              <a:spcBef>
                <a:spcPts val="1200"/>
              </a:spcBef>
              <a:spcAft>
                <a:spcPts val="0"/>
              </a:spcAft>
              <a:buSzPts val="2000"/>
              <a:buChar char="●"/>
            </a:pPr>
            <a:r>
              <a:rPr b="1" lang="en-GB" sz="2000"/>
              <a:t>n</a:t>
            </a:r>
            <a:r>
              <a:rPr b="1" lang="en-GB" sz="2000"/>
              <a:t>ame : </a:t>
            </a:r>
            <a:r>
              <a:rPr lang="en-GB" sz="2000"/>
              <a:t>Name of the button, useful for identifying it in form submission</a:t>
            </a:r>
            <a:endParaRPr sz="2000"/>
          </a:p>
          <a:p>
            <a:pPr indent="-355600" lvl="0" marL="457200" rtl="0" algn="l">
              <a:spcBef>
                <a:spcPts val="0"/>
              </a:spcBef>
              <a:spcAft>
                <a:spcPts val="0"/>
              </a:spcAft>
              <a:buSzPts val="2000"/>
              <a:buChar char="●"/>
            </a:pPr>
            <a:r>
              <a:rPr b="1" lang="en-GB" sz="2000"/>
              <a:t>value </a:t>
            </a:r>
            <a:r>
              <a:rPr lang="en-GB" sz="2000"/>
              <a:t>:  Value sent to the server when the button is clicked (mainly for submit)</a:t>
            </a:r>
            <a:endParaRPr sz="16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idx="1" type="body"/>
          </p:nvPr>
        </p:nvSpPr>
        <p:spPr>
          <a:xfrm>
            <a:off x="733300" y="1422325"/>
            <a:ext cx="7591800" cy="3016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b="1" lang="en-GB" sz="2100"/>
              <a:t>formtarget: </a:t>
            </a:r>
            <a:r>
              <a:rPr b="1" lang="en-GB" sz="2100"/>
              <a:t> </a:t>
            </a:r>
            <a:r>
              <a:rPr lang="en-GB" sz="2100">
                <a:solidFill>
                  <a:srgbClr val="000000"/>
                </a:solidFill>
                <a:highlight>
                  <a:srgbClr val="FFFFFF"/>
                </a:highlight>
              </a:rPr>
              <a:t>specifies where to display the response after submitting the form. </a:t>
            </a:r>
            <a:endParaRPr sz="2100">
              <a:solidFill>
                <a:srgbClr val="000000"/>
              </a:solidFill>
              <a:highlight>
                <a:srgbClr val="FFFFFF"/>
              </a:highlight>
            </a:endParaRPr>
          </a:p>
          <a:p>
            <a:pPr indent="0" lvl="0" marL="457200" rtl="0" algn="l">
              <a:spcBef>
                <a:spcPts val="1200"/>
              </a:spcBef>
              <a:spcAft>
                <a:spcPts val="0"/>
              </a:spcAft>
              <a:buNone/>
            </a:pPr>
            <a:r>
              <a:rPr lang="en-GB" sz="2100">
                <a:solidFill>
                  <a:srgbClr val="000000"/>
                </a:solidFill>
                <a:highlight>
                  <a:srgbClr val="FFFFFF"/>
                </a:highlight>
              </a:rPr>
              <a:t>Common formtarget :- _blank , _self, _parent , _top.</a:t>
            </a:r>
            <a:endParaRPr sz="2100">
              <a:solidFill>
                <a:srgbClr val="000000"/>
              </a:solidFill>
              <a:highlight>
                <a:srgbClr val="FFFFFF"/>
              </a:highlight>
            </a:endParaRPr>
          </a:p>
          <a:p>
            <a:pPr indent="-349250" lvl="0" marL="457200" rtl="0" algn="l">
              <a:spcBef>
                <a:spcPts val="1200"/>
              </a:spcBef>
              <a:spcAft>
                <a:spcPts val="0"/>
              </a:spcAft>
              <a:buClr>
                <a:srgbClr val="000000"/>
              </a:buClr>
              <a:buSzPts val="1900"/>
              <a:buChar char="●"/>
            </a:pPr>
            <a:r>
              <a:rPr b="1" lang="en-GB" sz="2100">
                <a:solidFill>
                  <a:srgbClr val="000000"/>
                </a:solidFill>
              </a:rPr>
              <a:t>disabled : </a:t>
            </a:r>
            <a:r>
              <a:rPr lang="en-GB" sz="1800">
                <a:solidFill>
                  <a:srgbClr val="000000"/>
                </a:solidFill>
                <a:highlight>
                  <a:srgbClr val="FFFFFF"/>
                </a:highlight>
                <a:latin typeface="Verdana"/>
                <a:ea typeface="Verdana"/>
                <a:cs typeface="Verdana"/>
                <a:sym typeface="Verdana"/>
              </a:rPr>
              <a:t>Specifies that a button should be disabled</a:t>
            </a:r>
            <a:endParaRPr b="1" sz="1800">
              <a:solidFill>
                <a:srgbClr val="000000"/>
              </a:solidFill>
            </a:endParaRPr>
          </a:p>
          <a:p>
            <a:pPr indent="-361950" lvl="0" marL="457200" rtl="0" algn="l">
              <a:spcBef>
                <a:spcPts val="0"/>
              </a:spcBef>
              <a:spcAft>
                <a:spcPts val="0"/>
              </a:spcAft>
              <a:buClr>
                <a:srgbClr val="000000"/>
              </a:buClr>
              <a:buSzPts val="2100"/>
              <a:buChar char="●"/>
            </a:pPr>
            <a:r>
              <a:rPr b="1" lang="en-GB" sz="2100">
                <a:solidFill>
                  <a:srgbClr val="000000"/>
                </a:solidFill>
              </a:rPr>
              <a:t>form : </a:t>
            </a:r>
            <a:r>
              <a:rPr lang="en-GB" sz="2100">
                <a:solidFill>
                  <a:srgbClr val="000000"/>
                </a:solidFill>
              </a:rPr>
              <a:t>specifies which form the button belongs to.</a:t>
            </a:r>
            <a:endParaRPr sz="2100">
              <a:solidFill>
                <a:srgbClr val="000000"/>
              </a:solidFill>
            </a:endParaRPr>
          </a:p>
          <a:p>
            <a:pPr indent="0" lvl="0" marL="457200" rtl="0" algn="l">
              <a:spcBef>
                <a:spcPts val="1200"/>
              </a:spcBef>
              <a:spcAft>
                <a:spcPts val="1200"/>
              </a:spcAft>
              <a:buNone/>
            </a:pPr>
            <a:r>
              <a:t/>
            </a:r>
            <a:endParaRPr sz="1550">
              <a:solidFill>
                <a:srgbClr val="000000"/>
              </a:solidFill>
              <a:highlight>
                <a:srgbClr val="FFFFFF"/>
              </a:highlight>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467868" y="324700"/>
            <a:ext cx="7361700" cy="936300"/>
          </a:xfrm>
          <a:prstGeom prst="rect">
            <a:avLst/>
          </a:prstGeom>
        </p:spPr>
        <p:txBody>
          <a:bodyPr anchorCtr="0" anchor="t" bIns="89675" lIns="89675" spcFirstLastPara="1" rIns="89675" wrap="square" tIns="89675">
            <a:normAutofit/>
          </a:bodyPr>
          <a:lstStyle/>
          <a:p>
            <a:pPr indent="0" lvl="0" marL="0" rtl="0" algn="l">
              <a:spcBef>
                <a:spcPts val="0"/>
              </a:spcBef>
              <a:spcAft>
                <a:spcPts val="0"/>
              </a:spcAft>
              <a:buNone/>
            </a:pPr>
            <a:r>
              <a:rPr lang="en-GB" sz="2942"/>
              <a:t>Example</a:t>
            </a:r>
            <a:endParaRPr sz="2942"/>
          </a:p>
        </p:txBody>
      </p:sp>
      <p:sp>
        <p:nvSpPr>
          <p:cNvPr id="322" name="Google Shape;322;p44"/>
          <p:cNvSpPr txBox="1"/>
          <p:nvPr>
            <p:ph idx="1" type="body"/>
          </p:nvPr>
        </p:nvSpPr>
        <p:spPr>
          <a:xfrm>
            <a:off x="317525" y="1167900"/>
            <a:ext cx="8826300" cy="3251400"/>
          </a:xfrm>
          <a:prstGeom prst="rect">
            <a:avLst/>
          </a:prstGeom>
        </p:spPr>
        <p:txBody>
          <a:bodyPr anchorCtr="0" anchor="t" bIns="89675" lIns="89675" spcFirstLastPara="1" rIns="89675" wrap="square" tIns="89675">
            <a:normAutofit fontScale="25000" lnSpcReduction="20000"/>
          </a:bodyPr>
          <a:lstStyle/>
          <a:p>
            <a:pPr indent="0" lvl="0" marL="0" rtl="0" algn="l">
              <a:spcBef>
                <a:spcPts val="0"/>
              </a:spcBef>
              <a:spcAft>
                <a:spcPts val="0"/>
              </a:spcAft>
              <a:buNone/>
            </a:pPr>
            <a:r>
              <a:t/>
            </a:r>
            <a:endParaRPr sz="2452"/>
          </a:p>
          <a:p>
            <a:pPr indent="0" lvl="0" marL="0" rtl="0" algn="l">
              <a:spcBef>
                <a:spcPts val="1177"/>
              </a:spcBef>
              <a:spcAft>
                <a:spcPts val="0"/>
              </a:spcAft>
              <a:buNone/>
            </a:pPr>
            <a:r>
              <a:rPr lang="en-GB" sz="5983"/>
              <a:t> </a:t>
            </a:r>
            <a:r>
              <a:rPr lang="en-GB" sz="7552"/>
              <a:t> &lt;form&gt;   </a:t>
            </a:r>
            <a:endParaRPr sz="7552"/>
          </a:p>
          <a:p>
            <a:pPr indent="0" lvl="0" marL="0" rtl="0" algn="l">
              <a:spcBef>
                <a:spcPts val="1177"/>
              </a:spcBef>
              <a:spcAft>
                <a:spcPts val="0"/>
              </a:spcAft>
              <a:buNone/>
            </a:pPr>
            <a:r>
              <a:rPr lang="en-GB" sz="7552"/>
              <a:t> &lt;!-- </a:t>
            </a:r>
            <a:r>
              <a:rPr lang="en-GB" sz="7552"/>
              <a:t>Su</a:t>
            </a:r>
            <a:r>
              <a:rPr lang="en-GB" sz="7552"/>
              <a:t>bmit button →</a:t>
            </a:r>
            <a:endParaRPr sz="7552"/>
          </a:p>
          <a:p>
            <a:pPr indent="448433" lvl="0" marL="0" rtl="0" algn="l">
              <a:spcBef>
                <a:spcPts val="1177"/>
              </a:spcBef>
              <a:spcAft>
                <a:spcPts val="0"/>
              </a:spcAft>
              <a:buNone/>
            </a:pPr>
            <a:r>
              <a:rPr lang="en-GB" sz="7552"/>
              <a:t>&lt;button type="submit" name="submitBtn" value="sendForm"&gt; </a:t>
            </a:r>
            <a:r>
              <a:rPr lang="en-GB" sz="7552"/>
              <a:t> Submit &lt;/button&gt;    </a:t>
            </a:r>
            <a:endParaRPr sz="7552"/>
          </a:p>
          <a:p>
            <a:pPr indent="448433" lvl="0" marL="0" rtl="0" algn="l">
              <a:spcBef>
                <a:spcPts val="1177"/>
              </a:spcBef>
              <a:spcAft>
                <a:spcPts val="0"/>
              </a:spcAft>
              <a:buNone/>
            </a:pPr>
            <a:r>
              <a:rPr lang="en-GB" sz="7552"/>
              <a:t>&lt;br&gt;&lt;br&gt;</a:t>
            </a:r>
            <a:endParaRPr sz="7552"/>
          </a:p>
          <a:p>
            <a:pPr indent="0" lvl="0" marL="0" rtl="0" algn="l">
              <a:spcBef>
                <a:spcPts val="1177"/>
              </a:spcBef>
              <a:spcAft>
                <a:spcPts val="0"/>
              </a:spcAft>
              <a:buNone/>
            </a:pPr>
            <a:r>
              <a:rPr lang="en-GB" sz="7552"/>
              <a:t> &lt;!-- Reset button --&gt;</a:t>
            </a:r>
            <a:endParaRPr sz="7552"/>
          </a:p>
          <a:p>
            <a:pPr indent="0" lvl="0" marL="0" rtl="0" algn="l">
              <a:spcBef>
                <a:spcPts val="1177"/>
              </a:spcBef>
              <a:spcAft>
                <a:spcPts val="0"/>
              </a:spcAft>
              <a:buNone/>
            </a:pPr>
            <a:r>
              <a:rPr lang="en-GB" sz="7552"/>
              <a:t>    	&lt;button type="reset"&gt;Reset &lt;/button&gt; </a:t>
            </a:r>
            <a:endParaRPr sz="7552"/>
          </a:p>
          <a:p>
            <a:pPr indent="0" lvl="0" marL="0" rtl="0" algn="l">
              <a:spcBef>
                <a:spcPts val="1177"/>
              </a:spcBef>
              <a:spcAft>
                <a:spcPts val="0"/>
              </a:spcAft>
              <a:buNone/>
            </a:pPr>
            <a:r>
              <a:rPr lang="en-GB" sz="7552"/>
              <a:t>&lt;/form&gt;</a:t>
            </a:r>
            <a:endParaRPr sz="7552"/>
          </a:p>
          <a:p>
            <a:pPr indent="0" lvl="0" marL="0" rtl="0" algn="l">
              <a:spcBef>
                <a:spcPts val="1177"/>
              </a:spcBef>
              <a:spcAft>
                <a:spcPts val="0"/>
              </a:spcAft>
              <a:buNone/>
            </a:pPr>
            <a:r>
              <a:t/>
            </a:r>
            <a:endParaRPr sz="6375"/>
          </a:p>
          <a:p>
            <a:pPr indent="0" lvl="0" marL="0" rtl="0" algn="l">
              <a:spcBef>
                <a:spcPts val="1177"/>
              </a:spcBef>
              <a:spcAft>
                <a:spcPts val="0"/>
              </a:spcAft>
              <a:buNone/>
            </a:pPr>
            <a:r>
              <a:t/>
            </a:r>
            <a:endParaRPr sz="1275"/>
          </a:p>
          <a:p>
            <a:pPr indent="0" lvl="0" marL="0" rtl="0" algn="l">
              <a:spcBef>
                <a:spcPts val="1177"/>
              </a:spcBef>
              <a:spcAft>
                <a:spcPts val="1177"/>
              </a:spcAft>
              <a:buNone/>
            </a:pPr>
            <a:r>
              <a:t/>
            </a:r>
            <a:endParaRPr sz="1275"/>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819150" y="402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&lt;select&gt; tag</a:t>
            </a:r>
            <a:endParaRPr/>
          </a:p>
        </p:txBody>
      </p:sp>
      <p:sp>
        <p:nvSpPr>
          <p:cNvPr id="328" name="Google Shape;328;p45"/>
          <p:cNvSpPr txBox="1"/>
          <p:nvPr>
            <p:ph idx="1" type="body"/>
          </p:nvPr>
        </p:nvSpPr>
        <p:spPr>
          <a:xfrm>
            <a:off x="819150" y="1238250"/>
            <a:ext cx="7505700" cy="3616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2150">
                <a:highlight>
                  <a:schemeClr val="dk1"/>
                </a:highlight>
                <a:latin typeface="Nunito"/>
                <a:ea typeface="Nunito"/>
                <a:cs typeface="Nunito"/>
                <a:sym typeface="Nunito"/>
              </a:rPr>
              <a:t>The HTML &lt;select&gt; tag is used to create a drop-down list for user input, containing &lt;option&gt; tags to display the available choices. It provides functionality for selecting one or multiple options from a list.</a:t>
            </a:r>
            <a:endParaRPr sz="2150">
              <a:highlight>
                <a:schemeClr val="dk1"/>
              </a:highlight>
              <a:latin typeface="Nunito"/>
              <a:ea typeface="Nunito"/>
              <a:cs typeface="Nunito"/>
              <a:sym typeface="Nunito"/>
            </a:endParaRPr>
          </a:p>
          <a:p>
            <a:pPr indent="0" lvl="0" marL="0" rtl="0" algn="l">
              <a:spcBef>
                <a:spcPts val="1200"/>
              </a:spcBef>
              <a:spcAft>
                <a:spcPts val="0"/>
              </a:spcAft>
              <a:buNone/>
            </a:pPr>
            <a:r>
              <a:rPr b="1" lang="en-GB" sz="2150">
                <a:highlight>
                  <a:schemeClr val="dk1"/>
                </a:highlight>
                <a:latin typeface="Nunito"/>
                <a:ea typeface="Nunito"/>
                <a:cs typeface="Nunito"/>
                <a:sym typeface="Nunito"/>
              </a:rPr>
              <a:t>Syntax :- </a:t>
            </a:r>
            <a:endParaRPr b="1" sz="2150">
              <a:highlight>
                <a:schemeClr val="dk1"/>
              </a:highlight>
              <a:latin typeface="Nunito"/>
              <a:ea typeface="Nunito"/>
              <a:cs typeface="Nunito"/>
              <a:sym typeface="Nunito"/>
            </a:endParaRPr>
          </a:p>
          <a:p>
            <a:pPr indent="0" lvl="0" marL="0" rtl="0" algn="l">
              <a:spcBef>
                <a:spcPts val="1200"/>
              </a:spcBef>
              <a:spcAft>
                <a:spcPts val="0"/>
              </a:spcAft>
              <a:buNone/>
            </a:pPr>
            <a:r>
              <a:rPr b="1" lang="en-GB" sz="2150">
                <a:highlight>
                  <a:schemeClr val="dk1"/>
                </a:highlight>
                <a:latin typeface="Nunito"/>
                <a:ea typeface="Nunito"/>
                <a:cs typeface="Nunito"/>
                <a:sym typeface="Nunito"/>
              </a:rPr>
              <a:t>	</a:t>
            </a:r>
            <a:r>
              <a:rPr lang="en-GB" sz="2150">
                <a:highlight>
                  <a:schemeClr val="dk1"/>
                </a:highlight>
                <a:latin typeface="Nunito"/>
                <a:ea typeface="Nunito"/>
                <a:cs typeface="Nunito"/>
                <a:sym typeface="Nunito"/>
              </a:rPr>
              <a:t>&lt;select&gt;</a:t>
            </a:r>
            <a:endParaRPr sz="2150">
              <a:highlight>
                <a:schemeClr val="dk1"/>
              </a:highlight>
              <a:latin typeface="Nunito"/>
              <a:ea typeface="Nunito"/>
              <a:cs typeface="Nunito"/>
              <a:sym typeface="Nunito"/>
            </a:endParaRPr>
          </a:p>
          <a:p>
            <a:pPr indent="457200" lvl="0" marL="457200" rtl="0" algn="l">
              <a:spcBef>
                <a:spcPts val="1200"/>
              </a:spcBef>
              <a:spcAft>
                <a:spcPts val="0"/>
              </a:spcAft>
              <a:buNone/>
            </a:pPr>
            <a:r>
              <a:rPr lang="en-GB" sz="2150">
                <a:highlight>
                  <a:schemeClr val="dk1"/>
                </a:highlight>
                <a:latin typeface="Nunito"/>
                <a:ea typeface="Nunito"/>
                <a:cs typeface="Nunito"/>
                <a:sym typeface="Nunito"/>
              </a:rPr>
              <a:t>&lt;option&gt;&lt;/option&gt;</a:t>
            </a:r>
            <a:endParaRPr sz="2150">
              <a:highlight>
                <a:schemeClr val="dk1"/>
              </a:highlight>
              <a:latin typeface="Nunito"/>
              <a:ea typeface="Nunito"/>
              <a:cs typeface="Nunito"/>
              <a:sym typeface="Nunito"/>
            </a:endParaRPr>
          </a:p>
          <a:p>
            <a:pPr indent="457200" lvl="0" marL="457200" rtl="0" algn="l">
              <a:spcBef>
                <a:spcPts val="1200"/>
              </a:spcBef>
              <a:spcAft>
                <a:spcPts val="0"/>
              </a:spcAft>
              <a:buNone/>
            </a:pPr>
            <a:r>
              <a:rPr lang="en-GB" sz="2150">
                <a:highlight>
                  <a:schemeClr val="dk1"/>
                </a:highlight>
                <a:latin typeface="Nunito"/>
                <a:ea typeface="Nunito"/>
                <a:cs typeface="Nunito"/>
                <a:sym typeface="Nunito"/>
              </a:rPr>
              <a:t>&lt;option&gt;&lt;/option&gt;......</a:t>
            </a:r>
            <a:endParaRPr sz="2150">
              <a:highlight>
                <a:schemeClr val="dk1"/>
              </a:highlight>
              <a:latin typeface="Nunito"/>
              <a:ea typeface="Nunito"/>
              <a:cs typeface="Nunito"/>
              <a:sym typeface="Nunito"/>
            </a:endParaRPr>
          </a:p>
          <a:p>
            <a:pPr indent="0" lvl="0" marL="0" rtl="0" algn="l">
              <a:spcBef>
                <a:spcPts val="1200"/>
              </a:spcBef>
              <a:spcAft>
                <a:spcPts val="0"/>
              </a:spcAft>
              <a:buNone/>
            </a:pPr>
            <a:r>
              <a:rPr lang="en-GB" sz="2150">
                <a:highlight>
                  <a:schemeClr val="dk1"/>
                </a:highlight>
                <a:latin typeface="Nunito"/>
                <a:ea typeface="Nunito"/>
                <a:cs typeface="Nunito"/>
                <a:sym typeface="Nunito"/>
              </a:rPr>
              <a:t> 	&lt;/select&gt;</a:t>
            </a:r>
            <a:endParaRPr sz="2150">
              <a:highlight>
                <a:schemeClr val="dk1"/>
              </a:highlight>
              <a:latin typeface="Nunito"/>
              <a:ea typeface="Nunito"/>
              <a:cs typeface="Nunito"/>
              <a:sym typeface="Nunito"/>
            </a:endParaRPr>
          </a:p>
          <a:p>
            <a:pPr indent="0" lvl="0" marL="0" rtl="0" algn="l">
              <a:spcBef>
                <a:spcPts val="1200"/>
              </a:spcBef>
              <a:spcAft>
                <a:spcPts val="1200"/>
              </a:spcAft>
              <a:buNone/>
            </a:pPr>
            <a:r>
              <a:t/>
            </a:r>
            <a:endParaRPr b="1" sz="2150">
              <a:highlight>
                <a:schemeClr val="dk1"/>
              </a:highlight>
              <a:latin typeface="Nunito"/>
              <a:ea typeface="Nunito"/>
              <a:cs typeface="Nunito"/>
              <a:sym typeface="Nunito"/>
            </a:endParaRPr>
          </a:p>
        </p:txBody>
      </p:sp>
      <p:pic>
        <p:nvPicPr>
          <p:cNvPr id="329" name="Google Shape;329;p45"/>
          <p:cNvPicPr preferRelativeResize="0"/>
          <p:nvPr/>
        </p:nvPicPr>
        <p:blipFill>
          <a:blip r:embed="rId3">
            <a:alphaModFix/>
          </a:blip>
          <a:stretch>
            <a:fillRect/>
          </a:stretch>
        </p:blipFill>
        <p:spPr>
          <a:xfrm>
            <a:off x="4572000" y="2324375"/>
            <a:ext cx="3999975" cy="23787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6"/>
          <p:cNvSpPr txBox="1"/>
          <p:nvPr>
            <p:ph type="title"/>
          </p:nvPr>
        </p:nvSpPr>
        <p:spPr>
          <a:xfrm>
            <a:off x="819150" y="543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&lt;select&gt; tag</a:t>
            </a:r>
            <a:endParaRPr/>
          </a:p>
        </p:txBody>
      </p:sp>
      <p:sp>
        <p:nvSpPr>
          <p:cNvPr id="335" name="Google Shape;335;p46"/>
          <p:cNvSpPr txBox="1"/>
          <p:nvPr>
            <p:ph idx="1" type="body"/>
          </p:nvPr>
        </p:nvSpPr>
        <p:spPr>
          <a:xfrm>
            <a:off x="819150" y="1443975"/>
            <a:ext cx="7505700" cy="3584100"/>
          </a:xfrm>
          <a:prstGeom prst="rect">
            <a:avLst/>
          </a:prstGeom>
        </p:spPr>
        <p:txBody>
          <a:bodyPr anchorCtr="0" anchor="t" bIns="91425" lIns="91425" spcFirstLastPara="1" rIns="91425" wrap="square" tIns="91425">
            <a:normAutofit fontScale="25000"/>
          </a:bodyPr>
          <a:lstStyle/>
          <a:p>
            <a:pPr indent="-330098" lvl="0" marL="457200" rtl="0" algn="l">
              <a:lnSpc>
                <a:spcPct val="150000"/>
              </a:lnSpc>
              <a:spcBef>
                <a:spcPts val="0"/>
              </a:spcBef>
              <a:spcAft>
                <a:spcPts val="0"/>
              </a:spcAft>
              <a:buSzPct val="100000"/>
              <a:buFont typeface="Nunito"/>
              <a:buChar char="●"/>
            </a:pPr>
            <a:r>
              <a:rPr b="1" lang="en-GB" sz="6393">
                <a:highlight>
                  <a:schemeClr val="dk1"/>
                </a:highlight>
                <a:latin typeface="Nunito"/>
                <a:ea typeface="Nunito"/>
                <a:cs typeface="Nunito"/>
                <a:sym typeface="Nunito"/>
              </a:rPr>
              <a:t>autofocus :-</a:t>
            </a:r>
            <a:r>
              <a:rPr lang="en-GB" sz="6393">
                <a:highlight>
                  <a:schemeClr val="dk1"/>
                </a:highlight>
                <a:latin typeface="Nunito"/>
                <a:ea typeface="Nunito"/>
                <a:cs typeface="Nunito"/>
                <a:sym typeface="Nunito"/>
              </a:rPr>
              <a:t> This attribute allows a dropdown menu (select element) to receive focus when the page loads automatically.</a:t>
            </a:r>
            <a:endParaRPr sz="6393">
              <a:highlight>
                <a:schemeClr val="dk1"/>
              </a:highlight>
              <a:latin typeface="Nunito"/>
              <a:ea typeface="Nunito"/>
              <a:cs typeface="Nunito"/>
              <a:sym typeface="Nunito"/>
            </a:endParaRPr>
          </a:p>
          <a:p>
            <a:pPr indent="-330098" lvl="0" marL="457200" rtl="0" algn="l">
              <a:lnSpc>
                <a:spcPct val="150000"/>
              </a:lnSpc>
              <a:spcBef>
                <a:spcPts val="0"/>
              </a:spcBef>
              <a:spcAft>
                <a:spcPts val="0"/>
              </a:spcAft>
              <a:buSzPct val="100000"/>
              <a:buFont typeface="Nunito"/>
              <a:buChar char="●"/>
            </a:pPr>
            <a:r>
              <a:rPr b="1" lang="en-GB" sz="6393">
                <a:highlight>
                  <a:schemeClr val="dk1"/>
                </a:highlight>
                <a:latin typeface="Nunito"/>
                <a:ea typeface="Nunito"/>
                <a:cs typeface="Nunito"/>
                <a:sym typeface="Nunito"/>
              </a:rPr>
              <a:t>disabled :-</a:t>
            </a:r>
            <a:r>
              <a:rPr lang="en-GB" sz="6393">
                <a:highlight>
                  <a:schemeClr val="dk1"/>
                </a:highlight>
                <a:latin typeface="Nunito"/>
                <a:ea typeface="Nunito"/>
                <a:cs typeface="Nunito"/>
                <a:sym typeface="Nunito"/>
              </a:rPr>
              <a:t> This is used to specify that the select element is disabled. A disabled drop-down list is unclickable and unusable. </a:t>
            </a:r>
            <a:endParaRPr sz="6393">
              <a:highlight>
                <a:schemeClr val="dk1"/>
              </a:highlight>
              <a:latin typeface="Nunito"/>
              <a:ea typeface="Nunito"/>
              <a:cs typeface="Nunito"/>
              <a:sym typeface="Nunito"/>
            </a:endParaRPr>
          </a:p>
          <a:p>
            <a:pPr indent="-330098" lvl="0" marL="457200" rtl="0" algn="l">
              <a:lnSpc>
                <a:spcPct val="150000"/>
              </a:lnSpc>
              <a:spcBef>
                <a:spcPts val="0"/>
              </a:spcBef>
              <a:spcAft>
                <a:spcPts val="0"/>
              </a:spcAft>
              <a:buSzPct val="100000"/>
              <a:buFont typeface="Nunito"/>
              <a:buChar char="●"/>
            </a:pPr>
            <a:r>
              <a:rPr b="1" lang="en-GB" sz="6393">
                <a:highlight>
                  <a:schemeClr val="dk1"/>
                </a:highlight>
                <a:latin typeface="Nunito"/>
                <a:ea typeface="Nunito"/>
                <a:cs typeface="Nunito"/>
                <a:sym typeface="Nunito"/>
              </a:rPr>
              <a:t>form :- </a:t>
            </a:r>
            <a:r>
              <a:rPr lang="en-GB" sz="6393">
                <a:highlight>
                  <a:schemeClr val="dk1"/>
                </a:highlight>
                <a:latin typeface="Nunito"/>
                <a:ea typeface="Nunito"/>
                <a:cs typeface="Nunito"/>
                <a:sym typeface="Nunito"/>
              </a:rPr>
              <a:t>This specifies the drop down list's associated form, identified by the id attribute of a &lt;form&gt; element.</a:t>
            </a:r>
            <a:endParaRPr sz="6393">
              <a:highlight>
                <a:schemeClr val="dk1"/>
              </a:highlight>
              <a:latin typeface="Nunito"/>
              <a:ea typeface="Nunito"/>
              <a:cs typeface="Nunito"/>
              <a:sym typeface="Nunito"/>
            </a:endParaRPr>
          </a:p>
          <a:p>
            <a:pPr indent="-323748" lvl="0" marL="457200" rtl="0" algn="l">
              <a:lnSpc>
                <a:spcPct val="150000"/>
              </a:lnSpc>
              <a:spcBef>
                <a:spcPts val="0"/>
              </a:spcBef>
              <a:spcAft>
                <a:spcPts val="0"/>
              </a:spcAft>
              <a:buSzPct val="93743"/>
              <a:buFont typeface="Nunito"/>
              <a:buChar char="●"/>
            </a:pPr>
            <a:r>
              <a:rPr b="1" lang="en-GB" sz="6393">
                <a:highlight>
                  <a:schemeClr val="dk1"/>
                </a:highlight>
                <a:latin typeface="Nunito"/>
                <a:ea typeface="Nunito"/>
                <a:cs typeface="Nunito"/>
                <a:sym typeface="Nunito"/>
              </a:rPr>
              <a:t>multiple :- </a:t>
            </a:r>
            <a:r>
              <a:rPr lang="en-GB" sz="6393">
                <a:highlight>
                  <a:schemeClr val="dk1"/>
                </a:highlight>
                <a:latin typeface="Nunito"/>
                <a:ea typeface="Nunito"/>
                <a:cs typeface="Nunito"/>
                <a:sym typeface="Nunito"/>
              </a:rPr>
              <a:t>It is a Boolean Attribute. It specifies that the user is allowed to select more than one value that presents in &lt;select&gt; element.</a:t>
            </a:r>
            <a:r>
              <a:rPr lang="en-GB" sz="5077">
                <a:highlight>
                  <a:schemeClr val="dk1"/>
                </a:highlight>
                <a:latin typeface="Nunito"/>
                <a:ea typeface="Nunito"/>
                <a:cs typeface="Nunito"/>
                <a:sym typeface="Nunito"/>
              </a:rPr>
              <a:t> </a:t>
            </a:r>
            <a:endParaRPr sz="5077">
              <a:highlight>
                <a:schemeClr val="dk1"/>
              </a:highlight>
              <a:latin typeface="Nunito"/>
              <a:ea typeface="Nunito"/>
              <a:cs typeface="Nunito"/>
              <a:sym typeface="Nunito"/>
            </a:endParaRPr>
          </a:p>
          <a:p>
            <a:pPr indent="0" lvl="0" marL="457200" rtl="0" algn="l">
              <a:spcBef>
                <a:spcPts val="1200"/>
              </a:spcBef>
              <a:spcAft>
                <a:spcPts val="0"/>
              </a:spcAft>
              <a:buNone/>
            </a:pPr>
            <a:r>
              <a:t/>
            </a:r>
            <a:endParaRPr sz="1350">
              <a:solidFill>
                <a:srgbClr val="FFFFFF"/>
              </a:solidFill>
              <a:highlight>
                <a:srgbClr val="131417"/>
              </a:highlight>
              <a:latin typeface="Nunito"/>
              <a:ea typeface="Nunito"/>
              <a:cs typeface="Nunito"/>
              <a:sym typeface="Nunito"/>
            </a:endParaRPr>
          </a:p>
          <a:p>
            <a:pPr indent="0" lvl="0" marL="0" rtl="0" algn="l">
              <a:spcBef>
                <a:spcPts val="800"/>
              </a:spcBef>
              <a:spcAft>
                <a:spcPts val="1200"/>
              </a:spcAft>
              <a:buNone/>
            </a:pPr>
            <a:r>
              <a:t/>
            </a:r>
            <a:endParaRPr sz="1250">
              <a:highlight>
                <a:schemeClr val="dk1"/>
              </a:highlight>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idx="1" type="body"/>
          </p:nvPr>
        </p:nvSpPr>
        <p:spPr>
          <a:xfrm>
            <a:off x="819150" y="729300"/>
            <a:ext cx="7505700" cy="3969300"/>
          </a:xfrm>
          <a:prstGeom prst="rect">
            <a:avLst/>
          </a:prstGeom>
        </p:spPr>
        <p:txBody>
          <a:bodyPr anchorCtr="0" anchor="t" bIns="91425" lIns="91425" spcFirstLastPara="1" rIns="91425" wrap="square" tIns="91425">
            <a:normAutofit/>
          </a:bodyPr>
          <a:lstStyle/>
          <a:p>
            <a:pPr indent="-333375" lvl="0" marL="457200" rtl="0" algn="l">
              <a:lnSpc>
                <a:spcPct val="150000"/>
              </a:lnSpc>
              <a:spcBef>
                <a:spcPts val="0"/>
              </a:spcBef>
              <a:spcAft>
                <a:spcPts val="0"/>
              </a:spcAft>
              <a:buSzPts val="1650"/>
              <a:buFont typeface="Nunito"/>
              <a:buChar char="●"/>
            </a:pPr>
            <a:r>
              <a:rPr b="1" lang="en-GB" sz="1650">
                <a:highlight>
                  <a:schemeClr val="dk1"/>
                </a:highlight>
                <a:latin typeface="Nunito"/>
                <a:ea typeface="Nunito"/>
                <a:cs typeface="Nunito"/>
                <a:sym typeface="Nunito"/>
              </a:rPr>
              <a:t>n</a:t>
            </a:r>
            <a:r>
              <a:rPr b="1" lang="en-GB" sz="1650">
                <a:highlight>
                  <a:schemeClr val="dk1"/>
                </a:highlight>
                <a:latin typeface="Nunito"/>
                <a:ea typeface="Nunito"/>
                <a:cs typeface="Nunito"/>
                <a:sym typeface="Nunito"/>
              </a:rPr>
              <a:t>ame :-</a:t>
            </a:r>
            <a:r>
              <a:rPr lang="en-GB" sz="1650">
                <a:highlight>
                  <a:schemeClr val="dk1"/>
                </a:highlight>
                <a:latin typeface="Nunito"/>
                <a:ea typeface="Nunito"/>
                <a:cs typeface="Nunito"/>
                <a:sym typeface="Nunito"/>
              </a:rPr>
              <a:t> It is used to specify a name for the drop-down list. It is used to reference the form-data after submitting the form. </a:t>
            </a:r>
            <a:endParaRPr sz="1650">
              <a:highlight>
                <a:schemeClr val="dk1"/>
              </a:highlight>
              <a:latin typeface="Nunito"/>
              <a:ea typeface="Nunito"/>
              <a:cs typeface="Nunito"/>
              <a:sym typeface="Nunito"/>
            </a:endParaRPr>
          </a:p>
          <a:p>
            <a:pPr indent="-333375" lvl="0" marL="457200" rtl="0" algn="l">
              <a:lnSpc>
                <a:spcPct val="150000"/>
              </a:lnSpc>
              <a:spcBef>
                <a:spcPts val="0"/>
              </a:spcBef>
              <a:spcAft>
                <a:spcPts val="0"/>
              </a:spcAft>
              <a:buSzPts val="1650"/>
              <a:buFont typeface="Nunito"/>
              <a:buChar char="●"/>
            </a:pPr>
            <a:r>
              <a:rPr b="1" lang="en-GB" sz="1650">
                <a:highlight>
                  <a:schemeClr val="dk1"/>
                </a:highlight>
                <a:latin typeface="Nunito"/>
                <a:ea typeface="Nunito"/>
                <a:cs typeface="Nunito"/>
                <a:sym typeface="Nunito"/>
              </a:rPr>
              <a:t>required :-</a:t>
            </a:r>
            <a:r>
              <a:rPr lang="en-GB" sz="1650">
                <a:highlight>
                  <a:schemeClr val="dk1"/>
                </a:highlight>
                <a:latin typeface="Nunito"/>
                <a:ea typeface="Nunito"/>
                <a:cs typeface="Nunito"/>
                <a:sym typeface="Nunito"/>
              </a:rPr>
              <a:t> It is a Boolean attribute which is used to specify that the user should be selected value before submitting the Form. </a:t>
            </a:r>
            <a:endParaRPr sz="1650">
              <a:highlight>
                <a:schemeClr val="dk1"/>
              </a:highlight>
              <a:latin typeface="Nunito"/>
              <a:ea typeface="Nunito"/>
              <a:cs typeface="Nunito"/>
              <a:sym typeface="Nunito"/>
            </a:endParaRPr>
          </a:p>
          <a:p>
            <a:pPr indent="-333375" lvl="0" marL="457200" rtl="0" algn="l">
              <a:lnSpc>
                <a:spcPct val="150000"/>
              </a:lnSpc>
              <a:spcBef>
                <a:spcPts val="0"/>
              </a:spcBef>
              <a:spcAft>
                <a:spcPts val="0"/>
              </a:spcAft>
              <a:buSzPts val="1650"/>
              <a:buFont typeface="Nunito"/>
              <a:buChar char="●"/>
            </a:pPr>
            <a:r>
              <a:rPr b="1" lang="en-GB" sz="1650">
                <a:highlight>
                  <a:schemeClr val="dk1"/>
                </a:highlight>
                <a:latin typeface="Nunito"/>
                <a:ea typeface="Nunito"/>
                <a:cs typeface="Nunito"/>
                <a:sym typeface="Nunito"/>
              </a:rPr>
              <a:t>size :- </a:t>
            </a:r>
            <a:r>
              <a:rPr lang="en-GB" sz="1650">
                <a:highlight>
                  <a:schemeClr val="dk1"/>
                </a:highlight>
                <a:latin typeface="Nunito"/>
                <a:ea typeface="Nunito"/>
                <a:cs typeface="Nunito"/>
                <a:sym typeface="Nunito"/>
              </a:rPr>
              <a:t>It is used to specifies the number of visible options in a drop-down list. </a:t>
            </a:r>
            <a:endParaRPr sz="1650">
              <a:highlight>
                <a:schemeClr val="dk1"/>
              </a:highlight>
              <a:latin typeface="Nunito"/>
              <a:ea typeface="Nunito"/>
              <a:cs typeface="Nunito"/>
              <a:sym typeface="Nunito"/>
            </a:endParaRPr>
          </a:p>
          <a:p>
            <a:pPr indent="0" lvl="0" marL="457200" rtl="0" algn="l">
              <a:lnSpc>
                <a:spcPct val="150000"/>
              </a:lnSpc>
              <a:spcBef>
                <a:spcPts val="1200"/>
              </a:spcBef>
              <a:spcAft>
                <a:spcPts val="800"/>
              </a:spcAft>
              <a:buNone/>
            </a:pPr>
            <a:r>
              <a:rPr b="1" lang="en-GB" sz="1650">
                <a:highlight>
                  <a:schemeClr val="dk1"/>
                </a:highlight>
                <a:latin typeface="Nunito"/>
                <a:ea typeface="Nunito"/>
                <a:cs typeface="Nunito"/>
                <a:sym typeface="Nunito"/>
              </a:rPr>
              <a:t>Note: </a:t>
            </a:r>
            <a:r>
              <a:rPr lang="en-GB" sz="1650">
                <a:highlight>
                  <a:schemeClr val="dk1"/>
                </a:highlight>
                <a:latin typeface="Nunito"/>
                <a:ea typeface="Nunito"/>
                <a:cs typeface="Nunito"/>
                <a:sym typeface="Nunito"/>
              </a:rPr>
              <a:t>If the value of the size attribute is greater than 1 but lower that the number of options in a DropDown List. so the Browser will automatically add the scrollbar for specifying that there are more options to view. </a:t>
            </a:r>
            <a:endParaRPr sz="1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type="title"/>
          </p:nvPr>
        </p:nvSpPr>
        <p:spPr>
          <a:xfrm>
            <a:off x="819150" y="379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&lt;option&gt; tag</a:t>
            </a:r>
            <a:endParaRPr/>
          </a:p>
        </p:txBody>
      </p:sp>
      <p:sp>
        <p:nvSpPr>
          <p:cNvPr id="346" name="Google Shape;346;p48"/>
          <p:cNvSpPr txBox="1"/>
          <p:nvPr>
            <p:ph idx="1" type="body"/>
          </p:nvPr>
        </p:nvSpPr>
        <p:spPr>
          <a:xfrm>
            <a:off x="743375" y="1232725"/>
            <a:ext cx="7505700" cy="3741300"/>
          </a:xfrm>
          <a:prstGeom prst="rect">
            <a:avLst/>
          </a:prstGeom>
        </p:spPr>
        <p:txBody>
          <a:bodyPr anchorCtr="0" anchor="t" bIns="91425" lIns="91425" spcFirstLastPara="1" rIns="91425" wrap="square" tIns="91425">
            <a:normAutofit/>
          </a:bodyPr>
          <a:lstStyle/>
          <a:p>
            <a:pPr indent="-349250" lvl="0" marL="457200" marR="0" rtl="0" algn="l">
              <a:lnSpc>
                <a:spcPct val="115000"/>
              </a:lnSpc>
              <a:spcBef>
                <a:spcPts val="0"/>
              </a:spcBef>
              <a:spcAft>
                <a:spcPts val="0"/>
              </a:spcAft>
              <a:buSzPts val="1900"/>
              <a:buChar char="●"/>
            </a:pPr>
            <a:r>
              <a:rPr b="1" lang="en-GB" sz="1900"/>
              <a:t>Disabled :- </a:t>
            </a:r>
            <a:r>
              <a:rPr lang="en-GB" sz="1900"/>
              <a:t>This attribute contains the </a:t>
            </a:r>
            <a:r>
              <a:rPr lang="en-GB" sz="1900"/>
              <a:t>value disabled which represents the option is disabled.</a:t>
            </a:r>
            <a:endParaRPr sz="1900"/>
          </a:p>
          <a:p>
            <a:pPr indent="-349250" lvl="0" marL="457200" marR="0" rtl="0" algn="l">
              <a:lnSpc>
                <a:spcPct val="115000"/>
              </a:lnSpc>
              <a:spcBef>
                <a:spcPts val="0"/>
              </a:spcBef>
              <a:spcAft>
                <a:spcPts val="0"/>
              </a:spcAft>
              <a:buSzPts val="1900"/>
              <a:buChar char="●"/>
            </a:pPr>
            <a:r>
              <a:rPr b="1" lang="en-GB" sz="1900"/>
              <a:t>Label :-</a:t>
            </a:r>
            <a:r>
              <a:rPr lang="en-GB" sz="1900"/>
              <a:t> This attribute contains the text value which represents the shorted label for the option.</a:t>
            </a:r>
            <a:endParaRPr sz="1900"/>
          </a:p>
          <a:p>
            <a:pPr indent="-349250" lvl="0" marL="457200" marR="0" rtl="0" algn="l">
              <a:lnSpc>
                <a:spcPct val="115000"/>
              </a:lnSpc>
              <a:spcBef>
                <a:spcPts val="0"/>
              </a:spcBef>
              <a:spcAft>
                <a:spcPts val="0"/>
              </a:spcAft>
              <a:buSzPts val="1900"/>
              <a:buChar char="●"/>
            </a:pPr>
            <a:r>
              <a:rPr b="1" lang="en-GB" sz="1900"/>
              <a:t>Selected : -</a:t>
            </a:r>
            <a:r>
              <a:rPr lang="en-GB" sz="1900"/>
              <a:t>  This attribute contains the value selected which represents the item that is pre-selected when the browser loaded.</a:t>
            </a:r>
            <a:endParaRPr sz="1900"/>
          </a:p>
          <a:p>
            <a:pPr indent="-349250" lvl="0" marL="457200" marR="0" rtl="0" algn="l">
              <a:lnSpc>
                <a:spcPct val="115000"/>
              </a:lnSpc>
              <a:spcBef>
                <a:spcPts val="0"/>
              </a:spcBef>
              <a:spcAft>
                <a:spcPts val="0"/>
              </a:spcAft>
              <a:buSzPts val="1900"/>
              <a:buChar char="●"/>
            </a:pPr>
            <a:r>
              <a:rPr b="1" lang="en-GB" sz="1900"/>
              <a:t>Value :- </a:t>
            </a:r>
            <a:r>
              <a:rPr lang="en-GB" sz="1900"/>
              <a:t>This attribute contains the value text sent to the server.</a:t>
            </a:r>
            <a:endParaRPr sz="1900"/>
          </a:p>
          <a:p>
            <a:pPr indent="0" lvl="0" marL="457200" marR="0" rtl="0" algn="l">
              <a:lnSpc>
                <a:spcPct val="115000"/>
              </a:lnSpc>
              <a:spcBef>
                <a:spcPts val="1200"/>
              </a:spcBef>
              <a:spcAft>
                <a:spcPts val="1200"/>
              </a:spcAft>
              <a:buNone/>
            </a:pPr>
            <a:r>
              <a:rPr b="1" lang="en-GB" sz="1900"/>
              <a:t>Note :- All the attributes mentioned are optional. but it’s recommended to add value attribute. </a:t>
            </a:r>
            <a:endParaRPr sz="1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819150" y="554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352" name="Google Shape;352;p49"/>
          <p:cNvSpPr txBox="1"/>
          <p:nvPr>
            <p:ph idx="1" type="body"/>
          </p:nvPr>
        </p:nvSpPr>
        <p:spPr>
          <a:xfrm>
            <a:off x="884425" y="1260650"/>
            <a:ext cx="7505700" cy="3178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a:t> </a:t>
            </a:r>
            <a:r>
              <a:rPr lang="en-GB" sz="2806"/>
              <a:t> </a:t>
            </a:r>
            <a:r>
              <a:rPr lang="en-GB" sz="3198"/>
              <a:t>&lt;label for="fruit"&gt;Choose a fruit:&lt;/label&gt;</a:t>
            </a:r>
            <a:endParaRPr sz="3198"/>
          </a:p>
          <a:p>
            <a:pPr indent="0" lvl="0" marL="0" rtl="0" algn="l">
              <a:spcBef>
                <a:spcPts val="1200"/>
              </a:spcBef>
              <a:spcAft>
                <a:spcPts val="0"/>
              </a:spcAft>
              <a:buNone/>
            </a:pPr>
            <a:r>
              <a:rPr lang="en-GB" sz="3198"/>
              <a:t>  &lt;select name="fruit" id="fruit"&gt;</a:t>
            </a:r>
            <a:endParaRPr sz="3198"/>
          </a:p>
          <a:p>
            <a:pPr indent="0" lvl="0" marL="0" rtl="0" algn="l">
              <a:spcBef>
                <a:spcPts val="1200"/>
              </a:spcBef>
              <a:spcAft>
                <a:spcPts val="0"/>
              </a:spcAft>
              <a:buNone/>
            </a:pPr>
            <a:r>
              <a:rPr lang="en-GB" sz="3198"/>
              <a:t>    &lt;option value="apple"&gt;Apple&lt;/option&gt;</a:t>
            </a:r>
            <a:endParaRPr sz="3198"/>
          </a:p>
          <a:p>
            <a:pPr indent="0" lvl="0" marL="0" rtl="0" algn="l">
              <a:spcBef>
                <a:spcPts val="1200"/>
              </a:spcBef>
              <a:spcAft>
                <a:spcPts val="0"/>
              </a:spcAft>
              <a:buNone/>
            </a:pPr>
            <a:r>
              <a:rPr lang="en-GB" sz="3198"/>
              <a:t>    &lt;option value="banana"&gt;Banana&lt;/option&gt;</a:t>
            </a:r>
            <a:endParaRPr sz="3198"/>
          </a:p>
          <a:p>
            <a:pPr indent="0" lvl="0" marL="0" rtl="0" algn="l">
              <a:spcBef>
                <a:spcPts val="1200"/>
              </a:spcBef>
              <a:spcAft>
                <a:spcPts val="0"/>
              </a:spcAft>
              <a:buNone/>
            </a:pPr>
            <a:r>
              <a:rPr lang="en-GB" sz="3198"/>
              <a:t>    &lt;option value="orange"&gt;Orange&lt;/option&gt;</a:t>
            </a:r>
            <a:endParaRPr sz="3198"/>
          </a:p>
          <a:p>
            <a:pPr indent="0" lvl="0" marL="0" rtl="0" algn="l">
              <a:spcBef>
                <a:spcPts val="1200"/>
              </a:spcBef>
              <a:spcAft>
                <a:spcPts val="0"/>
              </a:spcAft>
              <a:buNone/>
            </a:pPr>
            <a:r>
              <a:rPr lang="en-GB" sz="3198"/>
              <a:t>    &lt;option value="mango"&gt;Mango&lt;/option&gt;</a:t>
            </a:r>
            <a:endParaRPr sz="3198"/>
          </a:p>
          <a:p>
            <a:pPr indent="0" lvl="0" marL="0" rtl="0" algn="l">
              <a:spcBef>
                <a:spcPts val="1200"/>
              </a:spcBef>
              <a:spcAft>
                <a:spcPts val="0"/>
              </a:spcAft>
              <a:buNone/>
            </a:pPr>
            <a:r>
              <a:rPr lang="en-GB" sz="3198"/>
              <a:t>  &lt;/select&gt;</a:t>
            </a:r>
            <a:endParaRPr sz="3198"/>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&lt;fieldset&gt; tag </a:t>
            </a:r>
            <a:endParaRPr/>
          </a:p>
        </p:txBody>
      </p:sp>
      <p:sp>
        <p:nvSpPr>
          <p:cNvPr id="358" name="Google Shape;358;p50"/>
          <p:cNvSpPr txBox="1"/>
          <p:nvPr>
            <p:ph idx="1" type="body"/>
          </p:nvPr>
        </p:nvSpPr>
        <p:spPr>
          <a:xfrm>
            <a:off x="819150" y="1633600"/>
            <a:ext cx="4963800" cy="28050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lang="en-GB" sz="1950">
                <a:solidFill>
                  <a:srgbClr val="000000"/>
                </a:solidFill>
                <a:highlight>
                  <a:srgbClr val="FFFFFF"/>
                </a:highlight>
              </a:rPr>
              <a:t>The </a:t>
            </a:r>
            <a:r>
              <a:rPr lang="en-GB" sz="2000">
                <a:solidFill>
                  <a:srgbClr val="DC143C"/>
                </a:solidFill>
                <a:highlight>
                  <a:srgbClr val="FFFFFF"/>
                </a:highlight>
              </a:rPr>
              <a:t>&lt;fieldset&gt;</a:t>
            </a:r>
            <a:r>
              <a:rPr lang="en-GB" sz="1950">
                <a:solidFill>
                  <a:srgbClr val="000000"/>
                </a:solidFill>
                <a:highlight>
                  <a:srgbClr val="FFFFFF"/>
                </a:highlight>
              </a:rPr>
              <a:t> tag is used to group related elements in a form.</a:t>
            </a:r>
            <a:endParaRPr sz="1950">
              <a:solidFill>
                <a:srgbClr val="000000"/>
              </a:solidFill>
              <a:highlight>
                <a:srgbClr val="FFFFFF"/>
              </a:highlight>
            </a:endParaRPr>
          </a:p>
          <a:p>
            <a:pPr indent="0" lvl="0" marL="0" rtl="0" algn="l">
              <a:spcBef>
                <a:spcPts val="1400"/>
              </a:spcBef>
              <a:spcAft>
                <a:spcPts val="0"/>
              </a:spcAft>
              <a:buNone/>
            </a:pPr>
            <a:r>
              <a:rPr lang="en-GB" sz="1950">
                <a:solidFill>
                  <a:srgbClr val="000000"/>
                </a:solidFill>
                <a:highlight>
                  <a:srgbClr val="FFFFFF"/>
                </a:highlight>
              </a:rPr>
              <a:t>The </a:t>
            </a:r>
            <a:r>
              <a:rPr lang="en-GB" sz="2000">
                <a:solidFill>
                  <a:srgbClr val="DC143C"/>
                </a:solidFill>
                <a:highlight>
                  <a:srgbClr val="FFFFFF"/>
                </a:highlight>
              </a:rPr>
              <a:t>&lt;fieldset&gt;</a:t>
            </a:r>
            <a:r>
              <a:rPr lang="en-GB" sz="1950">
                <a:solidFill>
                  <a:srgbClr val="000000"/>
                </a:solidFill>
                <a:highlight>
                  <a:srgbClr val="FFFFFF"/>
                </a:highlight>
              </a:rPr>
              <a:t> tag draws a box around the related elements.</a:t>
            </a:r>
            <a:endParaRPr sz="1950">
              <a:solidFill>
                <a:srgbClr val="000000"/>
              </a:solidFill>
              <a:highlight>
                <a:srgbClr val="FFFFFF"/>
              </a:highlight>
            </a:endParaRPr>
          </a:p>
          <a:p>
            <a:pPr indent="0" lvl="0" marL="0" rtl="0" algn="l">
              <a:spcBef>
                <a:spcPts val="1400"/>
              </a:spcBef>
              <a:spcAft>
                <a:spcPts val="0"/>
              </a:spcAft>
              <a:buNone/>
            </a:pPr>
            <a:r>
              <a:rPr lang="en-GB" sz="1950">
                <a:solidFill>
                  <a:srgbClr val="000000"/>
                </a:solidFill>
                <a:highlight>
                  <a:srgbClr val="FFFFFF"/>
                </a:highlight>
              </a:rPr>
              <a:t>The &lt;legend&gt; tag is used to define a caption for the </a:t>
            </a:r>
            <a:r>
              <a:rPr lang="en-GB" sz="2000">
                <a:solidFill>
                  <a:srgbClr val="DC143C"/>
                </a:solidFill>
              </a:rPr>
              <a:t>&lt;fieldset&gt;</a:t>
            </a:r>
            <a:r>
              <a:rPr lang="en-GB" sz="1950">
                <a:solidFill>
                  <a:srgbClr val="000000"/>
                </a:solidFill>
                <a:highlight>
                  <a:srgbClr val="FFFFFF"/>
                </a:highlight>
              </a:rPr>
              <a:t> element.</a:t>
            </a:r>
            <a:endParaRPr sz="2250">
              <a:solidFill>
                <a:srgbClr val="000000"/>
              </a:solidFill>
              <a:highlight>
                <a:srgbClr val="FFFFFF"/>
              </a:highlight>
            </a:endParaRPr>
          </a:p>
          <a:p>
            <a:pPr indent="0" lvl="0" marL="0" rtl="0" algn="l">
              <a:spcBef>
                <a:spcPts val="1400"/>
              </a:spcBef>
              <a:spcAft>
                <a:spcPts val="1200"/>
              </a:spcAft>
              <a:buNone/>
            </a:pPr>
            <a:r>
              <a:t/>
            </a:r>
            <a:endParaRPr/>
          </a:p>
        </p:txBody>
      </p:sp>
      <p:pic>
        <p:nvPicPr>
          <p:cNvPr id="359" name="Google Shape;359;p50"/>
          <p:cNvPicPr preferRelativeResize="0"/>
          <p:nvPr/>
        </p:nvPicPr>
        <p:blipFill>
          <a:blip r:embed="rId3">
            <a:alphaModFix/>
          </a:blip>
          <a:stretch>
            <a:fillRect/>
          </a:stretch>
        </p:blipFill>
        <p:spPr>
          <a:xfrm>
            <a:off x="5948400" y="2571750"/>
            <a:ext cx="2889900" cy="2107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a:t>
            </a:r>
            <a:r>
              <a:rPr lang="en-GB"/>
              <a:t>&lt;fieldset&gt; tag </a:t>
            </a:r>
            <a:endParaRPr/>
          </a:p>
        </p:txBody>
      </p:sp>
      <p:sp>
        <p:nvSpPr>
          <p:cNvPr id="365" name="Google Shape;365;p5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8775" lvl="0" marL="457200" rtl="0" algn="l">
              <a:spcBef>
                <a:spcPts val="1500"/>
              </a:spcBef>
              <a:spcAft>
                <a:spcPts val="0"/>
              </a:spcAft>
              <a:buSzPts val="2050"/>
              <a:buFont typeface="Verdana"/>
              <a:buChar char="●"/>
            </a:pPr>
            <a:r>
              <a:rPr b="1" lang="en-GB" sz="2050">
                <a:highlight>
                  <a:srgbClr val="FFFFFF"/>
                </a:highlight>
                <a:latin typeface="Verdana"/>
                <a:ea typeface="Verdana"/>
                <a:cs typeface="Verdana"/>
                <a:sym typeface="Verdana"/>
              </a:rPr>
              <a:t>d</a:t>
            </a:r>
            <a:r>
              <a:rPr b="1" lang="en-GB" sz="2050">
                <a:highlight>
                  <a:srgbClr val="FFFFFF"/>
                </a:highlight>
                <a:latin typeface="Verdana"/>
                <a:ea typeface="Verdana"/>
                <a:cs typeface="Verdana"/>
                <a:sym typeface="Verdana"/>
              </a:rPr>
              <a:t>isabled </a:t>
            </a:r>
            <a:r>
              <a:rPr lang="en-GB" sz="2050">
                <a:solidFill>
                  <a:srgbClr val="000000"/>
                </a:solidFill>
                <a:highlight>
                  <a:srgbClr val="FFFFFF"/>
                </a:highlight>
                <a:latin typeface="Verdana"/>
                <a:ea typeface="Verdana"/>
                <a:cs typeface="Verdana"/>
                <a:sym typeface="Verdana"/>
              </a:rPr>
              <a:t>:Specifies that a group of related form elements should be disabled</a:t>
            </a:r>
            <a:endParaRPr sz="2050">
              <a:solidFill>
                <a:srgbClr val="000000"/>
              </a:solidFill>
              <a:highlight>
                <a:srgbClr val="FFFFFF"/>
              </a:highlight>
              <a:latin typeface="Verdana"/>
              <a:ea typeface="Verdana"/>
              <a:cs typeface="Verdana"/>
              <a:sym typeface="Verdana"/>
            </a:endParaRPr>
          </a:p>
          <a:p>
            <a:pPr indent="-358775" lvl="0" marL="457200" rtl="0" algn="l">
              <a:spcBef>
                <a:spcPts val="0"/>
              </a:spcBef>
              <a:spcAft>
                <a:spcPts val="0"/>
              </a:spcAft>
              <a:buClr>
                <a:srgbClr val="000000"/>
              </a:buClr>
              <a:buSzPts val="2050"/>
              <a:buFont typeface="Verdana"/>
              <a:buChar char="●"/>
            </a:pPr>
            <a:r>
              <a:rPr b="1" lang="en-GB" sz="2050">
                <a:solidFill>
                  <a:srgbClr val="000000"/>
                </a:solidFill>
                <a:highlight>
                  <a:srgbClr val="FFFFFF"/>
                </a:highlight>
                <a:latin typeface="Verdana"/>
                <a:ea typeface="Verdana"/>
                <a:cs typeface="Verdana"/>
                <a:sym typeface="Verdana"/>
              </a:rPr>
              <a:t>form</a:t>
            </a:r>
            <a:r>
              <a:rPr b="1" i="1" lang="en-GB" sz="2050">
                <a:solidFill>
                  <a:srgbClr val="000000"/>
                </a:solidFill>
                <a:highlight>
                  <a:srgbClr val="FFFFFF"/>
                </a:highlight>
                <a:latin typeface="Verdana"/>
                <a:ea typeface="Verdana"/>
                <a:cs typeface="Verdana"/>
                <a:sym typeface="Verdana"/>
              </a:rPr>
              <a:t> </a:t>
            </a:r>
            <a:r>
              <a:rPr i="1" lang="en-GB" sz="2050">
                <a:solidFill>
                  <a:srgbClr val="000000"/>
                </a:solidFill>
                <a:highlight>
                  <a:srgbClr val="FFFFFF"/>
                </a:highlight>
                <a:latin typeface="Verdana"/>
                <a:ea typeface="Verdana"/>
                <a:cs typeface="Verdana"/>
                <a:sym typeface="Verdana"/>
              </a:rPr>
              <a:t>:</a:t>
            </a:r>
            <a:r>
              <a:rPr lang="en-GB" sz="2050">
                <a:solidFill>
                  <a:srgbClr val="000000"/>
                </a:solidFill>
                <a:highlight>
                  <a:srgbClr val="FFFFFF"/>
                </a:highlight>
                <a:latin typeface="Verdana"/>
                <a:ea typeface="Verdana"/>
                <a:cs typeface="Verdana"/>
                <a:sym typeface="Verdana"/>
              </a:rPr>
              <a:t>Specifies which form the fieldset belongs to</a:t>
            </a:r>
            <a:endParaRPr sz="2050">
              <a:solidFill>
                <a:srgbClr val="000000"/>
              </a:solidFill>
              <a:highlight>
                <a:srgbClr val="FFFFFF"/>
              </a:highlight>
              <a:latin typeface="Verdana"/>
              <a:ea typeface="Verdana"/>
              <a:cs typeface="Verdana"/>
              <a:sym typeface="Verdana"/>
            </a:endParaRPr>
          </a:p>
          <a:p>
            <a:pPr indent="-358775" lvl="0" marL="457200" rtl="0" algn="l">
              <a:spcBef>
                <a:spcPts val="0"/>
              </a:spcBef>
              <a:spcAft>
                <a:spcPts val="0"/>
              </a:spcAft>
              <a:buClr>
                <a:srgbClr val="000000"/>
              </a:buClr>
              <a:buSzPts val="2050"/>
              <a:buFont typeface="Verdana"/>
              <a:buChar char="●"/>
            </a:pPr>
            <a:r>
              <a:rPr b="1" lang="en-GB" sz="2050">
                <a:solidFill>
                  <a:srgbClr val="000000"/>
                </a:solidFill>
                <a:highlight>
                  <a:srgbClr val="FFFFFF"/>
                </a:highlight>
                <a:latin typeface="Verdana"/>
                <a:ea typeface="Verdana"/>
                <a:cs typeface="Verdana"/>
                <a:sym typeface="Verdana"/>
              </a:rPr>
              <a:t>name </a:t>
            </a:r>
            <a:r>
              <a:rPr lang="en-GB" sz="2050">
                <a:solidFill>
                  <a:srgbClr val="000000"/>
                </a:solidFill>
                <a:highlight>
                  <a:srgbClr val="FFFFFF"/>
                </a:highlight>
                <a:latin typeface="Verdana"/>
                <a:ea typeface="Verdana"/>
                <a:cs typeface="Verdana"/>
                <a:sym typeface="Verdana"/>
              </a:rPr>
              <a:t>:Specifies a name for the fieldset</a:t>
            </a:r>
            <a:endParaRPr sz="2050">
              <a:solidFill>
                <a:srgbClr val="000000"/>
              </a:solidFill>
              <a:highlight>
                <a:srgbClr val="FFFFFF"/>
              </a:highlight>
              <a:latin typeface="Verdana"/>
              <a:ea typeface="Verdana"/>
              <a:cs typeface="Verdana"/>
              <a:sym typeface="Verdana"/>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idx="1" type="body"/>
          </p:nvPr>
        </p:nvSpPr>
        <p:spPr>
          <a:xfrm>
            <a:off x="819150" y="1990725"/>
            <a:ext cx="2427600" cy="98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800"/>
              <a:t>Sign In Form</a:t>
            </a:r>
            <a:endParaRPr sz="2800"/>
          </a:p>
        </p:txBody>
      </p:sp>
      <p:pic>
        <p:nvPicPr>
          <p:cNvPr id="147" name="Google Shape;147;p16"/>
          <p:cNvPicPr preferRelativeResize="0"/>
          <p:nvPr/>
        </p:nvPicPr>
        <p:blipFill rotWithShape="1">
          <a:blip r:embed="rId3">
            <a:alphaModFix/>
          </a:blip>
          <a:srcRect b="9649" l="24625" r="23409" t="6295"/>
          <a:stretch/>
        </p:blipFill>
        <p:spPr>
          <a:xfrm>
            <a:off x="4633050" y="190500"/>
            <a:ext cx="4290250" cy="4673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371" name="Google Shape;371;p5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050">
              <a:solidFill>
                <a:srgbClr val="808080"/>
              </a:solidFill>
              <a:highlight>
                <a:srgbClr val="1E1E1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372" name="Google Shape;372;p52"/>
          <p:cNvPicPr preferRelativeResize="0"/>
          <p:nvPr/>
        </p:nvPicPr>
        <p:blipFill>
          <a:blip r:embed="rId3">
            <a:alphaModFix/>
          </a:blip>
          <a:stretch>
            <a:fillRect/>
          </a:stretch>
        </p:blipFill>
        <p:spPr>
          <a:xfrm>
            <a:off x="1545675" y="1751150"/>
            <a:ext cx="6631350" cy="2927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&lt;datalist&gt; tag</a:t>
            </a:r>
            <a:endParaRPr/>
          </a:p>
        </p:txBody>
      </p:sp>
      <p:sp>
        <p:nvSpPr>
          <p:cNvPr id="378" name="Google Shape;378;p53"/>
          <p:cNvSpPr txBox="1"/>
          <p:nvPr>
            <p:ph idx="1" type="body"/>
          </p:nvPr>
        </p:nvSpPr>
        <p:spPr>
          <a:xfrm>
            <a:off x="819150" y="1649250"/>
            <a:ext cx="4911600" cy="3494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688"/>
              <a:buNone/>
            </a:pPr>
            <a:r>
              <a:rPr lang="en-GB" sz="1821">
                <a:solidFill>
                  <a:srgbClr val="000000"/>
                </a:solidFill>
                <a:highlight>
                  <a:srgbClr val="FFFFFF"/>
                </a:highlight>
              </a:rPr>
              <a:t>The </a:t>
            </a:r>
            <a:r>
              <a:rPr lang="en-GB" sz="1852">
                <a:solidFill>
                  <a:srgbClr val="DC143C"/>
                </a:solidFill>
                <a:highlight>
                  <a:srgbClr val="FFFFFF"/>
                </a:highlight>
              </a:rPr>
              <a:t>&lt;datalist&gt;</a:t>
            </a:r>
            <a:r>
              <a:rPr lang="en-GB" sz="1821">
                <a:solidFill>
                  <a:srgbClr val="000000"/>
                </a:solidFill>
                <a:highlight>
                  <a:srgbClr val="FFFFFF"/>
                </a:highlight>
              </a:rPr>
              <a:t> tag specifies a list of pre-defined options for an &lt;input&gt; element.</a:t>
            </a:r>
            <a:endParaRPr sz="1821">
              <a:solidFill>
                <a:srgbClr val="000000"/>
              </a:solidFill>
              <a:highlight>
                <a:srgbClr val="FFFFFF"/>
              </a:highlight>
            </a:endParaRPr>
          </a:p>
          <a:p>
            <a:pPr indent="0" lvl="0" marL="0" rtl="0" algn="l">
              <a:lnSpc>
                <a:spcPct val="95000"/>
              </a:lnSpc>
              <a:spcBef>
                <a:spcPts val="1400"/>
              </a:spcBef>
              <a:spcAft>
                <a:spcPts val="0"/>
              </a:spcAft>
              <a:buSzPts val="688"/>
              <a:buNone/>
            </a:pPr>
            <a:r>
              <a:rPr lang="en-GB" sz="1821">
                <a:solidFill>
                  <a:srgbClr val="000000"/>
                </a:solidFill>
                <a:highlight>
                  <a:srgbClr val="FFFFFF"/>
                </a:highlight>
              </a:rPr>
              <a:t>The </a:t>
            </a:r>
            <a:r>
              <a:rPr lang="en-GB" sz="1852">
                <a:solidFill>
                  <a:srgbClr val="DC143C"/>
                </a:solidFill>
                <a:highlight>
                  <a:srgbClr val="FFFFFF"/>
                </a:highlight>
              </a:rPr>
              <a:t>&lt;datalist&gt;</a:t>
            </a:r>
            <a:r>
              <a:rPr lang="en-GB" sz="1821">
                <a:solidFill>
                  <a:srgbClr val="000000"/>
                </a:solidFill>
                <a:highlight>
                  <a:srgbClr val="FFFFFF"/>
                </a:highlight>
              </a:rPr>
              <a:t> tag is used to provide an "autocomplete" feature for &lt;input&gt; elements. Users will see a drop-down list of pre - defined options as they input data.</a:t>
            </a:r>
            <a:endParaRPr sz="1821">
              <a:solidFill>
                <a:srgbClr val="000000"/>
              </a:solidFill>
              <a:highlight>
                <a:srgbClr val="FFFFFF"/>
              </a:highlight>
            </a:endParaRPr>
          </a:p>
          <a:p>
            <a:pPr indent="0" lvl="0" marL="0" rtl="0" algn="l">
              <a:lnSpc>
                <a:spcPct val="95000"/>
              </a:lnSpc>
              <a:spcBef>
                <a:spcPts val="1400"/>
              </a:spcBef>
              <a:spcAft>
                <a:spcPts val="0"/>
              </a:spcAft>
              <a:buSzPts val="688"/>
              <a:buNone/>
            </a:pPr>
            <a:r>
              <a:rPr lang="en-GB" sz="1821">
                <a:solidFill>
                  <a:srgbClr val="000000"/>
                </a:solidFill>
                <a:highlight>
                  <a:srgbClr val="FFFFFF"/>
                </a:highlight>
              </a:rPr>
              <a:t>The </a:t>
            </a:r>
            <a:r>
              <a:rPr lang="en-GB" sz="1852">
                <a:solidFill>
                  <a:srgbClr val="DC143C"/>
                </a:solidFill>
                <a:highlight>
                  <a:srgbClr val="FFFFFF"/>
                </a:highlight>
              </a:rPr>
              <a:t>&lt;datalist&gt;</a:t>
            </a:r>
            <a:r>
              <a:rPr lang="en-GB" sz="1821">
                <a:solidFill>
                  <a:srgbClr val="000000"/>
                </a:solidFill>
                <a:highlight>
                  <a:srgbClr val="FFFFFF"/>
                </a:highlight>
              </a:rPr>
              <a:t> element' s id attribute must be equal to the &lt;input&gt; element's list attribute (this binds them together).</a:t>
            </a:r>
            <a:endParaRPr sz="1821">
              <a:solidFill>
                <a:srgbClr val="000000"/>
              </a:solidFill>
              <a:highlight>
                <a:srgbClr val="FFFFFF"/>
              </a:highlight>
            </a:endParaRPr>
          </a:p>
          <a:p>
            <a:pPr indent="0" lvl="0" marL="0" rtl="0" algn="l">
              <a:lnSpc>
                <a:spcPct val="95000"/>
              </a:lnSpc>
              <a:spcBef>
                <a:spcPts val="1400"/>
              </a:spcBef>
              <a:spcAft>
                <a:spcPts val="0"/>
              </a:spcAft>
              <a:buSzPts val="688"/>
              <a:buNone/>
            </a:pPr>
            <a:r>
              <a:t/>
            </a:r>
            <a:endParaRPr sz="912"/>
          </a:p>
          <a:p>
            <a:pPr indent="0" lvl="0" marL="0" rtl="0" algn="l">
              <a:lnSpc>
                <a:spcPct val="95000"/>
              </a:lnSpc>
              <a:spcBef>
                <a:spcPts val="1200"/>
              </a:spcBef>
              <a:spcAft>
                <a:spcPts val="1200"/>
              </a:spcAft>
              <a:buSzPts val="688"/>
              <a:buNone/>
            </a:pPr>
            <a:r>
              <a:t/>
            </a:r>
            <a:endParaRPr sz="912"/>
          </a:p>
        </p:txBody>
      </p:sp>
      <p:pic>
        <p:nvPicPr>
          <p:cNvPr id="379" name="Google Shape;379;p53"/>
          <p:cNvPicPr preferRelativeResize="0"/>
          <p:nvPr/>
        </p:nvPicPr>
        <p:blipFill>
          <a:blip r:embed="rId3">
            <a:alphaModFix/>
          </a:blip>
          <a:stretch>
            <a:fillRect/>
          </a:stretch>
        </p:blipFill>
        <p:spPr>
          <a:xfrm>
            <a:off x="5883150" y="1952600"/>
            <a:ext cx="2926825" cy="1762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idx="1" type="body"/>
          </p:nvPr>
        </p:nvSpPr>
        <p:spPr>
          <a:xfrm>
            <a:off x="558950" y="475800"/>
            <a:ext cx="8400000" cy="40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EXAMPLE:</a:t>
            </a:r>
            <a:endParaRPr sz="1700"/>
          </a:p>
          <a:p>
            <a:pPr indent="0" lvl="0" marL="0" rtl="0" algn="l">
              <a:spcBef>
                <a:spcPts val="1200"/>
              </a:spcBef>
              <a:spcAft>
                <a:spcPts val="0"/>
              </a:spcAft>
              <a:buNone/>
            </a:pPr>
            <a:r>
              <a:rPr lang="en-GB" sz="1700"/>
              <a:t>&lt;label for="browser"&gt;Choose a browser:&lt;/label&gt;</a:t>
            </a:r>
            <a:endParaRPr sz="1700"/>
          </a:p>
          <a:p>
            <a:pPr indent="0" lvl="0" marL="0" rtl="0" algn="l">
              <a:spcBef>
                <a:spcPts val="1200"/>
              </a:spcBef>
              <a:spcAft>
                <a:spcPts val="0"/>
              </a:spcAft>
              <a:buNone/>
            </a:pPr>
            <a:r>
              <a:rPr lang="en-GB" sz="1700"/>
              <a:t>&lt;input list="browsers" id="browser" name="browser" placeholder="Start typing..."&gt;</a:t>
            </a:r>
            <a:endParaRPr sz="1700"/>
          </a:p>
          <a:p>
            <a:pPr indent="0" lvl="0" marL="0" rtl="0" algn="l">
              <a:spcBef>
                <a:spcPts val="1200"/>
              </a:spcBef>
              <a:spcAft>
                <a:spcPts val="0"/>
              </a:spcAft>
              <a:buNone/>
            </a:pPr>
            <a:r>
              <a:rPr lang="en-GB" sz="1700"/>
              <a:t>&lt;d</a:t>
            </a:r>
            <a:r>
              <a:rPr lang="en-GB" sz="1700"/>
              <a:t>atalist id="browsers"&gt;</a:t>
            </a:r>
            <a:endParaRPr sz="1700"/>
          </a:p>
          <a:p>
            <a:pPr indent="0" lvl="0" marL="0" rtl="0" algn="l">
              <a:spcBef>
                <a:spcPts val="1200"/>
              </a:spcBef>
              <a:spcAft>
                <a:spcPts val="0"/>
              </a:spcAft>
              <a:buNone/>
            </a:pPr>
            <a:r>
              <a:rPr lang="en-GB" sz="1700"/>
              <a:t>    &lt;option value="Edge"&gt;</a:t>
            </a:r>
            <a:endParaRPr sz="1700"/>
          </a:p>
          <a:p>
            <a:pPr indent="0" lvl="0" marL="0" rtl="0" algn="l">
              <a:spcBef>
                <a:spcPts val="1200"/>
              </a:spcBef>
              <a:spcAft>
                <a:spcPts val="0"/>
              </a:spcAft>
              <a:buNone/>
            </a:pPr>
            <a:r>
              <a:rPr lang="en-GB" sz="1700"/>
              <a:t>    &lt;option value="Firefox"&gt;</a:t>
            </a:r>
            <a:endParaRPr sz="1700"/>
          </a:p>
          <a:p>
            <a:pPr indent="0" lvl="0" marL="0" rtl="0" algn="l">
              <a:spcBef>
                <a:spcPts val="1200"/>
              </a:spcBef>
              <a:spcAft>
                <a:spcPts val="0"/>
              </a:spcAft>
              <a:buNone/>
            </a:pPr>
            <a:r>
              <a:rPr lang="en-GB" sz="1700"/>
              <a:t>    &lt;option value="Chrome"&gt;</a:t>
            </a:r>
            <a:endParaRPr sz="1700"/>
          </a:p>
          <a:p>
            <a:pPr indent="0" lvl="0" marL="0" rtl="0" algn="l">
              <a:spcBef>
                <a:spcPts val="1200"/>
              </a:spcBef>
              <a:spcAft>
                <a:spcPts val="0"/>
              </a:spcAft>
              <a:buNone/>
            </a:pPr>
            <a:r>
              <a:rPr lang="en-GB" sz="1700"/>
              <a:t>    &lt;option value="Opera"&gt;</a:t>
            </a:r>
            <a:endParaRPr sz="1700"/>
          </a:p>
          <a:p>
            <a:pPr indent="0" lvl="0" marL="0" rtl="0" algn="l">
              <a:spcBef>
                <a:spcPts val="1200"/>
              </a:spcBef>
              <a:spcAft>
                <a:spcPts val="0"/>
              </a:spcAft>
              <a:buNone/>
            </a:pPr>
            <a:r>
              <a:rPr lang="en-GB" sz="1700"/>
              <a:t>    &lt;option value="Safari"&gt;</a:t>
            </a:r>
            <a:endParaRPr sz="1700"/>
          </a:p>
          <a:p>
            <a:pPr indent="0" lvl="0" marL="0" rtl="0" algn="l">
              <a:spcBef>
                <a:spcPts val="1200"/>
              </a:spcBef>
              <a:spcAft>
                <a:spcPts val="0"/>
              </a:spcAft>
              <a:buNone/>
            </a:pPr>
            <a:r>
              <a:rPr lang="en-GB" sz="1700"/>
              <a:t> &lt;/datalist&gt;</a:t>
            </a:r>
            <a:endParaRPr sz="1700"/>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5"/>
          <p:cNvSpPr txBox="1"/>
          <p:nvPr>
            <p:ph type="title"/>
          </p:nvPr>
        </p:nvSpPr>
        <p:spPr>
          <a:xfrm>
            <a:off x="819150" y="453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form tag</a:t>
            </a:r>
            <a:endParaRPr/>
          </a:p>
        </p:txBody>
      </p:sp>
      <p:sp>
        <p:nvSpPr>
          <p:cNvPr id="390" name="Google Shape;390;p55"/>
          <p:cNvSpPr txBox="1"/>
          <p:nvPr/>
        </p:nvSpPr>
        <p:spPr>
          <a:xfrm>
            <a:off x="498950" y="1260650"/>
            <a:ext cx="7519500" cy="3007500"/>
          </a:xfrm>
          <a:prstGeom prst="rect">
            <a:avLst/>
          </a:prstGeom>
          <a:noFill/>
          <a:ln>
            <a:noFill/>
          </a:ln>
        </p:spPr>
        <p:txBody>
          <a:bodyPr anchorCtr="0" anchor="t" bIns="91425" lIns="91425" spcFirstLastPara="1" rIns="91425" wrap="square" tIns="91425">
            <a:spAutoFit/>
          </a:bodyPr>
          <a:lstStyle/>
          <a:p>
            <a:pPr indent="-339725" lvl="0" marL="685800" marR="0" rtl="0" algn="l">
              <a:lnSpc>
                <a:spcPct val="158000"/>
              </a:lnSpc>
              <a:spcBef>
                <a:spcPts val="0"/>
              </a:spcBef>
              <a:spcAft>
                <a:spcPts val="0"/>
              </a:spcAft>
              <a:buClr>
                <a:schemeClr val="dk2"/>
              </a:buClr>
              <a:buSzPts val="1750"/>
              <a:buFont typeface="Nunito"/>
              <a:buChar char="●"/>
            </a:pPr>
            <a:r>
              <a:rPr b="1" lang="en-GB" sz="1750">
                <a:solidFill>
                  <a:schemeClr val="dk2"/>
                </a:solidFill>
                <a:highlight>
                  <a:schemeClr val="dk1"/>
                </a:highlight>
                <a:latin typeface="Nunito"/>
                <a:ea typeface="Nunito"/>
                <a:cs typeface="Nunito"/>
                <a:sym typeface="Nunito"/>
              </a:rPr>
              <a:t>action: </a:t>
            </a:r>
            <a:r>
              <a:rPr lang="en-GB" sz="1750">
                <a:solidFill>
                  <a:schemeClr val="dk2"/>
                </a:solidFill>
                <a:highlight>
                  <a:schemeClr val="dk1"/>
                </a:highlight>
                <a:latin typeface="Nunito"/>
                <a:ea typeface="Nunito"/>
                <a:cs typeface="Nunito"/>
                <a:sym typeface="Nunito"/>
              </a:rPr>
              <a:t>This attribute specifies where to send the form-data when a form is submitted. The value of this attribute is typically a URL.</a:t>
            </a:r>
            <a:endParaRPr sz="1750">
              <a:solidFill>
                <a:schemeClr val="dk2"/>
              </a:solidFill>
              <a:highlight>
                <a:schemeClr val="dk1"/>
              </a:highlight>
              <a:latin typeface="Nunito"/>
              <a:ea typeface="Nunito"/>
              <a:cs typeface="Nunito"/>
              <a:sym typeface="Nunito"/>
            </a:endParaRPr>
          </a:p>
          <a:p>
            <a:pPr indent="-339725" lvl="0" marL="685800" marR="0" rtl="0" algn="l">
              <a:lnSpc>
                <a:spcPct val="158000"/>
              </a:lnSpc>
              <a:spcBef>
                <a:spcPts val="0"/>
              </a:spcBef>
              <a:spcAft>
                <a:spcPts val="0"/>
              </a:spcAft>
              <a:buClr>
                <a:schemeClr val="dk2"/>
              </a:buClr>
              <a:buSzPts val="1750"/>
              <a:buFont typeface="Nunito"/>
              <a:buChar char="●"/>
            </a:pPr>
            <a:r>
              <a:rPr b="1" lang="en-GB" sz="1750">
                <a:solidFill>
                  <a:schemeClr val="dk2"/>
                </a:solidFill>
                <a:highlight>
                  <a:schemeClr val="dk1"/>
                </a:highlight>
                <a:latin typeface="Nunito"/>
                <a:ea typeface="Nunito"/>
                <a:cs typeface="Nunito"/>
                <a:sym typeface="Nunito"/>
              </a:rPr>
              <a:t>method: </a:t>
            </a:r>
            <a:r>
              <a:rPr lang="en-GB" sz="1750">
                <a:solidFill>
                  <a:schemeClr val="dk2"/>
                </a:solidFill>
                <a:highlight>
                  <a:schemeClr val="dk1"/>
                </a:highlight>
                <a:latin typeface="Nunito"/>
                <a:ea typeface="Nunito"/>
                <a:cs typeface="Nunito"/>
                <a:sym typeface="Nunito"/>
              </a:rPr>
              <a:t>This attribute defines the HTTP method used to send the form-data. The values can be “get” or “post”.</a:t>
            </a:r>
            <a:endParaRPr sz="1750">
              <a:solidFill>
                <a:schemeClr val="dk2"/>
              </a:solidFill>
              <a:highlight>
                <a:schemeClr val="dk1"/>
              </a:highlight>
              <a:latin typeface="Nunito"/>
              <a:ea typeface="Nunito"/>
              <a:cs typeface="Nunito"/>
              <a:sym typeface="Nunito"/>
            </a:endParaRPr>
          </a:p>
          <a:p>
            <a:pPr indent="-339725" lvl="0" marL="685800" marR="0" rtl="0" algn="l">
              <a:lnSpc>
                <a:spcPct val="158000"/>
              </a:lnSpc>
              <a:spcBef>
                <a:spcPts val="0"/>
              </a:spcBef>
              <a:spcAft>
                <a:spcPts val="0"/>
              </a:spcAft>
              <a:buClr>
                <a:schemeClr val="dk2"/>
              </a:buClr>
              <a:buSzPts val="1750"/>
              <a:buFont typeface="Nunito"/>
              <a:buChar char="●"/>
            </a:pPr>
            <a:r>
              <a:rPr b="1" lang="en-GB" sz="1750">
                <a:solidFill>
                  <a:schemeClr val="dk2"/>
                </a:solidFill>
                <a:highlight>
                  <a:schemeClr val="dk1"/>
                </a:highlight>
                <a:latin typeface="Nunito"/>
                <a:ea typeface="Nunito"/>
                <a:cs typeface="Nunito"/>
                <a:sym typeface="Nunito"/>
              </a:rPr>
              <a:t>target:</a:t>
            </a:r>
            <a:r>
              <a:rPr lang="en-GB" sz="1750">
                <a:solidFill>
                  <a:schemeClr val="dk2"/>
                </a:solidFill>
                <a:highlight>
                  <a:schemeClr val="dk1"/>
                </a:highlight>
                <a:latin typeface="Nunito"/>
                <a:ea typeface="Nunito"/>
                <a:cs typeface="Nunito"/>
                <a:sym typeface="Nunito"/>
              </a:rPr>
              <a:t> This attribute specifies where to display the response received after submitting the form. The values can be “_blank”, “_self”, “_parent”, “_top”.</a:t>
            </a:r>
            <a:endParaRPr sz="1750">
              <a:solidFill>
                <a:schemeClr val="dk2"/>
              </a:solidFill>
              <a:highlight>
                <a:schemeClr val="dk1"/>
              </a:highlight>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6"/>
          <p:cNvSpPr txBox="1"/>
          <p:nvPr>
            <p:ph type="title"/>
          </p:nvPr>
        </p:nvSpPr>
        <p:spPr>
          <a:xfrm>
            <a:off x="819150" y="2581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a:t>
            </a:r>
            <a:endParaRPr/>
          </a:p>
        </p:txBody>
      </p:sp>
      <p:sp>
        <p:nvSpPr>
          <p:cNvPr id="396" name="Google Shape;396;p56"/>
          <p:cNvSpPr txBox="1"/>
          <p:nvPr/>
        </p:nvSpPr>
        <p:spPr>
          <a:xfrm>
            <a:off x="420600" y="477375"/>
            <a:ext cx="7519500" cy="4050300"/>
          </a:xfrm>
          <a:prstGeom prst="rect">
            <a:avLst/>
          </a:prstGeom>
          <a:noFill/>
          <a:ln>
            <a:noFill/>
          </a:ln>
        </p:spPr>
        <p:txBody>
          <a:bodyPr anchorCtr="0" anchor="t" bIns="91425" lIns="91425" spcFirstLastPara="1" rIns="91425" wrap="square" tIns="91425">
            <a:spAutoFit/>
          </a:bodyPr>
          <a:lstStyle/>
          <a:p>
            <a:pPr indent="-333375" lvl="0" marL="685800" rtl="0" algn="l">
              <a:lnSpc>
                <a:spcPct val="158000"/>
              </a:lnSpc>
              <a:spcBef>
                <a:spcPts val="0"/>
              </a:spcBef>
              <a:spcAft>
                <a:spcPts val="0"/>
              </a:spcAft>
              <a:buClr>
                <a:schemeClr val="dk2"/>
              </a:buClr>
              <a:buSzPts val="1650"/>
              <a:buFont typeface="Nunito"/>
              <a:buChar char="●"/>
            </a:pPr>
            <a:r>
              <a:rPr b="1" lang="en-GB" sz="1650">
                <a:solidFill>
                  <a:schemeClr val="dk2"/>
                </a:solidFill>
                <a:highlight>
                  <a:schemeClr val="dk1"/>
                </a:highlight>
                <a:uFill>
                  <a:noFill/>
                </a:uFill>
                <a:latin typeface="Nunito"/>
                <a:ea typeface="Nunito"/>
                <a:cs typeface="Nunito"/>
                <a:sym typeface="Nunito"/>
                <a:hlinkClick r:id="rId3">
                  <a:extLst>
                    <a:ext uri="{A12FA001-AC4F-418D-AE19-62706E023703}">
                      <ahyp:hlinkClr val="tx"/>
                    </a:ext>
                  </a:extLst>
                </a:hlinkClick>
              </a:rPr>
              <a:t>enctype:</a:t>
            </a:r>
            <a:r>
              <a:rPr lang="en-GB" sz="1650">
                <a:solidFill>
                  <a:schemeClr val="dk2"/>
                </a:solidFill>
                <a:highlight>
                  <a:schemeClr val="dk1"/>
                </a:highlight>
                <a:latin typeface="Nunito"/>
                <a:ea typeface="Nunito"/>
                <a:cs typeface="Nunito"/>
                <a:sym typeface="Nunito"/>
              </a:rPr>
              <a:t> This attribute is used when method=“post”. It specifies how the form-data should be encoded when submitting it to the server. The values can be “</a:t>
            </a:r>
            <a:r>
              <a:rPr b="1" lang="en-GB" sz="1650">
                <a:solidFill>
                  <a:schemeClr val="dk2"/>
                </a:solidFill>
                <a:highlight>
                  <a:schemeClr val="dk1"/>
                </a:highlight>
                <a:latin typeface="Nunito"/>
                <a:ea typeface="Nunito"/>
                <a:cs typeface="Nunito"/>
                <a:sym typeface="Nunito"/>
              </a:rPr>
              <a:t>application/x-www-form-urlencoded</a:t>
            </a:r>
            <a:r>
              <a:rPr lang="en-GB" sz="1650">
                <a:solidFill>
                  <a:schemeClr val="dk2"/>
                </a:solidFill>
                <a:highlight>
                  <a:schemeClr val="dk1"/>
                </a:highlight>
                <a:latin typeface="Nunito"/>
                <a:ea typeface="Nunito"/>
                <a:cs typeface="Nunito"/>
                <a:sym typeface="Nunito"/>
              </a:rPr>
              <a:t>”, “</a:t>
            </a:r>
            <a:r>
              <a:rPr b="1" lang="en-GB" sz="1650">
                <a:solidFill>
                  <a:schemeClr val="dk2"/>
                </a:solidFill>
                <a:highlight>
                  <a:schemeClr val="dk1"/>
                </a:highlight>
                <a:latin typeface="Nunito"/>
                <a:ea typeface="Nunito"/>
                <a:cs typeface="Nunito"/>
                <a:sym typeface="Nunito"/>
              </a:rPr>
              <a:t>multipart/form-data</a:t>
            </a:r>
            <a:r>
              <a:rPr lang="en-GB" sz="1650">
                <a:solidFill>
                  <a:schemeClr val="dk2"/>
                </a:solidFill>
                <a:highlight>
                  <a:schemeClr val="dk1"/>
                </a:highlight>
                <a:latin typeface="Nunito"/>
                <a:ea typeface="Nunito"/>
                <a:cs typeface="Nunito"/>
                <a:sym typeface="Nunito"/>
              </a:rPr>
              <a:t>”, or “</a:t>
            </a:r>
            <a:r>
              <a:rPr b="1" lang="en-GB" sz="1650">
                <a:solidFill>
                  <a:schemeClr val="dk2"/>
                </a:solidFill>
                <a:highlight>
                  <a:schemeClr val="dk1"/>
                </a:highlight>
                <a:latin typeface="Nunito"/>
                <a:ea typeface="Nunito"/>
                <a:cs typeface="Nunito"/>
                <a:sym typeface="Nunito"/>
              </a:rPr>
              <a:t>text/plain</a:t>
            </a:r>
            <a:r>
              <a:rPr lang="en-GB" sz="1650">
                <a:solidFill>
                  <a:schemeClr val="dk2"/>
                </a:solidFill>
                <a:highlight>
                  <a:schemeClr val="dk1"/>
                </a:highlight>
                <a:latin typeface="Nunito"/>
                <a:ea typeface="Nunito"/>
                <a:cs typeface="Nunito"/>
                <a:sym typeface="Nunito"/>
              </a:rPr>
              <a:t>”.</a:t>
            </a:r>
            <a:endParaRPr sz="1650">
              <a:solidFill>
                <a:schemeClr val="dk2"/>
              </a:solidFill>
              <a:highlight>
                <a:schemeClr val="dk1"/>
              </a:highlight>
              <a:latin typeface="Nunito"/>
              <a:ea typeface="Nunito"/>
              <a:cs typeface="Nunito"/>
              <a:sym typeface="Nunito"/>
            </a:endParaRPr>
          </a:p>
          <a:p>
            <a:pPr indent="-333375" lvl="0" marL="685800" rtl="0" algn="l">
              <a:lnSpc>
                <a:spcPct val="158000"/>
              </a:lnSpc>
              <a:spcBef>
                <a:spcPts val="0"/>
              </a:spcBef>
              <a:spcAft>
                <a:spcPts val="0"/>
              </a:spcAft>
              <a:buClr>
                <a:schemeClr val="dk2"/>
              </a:buClr>
              <a:buSzPts val="1650"/>
              <a:buFont typeface="Nunito"/>
              <a:buChar char="●"/>
            </a:pPr>
            <a:r>
              <a:rPr b="1" lang="en-GB" sz="1650">
                <a:solidFill>
                  <a:schemeClr val="dk2"/>
                </a:solidFill>
                <a:highlight>
                  <a:schemeClr val="dk1"/>
                </a:highlight>
                <a:latin typeface="Nunito"/>
                <a:ea typeface="Nunito"/>
                <a:cs typeface="Nunito"/>
                <a:sym typeface="Nunito"/>
              </a:rPr>
              <a:t>autocomplete:</a:t>
            </a:r>
            <a:r>
              <a:rPr lang="en-GB" sz="1650">
                <a:solidFill>
                  <a:schemeClr val="dk2"/>
                </a:solidFill>
                <a:highlight>
                  <a:schemeClr val="dk1"/>
                </a:highlight>
                <a:latin typeface="Nunito"/>
                <a:ea typeface="Nunito"/>
                <a:cs typeface="Nunito"/>
                <a:sym typeface="Nunito"/>
              </a:rPr>
              <a:t> This attribute specifies whether a form should have autocomplete on or off. When autocomplete is on, the browser automatically completes values based on values that the user has entered before.</a:t>
            </a:r>
            <a:endParaRPr sz="1650">
              <a:solidFill>
                <a:schemeClr val="dk2"/>
              </a:solidFill>
              <a:highlight>
                <a:schemeClr val="dk1"/>
              </a:highlight>
              <a:latin typeface="Nunito"/>
              <a:ea typeface="Nunito"/>
              <a:cs typeface="Nunito"/>
              <a:sym typeface="Nunito"/>
            </a:endParaRPr>
          </a:p>
          <a:p>
            <a:pPr indent="-333375" lvl="0" marL="685800" rtl="0" algn="l">
              <a:lnSpc>
                <a:spcPct val="158000"/>
              </a:lnSpc>
              <a:spcBef>
                <a:spcPts val="0"/>
              </a:spcBef>
              <a:spcAft>
                <a:spcPts val="0"/>
              </a:spcAft>
              <a:buClr>
                <a:schemeClr val="dk2"/>
              </a:buClr>
              <a:buSzPts val="1650"/>
              <a:buFont typeface="Nunito"/>
              <a:buChar char="●"/>
            </a:pPr>
            <a:r>
              <a:rPr b="1" lang="en-GB" sz="1650">
                <a:solidFill>
                  <a:schemeClr val="dk2"/>
                </a:solidFill>
                <a:highlight>
                  <a:schemeClr val="dk1"/>
                </a:highlight>
                <a:uFill>
                  <a:noFill/>
                </a:uFill>
                <a:latin typeface="Nunito"/>
                <a:ea typeface="Nunito"/>
                <a:cs typeface="Nunito"/>
                <a:sym typeface="Nunito"/>
                <a:hlinkClick r:id="rId4">
                  <a:extLst>
                    <a:ext uri="{A12FA001-AC4F-418D-AE19-62706E023703}">
                      <ahyp:hlinkClr val="tx"/>
                    </a:ext>
                  </a:extLst>
                </a:hlinkClick>
              </a:rPr>
              <a:t>novalidate:</a:t>
            </a:r>
            <a:r>
              <a:rPr lang="en-GB" sz="1650">
                <a:solidFill>
                  <a:schemeClr val="dk2"/>
                </a:solidFill>
                <a:highlight>
                  <a:schemeClr val="dk1"/>
                </a:highlight>
                <a:latin typeface="Nunito"/>
                <a:ea typeface="Nunito"/>
                <a:cs typeface="Nunito"/>
                <a:sym typeface="Nunito"/>
              </a:rPr>
              <a:t> This Boolean attribute specifies that the form-data should not be validated on submission.</a:t>
            </a:r>
            <a:endParaRPr sz="1300">
              <a:solidFill>
                <a:schemeClr val="dk2"/>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819150" y="493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402" name="Google Shape;402;p57"/>
          <p:cNvSpPr txBox="1"/>
          <p:nvPr/>
        </p:nvSpPr>
        <p:spPr>
          <a:xfrm>
            <a:off x="1405100" y="1447725"/>
            <a:ext cx="57594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900"/>
              <a:t>&lt;form action="https://example.com/submit" </a:t>
            </a:r>
            <a:endParaRPr sz="1900"/>
          </a:p>
          <a:p>
            <a:pPr indent="0" lvl="0" marL="0" rtl="0" algn="l">
              <a:spcBef>
                <a:spcPts val="0"/>
              </a:spcBef>
              <a:spcAft>
                <a:spcPts val="0"/>
              </a:spcAft>
              <a:buNone/>
            </a:pPr>
            <a:r>
              <a:rPr lang="en-GB" sz="1900"/>
              <a:t>          method="post" </a:t>
            </a:r>
            <a:endParaRPr sz="1900"/>
          </a:p>
          <a:p>
            <a:pPr indent="0" lvl="0" marL="0" rtl="0" algn="l">
              <a:spcBef>
                <a:spcPts val="0"/>
              </a:spcBef>
              <a:spcAft>
                <a:spcPts val="0"/>
              </a:spcAft>
              <a:buNone/>
            </a:pPr>
            <a:r>
              <a:rPr lang="en-GB" sz="1900"/>
              <a:t>          target="_blank" </a:t>
            </a:r>
            <a:endParaRPr sz="1900"/>
          </a:p>
          <a:p>
            <a:pPr indent="0" lvl="0" marL="0" rtl="0" algn="l">
              <a:spcBef>
                <a:spcPts val="0"/>
              </a:spcBef>
              <a:spcAft>
                <a:spcPts val="0"/>
              </a:spcAft>
              <a:buNone/>
            </a:pPr>
            <a:r>
              <a:rPr lang="en-GB" sz="1900"/>
              <a:t>          enctype="multipart/form-data" </a:t>
            </a:r>
            <a:endParaRPr sz="1900"/>
          </a:p>
          <a:p>
            <a:pPr indent="0" lvl="0" marL="0" rtl="0" algn="l">
              <a:spcBef>
                <a:spcPts val="0"/>
              </a:spcBef>
              <a:spcAft>
                <a:spcPts val="0"/>
              </a:spcAft>
              <a:buNone/>
            </a:pPr>
            <a:r>
              <a:rPr lang="en-GB" sz="1900"/>
              <a:t>          autocomplete="on" </a:t>
            </a:r>
            <a:endParaRPr sz="1900"/>
          </a:p>
          <a:p>
            <a:pPr indent="0" lvl="0" marL="0" rtl="0" algn="l">
              <a:spcBef>
                <a:spcPts val="0"/>
              </a:spcBef>
              <a:spcAft>
                <a:spcPts val="0"/>
              </a:spcAft>
              <a:buNone/>
            </a:pPr>
            <a:r>
              <a:rPr lang="en-GB" sz="1900"/>
              <a:t>          novalidate&gt;</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          // elements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GB" sz="1900"/>
              <a:t>&lt;/form&gt;</a:t>
            </a:r>
            <a:endParaRPr sz="19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8"/>
          <p:cNvSpPr txBox="1"/>
          <p:nvPr>
            <p:ph type="title"/>
          </p:nvPr>
        </p:nvSpPr>
        <p:spPr>
          <a:xfrm>
            <a:off x="819150" y="574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Media Tags</a:t>
            </a:r>
            <a:endParaRPr/>
          </a:p>
        </p:txBody>
      </p:sp>
      <p:sp>
        <p:nvSpPr>
          <p:cNvPr id="408" name="Google Shape;408;p58"/>
          <p:cNvSpPr txBox="1"/>
          <p:nvPr>
            <p:ph idx="1" type="body"/>
          </p:nvPr>
        </p:nvSpPr>
        <p:spPr>
          <a:xfrm>
            <a:off x="819150" y="1389875"/>
            <a:ext cx="7505700" cy="312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00"/>
              <a:t>Media tags in HTML are special tags used to embed audio, video, and other multimedia content directly into a web page, so users can play music, watch videos, or view captions without needing extra software.</a:t>
            </a:r>
            <a:endParaRPr sz="1800"/>
          </a:p>
          <a:p>
            <a:pPr indent="0" lvl="0" marL="0" rtl="0" algn="l">
              <a:spcBef>
                <a:spcPts val="1200"/>
              </a:spcBef>
              <a:spcAft>
                <a:spcPts val="0"/>
              </a:spcAft>
              <a:buNone/>
            </a:pPr>
            <a:r>
              <a:rPr b="1" lang="en-GB" sz="1800"/>
              <a:t>Media Tags are :- </a:t>
            </a:r>
            <a:endParaRPr b="1" sz="1800"/>
          </a:p>
          <a:p>
            <a:pPr indent="-342900" lvl="0" marL="457200" rtl="0" algn="l">
              <a:spcBef>
                <a:spcPts val="1200"/>
              </a:spcBef>
              <a:spcAft>
                <a:spcPts val="0"/>
              </a:spcAft>
              <a:buSzPts val="1800"/>
              <a:buChar char="●"/>
            </a:pPr>
            <a:r>
              <a:rPr lang="en-GB" sz="1800"/>
              <a:t>&lt;audio&gt; </a:t>
            </a:r>
            <a:endParaRPr sz="1800"/>
          </a:p>
          <a:p>
            <a:pPr indent="-342900" lvl="0" marL="457200" rtl="0" algn="l">
              <a:spcBef>
                <a:spcPts val="0"/>
              </a:spcBef>
              <a:spcAft>
                <a:spcPts val="0"/>
              </a:spcAft>
              <a:buSzPts val="1800"/>
              <a:buChar char="●"/>
            </a:pPr>
            <a:r>
              <a:rPr lang="en-GB" sz="1800"/>
              <a:t>&lt;video&gt;</a:t>
            </a:r>
            <a:endParaRPr sz="1800"/>
          </a:p>
          <a:p>
            <a:pPr indent="-342900" lvl="0" marL="457200" rtl="0" algn="l">
              <a:spcBef>
                <a:spcPts val="0"/>
              </a:spcBef>
              <a:spcAft>
                <a:spcPts val="0"/>
              </a:spcAft>
              <a:buSzPts val="1800"/>
              <a:buChar char="●"/>
            </a:pPr>
            <a:r>
              <a:rPr lang="en-GB" sz="1800"/>
              <a:t>&lt;</a:t>
            </a:r>
            <a:r>
              <a:rPr lang="en-GB" sz="1800"/>
              <a:t>embed&gt;</a:t>
            </a:r>
            <a:endParaRPr sz="1800"/>
          </a:p>
          <a:p>
            <a:pPr indent="-342900" lvl="0" marL="457200" rtl="0" algn="l">
              <a:spcBef>
                <a:spcPts val="0"/>
              </a:spcBef>
              <a:spcAft>
                <a:spcPts val="0"/>
              </a:spcAft>
              <a:buSzPts val="1800"/>
              <a:buChar char="●"/>
            </a:pPr>
            <a:r>
              <a:rPr lang="en-GB" sz="1800"/>
              <a:t>&lt;object&gt;</a:t>
            </a:r>
            <a:endParaRPr sz="1800"/>
          </a:p>
          <a:p>
            <a:pPr indent="-342900" lvl="0" marL="457200" rtl="0" algn="l">
              <a:spcBef>
                <a:spcPts val="0"/>
              </a:spcBef>
              <a:spcAft>
                <a:spcPts val="0"/>
              </a:spcAft>
              <a:buSzPts val="1800"/>
              <a:buChar char="●"/>
            </a:pPr>
            <a:r>
              <a:rPr lang="en-GB" sz="1800"/>
              <a:t>&lt;iframe&gt;</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9"/>
          <p:cNvSpPr txBox="1"/>
          <p:nvPr>
            <p:ph type="title"/>
          </p:nvPr>
        </p:nvSpPr>
        <p:spPr>
          <a:xfrm>
            <a:off x="819150" y="509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&lt;audio&gt; tag</a:t>
            </a:r>
            <a:endParaRPr/>
          </a:p>
        </p:txBody>
      </p:sp>
      <p:sp>
        <p:nvSpPr>
          <p:cNvPr id="414" name="Google Shape;414;p59"/>
          <p:cNvSpPr txBox="1"/>
          <p:nvPr>
            <p:ph idx="1" type="body"/>
          </p:nvPr>
        </p:nvSpPr>
        <p:spPr>
          <a:xfrm>
            <a:off x="619200" y="1374075"/>
            <a:ext cx="8099700" cy="371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32">
                <a:highlight>
                  <a:schemeClr val="dk1"/>
                </a:highlight>
                <a:latin typeface="Nunito"/>
                <a:ea typeface="Nunito"/>
                <a:cs typeface="Nunito"/>
                <a:sym typeface="Nunito"/>
              </a:rPr>
              <a:t>The &lt;audio&gt; tag in HTML5 is used to embed audio content on a webpage. It allows you to play audio files directly in the browser. The &lt;audio&gt; element provides attributes for controlling playback, such as play, pause, and volume.</a:t>
            </a:r>
            <a:endParaRPr sz="1732">
              <a:highlight>
                <a:schemeClr val="dk1"/>
              </a:highlight>
              <a:latin typeface="Nunito"/>
              <a:ea typeface="Nunito"/>
              <a:cs typeface="Nunito"/>
              <a:sym typeface="Nunito"/>
            </a:endParaRPr>
          </a:p>
          <a:p>
            <a:pPr indent="0" lvl="0" marL="0" rtl="0" algn="l">
              <a:spcBef>
                <a:spcPts val="1200"/>
              </a:spcBef>
              <a:spcAft>
                <a:spcPts val="0"/>
              </a:spcAft>
              <a:buNone/>
            </a:pPr>
            <a:r>
              <a:rPr b="1" lang="en-GB" sz="1732">
                <a:highlight>
                  <a:schemeClr val="dk1"/>
                </a:highlight>
                <a:latin typeface="Nunito"/>
                <a:ea typeface="Nunito"/>
                <a:cs typeface="Nunito"/>
                <a:sym typeface="Nunito"/>
              </a:rPr>
              <a:t>Syntax :- </a:t>
            </a:r>
            <a:endParaRPr b="1" sz="1732">
              <a:highlight>
                <a:schemeClr val="dk1"/>
              </a:highlight>
              <a:latin typeface="Nunito"/>
              <a:ea typeface="Nunito"/>
              <a:cs typeface="Nunito"/>
              <a:sym typeface="Nunito"/>
            </a:endParaRPr>
          </a:p>
          <a:p>
            <a:pPr indent="0" lvl="0" marL="190500" marR="190500" rtl="0" algn="l">
              <a:spcBef>
                <a:spcPts val="1200"/>
              </a:spcBef>
              <a:spcAft>
                <a:spcPts val="0"/>
              </a:spcAft>
              <a:buNone/>
            </a:pPr>
            <a:r>
              <a:rPr lang="en-GB" sz="1732">
                <a:highlight>
                  <a:schemeClr val="dk1"/>
                </a:highlight>
                <a:latin typeface="Nunito"/>
                <a:ea typeface="Nunito"/>
                <a:cs typeface="Nunito"/>
                <a:sym typeface="Nunito"/>
              </a:rPr>
              <a:t>&lt;audio </a:t>
            </a:r>
            <a:r>
              <a:rPr lang="en-GB" sz="1732">
                <a:highlight>
                  <a:schemeClr val="dk1"/>
                </a:highlight>
                <a:latin typeface="Nunito"/>
                <a:ea typeface="Nunito"/>
                <a:cs typeface="Nunito"/>
                <a:sym typeface="Nunito"/>
              </a:rPr>
              <a:t> src="sample.mp3"  type="audio/mpeg" controls&gt;</a:t>
            </a:r>
            <a:r>
              <a:rPr lang="en-GB" sz="1732">
                <a:highlight>
                  <a:schemeClr val="dk1"/>
                </a:highlight>
                <a:latin typeface="Nunito"/>
                <a:ea typeface="Nunito"/>
                <a:cs typeface="Nunito"/>
                <a:sym typeface="Nunito"/>
              </a:rPr>
              <a:t>  </a:t>
            </a:r>
            <a:endParaRPr sz="1732">
              <a:highlight>
                <a:schemeClr val="dk1"/>
              </a:highlight>
              <a:latin typeface="Nunito"/>
              <a:ea typeface="Nunito"/>
              <a:cs typeface="Nunito"/>
              <a:sym typeface="Nunito"/>
            </a:endParaRPr>
          </a:p>
          <a:p>
            <a:pPr indent="0" lvl="0" marL="190500" marR="190500" rtl="0" algn="l">
              <a:spcBef>
                <a:spcPts val="800"/>
              </a:spcBef>
              <a:spcAft>
                <a:spcPts val="0"/>
              </a:spcAft>
              <a:buNone/>
            </a:pPr>
            <a:r>
              <a:rPr lang="en-GB" sz="1732">
                <a:highlight>
                  <a:schemeClr val="dk1"/>
                </a:highlight>
                <a:latin typeface="Nunito"/>
                <a:ea typeface="Nunito"/>
                <a:cs typeface="Nunito"/>
                <a:sym typeface="Nunito"/>
              </a:rPr>
              <a:t>&lt;/audio&gt;       OR</a:t>
            </a:r>
            <a:endParaRPr sz="1732">
              <a:highlight>
                <a:schemeClr val="dk1"/>
              </a:highlight>
              <a:latin typeface="Nunito"/>
              <a:ea typeface="Nunito"/>
              <a:cs typeface="Nunito"/>
              <a:sym typeface="Nunito"/>
            </a:endParaRPr>
          </a:p>
          <a:p>
            <a:pPr indent="0" lvl="0" marL="190500" marR="190500" rtl="0" algn="l">
              <a:spcBef>
                <a:spcPts val="800"/>
              </a:spcBef>
              <a:spcAft>
                <a:spcPts val="0"/>
              </a:spcAft>
              <a:buNone/>
            </a:pPr>
            <a:r>
              <a:rPr lang="en-GB" sz="1732">
                <a:highlight>
                  <a:schemeClr val="dk1"/>
                </a:highlight>
                <a:latin typeface="Nunito"/>
                <a:ea typeface="Nunito"/>
                <a:cs typeface="Nunito"/>
                <a:sym typeface="Nunito"/>
              </a:rPr>
              <a:t>&lt;audio&gt;  </a:t>
            </a:r>
            <a:endParaRPr sz="1732">
              <a:highlight>
                <a:schemeClr val="dk1"/>
              </a:highlight>
              <a:latin typeface="Nunito"/>
              <a:ea typeface="Nunito"/>
              <a:cs typeface="Nunito"/>
              <a:sym typeface="Nunito"/>
            </a:endParaRPr>
          </a:p>
          <a:p>
            <a:pPr indent="0" lvl="0" marL="190500" marR="190500" rtl="0" algn="l">
              <a:spcBef>
                <a:spcPts val="800"/>
              </a:spcBef>
              <a:spcAft>
                <a:spcPts val="0"/>
              </a:spcAft>
              <a:buNone/>
            </a:pPr>
            <a:r>
              <a:rPr lang="en-GB" sz="1850">
                <a:highlight>
                  <a:schemeClr val="dk1"/>
                </a:highlight>
                <a:latin typeface="Nunito"/>
                <a:ea typeface="Nunito"/>
                <a:cs typeface="Nunito"/>
                <a:sym typeface="Nunito"/>
              </a:rPr>
              <a:t>&lt;source src="</a:t>
            </a:r>
            <a:r>
              <a:rPr lang="en-GB" sz="1732">
                <a:highlight>
                  <a:schemeClr val="dk1"/>
                </a:highlight>
                <a:latin typeface="Nunito"/>
                <a:ea typeface="Nunito"/>
                <a:cs typeface="Nunito"/>
                <a:sym typeface="Nunito"/>
              </a:rPr>
              <a:t>sample.mp3</a:t>
            </a:r>
            <a:r>
              <a:rPr lang="en-GB" sz="1850">
                <a:highlight>
                  <a:schemeClr val="dk1"/>
                </a:highlight>
                <a:latin typeface="Nunito"/>
                <a:ea typeface="Nunito"/>
                <a:cs typeface="Nunito"/>
                <a:sym typeface="Nunito"/>
              </a:rPr>
              <a:t>"  type="</a:t>
            </a:r>
            <a:r>
              <a:rPr lang="en-GB" sz="1732">
                <a:highlight>
                  <a:schemeClr val="dk1"/>
                </a:highlight>
                <a:latin typeface="Nunito"/>
                <a:ea typeface="Nunito"/>
                <a:cs typeface="Nunito"/>
                <a:sym typeface="Nunito"/>
              </a:rPr>
              <a:t>audio/mpeg</a:t>
            </a:r>
            <a:r>
              <a:rPr lang="en-GB" sz="1850">
                <a:highlight>
                  <a:schemeClr val="dk1"/>
                </a:highlight>
                <a:latin typeface="Nunito"/>
                <a:ea typeface="Nunito"/>
                <a:cs typeface="Nunito"/>
                <a:sym typeface="Nunito"/>
              </a:rPr>
              <a:t>"&gt;</a:t>
            </a:r>
            <a:endParaRPr sz="1732">
              <a:highlight>
                <a:schemeClr val="dk1"/>
              </a:highlight>
              <a:latin typeface="Nunito"/>
              <a:ea typeface="Nunito"/>
              <a:cs typeface="Nunito"/>
              <a:sym typeface="Nunito"/>
            </a:endParaRPr>
          </a:p>
          <a:p>
            <a:pPr indent="0" lvl="0" marL="190500" marR="190500" rtl="0" algn="l">
              <a:spcBef>
                <a:spcPts val="800"/>
              </a:spcBef>
              <a:spcAft>
                <a:spcPts val="800"/>
              </a:spcAft>
              <a:buNone/>
            </a:pPr>
            <a:r>
              <a:rPr lang="en-GB" sz="1732">
                <a:highlight>
                  <a:schemeClr val="dk1"/>
                </a:highlight>
                <a:latin typeface="Nunito"/>
                <a:ea typeface="Nunito"/>
                <a:cs typeface="Nunito"/>
                <a:sym typeface="Nunito"/>
              </a:rPr>
              <a:t>&lt;/audio&gt;</a:t>
            </a:r>
            <a:endParaRPr sz="1650">
              <a:highlight>
                <a:schemeClr val="dk1"/>
              </a:highlight>
              <a:latin typeface="Nunito"/>
              <a:ea typeface="Nunito"/>
              <a:cs typeface="Nunito"/>
              <a:sym typeface="Nuni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0"/>
          <p:cNvSpPr txBox="1"/>
          <p:nvPr>
            <p:ph type="title"/>
          </p:nvPr>
        </p:nvSpPr>
        <p:spPr>
          <a:xfrm>
            <a:off x="819150" y="444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&lt;audio&gt; tag</a:t>
            </a:r>
            <a:endParaRPr/>
          </a:p>
        </p:txBody>
      </p:sp>
      <p:sp>
        <p:nvSpPr>
          <p:cNvPr id="420" name="Google Shape;420;p60"/>
          <p:cNvSpPr txBox="1"/>
          <p:nvPr>
            <p:ph idx="1" type="body"/>
          </p:nvPr>
        </p:nvSpPr>
        <p:spPr>
          <a:xfrm>
            <a:off x="819150" y="1324875"/>
            <a:ext cx="7505700" cy="311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800"/>
              <a:t>Controls </a:t>
            </a:r>
            <a:r>
              <a:rPr b="1" lang="en-GB" sz="1500"/>
              <a:t>:-</a:t>
            </a:r>
            <a:r>
              <a:rPr lang="en-GB" sz="1500"/>
              <a:t> </a:t>
            </a:r>
            <a:r>
              <a:rPr lang="en-GB" sz="1550">
                <a:highlight>
                  <a:schemeClr val="dk1"/>
                </a:highlight>
                <a:latin typeface="Nunito"/>
                <a:ea typeface="Nunito"/>
                <a:cs typeface="Nunito"/>
                <a:sym typeface="Nunito"/>
              </a:rPr>
              <a:t>It is used to specify that the audio and video controls must be displayed (adds play/pause, volume, and timeline controls.).</a:t>
            </a:r>
            <a:endParaRPr sz="1550">
              <a:highlight>
                <a:schemeClr val="dk1"/>
              </a:highlight>
              <a:latin typeface="Nunito"/>
              <a:ea typeface="Nunito"/>
              <a:cs typeface="Nunito"/>
              <a:sym typeface="Nunito"/>
            </a:endParaRPr>
          </a:p>
          <a:p>
            <a:pPr indent="0" lvl="0" marL="0" rtl="0" algn="l">
              <a:spcBef>
                <a:spcPts val="1200"/>
              </a:spcBef>
              <a:spcAft>
                <a:spcPts val="0"/>
              </a:spcAft>
              <a:buNone/>
            </a:pPr>
            <a:r>
              <a:rPr b="1" lang="en-GB" sz="1550">
                <a:highlight>
                  <a:schemeClr val="dk1"/>
                </a:highlight>
                <a:latin typeface="Nunito"/>
                <a:ea typeface="Nunito"/>
                <a:cs typeface="Nunito"/>
                <a:sym typeface="Nunito"/>
              </a:rPr>
              <a:t>Autoplay :- </a:t>
            </a:r>
            <a:r>
              <a:rPr lang="en-GB" sz="1550">
                <a:highlight>
                  <a:schemeClr val="dk1"/>
                </a:highlight>
                <a:latin typeface="Nunito"/>
                <a:ea typeface="Nunito"/>
                <a:cs typeface="Nunito"/>
                <a:sym typeface="Nunito"/>
              </a:rPr>
              <a:t>It is a boolean attribute, enables audio or video elements to start playing automatically when the page loads, providing seamless playback without interruption.</a:t>
            </a:r>
            <a:endParaRPr sz="1550">
              <a:highlight>
                <a:schemeClr val="dk1"/>
              </a:highlight>
              <a:latin typeface="Nunito"/>
              <a:ea typeface="Nunito"/>
              <a:cs typeface="Nunito"/>
              <a:sym typeface="Nunito"/>
            </a:endParaRPr>
          </a:p>
          <a:p>
            <a:pPr indent="0" lvl="0" marL="0" rtl="0" algn="l">
              <a:spcBef>
                <a:spcPts val="1200"/>
              </a:spcBef>
              <a:spcAft>
                <a:spcPts val="0"/>
              </a:spcAft>
              <a:buNone/>
            </a:pPr>
            <a:r>
              <a:rPr b="1" lang="en-GB" sz="1550">
                <a:highlight>
                  <a:schemeClr val="dk1"/>
                </a:highlight>
                <a:latin typeface="Nunito"/>
                <a:ea typeface="Nunito"/>
                <a:cs typeface="Nunito"/>
                <a:sym typeface="Nunito"/>
              </a:rPr>
              <a:t>Muted :- </a:t>
            </a:r>
            <a:r>
              <a:rPr lang="en-GB" sz="1550">
                <a:highlight>
                  <a:schemeClr val="dk1"/>
                </a:highlight>
                <a:latin typeface="Nunito"/>
                <a:ea typeface="Nunito"/>
                <a:cs typeface="Nunito"/>
                <a:sym typeface="Nunito"/>
              </a:rPr>
              <a:t>it is used to specify the audio output of the video is muted.</a:t>
            </a:r>
            <a:endParaRPr sz="1550">
              <a:highlight>
                <a:schemeClr val="dk1"/>
              </a:highlight>
              <a:latin typeface="Nunito"/>
              <a:ea typeface="Nunito"/>
              <a:cs typeface="Nunito"/>
              <a:sym typeface="Nunito"/>
            </a:endParaRPr>
          </a:p>
          <a:p>
            <a:pPr indent="0" lvl="0" marL="0" rtl="0" algn="l">
              <a:spcBef>
                <a:spcPts val="1200"/>
              </a:spcBef>
              <a:spcAft>
                <a:spcPts val="0"/>
              </a:spcAft>
              <a:buNone/>
            </a:pPr>
            <a:r>
              <a:rPr b="1" lang="en-GB" sz="1550">
                <a:highlight>
                  <a:schemeClr val="dk1"/>
                </a:highlight>
                <a:latin typeface="Nunito"/>
                <a:ea typeface="Nunito"/>
                <a:cs typeface="Nunito"/>
                <a:sym typeface="Nunito"/>
              </a:rPr>
              <a:t>Src :- </a:t>
            </a:r>
            <a:r>
              <a:rPr lang="en-GB" sz="1550">
                <a:highlight>
                  <a:schemeClr val="dk1"/>
                </a:highlight>
                <a:latin typeface="Nunito"/>
                <a:ea typeface="Nunito"/>
                <a:cs typeface="Nunito"/>
                <a:sym typeface="Nunito"/>
              </a:rPr>
              <a:t>It specifies the URL or file path of an external resource, such as an image, video, audio file, or script, to be embedded or referenced within a webpage.</a:t>
            </a:r>
            <a:endParaRPr sz="1550">
              <a:highlight>
                <a:schemeClr val="dk1"/>
              </a:highlight>
              <a:latin typeface="Nunito"/>
              <a:ea typeface="Nunito"/>
              <a:cs typeface="Nunito"/>
              <a:sym typeface="Nunito"/>
            </a:endParaRPr>
          </a:p>
          <a:p>
            <a:pPr indent="0" lvl="0" marL="0" rtl="0" algn="l">
              <a:spcBef>
                <a:spcPts val="1200"/>
              </a:spcBef>
              <a:spcAft>
                <a:spcPts val="1200"/>
              </a:spcAft>
              <a:buNone/>
            </a:pPr>
            <a:r>
              <a:rPr b="1" lang="en-GB" sz="1550">
                <a:highlight>
                  <a:schemeClr val="dk1"/>
                </a:highlight>
                <a:latin typeface="Nunito"/>
                <a:ea typeface="Nunito"/>
                <a:cs typeface="Nunito"/>
                <a:sym typeface="Nunito"/>
              </a:rPr>
              <a:t>Loop :- </a:t>
            </a:r>
            <a:r>
              <a:rPr lang="en-GB" sz="1550">
                <a:highlight>
                  <a:schemeClr val="dk1"/>
                </a:highlight>
                <a:latin typeface="Nunito"/>
                <a:ea typeface="Nunito"/>
                <a:cs typeface="Nunito"/>
                <a:sym typeface="Nunito"/>
              </a:rPr>
              <a:t>It is used to restart the audio again and again after finishing it.</a:t>
            </a:r>
            <a:endParaRPr sz="1550">
              <a:highlight>
                <a:schemeClr val="dk1"/>
              </a:highlight>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426" name="Google Shape;426;p61"/>
          <p:cNvSpPr txBox="1"/>
          <p:nvPr>
            <p:ph idx="1" type="body"/>
          </p:nvPr>
        </p:nvSpPr>
        <p:spPr>
          <a:xfrm>
            <a:off x="819150" y="1691475"/>
            <a:ext cx="7505700" cy="2812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sz="2300"/>
              <a:t>&lt;audio controls autoplay  loop  muted&gt;</a:t>
            </a:r>
            <a:endParaRPr sz="2300"/>
          </a:p>
          <a:p>
            <a:pPr indent="0" lvl="0" marL="0" rtl="0" algn="l">
              <a:lnSpc>
                <a:spcPct val="100000"/>
              </a:lnSpc>
              <a:spcBef>
                <a:spcPts val="1200"/>
              </a:spcBef>
              <a:spcAft>
                <a:spcPts val="0"/>
              </a:spcAft>
              <a:buNone/>
            </a:pPr>
            <a:r>
              <a:rPr lang="en-GB" sz="2300"/>
              <a:t>  &lt;source src="song.mp3" type="audio/mp3"&gt;</a:t>
            </a:r>
            <a:endParaRPr sz="2300"/>
          </a:p>
          <a:p>
            <a:pPr indent="0" lvl="0" marL="0" rtl="0" algn="l">
              <a:lnSpc>
                <a:spcPct val="100000"/>
              </a:lnSpc>
              <a:spcBef>
                <a:spcPts val="1200"/>
              </a:spcBef>
              <a:spcAft>
                <a:spcPts val="0"/>
              </a:spcAft>
              <a:buNone/>
            </a:pPr>
            <a:r>
              <a:rPr lang="en-GB" sz="2300"/>
              <a:t>  &lt;source src="song.ogg" type="audio/ogg"&gt;</a:t>
            </a:r>
            <a:endParaRPr sz="2300"/>
          </a:p>
          <a:p>
            <a:pPr indent="0" lvl="0" marL="0" rtl="0" algn="l">
              <a:lnSpc>
                <a:spcPct val="100000"/>
              </a:lnSpc>
              <a:spcBef>
                <a:spcPts val="1200"/>
              </a:spcBef>
              <a:spcAft>
                <a:spcPts val="0"/>
              </a:spcAft>
              <a:buNone/>
            </a:pPr>
            <a:r>
              <a:t/>
            </a:r>
            <a:endParaRPr sz="2300"/>
          </a:p>
          <a:p>
            <a:pPr indent="0" lvl="0" marL="0" rtl="0" algn="l">
              <a:lnSpc>
                <a:spcPct val="20000"/>
              </a:lnSpc>
              <a:spcBef>
                <a:spcPts val="1200"/>
              </a:spcBef>
              <a:spcAft>
                <a:spcPts val="0"/>
              </a:spcAft>
              <a:buNone/>
            </a:pPr>
            <a:r>
              <a:rPr lang="en-GB" sz="2300"/>
              <a:t>&lt;/audio&gt;</a:t>
            </a:r>
            <a:endParaRPr sz="23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p:cNvPicPr preferRelativeResize="0"/>
          <p:nvPr/>
        </p:nvPicPr>
        <p:blipFill>
          <a:blip r:embed="rId3">
            <a:alphaModFix/>
          </a:blip>
          <a:stretch>
            <a:fillRect/>
          </a:stretch>
        </p:blipFill>
        <p:spPr>
          <a:xfrm>
            <a:off x="761350" y="750475"/>
            <a:ext cx="7781925" cy="3971925"/>
          </a:xfrm>
          <a:prstGeom prst="rect">
            <a:avLst/>
          </a:prstGeom>
          <a:noFill/>
          <a:ln>
            <a:noFill/>
          </a:ln>
        </p:spPr>
      </p:pic>
      <p:pic>
        <p:nvPicPr>
          <p:cNvPr id="153" name="Google Shape;153;p17"/>
          <p:cNvPicPr preferRelativeResize="0"/>
          <p:nvPr/>
        </p:nvPicPr>
        <p:blipFill>
          <a:blip r:embed="rId4">
            <a:alphaModFix/>
          </a:blip>
          <a:stretch>
            <a:fillRect/>
          </a:stretch>
        </p:blipFill>
        <p:spPr>
          <a:xfrm>
            <a:off x="5533588" y="967525"/>
            <a:ext cx="3057525" cy="838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819150" y="388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&lt;video&gt; tag</a:t>
            </a:r>
            <a:endParaRPr/>
          </a:p>
        </p:txBody>
      </p:sp>
      <p:sp>
        <p:nvSpPr>
          <p:cNvPr id="432" name="Google Shape;432;p62"/>
          <p:cNvSpPr txBox="1"/>
          <p:nvPr>
            <p:ph idx="1" type="body"/>
          </p:nvPr>
        </p:nvSpPr>
        <p:spPr>
          <a:xfrm>
            <a:off x="819150" y="1143150"/>
            <a:ext cx="7505700" cy="372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50">
                <a:highlight>
                  <a:schemeClr val="dk1"/>
                </a:highlight>
                <a:latin typeface="Nunito"/>
                <a:ea typeface="Nunito"/>
                <a:cs typeface="Nunito"/>
                <a:sym typeface="Nunito"/>
              </a:rPr>
              <a:t>The &lt;video&gt; element in HTML is used to show video content on web pages. It supports various video formats, including MP4, WebM, and Ogg. It is introduced in</a:t>
            </a:r>
            <a:r>
              <a:rPr lang="en-GB" sz="1850">
                <a:highlight>
                  <a:schemeClr val="dk1"/>
                </a:highlight>
                <a:uFill>
                  <a:noFill/>
                </a:uFill>
                <a:latin typeface="Nunito"/>
                <a:ea typeface="Nunito"/>
                <a:cs typeface="Nunito"/>
                <a:sym typeface="Nunito"/>
                <a:hlinkClick r:id="rId3"/>
              </a:rPr>
              <a:t> </a:t>
            </a:r>
            <a:r>
              <a:rPr lang="en-GB" sz="1850">
                <a:highlight>
                  <a:schemeClr val="dk1"/>
                </a:highlight>
                <a:latin typeface="Nunito"/>
                <a:ea typeface="Nunito"/>
                <a:cs typeface="Nunito"/>
                <a:sym typeface="Nunito"/>
              </a:rPr>
              <a:t>HTML5.</a:t>
            </a:r>
            <a:endParaRPr sz="1850">
              <a:highlight>
                <a:schemeClr val="dk1"/>
              </a:highlight>
              <a:latin typeface="Nunito"/>
              <a:ea typeface="Nunito"/>
              <a:cs typeface="Nunito"/>
              <a:sym typeface="Nunito"/>
            </a:endParaRPr>
          </a:p>
          <a:p>
            <a:pPr indent="0" lvl="0" marL="0" rtl="0" algn="l">
              <a:spcBef>
                <a:spcPts val="1200"/>
              </a:spcBef>
              <a:spcAft>
                <a:spcPts val="0"/>
              </a:spcAft>
              <a:buNone/>
            </a:pPr>
            <a:r>
              <a:t/>
            </a:r>
            <a:endParaRPr sz="1850">
              <a:highlight>
                <a:schemeClr val="dk1"/>
              </a:highlight>
              <a:latin typeface="Nunito"/>
              <a:ea typeface="Nunito"/>
              <a:cs typeface="Nunito"/>
              <a:sym typeface="Nunito"/>
            </a:endParaRPr>
          </a:p>
          <a:p>
            <a:pPr indent="0" lvl="0" marL="0" rtl="0" algn="l">
              <a:spcBef>
                <a:spcPts val="1200"/>
              </a:spcBef>
              <a:spcAft>
                <a:spcPts val="0"/>
              </a:spcAft>
              <a:buNone/>
            </a:pPr>
            <a:r>
              <a:rPr b="1" lang="en-GB" sz="1850">
                <a:highlight>
                  <a:schemeClr val="dk1"/>
                </a:highlight>
                <a:latin typeface="Nunito"/>
                <a:ea typeface="Nunito"/>
                <a:cs typeface="Nunito"/>
                <a:sym typeface="Nunito"/>
              </a:rPr>
              <a:t>SYNTAX :-</a:t>
            </a:r>
            <a:endParaRPr b="1" sz="1850">
              <a:highlight>
                <a:schemeClr val="dk1"/>
              </a:highlight>
              <a:latin typeface="Nunito"/>
              <a:ea typeface="Nunito"/>
              <a:cs typeface="Nunito"/>
              <a:sym typeface="Nunito"/>
            </a:endParaRPr>
          </a:p>
          <a:p>
            <a:pPr indent="0" lvl="0" marL="190500" marR="190500" rtl="0" algn="l">
              <a:spcBef>
                <a:spcPts val="1200"/>
              </a:spcBef>
              <a:spcAft>
                <a:spcPts val="0"/>
              </a:spcAft>
              <a:buNone/>
            </a:pPr>
            <a:r>
              <a:rPr lang="en-GB" sz="1850">
                <a:highlight>
                  <a:schemeClr val="dk1"/>
                </a:highlight>
                <a:latin typeface="Nunito"/>
                <a:ea typeface="Nunito"/>
                <a:cs typeface="Nunito"/>
                <a:sym typeface="Nunito"/>
              </a:rPr>
              <a:t>&lt;video src="</a:t>
            </a:r>
            <a:r>
              <a:rPr lang="en-GB" sz="1850">
                <a:highlight>
                  <a:schemeClr val="dk1"/>
                </a:highlight>
                <a:latin typeface="Nunito"/>
                <a:ea typeface="Nunito"/>
                <a:cs typeface="Nunito"/>
                <a:sym typeface="Nunito"/>
              </a:rPr>
              <a:t>video_filename</a:t>
            </a:r>
            <a:r>
              <a:rPr lang="en-GB" sz="1850">
                <a:highlight>
                  <a:schemeClr val="dk1"/>
                </a:highlight>
                <a:latin typeface="Nunito"/>
                <a:ea typeface="Nunito"/>
                <a:cs typeface="Nunito"/>
                <a:sym typeface="Nunito"/>
              </a:rPr>
              <a:t>" controls&gt;   &lt;/video&gt; </a:t>
            </a:r>
            <a:r>
              <a:rPr b="1" lang="en-GB" sz="1850">
                <a:highlight>
                  <a:schemeClr val="dk1"/>
                </a:highlight>
                <a:latin typeface="Nunito"/>
                <a:ea typeface="Nunito"/>
                <a:cs typeface="Nunito"/>
                <a:sym typeface="Nunito"/>
              </a:rPr>
              <a:t>OR</a:t>
            </a:r>
            <a:endParaRPr b="1" sz="1850">
              <a:highlight>
                <a:schemeClr val="dk1"/>
              </a:highlight>
              <a:latin typeface="Nunito"/>
              <a:ea typeface="Nunito"/>
              <a:cs typeface="Nunito"/>
              <a:sym typeface="Nunito"/>
            </a:endParaRPr>
          </a:p>
          <a:p>
            <a:pPr indent="0" lvl="0" marL="190500" marR="190500" rtl="0" algn="l">
              <a:spcBef>
                <a:spcPts val="800"/>
              </a:spcBef>
              <a:spcAft>
                <a:spcPts val="0"/>
              </a:spcAft>
              <a:buNone/>
            </a:pPr>
            <a:r>
              <a:rPr lang="en-GB" sz="1850">
                <a:highlight>
                  <a:schemeClr val="dk1"/>
                </a:highlight>
                <a:latin typeface="Nunito"/>
                <a:ea typeface="Nunito"/>
                <a:cs typeface="Nunito"/>
                <a:sym typeface="Nunito"/>
              </a:rPr>
              <a:t>&lt;video controls="controls"&gt;</a:t>
            </a:r>
            <a:endParaRPr sz="1850">
              <a:highlight>
                <a:schemeClr val="dk1"/>
              </a:highlight>
              <a:latin typeface="Nunito"/>
              <a:ea typeface="Nunito"/>
              <a:cs typeface="Nunito"/>
              <a:sym typeface="Nunito"/>
            </a:endParaRPr>
          </a:p>
          <a:p>
            <a:pPr indent="0" lvl="0" marL="190500" marR="190500" rtl="0" algn="l">
              <a:spcBef>
                <a:spcPts val="800"/>
              </a:spcBef>
              <a:spcAft>
                <a:spcPts val="0"/>
              </a:spcAft>
              <a:buNone/>
            </a:pPr>
            <a:r>
              <a:rPr lang="en-GB" sz="1850">
                <a:highlight>
                  <a:schemeClr val="dk1"/>
                </a:highlight>
                <a:latin typeface="Nunito"/>
                <a:ea typeface="Nunito"/>
                <a:cs typeface="Nunito"/>
                <a:sym typeface="Nunito"/>
              </a:rPr>
              <a:t>&lt;source src="video_filename" type="video_type"&gt;</a:t>
            </a:r>
            <a:endParaRPr sz="1850">
              <a:highlight>
                <a:schemeClr val="dk1"/>
              </a:highlight>
              <a:latin typeface="Nunito"/>
              <a:ea typeface="Nunito"/>
              <a:cs typeface="Nunito"/>
              <a:sym typeface="Nunito"/>
            </a:endParaRPr>
          </a:p>
          <a:p>
            <a:pPr indent="0" lvl="0" marL="190500" marR="190500" rtl="0" algn="l">
              <a:spcBef>
                <a:spcPts val="800"/>
              </a:spcBef>
              <a:spcAft>
                <a:spcPts val="800"/>
              </a:spcAft>
              <a:buNone/>
            </a:pPr>
            <a:r>
              <a:rPr lang="en-GB" sz="1850">
                <a:highlight>
                  <a:schemeClr val="dk1"/>
                </a:highlight>
                <a:latin typeface="Nunito"/>
                <a:ea typeface="Nunito"/>
                <a:cs typeface="Nunito"/>
                <a:sym typeface="Nunito"/>
              </a:rPr>
              <a:t>&lt;/video&gt;</a:t>
            </a:r>
            <a:endParaRPr sz="1850">
              <a:highlight>
                <a:schemeClr val="dk1"/>
              </a:highlight>
              <a:latin typeface="Nunito"/>
              <a:ea typeface="Nunito"/>
              <a:cs typeface="Nunito"/>
              <a:sym typeface="Nuni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Video Tag</a:t>
            </a:r>
            <a:endParaRPr/>
          </a:p>
        </p:txBody>
      </p:sp>
      <p:sp>
        <p:nvSpPr>
          <p:cNvPr id="438" name="Google Shape;438;p63"/>
          <p:cNvSpPr txBox="1"/>
          <p:nvPr>
            <p:ph idx="1" type="body"/>
          </p:nvPr>
        </p:nvSpPr>
        <p:spPr>
          <a:xfrm>
            <a:off x="819150" y="1587000"/>
            <a:ext cx="7505700" cy="3054900"/>
          </a:xfrm>
          <a:prstGeom prst="rect">
            <a:avLst/>
          </a:prstGeom>
        </p:spPr>
        <p:txBody>
          <a:bodyPr anchorCtr="0" anchor="t" bIns="91425" lIns="91425" spcFirstLastPara="1" rIns="91425" wrap="square" tIns="91425">
            <a:normAutofit lnSpcReduction="10000"/>
          </a:bodyPr>
          <a:lstStyle/>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Controls:- </a:t>
            </a:r>
            <a:r>
              <a:rPr lang="en-GB" sz="1750">
                <a:highlight>
                  <a:schemeClr val="dk1"/>
                </a:highlight>
                <a:latin typeface="Nunito"/>
                <a:ea typeface="Nunito"/>
                <a:cs typeface="Nunito"/>
                <a:sym typeface="Nunito"/>
              </a:rPr>
              <a:t>Adds playback controls such as play, pause, volume, etc.</a:t>
            </a:r>
            <a:endParaRPr sz="1750">
              <a:highlight>
                <a:schemeClr val="dk1"/>
              </a:highlight>
              <a:latin typeface="Nunito"/>
              <a:ea typeface="Nunito"/>
              <a:cs typeface="Nunito"/>
              <a:sym typeface="Nunito"/>
            </a:endParaRPr>
          </a:p>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Width :- </a:t>
            </a:r>
            <a:r>
              <a:rPr lang="en-GB" sz="1750">
                <a:highlight>
                  <a:schemeClr val="dk1"/>
                </a:highlight>
                <a:latin typeface="Nunito"/>
                <a:ea typeface="Nunito"/>
                <a:cs typeface="Nunito"/>
                <a:sym typeface="Nunito"/>
              </a:rPr>
              <a:t>Specifies the width of the video player.</a:t>
            </a:r>
            <a:endParaRPr sz="1750">
              <a:highlight>
                <a:schemeClr val="dk1"/>
              </a:highlight>
              <a:latin typeface="Nunito"/>
              <a:ea typeface="Nunito"/>
              <a:cs typeface="Nunito"/>
              <a:sym typeface="Nunito"/>
            </a:endParaRPr>
          </a:p>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Height :- </a:t>
            </a:r>
            <a:r>
              <a:rPr lang="en-GB" sz="1750">
                <a:highlight>
                  <a:schemeClr val="dk1"/>
                </a:highlight>
                <a:latin typeface="Nunito"/>
                <a:ea typeface="Nunito"/>
                <a:cs typeface="Nunito"/>
                <a:sym typeface="Nunito"/>
              </a:rPr>
              <a:t>Specifies the height of the video player.</a:t>
            </a:r>
            <a:endParaRPr sz="1750">
              <a:highlight>
                <a:schemeClr val="dk1"/>
              </a:highlight>
              <a:latin typeface="Nunito"/>
              <a:ea typeface="Nunito"/>
              <a:cs typeface="Nunito"/>
              <a:sym typeface="Nunito"/>
            </a:endParaRPr>
          </a:p>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Autoplay :- </a:t>
            </a:r>
            <a:r>
              <a:rPr lang="en-GB" sz="1750">
                <a:highlight>
                  <a:schemeClr val="dk1"/>
                </a:highlight>
                <a:latin typeface="Nunito"/>
                <a:ea typeface="Nunito"/>
                <a:cs typeface="Nunito"/>
                <a:sym typeface="Nunito"/>
              </a:rPr>
              <a:t>Automatically starts playing the video when it's loaded.</a:t>
            </a:r>
            <a:endParaRPr sz="1750">
              <a:highlight>
                <a:schemeClr val="dk1"/>
              </a:highlight>
              <a:latin typeface="Nunito"/>
              <a:ea typeface="Nunito"/>
              <a:cs typeface="Nunito"/>
              <a:sym typeface="Nunito"/>
            </a:endParaRPr>
          </a:p>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Muted :- </a:t>
            </a:r>
            <a:r>
              <a:rPr lang="en-GB" sz="1750">
                <a:highlight>
                  <a:schemeClr val="dk1"/>
                </a:highlight>
                <a:latin typeface="Nunito"/>
                <a:ea typeface="Nunito"/>
                <a:cs typeface="Nunito"/>
                <a:sym typeface="Nunito"/>
              </a:rPr>
              <a:t>Mutes the video by default.</a:t>
            </a:r>
            <a:endParaRPr sz="1750">
              <a:highlight>
                <a:schemeClr val="dk1"/>
              </a:highlight>
              <a:latin typeface="Nunito"/>
              <a:ea typeface="Nunito"/>
              <a:cs typeface="Nunito"/>
              <a:sym typeface="Nunito"/>
            </a:endParaRPr>
          </a:p>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Src :- </a:t>
            </a:r>
            <a:r>
              <a:rPr lang="en-GB" sz="1750">
                <a:highlight>
                  <a:schemeClr val="dk1"/>
                </a:highlight>
                <a:latin typeface="Nunito"/>
                <a:ea typeface="Nunito"/>
                <a:cs typeface="Nunito"/>
                <a:sym typeface="Nunito"/>
              </a:rPr>
              <a:t>Specifies the video file’s path.</a:t>
            </a:r>
            <a:endParaRPr sz="1750">
              <a:highlight>
                <a:schemeClr val="dk1"/>
              </a:highlight>
              <a:latin typeface="Nunito"/>
              <a:ea typeface="Nunito"/>
              <a:cs typeface="Nunito"/>
              <a:sym typeface="Nunito"/>
            </a:endParaRPr>
          </a:p>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Poster :- </a:t>
            </a:r>
            <a:r>
              <a:rPr lang="en-GB" sz="1750">
                <a:highlight>
                  <a:schemeClr val="dk1"/>
                </a:highlight>
                <a:latin typeface="Nunito"/>
                <a:ea typeface="Nunito"/>
                <a:cs typeface="Nunito"/>
                <a:sym typeface="Nunito"/>
              </a:rPr>
              <a:t>The poster attribute specifies an image to be shown as a preview before the video starts playing.</a:t>
            </a:r>
            <a:endParaRPr sz="1750">
              <a:highlight>
                <a:schemeClr val="dk1"/>
              </a:highlight>
              <a:latin typeface="Nunito"/>
              <a:ea typeface="Nunito"/>
              <a:cs typeface="Nunito"/>
              <a:sym typeface="Nunito"/>
            </a:endParaRPr>
          </a:p>
          <a:p>
            <a:pPr indent="-339725" lvl="0" marL="457200" rtl="0" algn="l">
              <a:spcBef>
                <a:spcPts val="0"/>
              </a:spcBef>
              <a:spcAft>
                <a:spcPts val="0"/>
              </a:spcAft>
              <a:buSzPts val="1750"/>
              <a:buFont typeface="Nunito"/>
              <a:buChar char="●"/>
            </a:pPr>
            <a:r>
              <a:rPr b="1" lang="en-GB" sz="1750">
                <a:highlight>
                  <a:schemeClr val="dk1"/>
                </a:highlight>
                <a:latin typeface="Nunito"/>
                <a:ea typeface="Nunito"/>
                <a:cs typeface="Nunito"/>
                <a:sym typeface="Nunito"/>
              </a:rPr>
              <a:t>Type :- </a:t>
            </a:r>
            <a:r>
              <a:rPr lang="en-GB" sz="1750">
                <a:highlight>
                  <a:schemeClr val="dk1"/>
                </a:highlight>
                <a:latin typeface="Nunito"/>
                <a:ea typeface="Nunito"/>
                <a:cs typeface="Nunito"/>
                <a:sym typeface="Nunito"/>
              </a:rPr>
              <a:t>Defines the format of the video (e.g., </a:t>
            </a:r>
            <a:r>
              <a:rPr lang="en-GB" sz="1600">
                <a:highlight>
                  <a:schemeClr val="dk1"/>
                </a:highlight>
                <a:latin typeface="Roboto Mono"/>
                <a:ea typeface="Roboto Mono"/>
                <a:cs typeface="Roboto Mono"/>
                <a:sym typeface="Roboto Mono"/>
              </a:rPr>
              <a:t>video/mp4</a:t>
            </a:r>
            <a:r>
              <a:rPr lang="en-GB" sz="1750">
                <a:highlight>
                  <a:schemeClr val="dk1"/>
                </a:highlight>
                <a:latin typeface="Nunito"/>
                <a:ea typeface="Nunito"/>
                <a:cs typeface="Nunito"/>
                <a:sym typeface="Nunito"/>
              </a:rPr>
              <a:t>, </a:t>
            </a:r>
            <a:r>
              <a:rPr lang="en-GB" sz="1600">
                <a:highlight>
                  <a:schemeClr val="dk1"/>
                </a:highlight>
                <a:latin typeface="Roboto Mono"/>
                <a:ea typeface="Roboto Mono"/>
                <a:cs typeface="Roboto Mono"/>
                <a:sym typeface="Roboto Mono"/>
              </a:rPr>
              <a:t>video/webm</a:t>
            </a:r>
            <a:r>
              <a:rPr lang="en-GB" sz="1750">
                <a:highlight>
                  <a:schemeClr val="dk1"/>
                </a:highlight>
                <a:latin typeface="Nunito"/>
                <a:ea typeface="Nunito"/>
                <a:cs typeface="Nunito"/>
                <a:sym typeface="Nunito"/>
              </a:rPr>
              <a: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444" name="Google Shape;444;p6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&lt;video controls width="480" poster="thumbnail.jpg"&gt;</a:t>
            </a:r>
            <a:endParaRPr sz="1800"/>
          </a:p>
          <a:p>
            <a:pPr indent="0" lvl="0" marL="0" rtl="0" algn="l">
              <a:spcBef>
                <a:spcPts val="1200"/>
              </a:spcBef>
              <a:spcAft>
                <a:spcPts val="0"/>
              </a:spcAft>
              <a:buNone/>
            </a:pPr>
            <a:r>
              <a:rPr lang="en-GB" sz="1800"/>
              <a:t>  &lt;source src="movie.mp4" type="video/mp4"&gt;</a:t>
            </a:r>
            <a:endParaRPr sz="1800"/>
          </a:p>
          <a:p>
            <a:pPr indent="0" lvl="0" marL="0" rtl="0" algn="l">
              <a:spcBef>
                <a:spcPts val="1200"/>
              </a:spcBef>
              <a:spcAft>
                <a:spcPts val="0"/>
              </a:spcAft>
              <a:buNone/>
            </a:pPr>
            <a:r>
              <a:rPr lang="en-GB" sz="1800"/>
              <a:t>  &lt;source src="movie.webm" type="video/webm"&gt;</a:t>
            </a:r>
            <a:endParaRPr sz="1800"/>
          </a:p>
          <a:p>
            <a:pPr indent="0" lvl="0" marL="0" rtl="0" algn="l">
              <a:spcBef>
                <a:spcPts val="1200"/>
              </a:spcBef>
              <a:spcAft>
                <a:spcPts val="1200"/>
              </a:spcAft>
              <a:buNone/>
            </a:pPr>
            <a:r>
              <a:rPr lang="en-GB" sz="1800"/>
              <a:t>&lt;/video&gt;</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5"/>
          <p:cNvSpPr txBox="1"/>
          <p:nvPr>
            <p:ph type="title"/>
          </p:nvPr>
        </p:nvSpPr>
        <p:spPr>
          <a:xfrm>
            <a:off x="819150" y="536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&lt;embed&gt; tag</a:t>
            </a:r>
            <a:endParaRPr/>
          </a:p>
        </p:txBody>
      </p:sp>
      <p:sp>
        <p:nvSpPr>
          <p:cNvPr id="450" name="Google Shape;450;p65"/>
          <p:cNvSpPr txBox="1"/>
          <p:nvPr>
            <p:ph idx="1" type="body"/>
          </p:nvPr>
        </p:nvSpPr>
        <p:spPr>
          <a:xfrm>
            <a:off x="819150" y="1331025"/>
            <a:ext cx="7505700" cy="3107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850">
                <a:highlight>
                  <a:schemeClr val="dk1"/>
                </a:highlight>
                <a:latin typeface="Nunito"/>
                <a:ea typeface="Nunito"/>
                <a:cs typeface="Nunito"/>
                <a:sym typeface="Nunito"/>
              </a:rPr>
              <a:t>The &lt;embed&gt; tag in HTML is used to embed external content or media files (such as audio, video) directly into a webpage.</a:t>
            </a:r>
            <a:endParaRPr sz="1850">
              <a:highlight>
                <a:schemeClr val="dk1"/>
              </a:highlight>
              <a:latin typeface="Nunito"/>
              <a:ea typeface="Nunito"/>
              <a:cs typeface="Nunito"/>
              <a:sym typeface="Nunito"/>
            </a:endParaRPr>
          </a:p>
          <a:p>
            <a:pPr indent="-346075" lvl="0" marL="685800" rtl="0" algn="l">
              <a:lnSpc>
                <a:spcPct val="158000"/>
              </a:lnSpc>
              <a:spcBef>
                <a:spcPts val="800"/>
              </a:spcBef>
              <a:spcAft>
                <a:spcPts val="0"/>
              </a:spcAft>
              <a:buClr>
                <a:schemeClr val="dk2"/>
              </a:buClr>
              <a:buSzPts val="1850"/>
              <a:buFont typeface="Nunito"/>
              <a:buChar char="●"/>
            </a:pPr>
            <a:r>
              <a:rPr lang="en-GB" sz="1850">
                <a:highlight>
                  <a:schemeClr val="dk1"/>
                </a:highlight>
                <a:latin typeface="Nunito"/>
                <a:ea typeface="Nunito"/>
                <a:cs typeface="Nunito"/>
                <a:sym typeface="Nunito"/>
              </a:rPr>
              <a:t>It is a self-closing tag</a:t>
            </a:r>
            <a:endParaRPr sz="1850">
              <a:highlight>
                <a:schemeClr val="dk1"/>
              </a:highlight>
              <a:latin typeface="Nunito"/>
              <a:ea typeface="Nunito"/>
              <a:cs typeface="Nunito"/>
              <a:sym typeface="Nunito"/>
            </a:endParaRPr>
          </a:p>
          <a:p>
            <a:pPr indent="-346075" lvl="0" marL="685800" rtl="0" algn="l">
              <a:lnSpc>
                <a:spcPct val="158000"/>
              </a:lnSpc>
              <a:spcBef>
                <a:spcPts val="0"/>
              </a:spcBef>
              <a:spcAft>
                <a:spcPts val="0"/>
              </a:spcAft>
              <a:buClr>
                <a:schemeClr val="dk2"/>
              </a:buClr>
              <a:buSzPts val="1850"/>
              <a:buFont typeface="Nunito"/>
              <a:buChar char="●"/>
            </a:pPr>
            <a:r>
              <a:rPr lang="en-GB" sz="1850">
                <a:highlight>
                  <a:schemeClr val="dk1"/>
                </a:highlight>
                <a:latin typeface="Nunito"/>
                <a:ea typeface="Nunito"/>
                <a:cs typeface="Nunito"/>
                <a:sym typeface="Nunito"/>
              </a:rPr>
              <a:t>It is often used for embedding files like PDFs, images, or other types of media that require a plugin or external application to display.</a:t>
            </a:r>
            <a:endParaRPr sz="1850">
              <a:highlight>
                <a:schemeClr val="dk1"/>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6"/>
          <p:cNvSpPr txBox="1"/>
          <p:nvPr>
            <p:ph type="title"/>
          </p:nvPr>
        </p:nvSpPr>
        <p:spPr>
          <a:xfrm>
            <a:off x="819150" y="5380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&lt;embed&gt; tag</a:t>
            </a:r>
            <a:endParaRPr/>
          </a:p>
        </p:txBody>
      </p:sp>
      <p:sp>
        <p:nvSpPr>
          <p:cNvPr id="456" name="Google Shape;456;p66"/>
          <p:cNvSpPr txBox="1"/>
          <p:nvPr>
            <p:ph idx="1" type="body"/>
          </p:nvPr>
        </p:nvSpPr>
        <p:spPr>
          <a:xfrm>
            <a:off x="819150" y="1492675"/>
            <a:ext cx="7505700" cy="29460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SzPts val="1850"/>
              <a:buFont typeface="Nunito"/>
              <a:buChar char="●"/>
            </a:pPr>
            <a:r>
              <a:rPr b="1" lang="en-GB" sz="1850">
                <a:highlight>
                  <a:schemeClr val="dk1"/>
                </a:highlight>
                <a:latin typeface="Nunito"/>
                <a:ea typeface="Nunito"/>
                <a:cs typeface="Nunito"/>
                <a:sym typeface="Nunito"/>
              </a:rPr>
              <a:t>Height :- </a:t>
            </a:r>
            <a:r>
              <a:rPr lang="en-GB" sz="1850">
                <a:highlight>
                  <a:schemeClr val="dk1"/>
                </a:highlight>
                <a:latin typeface="Nunito"/>
                <a:ea typeface="Nunito"/>
                <a:cs typeface="Nunito"/>
                <a:sym typeface="Nunito"/>
              </a:rPr>
              <a:t>This attribute contains the attribute value in pixels. It is used to specify the height of the embedded content.</a:t>
            </a:r>
            <a:endParaRPr sz="1850">
              <a:highlight>
                <a:schemeClr val="dk1"/>
              </a:highlight>
              <a:latin typeface="Nunito"/>
              <a:ea typeface="Nunito"/>
              <a:cs typeface="Nunito"/>
              <a:sym typeface="Nunito"/>
            </a:endParaRPr>
          </a:p>
          <a:p>
            <a:pPr indent="-346075" lvl="0" marL="457200" rtl="0" algn="l">
              <a:spcBef>
                <a:spcPts val="0"/>
              </a:spcBef>
              <a:spcAft>
                <a:spcPts val="0"/>
              </a:spcAft>
              <a:buSzPts val="1850"/>
              <a:buFont typeface="Nunito"/>
              <a:buChar char="●"/>
            </a:pPr>
            <a:r>
              <a:rPr b="1" lang="en-GB" sz="1850">
                <a:highlight>
                  <a:schemeClr val="dk1"/>
                </a:highlight>
                <a:latin typeface="Nunito"/>
                <a:ea typeface="Nunito"/>
                <a:cs typeface="Nunito"/>
                <a:sym typeface="Nunito"/>
              </a:rPr>
              <a:t>Src :- </a:t>
            </a:r>
            <a:r>
              <a:rPr lang="en-GB" sz="1850">
                <a:highlight>
                  <a:schemeClr val="dk1"/>
                </a:highlight>
                <a:latin typeface="Nunito"/>
                <a:ea typeface="Nunito"/>
                <a:cs typeface="Nunito"/>
                <a:sym typeface="Nunito"/>
              </a:rPr>
              <a:t>It is used to hold the URL. It is used to specify the web address of the embedded content.</a:t>
            </a:r>
            <a:endParaRPr sz="1850">
              <a:highlight>
                <a:schemeClr val="dk1"/>
              </a:highlight>
              <a:latin typeface="Nunito"/>
              <a:ea typeface="Nunito"/>
              <a:cs typeface="Nunito"/>
              <a:sym typeface="Nunito"/>
            </a:endParaRPr>
          </a:p>
          <a:p>
            <a:pPr indent="-346075" lvl="0" marL="457200" rtl="0" algn="l">
              <a:spcBef>
                <a:spcPts val="0"/>
              </a:spcBef>
              <a:spcAft>
                <a:spcPts val="0"/>
              </a:spcAft>
              <a:buSzPts val="1850"/>
              <a:buFont typeface="Nunito"/>
              <a:buChar char="●"/>
            </a:pPr>
            <a:r>
              <a:rPr b="1" lang="en-GB" sz="1850">
                <a:highlight>
                  <a:schemeClr val="dk1"/>
                </a:highlight>
                <a:latin typeface="Nunito"/>
                <a:ea typeface="Nunito"/>
                <a:cs typeface="Nunito"/>
                <a:sym typeface="Nunito"/>
              </a:rPr>
              <a:t>Width :- </a:t>
            </a:r>
            <a:r>
              <a:rPr lang="en-GB" sz="1850">
                <a:highlight>
                  <a:schemeClr val="dk1"/>
                </a:highlight>
                <a:latin typeface="Nunito"/>
                <a:ea typeface="Nunito"/>
                <a:cs typeface="Nunito"/>
                <a:sym typeface="Nunito"/>
              </a:rPr>
              <a:t>The width value is set in pixels. It is used to specify the width of embedded content.</a:t>
            </a:r>
            <a:endParaRPr sz="1850">
              <a:highlight>
                <a:schemeClr val="dk1"/>
              </a:highlight>
              <a:latin typeface="Nunito"/>
              <a:ea typeface="Nunito"/>
              <a:cs typeface="Nunito"/>
              <a:sym typeface="Nunito"/>
            </a:endParaRPr>
          </a:p>
          <a:p>
            <a:pPr indent="-346075" lvl="0" marL="457200" rtl="0" algn="l">
              <a:spcBef>
                <a:spcPts val="0"/>
              </a:spcBef>
              <a:spcAft>
                <a:spcPts val="0"/>
              </a:spcAft>
              <a:buSzPts val="1850"/>
              <a:buFont typeface="Nunito"/>
              <a:buChar char="●"/>
            </a:pPr>
            <a:r>
              <a:rPr b="1" lang="en-GB" sz="1850">
                <a:highlight>
                  <a:schemeClr val="dk1"/>
                </a:highlight>
                <a:latin typeface="Nunito"/>
                <a:ea typeface="Nunito"/>
                <a:cs typeface="Nunito"/>
                <a:sym typeface="Nunito"/>
              </a:rPr>
              <a:t>Type :- </a:t>
            </a:r>
            <a:r>
              <a:rPr lang="en-GB" sz="1850">
                <a:highlight>
                  <a:schemeClr val="dk1"/>
                </a:highlight>
                <a:latin typeface="Nunito"/>
                <a:ea typeface="Nunito"/>
                <a:cs typeface="Nunito"/>
                <a:sym typeface="Nunito"/>
              </a:rPr>
              <a:t>It contains the media_type content. It is used to specify the media type of the embedded content.</a:t>
            </a:r>
            <a:endParaRPr sz="1850">
              <a:highlight>
                <a:schemeClr val="dk1"/>
              </a:highlight>
              <a:latin typeface="Nunito"/>
              <a:ea typeface="Nunito"/>
              <a:cs typeface="Nunito"/>
              <a:sym typeface="Nunito"/>
            </a:endParaRPr>
          </a:p>
          <a:p>
            <a:pPr indent="0" lvl="0" marL="0" rtl="0" algn="l">
              <a:spcBef>
                <a:spcPts val="800"/>
              </a:spcBef>
              <a:spcAft>
                <a:spcPts val="1200"/>
              </a:spcAft>
              <a:buNone/>
            </a:pPr>
            <a:r>
              <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462" name="Google Shape;462;p6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200"/>
              <a:t>&lt;embed src="path/to/your/file.pdf" width="600" height="400" type="application/pdf"&gt;</a:t>
            </a:r>
            <a:endParaRPr sz="2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8"/>
          <p:cNvSpPr txBox="1"/>
          <p:nvPr>
            <p:ph type="title"/>
          </p:nvPr>
        </p:nvSpPr>
        <p:spPr>
          <a:xfrm>
            <a:off x="819150" y="10544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 Tag</a:t>
            </a:r>
            <a:endParaRPr/>
          </a:p>
        </p:txBody>
      </p:sp>
      <p:sp>
        <p:nvSpPr>
          <p:cNvPr id="468" name="Google Shape;468;p68"/>
          <p:cNvSpPr txBox="1"/>
          <p:nvPr>
            <p:ph idx="1" type="body"/>
          </p:nvPr>
        </p:nvSpPr>
        <p:spPr>
          <a:xfrm>
            <a:off x="819150" y="2200575"/>
            <a:ext cx="7696200" cy="250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50">
                <a:highlight>
                  <a:schemeClr val="dk1"/>
                </a:highlight>
                <a:latin typeface="Nunito"/>
                <a:ea typeface="Nunito"/>
                <a:cs typeface="Nunito"/>
                <a:sym typeface="Nunito"/>
              </a:rPr>
              <a:t>The &lt;object&gt; tag is used to display multimedia like audio, videos, images, PDFs, and Flash on web pages. It can also be used for displaying another webpage inside the HTML page. </a:t>
            </a:r>
            <a:endParaRPr sz="1950">
              <a:highlight>
                <a:schemeClr val="dk1"/>
              </a:highlight>
              <a:latin typeface="Nunito"/>
              <a:ea typeface="Nunito"/>
              <a:cs typeface="Nunito"/>
              <a:sym typeface="Nunito"/>
            </a:endParaRPr>
          </a:p>
          <a:p>
            <a:pPr indent="0" lvl="0" marL="457200" rtl="0" algn="l">
              <a:spcBef>
                <a:spcPts val="1200"/>
              </a:spcBef>
              <a:spcAft>
                <a:spcPts val="1200"/>
              </a:spcAft>
              <a:buNone/>
            </a:pPr>
            <a:r>
              <a:t/>
            </a:r>
            <a:endParaRPr sz="1900">
              <a:highlight>
                <a:schemeClr val="dk1"/>
              </a:highlight>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9"/>
          <p:cNvSpPr txBox="1"/>
          <p:nvPr>
            <p:ph type="title"/>
          </p:nvPr>
        </p:nvSpPr>
        <p:spPr>
          <a:xfrm>
            <a:off x="619500" y="5452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&lt;object&gt; tag</a:t>
            </a:r>
            <a:endParaRPr/>
          </a:p>
        </p:txBody>
      </p:sp>
      <p:sp>
        <p:nvSpPr>
          <p:cNvPr id="474" name="Google Shape;474;p69"/>
          <p:cNvSpPr txBox="1"/>
          <p:nvPr>
            <p:ph idx="1" type="body"/>
          </p:nvPr>
        </p:nvSpPr>
        <p:spPr>
          <a:xfrm>
            <a:off x="619500" y="1298525"/>
            <a:ext cx="7905000" cy="3199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58"/>
              <a:buNone/>
            </a:pPr>
            <a:r>
              <a:rPr b="1" lang="en-GB" sz="2106">
                <a:highlight>
                  <a:schemeClr val="dk1"/>
                </a:highlight>
                <a:latin typeface="Nunito"/>
                <a:ea typeface="Nunito"/>
                <a:cs typeface="Nunito"/>
                <a:sym typeface="Nunito"/>
              </a:rPr>
              <a:t>Data :-</a:t>
            </a:r>
            <a:r>
              <a:rPr lang="en-GB" sz="2106">
                <a:highlight>
                  <a:schemeClr val="dk1"/>
                </a:highlight>
                <a:latin typeface="Nunito"/>
                <a:ea typeface="Nunito"/>
                <a:cs typeface="Nunito"/>
                <a:sym typeface="Nunito"/>
              </a:rPr>
              <a:t> It specifies the URL of data in the object.</a:t>
            </a:r>
            <a:endParaRPr sz="2106">
              <a:highlight>
                <a:schemeClr val="dk1"/>
              </a:highlight>
              <a:latin typeface="Nunito"/>
              <a:ea typeface="Nunito"/>
              <a:cs typeface="Nunito"/>
              <a:sym typeface="Nunito"/>
            </a:endParaRPr>
          </a:p>
          <a:p>
            <a:pPr indent="0" lvl="0" marL="0" rtl="0" algn="l">
              <a:lnSpc>
                <a:spcPct val="150000"/>
              </a:lnSpc>
              <a:spcBef>
                <a:spcPts val="0"/>
              </a:spcBef>
              <a:spcAft>
                <a:spcPts val="0"/>
              </a:spcAft>
              <a:buSzPts val="358"/>
              <a:buNone/>
            </a:pPr>
            <a:r>
              <a:rPr b="1" lang="en-GB" sz="2106">
                <a:highlight>
                  <a:schemeClr val="dk1"/>
                </a:highlight>
                <a:latin typeface="Nunito"/>
                <a:ea typeface="Nunito"/>
                <a:cs typeface="Nunito"/>
                <a:sym typeface="Nunito"/>
              </a:rPr>
              <a:t>Type :- </a:t>
            </a:r>
            <a:r>
              <a:rPr lang="en-GB" sz="2106">
                <a:highlight>
                  <a:schemeClr val="dk1"/>
                </a:highlight>
                <a:latin typeface="Nunito"/>
                <a:ea typeface="Nunito"/>
                <a:cs typeface="Nunito"/>
                <a:sym typeface="Nunito"/>
              </a:rPr>
              <a:t>It specifies the media type of data specified in the data attribute.</a:t>
            </a:r>
            <a:endParaRPr sz="2106">
              <a:highlight>
                <a:schemeClr val="dk1"/>
              </a:highlight>
              <a:latin typeface="Nunito"/>
              <a:ea typeface="Nunito"/>
              <a:cs typeface="Nunito"/>
              <a:sym typeface="Nunito"/>
            </a:endParaRPr>
          </a:p>
          <a:p>
            <a:pPr indent="0" lvl="0" marL="0" rtl="0" algn="l">
              <a:lnSpc>
                <a:spcPct val="150000"/>
              </a:lnSpc>
              <a:spcBef>
                <a:spcPts val="0"/>
              </a:spcBef>
              <a:spcAft>
                <a:spcPts val="0"/>
              </a:spcAft>
              <a:buSzPts val="358"/>
              <a:buNone/>
            </a:pPr>
            <a:r>
              <a:rPr b="1" lang="en-GB" sz="2106">
                <a:highlight>
                  <a:schemeClr val="dk1"/>
                </a:highlight>
                <a:latin typeface="Nunito"/>
                <a:ea typeface="Nunito"/>
                <a:cs typeface="Nunito"/>
                <a:sym typeface="Nunito"/>
              </a:rPr>
              <a:t>Align :-</a:t>
            </a:r>
            <a:r>
              <a:rPr lang="en-GB" sz="2106">
                <a:highlight>
                  <a:schemeClr val="dk1"/>
                </a:highlight>
                <a:latin typeface="Nunito"/>
                <a:ea typeface="Nunito"/>
                <a:cs typeface="Nunito"/>
                <a:sym typeface="Nunito"/>
              </a:rPr>
              <a:t> It defines the alignment of the objects.</a:t>
            </a:r>
            <a:endParaRPr sz="2106">
              <a:highlight>
                <a:schemeClr val="dk1"/>
              </a:highlight>
              <a:latin typeface="Nunito"/>
              <a:ea typeface="Nunito"/>
              <a:cs typeface="Nunito"/>
              <a:sym typeface="Nunito"/>
            </a:endParaRPr>
          </a:p>
          <a:p>
            <a:pPr indent="0" lvl="0" marL="0" rtl="0" algn="l">
              <a:lnSpc>
                <a:spcPct val="150000"/>
              </a:lnSpc>
              <a:spcBef>
                <a:spcPts val="0"/>
              </a:spcBef>
              <a:spcAft>
                <a:spcPts val="0"/>
              </a:spcAft>
              <a:buSzPts val="358"/>
              <a:buNone/>
            </a:pPr>
            <a:r>
              <a:rPr b="1" lang="en-GB" sz="2106">
                <a:highlight>
                  <a:schemeClr val="dk1"/>
                </a:highlight>
                <a:latin typeface="Nunito"/>
                <a:ea typeface="Nunito"/>
                <a:cs typeface="Nunito"/>
                <a:sym typeface="Nunito"/>
              </a:rPr>
              <a:t>Border :-</a:t>
            </a:r>
            <a:r>
              <a:rPr lang="en-GB" sz="2106">
                <a:highlight>
                  <a:schemeClr val="dk1"/>
                </a:highlight>
                <a:latin typeface="Nunito"/>
                <a:ea typeface="Nunito"/>
                <a:cs typeface="Nunito"/>
                <a:sym typeface="Nunito"/>
              </a:rPr>
              <a:t> It specifies the border around the object.</a:t>
            </a:r>
            <a:endParaRPr sz="2106">
              <a:highlight>
                <a:schemeClr val="dk1"/>
              </a:highlight>
              <a:latin typeface="Nunito"/>
              <a:ea typeface="Nunito"/>
              <a:cs typeface="Nunito"/>
              <a:sym typeface="Nunito"/>
            </a:endParaRPr>
          </a:p>
          <a:p>
            <a:pPr indent="0" lvl="0" marL="0" rtl="0" algn="l">
              <a:lnSpc>
                <a:spcPct val="150000"/>
              </a:lnSpc>
              <a:spcBef>
                <a:spcPts val="0"/>
              </a:spcBef>
              <a:spcAft>
                <a:spcPts val="0"/>
              </a:spcAft>
              <a:buSzPts val="358"/>
              <a:buNone/>
            </a:pPr>
            <a:r>
              <a:rPr b="1" lang="en-GB" sz="2106">
                <a:highlight>
                  <a:schemeClr val="dk1"/>
                </a:highlight>
                <a:latin typeface="Nunito"/>
                <a:ea typeface="Nunito"/>
                <a:cs typeface="Nunito"/>
                <a:sym typeface="Nunito"/>
              </a:rPr>
              <a:t>Width / Height :-</a:t>
            </a:r>
            <a:r>
              <a:rPr lang="en-GB" sz="2106">
                <a:highlight>
                  <a:schemeClr val="dk1"/>
                </a:highlight>
                <a:latin typeface="Nunito"/>
                <a:ea typeface="Nunito"/>
                <a:cs typeface="Nunito"/>
                <a:sym typeface="Nunito"/>
              </a:rPr>
              <a:t> It specifies the width and height of the object.</a:t>
            </a:r>
            <a:endParaRPr sz="2106">
              <a:highlight>
                <a:schemeClr val="dk1"/>
              </a:highlight>
              <a:latin typeface="Nunito"/>
              <a:ea typeface="Nunito"/>
              <a:cs typeface="Nunito"/>
              <a:sym typeface="Nunito"/>
            </a:endParaRPr>
          </a:p>
          <a:p>
            <a:pPr indent="0" lvl="0" marL="0" rtl="0" algn="l">
              <a:lnSpc>
                <a:spcPct val="150000"/>
              </a:lnSpc>
              <a:spcBef>
                <a:spcPts val="0"/>
              </a:spcBef>
              <a:spcAft>
                <a:spcPts val="0"/>
              </a:spcAft>
              <a:buSzPts val="358"/>
              <a:buNone/>
            </a:pPr>
            <a:r>
              <a:rPr b="1" lang="en-GB" sz="2106">
                <a:highlight>
                  <a:schemeClr val="dk1"/>
                </a:highlight>
                <a:latin typeface="Nunito"/>
                <a:ea typeface="Nunito"/>
                <a:cs typeface="Nunito"/>
                <a:sym typeface="Nunito"/>
              </a:rPr>
              <a:t>Name :- </a:t>
            </a:r>
            <a:r>
              <a:rPr lang="en-GB" sz="2106">
                <a:highlight>
                  <a:schemeClr val="dk1"/>
                </a:highlight>
                <a:latin typeface="Nunito"/>
                <a:ea typeface="Nunito"/>
                <a:cs typeface="Nunito"/>
                <a:sym typeface="Nunito"/>
              </a:rPr>
              <a:t>It specifies the name for an object.</a:t>
            </a:r>
            <a:endParaRPr sz="2106">
              <a:highlight>
                <a:schemeClr val="dk1"/>
              </a:highlight>
              <a:latin typeface="Nunito"/>
              <a:ea typeface="Nunito"/>
              <a:cs typeface="Nunito"/>
              <a:sym typeface="Nunito"/>
            </a:endParaRPr>
          </a:p>
          <a:p>
            <a:pPr indent="0" lvl="0" marL="0" rtl="0" algn="l">
              <a:lnSpc>
                <a:spcPct val="95000"/>
              </a:lnSpc>
              <a:spcBef>
                <a:spcPts val="0"/>
              </a:spcBef>
              <a:spcAft>
                <a:spcPts val="0"/>
              </a:spcAft>
              <a:buSzPts val="358"/>
              <a:buNone/>
            </a:pPr>
            <a:r>
              <a:t/>
            </a:r>
            <a:endParaRPr sz="1606">
              <a:highlight>
                <a:schemeClr val="dk1"/>
              </a:highlight>
              <a:latin typeface="Nunito"/>
              <a:ea typeface="Nunito"/>
              <a:cs typeface="Nunito"/>
              <a:sym typeface="Nunito"/>
            </a:endParaRPr>
          </a:p>
          <a:p>
            <a:pPr indent="0" lvl="0" marL="0" rtl="0" algn="l">
              <a:lnSpc>
                <a:spcPct val="95000"/>
              </a:lnSpc>
              <a:spcBef>
                <a:spcPts val="0"/>
              </a:spcBef>
              <a:spcAft>
                <a:spcPts val="1200"/>
              </a:spcAft>
              <a:buSzPts val="358"/>
              <a:buNone/>
            </a:pPr>
            <a:r>
              <a:t/>
            </a:r>
            <a:endParaRPr sz="422"/>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0"/>
          <p:cNvSpPr txBox="1"/>
          <p:nvPr>
            <p:ph type="title"/>
          </p:nvPr>
        </p:nvSpPr>
        <p:spPr>
          <a:xfrm>
            <a:off x="819150" y="652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Example</a:t>
            </a:r>
            <a:endParaRPr/>
          </a:p>
        </p:txBody>
      </p:sp>
      <p:sp>
        <p:nvSpPr>
          <p:cNvPr id="480" name="Google Shape;480;p70"/>
          <p:cNvSpPr txBox="1"/>
          <p:nvPr>
            <p:ph idx="1" type="body"/>
          </p:nvPr>
        </p:nvSpPr>
        <p:spPr>
          <a:xfrm>
            <a:off x="819150" y="1720000"/>
            <a:ext cx="7505700" cy="27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100"/>
              <a:t>&lt;object data="document.pdf" type="application/pdf" width="600" height="400"&gt;</a:t>
            </a:r>
            <a:endParaRPr sz="2100"/>
          </a:p>
          <a:p>
            <a:pPr indent="0" lvl="0" marL="0" rtl="0" algn="l">
              <a:spcBef>
                <a:spcPts val="1200"/>
              </a:spcBef>
              <a:spcAft>
                <a:spcPts val="0"/>
              </a:spcAft>
              <a:buNone/>
            </a:pPr>
            <a:r>
              <a:rPr lang="en-GB" sz="2100"/>
              <a:t>  &lt;p&gt;Your browser does not support PDFs. </a:t>
            </a:r>
            <a:endParaRPr sz="2100"/>
          </a:p>
          <a:p>
            <a:pPr indent="0" lvl="0" marL="0" rtl="0" algn="l">
              <a:spcBef>
                <a:spcPts val="1200"/>
              </a:spcBef>
              <a:spcAft>
                <a:spcPts val="0"/>
              </a:spcAft>
              <a:buNone/>
            </a:pPr>
            <a:r>
              <a:rPr lang="en-GB" sz="2100"/>
              <a:t>     &lt;a href="document.pdf"&gt;Download the PDF&lt;/a&gt;.&lt;/p&gt;</a:t>
            </a:r>
            <a:endParaRPr sz="2100"/>
          </a:p>
          <a:p>
            <a:pPr indent="0" lvl="0" marL="0" rtl="0" algn="l">
              <a:spcBef>
                <a:spcPts val="1200"/>
              </a:spcBef>
              <a:spcAft>
                <a:spcPts val="0"/>
              </a:spcAft>
              <a:buNone/>
            </a:pPr>
            <a:r>
              <a:rPr lang="en-GB" sz="2100"/>
              <a:t>&lt;/object&gt;</a:t>
            </a:r>
            <a:endParaRPr sz="2100"/>
          </a:p>
          <a:p>
            <a:pPr indent="0" lvl="0" marL="0" rtl="0" algn="l">
              <a:spcBef>
                <a:spcPts val="1200"/>
              </a:spcBef>
              <a:spcAft>
                <a:spcPts val="0"/>
              </a:spcAft>
              <a:buNone/>
            </a:pPr>
            <a:r>
              <a:t/>
            </a:r>
            <a:endParaRPr sz="2100"/>
          </a:p>
          <a:p>
            <a:pPr indent="0" lvl="0" marL="0" rtl="0" algn="l">
              <a:spcBef>
                <a:spcPts val="1200"/>
              </a:spcBef>
              <a:spcAft>
                <a:spcPts val="1200"/>
              </a:spcAft>
              <a:buNone/>
            </a:pPr>
            <a:r>
              <a:t/>
            </a:r>
            <a:endParaRPr sz="15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1"/>
          <p:cNvSpPr txBox="1"/>
          <p:nvPr>
            <p:ph type="title"/>
          </p:nvPr>
        </p:nvSpPr>
        <p:spPr>
          <a:xfrm>
            <a:off x="819150" y="404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Iframe tag &lt;iframe&gt;</a:t>
            </a:r>
            <a:endParaRPr/>
          </a:p>
        </p:txBody>
      </p:sp>
      <p:sp>
        <p:nvSpPr>
          <p:cNvPr id="486" name="Google Shape;486;p71"/>
          <p:cNvSpPr txBox="1"/>
          <p:nvPr>
            <p:ph idx="1" type="body"/>
          </p:nvPr>
        </p:nvSpPr>
        <p:spPr>
          <a:xfrm>
            <a:off x="895250" y="1134700"/>
            <a:ext cx="7691700" cy="354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GB" sz="1775">
                <a:highlight>
                  <a:schemeClr val="dk1"/>
                </a:highlight>
                <a:latin typeface="Nunito"/>
                <a:ea typeface="Nunito"/>
                <a:cs typeface="Nunito"/>
                <a:sym typeface="Nunito"/>
              </a:rPr>
              <a:t>An iframe, or Inline Frame, is an HTML element represented by the &lt;iframe&gt; tag. It functions as a 'window' on your webpage through which visitors can view and interact with another webpage from a different source. </a:t>
            </a:r>
            <a:r>
              <a:rPr b="1" lang="en-GB" sz="1775">
                <a:highlight>
                  <a:schemeClr val="dk1"/>
                </a:highlight>
                <a:latin typeface="Nunito"/>
                <a:ea typeface="Nunito"/>
                <a:cs typeface="Nunito"/>
                <a:sym typeface="Nunito"/>
              </a:rPr>
              <a:t>embedding another HTML page into the current one</a:t>
            </a:r>
            <a:r>
              <a:rPr lang="en-GB" sz="1775">
                <a:highlight>
                  <a:schemeClr val="dk1"/>
                </a:highlight>
                <a:latin typeface="Nunito"/>
                <a:ea typeface="Nunito"/>
                <a:cs typeface="Nunito"/>
                <a:sym typeface="Nunito"/>
              </a:rPr>
              <a:t>.</a:t>
            </a:r>
            <a:endParaRPr sz="1775">
              <a:highlight>
                <a:schemeClr val="dk1"/>
              </a:highlight>
              <a:latin typeface="Nunito"/>
              <a:ea typeface="Nunito"/>
              <a:cs typeface="Nunito"/>
              <a:sym typeface="Nunito"/>
            </a:endParaRPr>
          </a:p>
          <a:p>
            <a:pPr indent="0" lvl="0" marL="0" rtl="0" algn="l">
              <a:lnSpc>
                <a:spcPct val="105000"/>
              </a:lnSpc>
              <a:spcBef>
                <a:spcPts val="800"/>
              </a:spcBef>
              <a:spcAft>
                <a:spcPts val="0"/>
              </a:spcAft>
              <a:buSzPts val="770"/>
              <a:buNone/>
            </a:pPr>
            <a:r>
              <a:rPr lang="en-GB" sz="1775">
                <a:highlight>
                  <a:schemeClr val="dk1"/>
                </a:highlight>
                <a:latin typeface="Nunito"/>
                <a:ea typeface="Nunito"/>
                <a:cs typeface="Nunito"/>
                <a:sym typeface="Nunito"/>
              </a:rPr>
              <a:t>Iframes are used for various purposes like:</a:t>
            </a:r>
            <a:endParaRPr sz="1775">
              <a:highlight>
                <a:schemeClr val="dk1"/>
              </a:highlight>
              <a:latin typeface="Nunito"/>
              <a:ea typeface="Nunito"/>
              <a:cs typeface="Nunito"/>
              <a:sym typeface="Nunito"/>
            </a:endParaRPr>
          </a:p>
          <a:p>
            <a:pPr indent="-341334" lvl="0" marL="685800" rtl="0" algn="l">
              <a:lnSpc>
                <a:spcPct val="148000"/>
              </a:lnSpc>
              <a:spcBef>
                <a:spcPts val="800"/>
              </a:spcBef>
              <a:spcAft>
                <a:spcPts val="0"/>
              </a:spcAft>
              <a:buClr>
                <a:schemeClr val="dk2"/>
              </a:buClr>
              <a:buSzPts val="1775"/>
              <a:buFont typeface="Nunito"/>
              <a:buChar char="●"/>
            </a:pPr>
            <a:r>
              <a:rPr b="1" lang="en-GB" sz="1775">
                <a:highlight>
                  <a:schemeClr val="dk1"/>
                </a:highlight>
                <a:latin typeface="Nunito"/>
                <a:ea typeface="Nunito"/>
                <a:cs typeface="Nunito"/>
                <a:sym typeface="Nunito"/>
              </a:rPr>
              <a:t>Embedding Multimedia</a:t>
            </a:r>
            <a:r>
              <a:rPr lang="en-GB" sz="1775">
                <a:highlight>
                  <a:schemeClr val="dk1"/>
                </a:highlight>
                <a:latin typeface="Nunito"/>
                <a:ea typeface="Nunito"/>
                <a:cs typeface="Nunito"/>
                <a:sym typeface="Nunito"/>
              </a:rPr>
              <a:t>: Easily integrate videos, audio, or animations from platforms like YouTube, etc.</a:t>
            </a:r>
            <a:endParaRPr sz="1775">
              <a:highlight>
                <a:schemeClr val="dk1"/>
              </a:highlight>
              <a:latin typeface="Nunito"/>
              <a:ea typeface="Nunito"/>
              <a:cs typeface="Nunito"/>
              <a:sym typeface="Nunito"/>
            </a:endParaRPr>
          </a:p>
          <a:p>
            <a:pPr indent="-341334" lvl="0" marL="685800" rtl="0" algn="l">
              <a:lnSpc>
                <a:spcPct val="148000"/>
              </a:lnSpc>
              <a:spcBef>
                <a:spcPts val="0"/>
              </a:spcBef>
              <a:spcAft>
                <a:spcPts val="0"/>
              </a:spcAft>
              <a:buClr>
                <a:schemeClr val="dk2"/>
              </a:buClr>
              <a:buSzPts val="1775"/>
              <a:buFont typeface="Nunito"/>
              <a:buChar char="●"/>
            </a:pPr>
            <a:r>
              <a:rPr b="1" lang="en-GB" sz="1775">
                <a:highlight>
                  <a:schemeClr val="dk1"/>
                </a:highlight>
                <a:latin typeface="Nunito"/>
                <a:ea typeface="Nunito"/>
                <a:cs typeface="Nunito"/>
                <a:sym typeface="Nunito"/>
              </a:rPr>
              <a:t>Including Maps</a:t>
            </a:r>
            <a:r>
              <a:rPr lang="en-GB" sz="1775">
                <a:highlight>
                  <a:schemeClr val="dk1"/>
                </a:highlight>
                <a:latin typeface="Nunito"/>
                <a:ea typeface="Nunito"/>
                <a:cs typeface="Nunito"/>
                <a:sym typeface="Nunito"/>
              </a:rPr>
              <a:t>: Embed maps from services like Google Maps directly into your site.</a:t>
            </a:r>
            <a:endParaRPr sz="1775">
              <a:highlight>
                <a:schemeClr val="dk1"/>
              </a:highlight>
              <a:latin typeface="Nunito"/>
              <a:ea typeface="Nunito"/>
              <a:cs typeface="Nunito"/>
              <a:sym typeface="Nunito"/>
            </a:endParaRPr>
          </a:p>
          <a:p>
            <a:pPr indent="0" lvl="0" marL="0" rtl="0" algn="l">
              <a:lnSpc>
                <a:spcPct val="105000"/>
              </a:lnSpc>
              <a:spcBef>
                <a:spcPts val="1800"/>
              </a:spcBef>
              <a:spcAft>
                <a:spcPts val="1200"/>
              </a:spcAft>
              <a:buSzPts val="770"/>
              <a:buNone/>
            </a:pPr>
            <a:r>
              <a:t/>
            </a:r>
            <a:endParaRPr sz="111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753875" y="532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Form tag (&lt;form&gt;)</a:t>
            </a:r>
            <a:endParaRPr/>
          </a:p>
        </p:txBody>
      </p:sp>
      <p:sp>
        <p:nvSpPr>
          <p:cNvPr id="159" name="Google Shape;159;p18"/>
          <p:cNvSpPr txBox="1"/>
          <p:nvPr/>
        </p:nvSpPr>
        <p:spPr>
          <a:xfrm>
            <a:off x="746975" y="1273700"/>
            <a:ext cx="7519500" cy="280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900"/>
              <a:t>The</a:t>
            </a:r>
            <a:r>
              <a:rPr b="1" lang="en-GB" sz="1900"/>
              <a:t> &lt;form&gt;</a:t>
            </a:r>
            <a:r>
              <a:rPr lang="en-GB" sz="1900"/>
              <a:t> tag in HTML is a </a:t>
            </a:r>
            <a:r>
              <a:rPr b="1" lang="en-GB" sz="1900"/>
              <a:t>container element</a:t>
            </a:r>
            <a:r>
              <a:rPr lang="en-GB" sz="1900"/>
              <a:t> that is used to collect </a:t>
            </a:r>
            <a:r>
              <a:rPr b="1" lang="en-GB" sz="1900"/>
              <a:t>user input</a:t>
            </a:r>
            <a:r>
              <a:rPr lang="en-GB" sz="1900"/>
              <a:t> and send it to a </a:t>
            </a:r>
            <a:r>
              <a:rPr b="1" lang="en-GB" sz="1900"/>
              <a:t>server</a:t>
            </a:r>
            <a:r>
              <a:rPr lang="en-GB" sz="1900"/>
              <a:t> for processing.</a:t>
            </a:r>
            <a:endParaRPr sz="1900"/>
          </a:p>
          <a:p>
            <a:pPr indent="0" lvl="0" marL="0" rtl="0" algn="l">
              <a:lnSpc>
                <a:spcPct val="115000"/>
              </a:lnSpc>
              <a:spcBef>
                <a:spcPts val="1200"/>
              </a:spcBef>
              <a:spcAft>
                <a:spcPts val="0"/>
              </a:spcAft>
              <a:buNone/>
            </a:pPr>
            <a:r>
              <a:rPr lang="en-GB" sz="1900"/>
              <a:t>It groups together input fields like text boxes, radio buttons, checkboxes, dropdowns, and buttons.</a:t>
            </a:r>
            <a:endParaRPr sz="1900"/>
          </a:p>
          <a:p>
            <a:pPr indent="0" lvl="0" marL="0" rtl="0" algn="l">
              <a:lnSpc>
                <a:spcPct val="115000"/>
              </a:lnSpc>
              <a:spcBef>
                <a:spcPts val="1200"/>
              </a:spcBef>
              <a:spcAft>
                <a:spcPts val="1200"/>
              </a:spcAft>
              <a:buNone/>
            </a:pPr>
            <a:r>
              <a:rPr lang="en-GB" sz="1900"/>
              <a:t>In simple words:</a:t>
            </a:r>
            <a:br>
              <a:rPr lang="en-GB" sz="1900"/>
            </a:br>
            <a:r>
              <a:rPr lang="en-GB" sz="1900"/>
              <a:t> </a:t>
            </a:r>
            <a:r>
              <a:rPr b="1" lang="en-GB" sz="1900"/>
              <a:t>“The &lt;form&gt; tag creates a section on a web page where users can enter data and submit it.”</a:t>
            </a:r>
            <a:endParaRPr b="1" sz="19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2"/>
          <p:cNvSpPr txBox="1"/>
          <p:nvPr>
            <p:ph type="title"/>
          </p:nvPr>
        </p:nvSpPr>
        <p:spPr>
          <a:xfrm>
            <a:off x="819150" y="492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&lt;iframe&gt; tag</a:t>
            </a:r>
            <a:endParaRPr/>
          </a:p>
        </p:txBody>
      </p:sp>
      <p:sp>
        <p:nvSpPr>
          <p:cNvPr id="492" name="Google Shape;492;p72"/>
          <p:cNvSpPr txBox="1"/>
          <p:nvPr>
            <p:ph idx="1" type="body"/>
          </p:nvPr>
        </p:nvSpPr>
        <p:spPr>
          <a:xfrm>
            <a:off x="819150" y="1535150"/>
            <a:ext cx="7505700" cy="3087600"/>
          </a:xfrm>
          <a:prstGeom prst="rect">
            <a:avLst/>
          </a:prstGeom>
        </p:spPr>
        <p:txBody>
          <a:bodyPr anchorCtr="0" anchor="t" bIns="91425" lIns="91425" spcFirstLastPara="1" rIns="91425" wrap="square" tIns="91425">
            <a:normAutofit fontScale="40000"/>
          </a:bodyPr>
          <a:lstStyle/>
          <a:p>
            <a:pPr indent="-355618" lvl="0" marL="457200" rtl="0" algn="l">
              <a:spcBef>
                <a:spcPts val="0"/>
              </a:spcBef>
              <a:spcAft>
                <a:spcPts val="0"/>
              </a:spcAft>
              <a:buSzPct val="100000"/>
              <a:buChar char="●"/>
            </a:pPr>
            <a:r>
              <a:rPr b="1" lang="en-GB" sz="5000"/>
              <a:t>s</a:t>
            </a:r>
            <a:r>
              <a:rPr b="1" lang="en-GB" sz="5000"/>
              <a:t>rc :-</a:t>
            </a:r>
            <a:r>
              <a:rPr lang="en-GB" sz="5000"/>
              <a:t> Specifies the URL of the page or resource to be embedded.</a:t>
            </a:r>
            <a:endParaRPr sz="5000"/>
          </a:p>
          <a:p>
            <a:pPr indent="-355618" lvl="0" marL="457200" rtl="0" algn="l">
              <a:spcBef>
                <a:spcPts val="0"/>
              </a:spcBef>
              <a:spcAft>
                <a:spcPts val="0"/>
              </a:spcAft>
              <a:buSzPct val="100000"/>
              <a:buChar char="●"/>
            </a:pPr>
            <a:r>
              <a:rPr b="1" lang="en-GB" sz="5000"/>
              <a:t>width and height</a:t>
            </a:r>
            <a:r>
              <a:rPr lang="en-GB" sz="5000"/>
              <a:t> :- Define the size of the iframe (in pixels or percentage).</a:t>
            </a:r>
            <a:endParaRPr sz="5000"/>
          </a:p>
          <a:p>
            <a:pPr indent="-355618" lvl="0" marL="457200" rtl="0" algn="l">
              <a:spcBef>
                <a:spcPts val="0"/>
              </a:spcBef>
              <a:spcAft>
                <a:spcPts val="0"/>
              </a:spcAft>
              <a:buSzPct val="100000"/>
              <a:buChar char="●"/>
            </a:pPr>
            <a:r>
              <a:rPr b="1" lang="en-GB" sz="5000"/>
              <a:t>title :- </a:t>
            </a:r>
            <a:r>
              <a:rPr lang="en-GB" sz="5000"/>
              <a:t>Provides a text description for accessibility.</a:t>
            </a:r>
            <a:endParaRPr sz="5000"/>
          </a:p>
          <a:p>
            <a:pPr indent="-355618" lvl="0" marL="457200" rtl="0" algn="l">
              <a:spcBef>
                <a:spcPts val="0"/>
              </a:spcBef>
              <a:spcAft>
                <a:spcPts val="0"/>
              </a:spcAft>
              <a:buSzPct val="100000"/>
              <a:buChar char="●"/>
            </a:pPr>
            <a:r>
              <a:rPr b="1" lang="en-GB" sz="5000"/>
              <a:t>name :- </a:t>
            </a:r>
            <a:r>
              <a:rPr lang="en-GB" sz="5000"/>
              <a:t>Gives the iframe a name so it can be targeted by links.</a:t>
            </a:r>
            <a:endParaRPr sz="5000"/>
          </a:p>
          <a:p>
            <a:pPr indent="-355618" lvl="0" marL="457200" rtl="0" algn="l">
              <a:spcBef>
                <a:spcPts val="0"/>
              </a:spcBef>
              <a:spcAft>
                <a:spcPts val="0"/>
              </a:spcAft>
              <a:buSzPct val="100000"/>
              <a:buChar char="●"/>
            </a:pPr>
            <a:r>
              <a:rPr b="1" lang="en-GB" sz="5000"/>
              <a:t>allowfullscreen :- </a:t>
            </a:r>
            <a:r>
              <a:rPr lang="en-GB" sz="5000"/>
              <a:t>Lets the iframe content go fullscreen (useful for videos, games, maps).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3"/>
          <p:cNvSpPr txBox="1"/>
          <p:nvPr>
            <p:ph idx="1" type="body"/>
          </p:nvPr>
        </p:nvSpPr>
        <p:spPr>
          <a:xfrm>
            <a:off x="819150" y="699100"/>
            <a:ext cx="7505700" cy="37395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Char char="●"/>
            </a:pPr>
            <a:r>
              <a:rPr b="1" lang="en-GB" sz="1700">
                <a:highlight>
                  <a:schemeClr val="dk1"/>
                </a:highlight>
                <a:latin typeface="Roboto Mono"/>
                <a:ea typeface="Roboto Mono"/>
                <a:cs typeface="Roboto Mono"/>
                <a:sym typeface="Roboto Mono"/>
              </a:rPr>
              <a:t>loading</a:t>
            </a:r>
            <a:r>
              <a:rPr lang="en-GB" sz="1700">
                <a:solidFill>
                  <a:srgbClr val="000000"/>
                </a:solidFill>
                <a:highlight>
                  <a:schemeClr val="dk1"/>
                </a:highlight>
                <a:latin typeface="Arial"/>
                <a:ea typeface="Arial"/>
                <a:cs typeface="Arial"/>
                <a:sym typeface="Arial"/>
              </a:rPr>
              <a:t> </a:t>
            </a:r>
            <a:r>
              <a:rPr lang="en-GB" sz="1700">
                <a:solidFill>
                  <a:srgbClr val="000000"/>
                </a:solidFill>
                <a:latin typeface="Arial"/>
                <a:ea typeface="Arial"/>
                <a:cs typeface="Arial"/>
                <a:sym typeface="Arial"/>
              </a:rPr>
              <a:t>(HTML5) :- Controls lazy loading of the iframe for performance.</a:t>
            </a:r>
            <a:endParaRPr sz="1700">
              <a:solidFill>
                <a:srgbClr val="000000"/>
              </a:solidFill>
              <a:latin typeface="Arial"/>
              <a:ea typeface="Arial"/>
              <a:cs typeface="Arial"/>
              <a:sym typeface="Arial"/>
            </a:endParaRPr>
          </a:p>
          <a:p>
            <a:pPr indent="0" lvl="0" marL="914400" rtl="0" algn="l">
              <a:spcBef>
                <a:spcPts val="1200"/>
              </a:spcBef>
              <a:spcAft>
                <a:spcPts val="0"/>
              </a:spcAft>
              <a:buNone/>
            </a:pPr>
            <a:r>
              <a:rPr b="1" lang="en-GB" sz="1700">
                <a:solidFill>
                  <a:srgbClr val="000000"/>
                </a:solidFill>
                <a:latin typeface="Arial"/>
                <a:ea typeface="Arial"/>
                <a:cs typeface="Arial"/>
                <a:sym typeface="Arial"/>
              </a:rPr>
              <a:t>Values:</a:t>
            </a:r>
            <a:endParaRPr b="1" sz="1700">
              <a:solidFill>
                <a:srgbClr val="000000"/>
              </a:solidFill>
              <a:latin typeface="Arial"/>
              <a:ea typeface="Arial"/>
              <a:cs typeface="Arial"/>
              <a:sym typeface="Arial"/>
            </a:endParaRPr>
          </a:p>
          <a:p>
            <a:pPr indent="-336550" lvl="2" marL="1371600" rtl="0" algn="l">
              <a:spcBef>
                <a:spcPts val="1200"/>
              </a:spcBef>
              <a:spcAft>
                <a:spcPts val="0"/>
              </a:spcAft>
              <a:buSzPts val="1700"/>
              <a:buChar char="■"/>
            </a:pPr>
            <a:r>
              <a:rPr b="1" lang="en-GB" sz="1700">
                <a:highlight>
                  <a:schemeClr val="dk1"/>
                </a:highlight>
                <a:latin typeface="Roboto Mono"/>
                <a:ea typeface="Roboto Mono"/>
                <a:cs typeface="Roboto Mono"/>
                <a:sym typeface="Roboto Mono"/>
              </a:rPr>
              <a:t>lazy</a:t>
            </a:r>
            <a:r>
              <a:rPr lang="en-GB" sz="1700">
                <a:solidFill>
                  <a:srgbClr val="000000"/>
                </a:solidFill>
                <a:latin typeface="Arial"/>
                <a:ea typeface="Arial"/>
                <a:cs typeface="Arial"/>
                <a:sym typeface="Arial"/>
              </a:rPr>
              <a:t> → Loads only when scrolled into view.</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36550" lvl="2" marL="1371600" rtl="0" algn="l">
              <a:spcBef>
                <a:spcPts val="0"/>
              </a:spcBef>
              <a:spcAft>
                <a:spcPts val="0"/>
              </a:spcAft>
              <a:buSzPts val="1700"/>
              <a:buChar char="■"/>
            </a:pPr>
            <a:r>
              <a:rPr b="1" lang="en-GB" sz="1700">
                <a:highlight>
                  <a:schemeClr val="dk1"/>
                </a:highlight>
                <a:latin typeface="Roboto Mono"/>
                <a:ea typeface="Roboto Mono"/>
                <a:cs typeface="Roboto Mono"/>
                <a:sym typeface="Roboto Mono"/>
              </a:rPr>
              <a:t>eager</a:t>
            </a:r>
            <a:r>
              <a:rPr lang="en-GB" sz="1700">
                <a:solidFill>
                  <a:srgbClr val="000000"/>
                </a:solidFill>
                <a:latin typeface="Arial"/>
                <a:ea typeface="Arial"/>
                <a:cs typeface="Arial"/>
                <a:sym typeface="Arial"/>
              </a:rPr>
              <a:t> → Loads immediately (default).</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4"/>
          <p:cNvSpPr txBox="1"/>
          <p:nvPr>
            <p:ph type="title"/>
          </p:nvPr>
        </p:nvSpPr>
        <p:spPr>
          <a:xfrm>
            <a:off x="819150" y="507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favicon </a:t>
            </a:r>
            <a:endParaRPr/>
          </a:p>
        </p:txBody>
      </p:sp>
      <p:sp>
        <p:nvSpPr>
          <p:cNvPr id="503" name="Google Shape;503;p74"/>
          <p:cNvSpPr txBox="1"/>
          <p:nvPr>
            <p:ph idx="1" type="body"/>
          </p:nvPr>
        </p:nvSpPr>
        <p:spPr>
          <a:xfrm>
            <a:off x="819150" y="1139975"/>
            <a:ext cx="7605900" cy="3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GB" sz="1616">
                <a:highlight>
                  <a:schemeClr val="dk1"/>
                </a:highlight>
                <a:latin typeface="Nunito"/>
                <a:ea typeface="Nunito"/>
                <a:cs typeface="Nunito"/>
                <a:sym typeface="Nunito"/>
              </a:rPr>
              <a:t>A </a:t>
            </a:r>
            <a:r>
              <a:rPr b="1" lang="en-GB" sz="1616">
                <a:highlight>
                  <a:schemeClr val="dk1"/>
                </a:highlight>
                <a:latin typeface="Nunito"/>
                <a:ea typeface="Nunito"/>
                <a:cs typeface="Nunito"/>
                <a:sym typeface="Nunito"/>
              </a:rPr>
              <a:t>favicon</a:t>
            </a:r>
            <a:r>
              <a:rPr lang="en-GB" sz="1616">
                <a:highlight>
                  <a:schemeClr val="dk1"/>
                </a:highlight>
                <a:latin typeface="Nunito"/>
                <a:ea typeface="Nunito"/>
                <a:cs typeface="Nunito"/>
                <a:sym typeface="Nunito"/>
              </a:rPr>
              <a:t> (short for "favorite icon") is a small yet important image that appears next to your website’s title in the browser tab. Also known as a tab icon or bookmark icon, it helps users quickly identify and return to your site.</a:t>
            </a:r>
            <a:endParaRPr sz="1616">
              <a:highlight>
                <a:schemeClr val="dk1"/>
              </a:highlight>
              <a:latin typeface="Nunito"/>
              <a:ea typeface="Nunito"/>
              <a:cs typeface="Nunito"/>
              <a:sym typeface="Nunito"/>
            </a:endParaRPr>
          </a:p>
          <a:p>
            <a:pPr indent="0" lvl="0" marL="0" rtl="0" algn="l">
              <a:spcBef>
                <a:spcPts val="1200"/>
              </a:spcBef>
              <a:spcAft>
                <a:spcPts val="0"/>
              </a:spcAft>
              <a:buSzPts val="935"/>
              <a:buNone/>
            </a:pPr>
            <a:r>
              <a:rPr lang="en-GB" sz="1616">
                <a:highlight>
                  <a:schemeClr val="dk1"/>
                </a:highlight>
                <a:latin typeface="Nunito"/>
                <a:ea typeface="Nunito"/>
                <a:cs typeface="Nunito"/>
                <a:sym typeface="Nunito"/>
              </a:rPr>
              <a:t>They are used for several key purposes:</a:t>
            </a:r>
            <a:endParaRPr sz="1616">
              <a:highlight>
                <a:schemeClr val="dk1"/>
              </a:highlight>
              <a:latin typeface="Nunito"/>
              <a:ea typeface="Nunito"/>
              <a:cs typeface="Nunito"/>
              <a:sym typeface="Nunito"/>
            </a:endParaRPr>
          </a:p>
          <a:p>
            <a:pPr indent="-331233" lvl="0" marL="457200" rtl="0" algn="l">
              <a:lnSpc>
                <a:spcPct val="158000"/>
              </a:lnSpc>
              <a:spcBef>
                <a:spcPts val="800"/>
              </a:spcBef>
              <a:spcAft>
                <a:spcPts val="0"/>
              </a:spcAft>
              <a:buSzPts val="1616"/>
              <a:buFont typeface="Nunito"/>
              <a:buChar char="●"/>
            </a:pPr>
            <a:r>
              <a:rPr b="1" lang="en-GB" sz="1616">
                <a:highlight>
                  <a:schemeClr val="dk1"/>
                </a:highlight>
                <a:latin typeface="Nunito"/>
                <a:ea typeface="Nunito"/>
                <a:cs typeface="Nunito"/>
                <a:sym typeface="Nunito"/>
              </a:rPr>
              <a:t>Brand Recognition:</a:t>
            </a:r>
            <a:r>
              <a:rPr lang="en-GB" sz="1616">
                <a:highlight>
                  <a:schemeClr val="dk1"/>
                </a:highlight>
                <a:latin typeface="Nunito"/>
                <a:ea typeface="Nunito"/>
                <a:cs typeface="Nunito"/>
                <a:sym typeface="Nunito"/>
              </a:rPr>
              <a:t> They act as a visual marker that supports brand awareness.</a:t>
            </a:r>
            <a:endParaRPr sz="1616">
              <a:highlight>
                <a:schemeClr val="dk1"/>
              </a:highlight>
              <a:latin typeface="Nunito"/>
              <a:ea typeface="Nunito"/>
              <a:cs typeface="Nunito"/>
              <a:sym typeface="Nunito"/>
            </a:endParaRPr>
          </a:p>
          <a:p>
            <a:pPr indent="-331233" lvl="0" marL="457200" rtl="0" algn="l">
              <a:lnSpc>
                <a:spcPct val="158000"/>
              </a:lnSpc>
              <a:spcBef>
                <a:spcPts val="0"/>
              </a:spcBef>
              <a:spcAft>
                <a:spcPts val="0"/>
              </a:spcAft>
              <a:buSzPts val="1616"/>
              <a:buFont typeface="Nunito"/>
              <a:buChar char="●"/>
            </a:pPr>
            <a:r>
              <a:rPr b="1" lang="en-GB" sz="1616">
                <a:highlight>
                  <a:schemeClr val="dk1"/>
                </a:highlight>
                <a:latin typeface="Nunito"/>
                <a:ea typeface="Nunito"/>
                <a:cs typeface="Nunito"/>
                <a:sym typeface="Nunito"/>
              </a:rPr>
              <a:t>Professionalism:</a:t>
            </a:r>
            <a:r>
              <a:rPr lang="en-GB" sz="1616">
                <a:highlight>
                  <a:schemeClr val="dk1"/>
                </a:highlight>
                <a:latin typeface="Nunito"/>
                <a:ea typeface="Nunito"/>
                <a:cs typeface="Nunito"/>
                <a:sym typeface="Nunito"/>
              </a:rPr>
              <a:t> A well-designed favicon makes your site appear more credible.</a:t>
            </a:r>
            <a:endParaRPr sz="1616">
              <a:highlight>
                <a:schemeClr val="dk1"/>
              </a:highlight>
              <a:latin typeface="Nunito"/>
              <a:ea typeface="Nunito"/>
              <a:cs typeface="Nunito"/>
              <a:sym typeface="Nunito"/>
            </a:endParaRPr>
          </a:p>
          <a:p>
            <a:pPr indent="-331233" lvl="0" marL="457200" rtl="0" algn="l">
              <a:lnSpc>
                <a:spcPct val="158000"/>
              </a:lnSpc>
              <a:spcBef>
                <a:spcPts val="0"/>
              </a:spcBef>
              <a:spcAft>
                <a:spcPts val="0"/>
              </a:spcAft>
              <a:buSzPts val="1616"/>
              <a:buFont typeface="Nunito"/>
              <a:buChar char="●"/>
            </a:pPr>
            <a:r>
              <a:rPr b="1" lang="en-GB" sz="1616">
                <a:highlight>
                  <a:schemeClr val="dk1"/>
                </a:highlight>
                <a:latin typeface="Nunito"/>
                <a:ea typeface="Nunito"/>
                <a:cs typeface="Nunito"/>
                <a:sym typeface="Nunito"/>
              </a:rPr>
              <a:t>Usability:</a:t>
            </a:r>
            <a:r>
              <a:rPr lang="en-GB" sz="1616">
                <a:highlight>
                  <a:schemeClr val="dk1"/>
                </a:highlight>
                <a:latin typeface="Nunito"/>
                <a:ea typeface="Nunito"/>
                <a:cs typeface="Nunito"/>
                <a:sym typeface="Nunito"/>
              </a:rPr>
              <a:t> It enhances user experience by making it easier to locate your tab among many open ones.</a:t>
            </a:r>
            <a:endParaRPr sz="1616">
              <a:solidFill>
                <a:srgbClr val="FFFFFF"/>
              </a:solidFill>
              <a:highlight>
                <a:srgbClr val="131417"/>
              </a:highlight>
              <a:latin typeface="Nunito"/>
              <a:ea typeface="Nunito"/>
              <a:cs typeface="Nunito"/>
              <a:sym typeface="Nunito"/>
            </a:endParaRPr>
          </a:p>
          <a:p>
            <a:pPr indent="0" lvl="0" marL="0" rtl="0" algn="l">
              <a:spcBef>
                <a:spcPts val="1800"/>
              </a:spcBef>
              <a:spcAft>
                <a:spcPts val="1200"/>
              </a:spcAft>
              <a:buSzPts val="935"/>
              <a:buNone/>
            </a:pPr>
            <a:r>
              <a:t/>
            </a:r>
            <a:endParaRPr sz="1247">
              <a:highlight>
                <a:schemeClr val="dk1"/>
              </a:highlight>
              <a:latin typeface="Nunito"/>
              <a:ea typeface="Nunito"/>
              <a:cs typeface="Nunito"/>
              <a:sym typeface="Nuni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5"/>
          <p:cNvSpPr txBox="1"/>
          <p:nvPr>
            <p:ph type="title"/>
          </p:nvPr>
        </p:nvSpPr>
        <p:spPr>
          <a:xfrm>
            <a:off x="819150" y="434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to add favicon </a:t>
            </a:r>
            <a:endParaRPr/>
          </a:p>
        </p:txBody>
      </p:sp>
      <p:sp>
        <p:nvSpPr>
          <p:cNvPr id="509" name="Google Shape;509;p75"/>
          <p:cNvSpPr txBox="1"/>
          <p:nvPr>
            <p:ph idx="1" type="body"/>
          </p:nvPr>
        </p:nvSpPr>
        <p:spPr>
          <a:xfrm>
            <a:off x="230525" y="1167900"/>
            <a:ext cx="8568900" cy="3822000"/>
          </a:xfrm>
          <a:prstGeom prst="rect">
            <a:avLst/>
          </a:prstGeom>
        </p:spPr>
        <p:txBody>
          <a:bodyPr anchorCtr="0" anchor="t" bIns="91425" lIns="91425" spcFirstLastPara="1" rIns="91425" wrap="square" tIns="91425">
            <a:normAutofit fontScale="85000" lnSpcReduction="20000"/>
          </a:bodyPr>
          <a:lstStyle/>
          <a:p>
            <a:pPr indent="-347991" lvl="0" marL="685800" rtl="0" algn="l">
              <a:lnSpc>
                <a:spcPct val="158000"/>
              </a:lnSpc>
              <a:spcBef>
                <a:spcPts val="0"/>
              </a:spcBef>
              <a:spcAft>
                <a:spcPts val="0"/>
              </a:spcAft>
              <a:buClr>
                <a:schemeClr val="dk2"/>
              </a:buClr>
              <a:buSzPct val="100000"/>
              <a:buFont typeface="Nunito"/>
              <a:buChar char="●"/>
            </a:pPr>
            <a:r>
              <a:rPr b="1" lang="en-GB" sz="2211">
                <a:highlight>
                  <a:schemeClr val="dk1"/>
                </a:highlight>
                <a:latin typeface="Nunito"/>
                <a:ea typeface="Nunito"/>
                <a:cs typeface="Nunito"/>
                <a:sym typeface="Nunito"/>
              </a:rPr>
              <a:t>Create Your favicon:</a:t>
            </a:r>
            <a:r>
              <a:rPr lang="en-GB" sz="2211">
                <a:highlight>
                  <a:schemeClr val="dk1"/>
                </a:highlight>
                <a:latin typeface="Nunito"/>
                <a:ea typeface="Nunito"/>
                <a:cs typeface="Nunito"/>
                <a:sym typeface="Nunito"/>
              </a:rPr>
              <a:t> Design a small image, typically 16x16 or 32x32 pixels, and save it in an appropriate format like .ico, .png, or .svg. In this example, we're using a .png format.</a:t>
            </a:r>
            <a:endParaRPr sz="2211">
              <a:highlight>
                <a:schemeClr val="dk1"/>
              </a:highlight>
              <a:latin typeface="Nunito"/>
              <a:ea typeface="Nunito"/>
              <a:cs typeface="Nunito"/>
              <a:sym typeface="Nunito"/>
            </a:endParaRPr>
          </a:p>
          <a:p>
            <a:pPr indent="-347991" lvl="0" marL="685800" rtl="0" algn="l">
              <a:lnSpc>
                <a:spcPct val="158000"/>
              </a:lnSpc>
              <a:spcBef>
                <a:spcPts val="0"/>
              </a:spcBef>
              <a:spcAft>
                <a:spcPts val="0"/>
              </a:spcAft>
              <a:buClr>
                <a:schemeClr val="dk2"/>
              </a:buClr>
              <a:buSzPct val="100000"/>
              <a:buFont typeface="Nunito"/>
              <a:buChar char="●"/>
            </a:pPr>
            <a:r>
              <a:rPr b="1" lang="en-GB" sz="2211">
                <a:highlight>
                  <a:schemeClr val="dk1"/>
                </a:highlight>
                <a:latin typeface="Nunito"/>
                <a:ea typeface="Nunito"/>
                <a:cs typeface="Nunito"/>
                <a:sym typeface="Nunito"/>
              </a:rPr>
              <a:t>Upload the favicon:</a:t>
            </a:r>
            <a:r>
              <a:rPr lang="en-GB" sz="2211">
                <a:highlight>
                  <a:schemeClr val="dk1"/>
                </a:highlight>
                <a:latin typeface="Nunito"/>
                <a:ea typeface="Nunito"/>
                <a:cs typeface="Nunito"/>
                <a:sym typeface="Nunito"/>
              </a:rPr>
              <a:t> Upload your favicon image to your website's root directory, or in this case, we'll use an external URL for the image.</a:t>
            </a:r>
            <a:endParaRPr sz="2211">
              <a:highlight>
                <a:schemeClr val="dk1"/>
              </a:highlight>
              <a:latin typeface="Nunito"/>
              <a:ea typeface="Nunito"/>
              <a:cs typeface="Nunito"/>
              <a:sym typeface="Nunito"/>
            </a:endParaRPr>
          </a:p>
          <a:p>
            <a:pPr indent="-347991" lvl="0" marL="685800" rtl="0" algn="l">
              <a:lnSpc>
                <a:spcPct val="158000"/>
              </a:lnSpc>
              <a:spcBef>
                <a:spcPts val="0"/>
              </a:spcBef>
              <a:spcAft>
                <a:spcPts val="0"/>
              </a:spcAft>
              <a:buClr>
                <a:schemeClr val="dk2"/>
              </a:buClr>
              <a:buSzPct val="100000"/>
              <a:buFont typeface="Nunito"/>
              <a:buChar char="●"/>
            </a:pPr>
            <a:r>
              <a:rPr b="1" lang="en-GB" sz="2211">
                <a:highlight>
                  <a:schemeClr val="dk1"/>
                </a:highlight>
                <a:latin typeface="Nunito"/>
                <a:ea typeface="Nunito"/>
                <a:cs typeface="Nunito"/>
                <a:sym typeface="Nunito"/>
              </a:rPr>
              <a:t>Add the favicon to HTML:</a:t>
            </a:r>
            <a:r>
              <a:rPr lang="en-GB" sz="2211">
                <a:highlight>
                  <a:schemeClr val="dk1"/>
                </a:highlight>
                <a:latin typeface="Nunito"/>
                <a:ea typeface="Nunito"/>
                <a:cs typeface="Nunito"/>
                <a:sym typeface="Nunito"/>
              </a:rPr>
              <a:t> Open your HTML file and add a </a:t>
            </a:r>
            <a:r>
              <a:rPr lang="en-GB" sz="2211" u="sng">
                <a:highlight>
                  <a:schemeClr val="dk1"/>
                </a:highlight>
                <a:latin typeface="Nunito"/>
                <a:ea typeface="Nunito"/>
                <a:cs typeface="Nunito"/>
                <a:sym typeface="Nunito"/>
                <a:hlinkClick r:id="rId3"/>
              </a:rPr>
              <a:t>&lt;link&gt; </a:t>
            </a:r>
            <a:r>
              <a:rPr lang="en-GB" sz="2211">
                <a:highlight>
                  <a:schemeClr val="dk1"/>
                </a:highlight>
                <a:latin typeface="Nunito"/>
                <a:ea typeface="Nunito"/>
                <a:cs typeface="Nunito"/>
                <a:sym typeface="Nunito"/>
              </a:rPr>
              <a:t>tag in the &lt;head&gt; section that points to the favicon.</a:t>
            </a:r>
            <a:endParaRPr sz="2211">
              <a:highlight>
                <a:schemeClr val="dk1"/>
              </a:highlight>
              <a:latin typeface="Nunito"/>
              <a:ea typeface="Nunito"/>
              <a:cs typeface="Nunito"/>
              <a:sym typeface="Nunito"/>
            </a:endParaRPr>
          </a:p>
          <a:p>
            <a:pPr indent="-347991" lvl="0" marL="685800" rtl="0" algn="l">
              <a:lnSpc>
                <a:spcPct val="158000"/>
              </a:lnSpc>
              <a:spcBef>
                <a:spcPts val="0"/>
              </a:spcBef>
              <a:spcAft>
                <a:spcPts val="0"/>
              </a:spcAft>
              <a:buClr>
                <a:schemeClr val="dk2"/>
              </a:buClr>
              <a:buSzPct val="100000"/>
              <a:buFont typeface="Nunito"/>
              <a:buChar char="●"/>
            </a:pPr>
            <a:r>
              <a:rPr b="1" lang="en-GB" sz="2211">
                <a:highlight>
                  <a:schemeClr val="dk1"/>
                </a:highlight>
                <a:latin typeface="Nunito"/>
                <a:ea typeface="Nunito"/>
                <a:cs typeface="Nunito"/>
                <a:sym typeface="Nunito"/>
              </a:rPr>
              <a:t>Test Your favicon:</a:t>
            </a:r>
            <a:r>
              <a:rPr lang="en-GB" sz="2211">
                <a:highlight>
                  <a:schemeClr val="dk1"/>
                </a:highlight>
                <a:latin typeface="Nunito"/>
                <a:ea typeface="Nunito"/>
                <a:cs typeface="Nunito"/>
                <a:sym typeface="Nunito"/>
              </a:rPr>
              <a:t> After adding the code, save your changes and upload the file to your server if you're working locally.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Syntax to add the favicon</a:t>
            </a:r>
            <a:endParaRPr/>
          </a:p>
        </p:txBody>
      </p:sp>
      <p:sp>
        <p:nvSpPr>
          <p:cNvPr id="515" name="Google Shape;515;p7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oboto Mono"/>
              <a:buChar char="●"/>
            </a:pPr>
            <a:r>
              <a:rPr lang="en-GB" sz="1800">
                <a:latin typeface="Roboto Mono"/>
                <a:ea typeface="Roboto Mono"/>
                <a:cs typeface="Roboto Mono"/>
                <a:sym typeface="Roboto Mono"/>
              </a:rPr>
              <a:t>&lt;link rel="icon" href="favicon.ico" type="image/x-icon"&gt;</a:t>
            </a:r>
            <a:endParaRPr sz="1800">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en-GB" sz="1800">
                <a:latin typeface="Roboto Mono"/>
                <a:ea typeface="Roboto Mono"/>
                <a:cs typeface="Roboto Mono"/>
                <a:sym typeface="Roboto Mono"/>
              </a:rPr>
              <a:t>&lt;link rel="icon" href="favicon.png" type="image/png"&gt;</a:t>
            </a:r>
            <a:endParaRPr sz="1800">
              <a:latin typeface="Roboto Mono"/>
              <a:ea typeface="Roboto Mono"/>
              <a:cs typeface="Roboto Mono"/>
              <a:sym typeface="Roboto Mono"/>
            </a:endParaRPr>
          </a:p>
          <a:p>
            <a:pPr indent="0" lvl="0" marL="0" rtl="0" algn="l">
              <a:spcBef>
                <a:spcPts val="1200"/>
              </a:spcBef>
              <a:spcAft>
                <a:spcPts val="1200"/>
              </a:spcAft>
              <a:buNone/>
            </a:pPr>
            <a:r>
              <a:t/>
            </a:r>
            <a:endParaRPr sz="1800">
              <a:latin typeface="Roboto Mono"/>
              <a:ea typeface="Roboto Mono"/>
              <a:cs typeface="Roboto Mono"/>
              <a:sym typeface="Roboto Mon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7"/>
          <p:cNvSpPr txBox="1"/>
          <p:nvPr>
            <p:ph type="title"/>
          </p:nvPr>
        </p:nvSpPr>
        <p:spPr>
          <a:xfrm>
            <a:off x="819150" y="507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HTML meta tag</a:t>
            </a:r>
            <a:endParaRPr/>
          </a:p>
        </p:txBody>
      </p:sp>
      <p:sp>
        <p:nvSpPr>
          <p:cNvPr id="521" name="Google Shape;521;p77"/>
          <p:cNvSpPr txBox="1"/>
          <p:nvPr>
            <p:ph idx="1" type="body"/>
          </p:nvPr>
        </p:nvSpPr>
        <p:spPr>
          <a:xfrm>
            <a:off x="819150" y="1272225"/>
            <a:ext cx="8017200" cy="3233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sz="1850">
                <a:highlight>
                  <a:schemeClr val="dk1"/>
                </a:highlight>
                <a:latin typeface="Nunito"/>
                <a:ea typeface="Nunito"/>
                <a:cs typeface="Nunito"/>
                <a:sym typeface="Nunito"/>
              </a:rPr>
              <a:t>A meta tag in HTML is an element that provides metadata about the HTML document. Metadata is data that describes other data, and in this case, it helps search engines and browsers understand how to handle or display content. The &lt;meta&gt; tag does not appear directly on the webpage, but it provides information to search engines, browsers, and other services that interact with the page.</a:t>
            </a:r>
            <a:endParaRPr sz="1850">
              <a:highlight>
                <a:schemeClr val="dk1"/>
              </a:highlight>
              <a:latin typeface="Nunito"/>
              <a:ea typeface="Nunito"/>
              <a:cs typeface="Nunito"/>
              <a:sym typeface="Nunito"/>
            </a:endParaRPr>
          </a:p>
          <a:p>
            <a:pPr indent="0" lvl="0" marL="0" rtl="0" algn="l">
              <a:spcBef>
                <a:spcPts val="1200"/>
              </a:spcBef>
              <a:spcAft>
                <a:spcPts val="0"/>
              </a:spcAft>
              <a:buNone/>
            </a:pPr>
            <a:r>
              <a:rPr b="1" lang="en-GB" sz="1850">
                <a:highlight>
                  <a:schemeClr val="dk1"/>
                </a:highlight>
                <a:latin typeface="Nunito"/>
                <a:ea typeface="Nunito"/>
                <a:cs typeface="Nunito"/>
                <a:sym typeface="Nunito"/>
              </a:rPr>
              <a:t>Syntax:- </a:t>
            </a:r>
            <a:endParaRPr b="1" sz="1850">
              <a:highlight>
                <a:schemeClr val="dk1"/>
              </a:highlight>
              <a:latin typeface="Nunito"/>
              <a:ea typeface="Nunito"/>
              <a:cs typeface="Nunito"/>
              <a:sym typeface="Nunito"/>
            </a:endParaRPr>
          </a:p>
          <a:p>
            <a:pPr indent="0" lvl="0" marL="190500" marR="190500" rtl="0" algn="l">
              <a:spcBef>
                <a:spcPts val="1200"/>
              </a:spcBef>
              <a:spcAft>
                <a:spcPts val="0"/>
              </a:spcAft>
              <a:buNone/>
            </a:pPr>
            <a:r>
              <a:rPr lang="en-GB" sz="1850">
                <a:highlight>
                  <a:schemeClr val="dk1"/>
                </a:highlight>
                <a:latin typeface="Nunito"/>
                <a:ea typeface="Nunito"/>
                <a:cs typeface="Nunito"/>
                <a:sym typeface="Nunito"/>
              </a:rPr>
              <a:t>&lt;meta name="name_of_the_meta_tag" content="value_of_the_meta_tag"&gt;</a:t>
            </a:r>
            <a:endParaRPr sz="1200">
              <a:solidFill>
                <a:srgbClr val="000000"/>
              </a:solidFill>
              <a:highlight>
                <a:schemeClr val="dk1"/>
              </a:highlight>
              <a:latin typeface="Courier New"/>
              <a:ea typeface="Courier New"/>
              <a:cs typeface="Courier New"/>
              <a:sym typeface="Courier New"/>
            </a:endParaRPr>
          </a:p>
          <a:p>
            <a:pPr indent="0" lvl="0" marL="0" rtl="0" algn="l">
              <a:spcBef>
                <a:spcPts val="800"/>
              </a:spcBef>
              <a:spcAft>
                <a:spcPts val="1200"/>
              </a:spcAft>
              <a:buNone/>
            </a:pPr>
            <a:r>
              <a:t/>
            </a:r>
            <a:endParaRPr sz="1850">
              <a:highlight>
                <a:schemeClr val="dk1"/>
              </a:highlight>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78"/>
          <p:cNvSpPr txBox="1"/>
          <p:nvPr>
            <p:ph type="title"/>
          </p:nvPr>
        </p:nvSpPr>
        <p:spPr>
          <a:xfrm>
            <a:off x="819150" y="507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meta tags</a:t>
            </a:r>
            <a:endParaRPr/>
          </a:p>
        </p:txBody>
      </p:sp>
      <p:sp>
        <p:nvSpPr>
          <p:cNvPr id="527" name="Google Shape;527;p78"/>
          <p:cNvSpPr txBox="1"/>
          <p:nvPr>
            <p:ph idx="1" type="body"/>
          </p:nvPr>
        </p:nvSpPr>
        <p:spPr>
          <a:xfrm>
            <a:off x="951425" y="1286925"/>
            <a:ext cx="7505700" cy="35565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None/>
            </a:pPr>
            <a:r>
              <a:rPr b="1" lang="en-GB" sz="1700">
                <a:highlight>
                  <a:schemeClr val="dk1"/>
                </a:highlight>
                <a:latin typeface="Nunito"/>
                <a:ea typeface="Nunito"/>
                <a:cs typeface="Nunito"/>
                <a:sym typeface="Nunito"/>
              </a:rPr>
              <a:t>Character Encoding Meta Tag</a:t>
            </a:r>
            <a:endParaRPr b="1" sz="1700">
              <a:highlight>
                <a:schemeClr val="dk1"/>
              </a:highlight>
              <a:latin typeface="Nunito"/>
              <a:ea typeface="Nunito"/>
              <a:cs typeface="Nunito"/>
              <a:sym typeface="Nunito"/>
            </a:endParaRPr>
          </a:p>
          <a:p>
            <a:pPr indent="0" lvl="0" marL="914400" marR="190500" rtl="0" algn="l">
              <a:spcBef>
                <a:spcPts val="1800"/>
              </a:spcBef>
              <a:spcAft>
                <a:spcPts val="0"/>
              </a:spcAft>
              <a:buNone/>
            </a:pPr>
            <a:r>
              <a:rPr lang="en-GB" sz="1400">
                <a:highlight>
                  <a:schemeClr val="dk1"/>
                </a:highlight>
                <a:latin typeface="Arial"/>
                <a:ea typeface="Arial"/>
                <a:cs typeface="Arial"/>
                <a:sym typeface="Arial"/>
              </a:rPr>
              <a:t>&lt;meta charset="UTF-8"&gt;</a:t>
            </a:r>
            <a:endParaRPr sz="1400">
              <a:highlight>
                <a:schemeClr val="dk1"/>
              </a:highlight>
              <a:latin typeface="Arial"/>
              <a:ea typeface="Arial"/>
              <a:cs typeface="Arial"/>
              <a:sym typeface="Arial"/>
            </a:endParaRPr>
          </a:p>
          <a:p>
            <a:pPr indent="0" lvl="0" marL="0" rtl="0" algn="l">
              <a:spcBef>
                <a:spcPts val="1800"/>
              </a:spcBef>
              <a:spcAft>
                <a:spcPts val="0"/>
              </a:spcAft>
              <a:buNone/>
            </a:pPr>
            <a:r>
              <a:rPr b="1" lang="en-GB" sz="1700">
                <a:highlight>
                  <a:schemeClr val="dk1"/>
                </a:highlight>
                <a:latin typeface="Nunito"/>
                <a:ea typeface="Nunito"/>
                <a:cs typeface="Nunito"/>
                <a:sym typeface="Nunito"/>
              </a:rPr>
              <a:t>Description Meta Tag</a:t>
            </a:r>
            <a:endParaRPr b="1">
              <a:highlight>
                <a:schemeClr val="dk1"/>
              </a:highlight>
              <a:latin typeface="Arial"/>
              <a:ea typeface="Arial"/>
              <a:cs typeface="Arial"/>
              <a:sym typeface="Arial"/>
            </a:endParaRPr>
          </a:p>
          <a:p>
            <a:pPr indent="0" lvl="0" marL="914400" marR="190500" rtl="0" algn="l">
              <a:spcBef>
                <a:spcPts val="1800"/>
              </a:spcBef>
              <a:spcAft>
                <a:spcPts val="0"/>
              </a:spcAft>
              <a:buNone/>
            </a:pPr>
            <a:r>
              <a:rPr lang="en-GB" sz="1400">
                <a:highlight>
                  <a:schemeClr val="dk1"/>
                </a:highlight>
                <a:latin typeface="Arial"/>
                <a:ea typeface="Arial"/>
                <a:cs typeface="Arial"/>
                <a:sym typeface="Arial"/>
              </a:rPr>
              <a:t>&lt;meta name="description" content="HTML and CSS"&gt;</a:t>
            </a:r>
            <a:endParaRPr sz="1400">
              <a:highlight>
                <a:schemeClr val="dk1"/>
              </a:highlight>
              <a:latin typeface="Arial"/>
              <a:ea typeface="Arial"/>
              <a:cs typeface="Arial"/>
              <a:sym typeface="Arial"/>
            </a:endParaRPr>
          </a:p>
          <a:p>
            <a:pPr indent="0" lvl="0" marL="0" rtl="0" algn="l">
              <a:spcBef>
                <a:spcPts val="1800"/>
              </a:spcBef>
              <a:spcAft>
                <a:spcPts val="0"/>
              </a:spcAft>
              <a:buNone/>
            </a:pPr>
            <a:r>
              <a:rPr b="1" lang="en-GB" sz="1700">
                <a:highlight>
                  <a:schemeClr val="dk1"/>
                </a:highlight>
                <a:latin typeface="Nunito"/>
                <a:ea typeface="Nunito"/>
                <a:cs typeface="Nunito"/>
                <a:sym typeface="Nunito"/>
              </a:rPr>
              <a:t>Keywords Meta Tag</a:t>
            </a:r>
            <a:endParaRPr b="1" sz="1700">
              <a:highlight>
                <a:schemeClr val="dk1"/>
              </a:highlight>
              <a:latin typeface="Nunito"/>
              <a:ea typeface="Nunito"/>
              <a:cs typeface="Nunito"/>
              <a:sym typeface="Nunito"/>
            </a:endParaRPr>
          </a:p>
          <a:p>
            <a:pPr indent="457200" lvl="0" marL="457200" marR="190500" rtl="0" algn="l">
              <a:spcBef>
                <a:spcPts val="1800"/>
              </a:spcBef>
              <a:spcAft>
                <a:spcPts val="0"/>
              </a:spcAft>
              <a:buNone/>
            </a:pPr>
            <a:r>
              <a:rPr lang="en-GB" sz="1400">
                <a:highlight>
                  <a:schemeClr val="dk1"/>
                </a:highlight>
                <a:latin typeface="Arial"/>
                <a:ea typeface="Arial"/>
                <a:cs typeface="Arial"/>
                <a:sym typeface="Arial"/>
              </a:rPr>
              <a:t>&lt;meta name="keywords" content="HTML, CSS, JavaScript"&gt;</a:t>
            </a:r>
            <a:endParaRPr sz="1400">
              <a:highlight>
                <a:schemeClr val="dk1"/>
              </a:highlight>
              <a:latin typeface="Courier New"/>
              <a:ea typeface="Courier New"/>
              <a:cs typeface="Courier New"/>
              <a:sym typeface="Courier New"/>
            </a:endParaRPr>
          </a:p>
          <a:p>
            <a:pPr indent="0" lvl="0" marL="0" marR="190500" rtl="0" algn="l">
              <a:spcBef>
                <a:spcPts val="800"/>
              </a:spcBef>
              <a:spcAft>
                <a:spcPts val="0"/>
              </a:spcAft>
              <a:buNone/>
            </a:pPr>
            <a:r>
              <a:t/>
            </a:r>
            <a:endParaRPr sz="1200">
              <a:highlight>
                <a:schemeClr val="dk1"/>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9"/>
          <p:cNvSpPr txBox="1"/>
          <p:nvPr>
            <p:ph idx="1" type="body"/>
          </p:nvPr>
        </p:nvSpPr>
        <p:spPr>
          <a:xfrm>
            <a:off x="819150" y="728500"/>
            <a:ext cx="7505700" cy="36219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GB" sz="1900">
                <a:highlight>
                  <a:schemeClr val="dk1"/>
                </a:highlight>
                <a:latin typeface="Nunito"/>
                <a:ea typeface="Nunito"/>
                <a:cs typeface="Nunito"/>
                <a:sym typeface="Nunito"/>
              </a:rPr>
              <a:t>Author Meta Tag</a:t>
            </a:r>
            <a:endParaRPr b="1" sz="1900">
              <a:highlight>
                <a:schemeClr val="dk1"/>
              </a:highlight>
              <a:latin typeface="Nunito"/>
              <a:ea typeface="Nunito"/>
              <a:cs typeface="Nunito"/>
              <a:sym typeface="Nunito"/>
            </a:endParaRPr>
          </a:p>
          <a:p>
            <a:pPr indent="266700" lvl="0" marL="190500" marR="190500" rtl="0" algn="l">
              <a:spcBef>
                <a:spcPts val="1800"/>
              </a:spcBef>
              <a:spcAft>
                <a:spcPts val="0"/>
              </a:spcAft>
              <a:buNone/>
            </a:pPr>
            <a:r>
              <a:rPr lang="en-GB" sz="1600">
                <a:highlight>
                  <a:schemeClr val="dk1"/>
                </a:highlight>
                <a:latin typeface="Arial"/>
                <a:ea typeface="Arial"/>
                <a:cs typeface="Arial"/>
                <a:sym typeface="Arial"/>
              </a:rPr>
              <a:t>&lt;meta name="author" content="John Doe"&gt;</a:t>
            </a:r>
            <a:endParaRPr sz="1600">
              <a:highlight>
                <a:schemeClr val="dk1"/>
              </a:highlight>
              <a:latin typeface="Arial"/>
              <a:ea typeface="Arial"/>
              <a:cs typeface="Arial"/>
              <a:sym typeface="Arial"/>
            </a:endParaRPr>
          </a:p>
          <a:p>
            <a:pPr indent="0" lvl="0" marL="0" rtl="0" algn="l">
              <a:spcBef>
                <a:spcPts val="1800"/>
              </a:spcBef>
              <a:spcAft>
                <a:spcPts val="0"/>
              </a:spcAft>
              <a:buNone/>
            </a:pPr>
            <a:r>
              <a:rPr b="1" lang="en-GB" sz="1900">
                <a:highlight>
                  <a:schemeClr val="dk1"/>
                </a:highlight>
                <a:latin typeface="Nunito"/>
                <a:ea typeface="Nunito"/>
                <a:cs typeface="Nunito"/>
                <a:sym typeface="Nunito"/>
              </a:rPr>
              <a:t>Viewport Meta Tag</a:t>
            </a:r>
            <a:endParaRPr b="1" sz="1900">
              <a:highlight>
                <a:schemeClr val="dk1"/>
              </a:highlight>
              <a:latin typeface="Nunito"/>
              <a:ea typeface="Nunito"/>
              <a:cs typeface="Nunito"/>
              <a:sym typeface="Nunito"/>
            </a:endParaRPr>
          </a:p>
          <a:p>
            <a:pPr indent="266700" lvl="0" marL="190500" marR="190500" rtl="0" algn="l">
              <a:spcBef>
                <a:spcPts val="1800"/>
              </a:spcBef>
              <a:spcAft>
                <a:spcPts val="0"/>
              </a:spcAft>
              <a:buNone/>
            </a:pPr>
            <a:r>
              <a:rPr lang="en-GB" sz="1600">
                <a:highlight>
                  <a:schemeClr val="dk1"/>
                </a:highlight>
                <a:latin typeface="Arial"/>
                <a:ea typeface="Arial"/>
                <a:cs typeface="Arial"/>
                <a:sym typeface="Arial"/>
              </a:rPr>
              <a:t>&lt;meta name="viewport" content="width=device-width, initial-scale=1.0"&gt;</a:t>
            </a:r>
            <a:endParaRPr sz="1600">
              <a:highlight>
                <a:schemeClr val="dk1"/>
              </a:highlight>
              <a:latin typeface="Courier New"/>
              <a:ea typeface="Courier New"/>
              <a:cs typeface="Courier New"/>
              <a:sym typeface="Courier New"/>
            </a:endParaRPr>
          </a:p>
          <a:p>
            <a:pPr indent="0" lvl="0" marL="0" rtl="0" algn="l">
              <a:spcBef>
                <a:spcPts val="1800"/>
              </a:spcBef>
              <a:spcAft>
                <a:spcPts val="0"/>
              </a:spcAft>
              <a:buNone/>
            </a:pPr>
            <a:r>
              <a:rPr b="1" lang="en-GB" sz="1900">
                <a:highlight>
                  <a:schemeClr val="dk1"/>
                </a:highlight>
                <a:latin typeface="Nunito"/>
                <a:ea typeface="Nunito"/>
                <a:cs typeface="Nunito"/>
                <a:sym typeface="Nunito"/>
              </a:rPr>
              <a:t>Refresh Meta Tag</a:t>
            </a:r>
            <a:endParaRPr b="1" sz="1900">
              <a:highlight>
                <a:schemeClr val="dk1"/>
              </a:highlight>
              <a:latin typeface="Nunito"/>
              <a:ea typeface="Nunito"/>
              <a:cs typeface="Nunito"/>
              <a:sym typeface="Nunito"/>
            </a:endParaRPr>
          </a:p>
          <a:p>
            <a:pPr indent="266700" lvl="0" marL="190500" marR="190500" rtl="0" algn="l">
              <a:spcBef>
                <a:spcPts val="1800"/>
              </a:spcBef>
              <a:spcAft>
                <a:spcPts val="0"/>
              </a:spcAft>
              <a:buNone/>
            </a:pPr>
            <a:r>
              <a:rPr lang="en-GB" sz="1600">
                <a:highlight>
                  <a:schemeClr val="dk1"/>
                </a:highlight>
                <a:latin typeface="Arial"/>
                <a:ea typeface="Arial"/>
                <a:cs typeface="Arial"/>
                <a:sym typeface="Arial"/>
              </a:rPr>
              <a:t>&lt;meta http-equiv="refresh" content="30"&gt;</a:t>
            </a:r>
            <a:endParaRPr sz="1600">
              <a:highlight>
                <a:schemeClr val="dk1"/>
              </a:highlight>
              <a:latin typeface="Courier New"/>
              <a:ea typeface="Courier New"/>
              <a:cs typeface="Courier New"/>
              <a:sym typeface="Courier New"/>
            </a:endParaRPr>
          </a:p>
          <a:p>
            <a:pPr indent="0" lvl="0" marL="0" rtl="0" algn="l">
              <a:spcBef>
                <a:spcPts val="8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0"/>
          <p:cNvSpPr txBox="1"/>
          <p:nvPr>
            <p:ph type="title"/>
          </p:nvPr>
        </p:nvSpPr>
        <p:spPr>
          <a:xfrm>
            <a:off x="819150" y="581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Validation in HTML Forms</a:t>
            </a:r>
            <a:endParaRPr/>
          </a:p>
        </p:txBody>
      </p:sp>
      <p:sp>
        <p:nvSpPr>
          <p:cNvPr id="538" name="Google Shape;538;p80"/>
          <p:cNvSpPr txBox="1"/>
          <p:nvPr>
            <p:ph idx="1" type="body"/>
          </p:nvPr>
        </p:nvSpPr>
        <p:spPr>
          <a:xfrm>
            <a:off x="819150" y="1360400"/>
            <a:ext cx="7505700" cy="336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900"/>
              <a:t>The process of ensuring that the data entered by the user is correct, complete, and in the proper format before the form is submitted.</a:t>
            </a:r>
            <a:endParaRPr sz="1900"/>
          </a:p>
          <a:p>
            <a:pPr indent="0" lvl="0" marL="0" rtl="0" algn="l">
              <a:spcBef>
                <a:spcPts val="1200"/>
              </a:spcBef>
              <a:spcAft>
                <a:spcPts val="0"/>
              </a:spcAft>
              <a:buNone/>
            </a:pPr>
            <a:r>
              <a:rPr b="1" lang="en-GB" sz="1700">
                <a:solidFill>
                  <a:srgbClr val="000000"/>
                </a:solidFill>
                <a:latin typeface="Arial"/>
                <a:ea typeface="Arial"/>
                <a:cs typeface="Arial"/>
                <a:sym typeface="Arial"/>
              </a:rPr>
              <a:t>Why we need validation</a:t>
            </a:r>
            <a:br>
              <a:rPr b="1" lang="en-GB" sz="1700">
                <a:solidFill>
                  <a:srgbClr val="000000"/>
                </a:solidFill>
                <a:latin typeface="Arial"/>
                <a:ea typeface="Arial"/>
                <a:cs typeface="Arial"/>
                <a:sym typeface="Arial"/>
              </a:rPr>
            </a:br>
            <a:endParaRPr b="1" sz="1700">
              <a:solidFill>
                <a:srgbClr val="000000"/>
              </a:solidFill>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lang="en-GB" sz="1700">
                <a:solidFill>
                  <a:srgbClr val="000000"/>
                </a:solidFill>
                <a:latin typeface="Arial"/>
                <a:ea typeface="Arial"/>
                <a:cs typeface="Arial"/>
                <a:sym typeface="Arial"/>
              </a:rPr>
              <a:t>To prevent wrong or incomplete data (e.g., empty email, invalid age).</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To improve user experience (instant error messages).</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GB" sz="1700">
                <a:solidFill>
                  <a:srgbClr val="000000"/>
                </a:solidFill>
                <a:latin typeface="Arial"/>
                <a:ea typeface="Arial"/>
                <a:cs typeface="Arial"/>
                <a:sym typeface="Arial"/>
              </a:rPr>
              <a:t>To reduce errors on the server.</a:t>
            </a:r>
            <a:br>
              <a:rPr lang="en-GB" sz="1100">
                <a:solidFill>
                  <a:srgbClr val="000000"/>
                </a:solidFill>
                <a:latin typeface="Arial"/>
                <a:ea typeface="Arial"/>
                <a:cs typeface="Arial"/>
                <a:sym typeface="Arial"/>
              </a:rPr>
            </a:br>
            <a:endParaRPr sz="17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1"/>
          <p:cNvSpPr txBox="1"/>
          <p:nvPr>
            <p:ph type="title"/>
          </p:nvPr>
        </p:nvSpPr>
        <p:spPr>
          <a:xfrm>
            <a:off x="819150" y="596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Types of Validation</a:t>
            </a:r>
            <a:endParaRPr/>
          </a:p>
        </p:txBody>
      </p:sp>
      <p:sp>
        <p:nvSpPr>
          <p:cNvPr id="544" name="Google Shape;544;p81"/>
          <p:cNvSpPr txBox="1"/>
          <p:nvPr>
            <p:ph idx="1" type="body"/>
          </p:nvPr>
        </p:nvSpPr>
        <p:spPr>
          <a:xfrm>
            <a:off x="819150" y="1551450"/>
            <a:ext cx="7505700" cy="28872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Client-side validation:</a:t>
            </a:r>
            <a:br>
              <a:rPr b="1" lang="en-GB" sz="1800">
                <a:solidFill>
                  <a:srgbClr val="000000"/>
                </a:solidFill>
                <a:latin typeface="Arial"/>
                <a:ea typeface="Arial"/>
                <a:cs typeface="Arial"/>
                <a:sym typeface="Arial"/>
              </a:rPr>
            </a:br>
            <a:r>
              <a:rPr lang="en-GB" sz="1800">
                <a:solidFill>
                  <a:srgbClr val="000000"/>
                </a:solidFill>
                <a:latin typeface="Arial"/>
                <a:ea typeface="Arial"/>
                <a:cs typeface="Arial"/>
                <a:sym typeface="Arial"/>
              </a:rPr>
              <a:t> Done in the browser using </a:t>
            </a:r>
            <a:r>
              <a:rPr b="1" lang="en-GB" sz="1800">
                <a:solidFill>
                  <a:srgbClr val="000000"/>
                </a:solidFill>
                <a:latin typeface="Arial"/>
                <a:ea typeface="Arial"/>
                <a:cs typeface="Arial"/>
                <a:sym typeface="Arial"/>
              </a:rPr>
              <a:t>HTML5 attributes</a:t>
            </a:r>
            <a:r>
              <a:rPr lang="en-GB" sz="1800">
                <a:solidFill>
                  <a:srgbClr val="000000"/>
                </a:solidFill>
                <a:latin typeface="Arial"/>
                <a:ea typeface="Arial"/>
                <a:cs typeface="Arial"/>
                <a:sym typeface="Arial"/>
              </a:rPr>
              <a:t> (required, pattern, type, etc.).</a:t>
            </a:r>
            <a:br>
              <a:rPr lang="en-GB" sz="1800">
                <a:solidFill>
                  <a:srgbClr val="000000"/>
                </a:solidFill>
                <a:latin typeface="Arial"/>
                <a:ea typeface="Arial"/>
                <a:cs typeface="Arial"/>
                <a:sym typeface="Arial"/>
              </a:rPr>
            </a:br>
            <a:r>
              <a:rPr lang="en-GB" sz="1800">
                <a:solidFill>
                  <a:srgbClr val="000000"/>
                </a:solidFill>
                <a:latin typeface="Arial"/>
                <a:ea typeface="Arial"/>
                <a:cs typeface="Arial"/>
                <a:sym typeface="Arial"/>
              </a:rPr>
              <a:t> Fast but </a:t>
            </a:r>
            <a:r>
              <a:rPr b="1" lang="en-GB" sz="1800">
                <a:solidFill>
                  <a:srgbClr val="000000"/>
                </a:solidFill>
                <a:latin typeface="Arial"/>
                <a:ea typeface="Arial"/>
                <a:cs typeface="Arial"/>
                <a:sym typeface="Arial"/>
              </a:rPr>
              <a:t>not 100% secure</a:t>
            </a:r>
            <a:r>
              <a:rPr lang="en-GB" sz="1800">
                <a:solidFill>
                  <a:srgbClr val="000000"/>
                </a:solidFill>
                <a:latin typeface="Arial"/>
                <a:ea typeface="Arial"/>
                <a:cs typeface="Arial"/>
                <a:sym typeface="Arial"/>
              </a:rPr>
              <a:t>.</a:t>
            </a:r>
            <a:br>
              <a:rPr lang="en-GB" sz="1800">
                <a:solidFill>
                  <a:srgbClr val="000000"/>
                </a:solidFill>
                <a:latin typeface="Arial"/>
                <a:ea typeface="Arial"/>
                <a:cs typeface="Arial"/>
                <a:sym typeface="Arial"/>
              </a:rPr>
            </a:br>
            <a:endParaRPr sz="1800">
              <a:solidFill>
                <a:srgbClr val="000000"/>
              </a:solidFill>
              <a:latin typeface="Arial"/>
              <a:ea typeface="Arial"/>
              <a:cs typeface="Arial"/>
              <a:sym typeface="Arial"/>
            </a:endParaRPr>
          </a:p>
          <a:p>
            <a:pPr indent="-342900" lvl="0" marL="457200" marR="0" rtl="0" algn="l">
              <a:lnSpc>
                <a:spcPct val="115000"/>
              </a:lnSpc>
              <a:spcBef>
                <a:spcPts val="0"/>
              </a:spcBef>
              <a:spcAft>
                <a:spcPts val="0"/>
              </a:spcAft>
              <a:buClr>
                <a:srgbClr val="000000"/>
              </a:buClr>
              <a:buSzPts val="1800"/>
              <a:buFont typeface="Arial"/>
              <a:buChar char="●"/>
            </a:pPr>
            <a:r>
              <a:rPr b="1" lang="en-GB" sz="1800">
                <a:solidFill>
                  <a:srgbClr val="000000"/>
                </a:solidFill>
                <a:latin typeface="Arial"/>
                <a:ea typeface="Arial"/>
                <a:cs typeface="Arial"/>
                <a:sym typeface="Arial"/>
              </a:rPr>
              <a:t>Server-side validation:</a:t>
            </a:r>
            <a:br>
              <a:rPr b="1" lang="en-GB" sz="1800">
                <a:solidFill>
                  <a:srgbClr val="000000"/>
                </a:solidFill>
                <a:latin typeface="Arial"/>
                <a:ea typeface="Arial"/>
                <a:cs typeface="Arial"/>
                <a:sym typeface="Arial"/>
              </a:rPr>
            </a:br>
            <a:r>
              <a:rPr lang="en-GB" sz="1800">
                <a:solidFill>
                  <a:srgbClr val="000000"/>
                </a:solidFill>
                <a:latin typeface="Arial"/>
                <a:ea typeface="Arial"/>
                <a:cs typeface="Arial"/>
                <a:sym typeface="Arial"/>
              </a:rPr>
              <a:t> Done on the server after submission.</a:t>
            </a:r>
            <a:br>
              <a:rPr lang="en-GB" sz="1800">
                <a:solidFill>
                  <a:srgbClr val="000000"/>
                </a:solidFill>
                <a:latin typeface="Arial"/>
                <a:ea typeface="Arial"/>
                <a:cs typeface="Arial"/>
                <a:sym typeface="Arial"/>
              </a:rPr>
            </a:br>
            <a:r>
              <a:rPr lang="en-GB" sz="1800">
                <a:solidFill>
                  <a:srgbClr val="000000"/>
                </a:solidFill>
                <a:latin typeface="Arial"/>
                <a:ea typeface="Arial"/>
                <a:cs typeface="Arial"/>
                <a:sym typeface="Arial"/>
              </a:rPr>
              <a:t> Slower but </a:t>
            </a:r>
            <a:r>
              <a:rPr b="1" lang="en-GB" sz="1800">
                <a:solidFill>
                  <a:srgbClr val="000000"/>
                </a:solidFill>
                <a:latin typeface="Arial"/>
                <a:ea typeface="Arial"/>
                <a:cs typeface="Arial"/>
                <a:sym typeface="Arial"/>
              </a:rPr>
              <a:t>more secure and mandatory</a:t>
            </a:r>
            <a:r>
              <a:rPr lang="en-GB" sz="1800">
                <a:solidFill>
                  <a:srgbClr val="000000"/>
                </a:solidFill>
                <a:latin typeface="Arial"/>
                <a:ea typeface="Arial"/>
                <a:cs typeface="Arial"/>
                <a:sym typeface="Arial"/>
              </a:rPr>
              <a: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427875"/>
            <a:ext cx="7505700" cy="624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Elements of Form</a:t>
            </a:r>
            <a:endParaRPr/>
          </a:p>
        </p:txBody>
      </p:sp>
      <p:sp>
        <p:nvSpPr>
          <p:cNvPr id="165" name="Google Shape;165;p19"/>
          <p:cNvSpPr txBox="1"/>
          <p:nvPr>
            <p:ph idx="1" type="body"/>
          </p:nvPr>
        </p:nvSpPr>
        <p:spPr>
          <a:xfrm>
            <a:off x="819150" y="1051875"/>
            <a:ext cx="7505700" cy="3720300"/>
          </a:xfrm>
          <a:prstGeom prst="rect">
            <a:avLst/>
          </a:prstGeom>
        </p:spPr>
        <p:txBody>
          <a:bodyPr anchorCtr="0" anchor="t" bIns="91425" lIns="91425" spcFirstLastPara="1" rIns="91425" wrap="square" tIns="91425">
            <a:normAutofit fontScale="77500" lnSpcReduction="20000"/>
          </a:bodyPr>
          <a:lstStyle/>
          <a:p>
            <a:pPr indent="-375485" lvl="0" marL="457200" rtl="0" algn="l">
              <a:spcBef>
                <a:spcPts val="0"/>
              </a:spcBef>
              <a:spcAft>
                <a:spcPts val="0"/>
              </a:spcAft>
              <a:buSzPct val="100000"/>
              <a:buChar char="●"/>
            </a:pPr>
            <a:r>
              <a:rPr lang="en-GB" sz="2984"/>
              <a:t>Label</a:t>
            </a:r>
            <a:endParaRPr sz="2984"/>
          </a:p>
          <a:p>
            <a:pPr indent="-375485" lvl="0" marL="457200" rtl="0" algn="l">
              <a:spcBef>
                <a:spcPts val="0"/>
              </a:spcBef>
              <a:spcAft>
                <a:spcPts val="0"/>
              </a:spcAft>
              <a:buSzPct val="100000"/>
              <a:buChar char="●"/>
            </a:pPr>
            <a:r>
              <a:rPr lang="en-GB" sz="2984"/>
              <a:t>Input</a:t>
            </a:r>
            <a:endParaRPr sz="2984"/>
          </a:p>
          <a:p>
            <a:pPr indent="-375485" lvl="0" marL="457200" rtl="0" algn="l">
              <a:spcBef>
                <a:spcPts val="0"/>
              </a:spcBef>
              <a:spcAft>
                <a:spcPts val="0"/>
              </a:spcAft>
              <a:buSzPct val="100000"/>
              <a:buChar char="●"/>
            </a:pPr>
            <a:r>
              <a:rPr lang="en-GB" sz="2984"/>
              <a:t>Checkbox</a:t>
            </a:r>
            <a:endParaRPr sz="2984"/>
          </a:p>
          <a:p>
            <a:pPr indent="-375485" lvl="0" marL="457200" rtl="0" algn="l">
              <a:spcBef>
                <a:spcPts val="0"/>
              </a:spcBef>
              <a:spcAft>
                <a:spcPts val="0"/>
              </a:spcAft>
              <a:buSzPct val="100000"/>
              <a:buChar char="●"/>
            </a:pPr>
            <a:r>
              <a:rPr lang="en-GB" sz="2984"/>
              <a:t>Radio</a:t>
            </a:r>
            <a:endParaRPr sz="2984"/>
          </a:p>
          <a:p>
            <a:pPr indent="-375485" lvl="0" marL="457200" rtl="0" algn="l">
              <a:spcBef>
                <a:spcPts val="0"/>
              </a:spcBef>
              <a:spcAft>
                <a:spcPts val="0"/>
              </a:spcAft>
              <a:buSzPct val="100000"/>
              <a:buChar char="●"/>
            </a:pPr>
            <a:r>
              <a:rPr lang="en-GB" sz="2984"/>
              <a:t>TextArea</a:t>
            </a:r>
            <a:endParaRPr sz="2984"/>
          </a:p>
          <a:p>
            <a:pPr indent="-375485" lvl="0" marL="457200" rtl="0" algn="l">
              <a:spcBef>
                <a:spcPts val="0"/>
              </a:spcBef>
              <a:spcAft>
                <a:spcPts val="0"/>
              </a:spcAft>
              <a:buSzPct val="100000"/>
              <a:buChar char="●"/>
            </a:pPr>
            <a:r>
              <a:rPr lang="en-GB" sz="2984"/>
              <a:t>Button</a:t>
            </a:r>
            <a:endParaRPr sz="2984"/>
          </a:p>
          <a:p>
            <a:pPr indent="-375485" lvl="0" marL="457200" rtl="0" algn="l">
              <a:spcBef>
                <a:spcPts val="0"/>
              </a:spcBef>
              <a:spcAft>
                <a:spcPts val="0"/>
              </a:spcAft>
              <a:buSzPct val="100000"/>
              <a:buChar char="●"/>
            </a:pPr>
            <a:r>
              <a:rPr lang="en-GB" sz="2984"/>
              <a:t>Select</a:t>
            </a:r>
            <a:endParaRPr sz="2984"/>
          </a:p>
          <a:p>
            <a:pPr indent="-375485" lvl="0" marL="457200" rtl="0" algn="l">
              <a:spcBef>
                <a:spcPts val="0"/>
              </a:spcBef>
              <a:spcAft>
                <a:spcPts val="0"/>
              </a:spcAft>
              <a:buSzPct val="100000"/>
              <a:buChar char="●"/>
            </a:pPr>
            <a:r>
              <a:rPr lang="en-GB" sz="2984"/>
              <a:t>Fieldset</a:t>
            </a:r>
            <a:endParaRPr sz="2984"/>
          </a:p>
          <a:p>
            <a:pPr indent="-375485" lvl="0" marL="457200" rtl="0" algn="l">
              <a:spcBef>
                <a:spcPts val="0"/>
              </a:spcBef>
              <a:spcAft>
                <a:spcPts val="0"/>
              </a:spcAft>
              <a:buSzPct val="100000"/>
              <a:buChar char="●"/>
            </a:pPr>
            <a:r>
              <a:rPr lang="en-GB" sz="2984"/>
              <a:t>Datalist</a:t>
            </a:r>
            <a:endParaRPr sz="2984"/>
          </a:p>
          <a:p>
            <a:pPr indent="0" lvl="0" marL="0" rtl="0" algn="l">
              <a:spcBef>
                <a:spcPts val="1200"/>
              </a:spcBef>
              <a:spcAft>
                <a:spcPts val="1200"/>
              </a:spcAft>
              <a:buNone/>
            </a:pPr>
            <a:r>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82"/>
          <p:cNvSpPr txBox="1"/>
          <p:nvPr>
            <p:ph type="title"/>
          </p:nvPr>
        </p:nvSpPr>
        <p:spPr>
          <a:xfrm>
            <a:off x="819150" y="687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Constraint Validation </a:t>
            </a:r>
            <a:endParaRPr/>
          </a:p>
        </p:txBody>
      </p:sp>
      <p:sp>
        <p:nvSpPr>
          <p:cNvPr id="550" name="Google Shape;550;p82"/>
          <p:cNvSpPr txBox="1"/>
          <p:nvPr>
            <p:ph idx="1" type="body"/>
          </p:nvPr>
        </p:nvSpPr>
        <p:spPr>
          <a:xfrm>
            <a:off x="819150" y="1887250"/>
            <a:ext cx="7505700" cy="22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00000"/>
                </a:solidFill>
                <a:latin typeface="Arial"/>
                <a:ea typeface="Arial"/>
                <a:cs typeface="Arial"/>
                <a:sym typeface="Arial"/>
              </a:rPr>
              <a:t>This is a </a:t>
            </a:r>
            <a:r>
              <a:rPr b="1" lang="en-GB" sz="1800">
                <a:solidFill>
                  <a:srgbClr val="000000"/>
                </a:solidFill>
                <a:latin typeface="Arial"/>
                <a:ea typeface="Arial"/>
                <a:cs typeface="Arial"/>
                <a:sym typeface="Arial"/>
              </a:rPr>
              <a:t>set of rules and attributes provided by HTML5</a:t>
            </a:r>
            <a:r>
              <a:rPr lang="en-GB" sz="1800">
                <a:solidFill>
                  <a:srgbClr val="000000"/>
                </a:solidFill>
                <a:latin typeface="Arial"/>
                <a:ea typeface="Arial"/>
                <a:cs typeface="Arial"/>
                <a:sym typeface="Arial"/>
              </a:rPr>
              <a:t> that the browser uses to automatically validate user input.</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GB" sz="1800">
                <a:solidFill>
                  <a:srgbClr val="000000"/>
                </a:solidFill>
                <a:latin typeface="Arial"/>
                <a:ea typeface="Arial"/>
                <a:cs typeface="Arial"/>
                <a:sym typeface="Arial"/>
              </a:rPr>
              <a:t>It is basically </a:t>
            </a:r>
            <a:r>
              <a:rPr b="1" lang="en-GB" sz="1800">
                <a:solidFill>
                  <a:srgbClr val="000000"/>
                </a:solidFill>
                <a:latin typeface="Arial"/>
                <a:ea typeface="Arial"/>
                <a:cs typeface="Arial"/>
                <a:sym typeface="Arial"/>
              </a:rPr>
              <a:t>how HTML enforces restrictions (constraints) on form fields</a:t>
            </a:r>
            <a:r>
              <a:rPr lang="en-GB"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83"/>
          <p:cNvSpPr txBox="1"/>
          <p:nvPr>
            <p:ph idx="1" type="body"/>
          </p:nvPr>
        </p:nvSpPr>
        <p:spPr>
          <a:xfrm>
            <a:off x="819150" y="699300"/>
            <a:ext cx="7505700" cy="3929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700">
                <a:solidFill>
                  <a:srgbClr val="000000"/>
                </a:solidFill>
                <a:latin typeface="Arial"/>
                <a:ea typeface="Arial"/>
                <a:cs typeface="Arial"/>
                <a:sym typeface="Arial"/>
              </a:rPr>
              <a:t>Important Constraint Validation Attributes:</a:t>
            </a:r>
            <a:endParaRPr b="1" sz="1700">
              <a:solidFill>
                <a:srgbClr val="000000"/>
              </a:solidFill>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b="1" lang="en-GB" sz="1700">
                <a:solidFill>
                  <a:srgbClr val="000000"/>
                </a:solidFill>
                <a:latin typeface="Arial"/>
                <a:ea typeface="Arial"/>
                <a:cs typeface="Arial"/>
                <a:sym typeface="Arial"/>
              </a:rPr>
              <a:t>required</a:t>
            </a:r>
            <a:r>
              <a:rPr lang="en-GB" sz="1700">
                <a:solidFill>
                  <a:srgbClr val="000000"/>
                </a:solidFill>
                <a:latin typeface="Arial"/>
                <a:ea typeface="Arial"/>
                <a:cs typeface="Arial"/>
                <a:sym typeface="Arial"/>
              </a:rPr>
              <a:t> → field cannot be left empty</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GB" sz="1700">
                <a:solidFill>
                  <a:srgbClr val="000000"/>
                </a:solidFill>
                <a:latin typeface="Arial"/>
                <a:ea typeface="Arial"/>
                <a:cs typeface="Arial"/>
                <a:sym typeface="Arial"/>
              </a:rPr>
              <a:t>min / max </a:t>
            </a:r>
            <a:r>
              <a:rPr lang="en-GB" sz="1700">
                <a:solidFill>
                  <a:srgbClr val="000000"/>
                </a:solidFill>
                <a:latin typeface="Arial"/>
                <a:ea typeface="Arial"/>
                <a:cs typeface="Arial"/>
                <a:sym typeface="Arial"/>
              </a:rPr>
              <a:t>→ numeric range constraints</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GB" sz="1700">
                <a:solidFill>
                  <a:srgbClr val="000000"/>
                </a:solidFill>
                <a:latin typeface="Arial"/>
                <a:ea typeface="Arial"/>
                <a:cs typeface="Arial"/>
                <a:sym typeface="Arial"/>
              </a:rPr>
              <a:t>minlength / maxlength</a:t>
            </a:r>
            <a:r>
              <a:rPr lang="en-GB" sz="1700">
                <a:solidFill>
                  <a:srgbClr val="000000"/>
                </a:solidFill>
                <a:latin typeface="Arial"/>
                <a:ea typeface="Arial"/>
                <a:cs typeface="Arial"/>
                <a:sym typeface="Arial"/>
              </a:rPr>
              <a:t> → character length restrictions</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GB" sz="1700">
                <a:solidFill>
                  <a:srgbClr val="000000"/>
                </a:solidFill>
                <a:latin typeface="Arial"/>
                <a:ea typeface="Arial"/>
                <a:cs typeface="Arial"/>
                <a:sym typeface="Arial"/>
              </a:rPr>
              <a:t>step</a:t>
            </a:r>
            <a:r>
              <a:rPr lang="en-GB" sz="1700">
                <a:solidFill>
                  <a:srgbClr val="000000"/>
                </a:solidFill>
                <a:latin typeface="Arial"/>
                <a:ea typeface="Arial"/>
                <a:cs typeface="Arial"/>
                <a:sym typeface="Arial"/>
              </a:rPr>
              <a:t> → input must increase/decrease in fixed steps</a:t>
            </a:r>
            <a:br>
              <a:rPr lang="en-GB"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GB" sz="1700">
                <a:solidFill>
                  <a:srgbClr val="000000"/>
                </a:solidFill>
                <a:latin typeface="Arial"/>
                <a:ea typeface="Arial"/>
                <a:cs typeface="Arial"/>
                <a:sym typeface="Arial"/>
              </a:rPr>
              <a:t>type </a:t>
            </a:r>
            <a:r>
              <a:rPr lang="en-GB" sz="1700">
                <a:solidFill>
                  <a:srgbClr val="000000"/>
                </a:solidFill>
                <a:latin typeface="Arial"/>
                <a:ea typeface="Arial"/>
                <a:cs typeface="Arial"/>
                <a:sym typeface="Arial"/>
              </a:rPr>
              <a:t>→ ensures input is of correct format (email, url, number, date, etc.)</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749925" y="823575"/>
            <a:ext cx="7505700" cy="58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&lt;label&gt; tag </a:t>
            </a:r>
            <a:endParaRPr/>
          </a:p>
        </p:txBody>
      </p:sp>
      <p:sp>
        <p:nvSpPr>
          <p:cNvPr id="171" name="Google Shape;171;p20"/>
          <p:cNvSpPr txBox="1"/>
          <p:nvPr/>
        </p:nvSpPr>
        <p:spPr>
          <a:xfrm>
            <a:off x="812250" y="1777150"/>
            <a:ext cx="7519500" cy="176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50">
                <a:solidFill>
                  <a:schemeClr val="dk2"/>
                </a:solidFill>
                <a:highlight>
                  <a:schemeClr val="dk1"/>
                </a:highlight>
                <a:latin typeface="Nunito"/>
                <a:ea typeface="Nunito"/>
                <a:cs typeface="Nunito"/>
                <a:sym typeface="Nunito"/>
              </a:rPr>
              <a:t>The </a:t>
            </a:r>
            <a:r>
              <a:rPr b="1" lang="en-GB" sz="2250">
                <a:solidFill>
                  <a:schemeClr val="dk2"/>
                </a:solidFill>
                <a:highlight>
                  <a:schemeClr val="dk1"/>
                </a:highlight>
                <a:latin typeface="Nunito"/>
                <a:ea typeface="Nunito"/>
                <a:cs typeface="Nunito"/>
                <a:sym typeface="Nunito"/>
              </a:rPr>
              <a:t>&lt;label&gt; HTML </a:t>
            </a:r>
            <a:r>
              <a:rPr lang="en-GB" sz="2250">
                <a:solidFill>
                  <a:schemeClr val="dk2"/>
                </a:solidFill>
                <a:highlight>
                  <a:schemeClr val="dk1"/>
                </a:highlight>
                <a:latin typeface="Nunito"/>
                <a:ea typeface="Nunito"/>
                <a:cs typeface="Nunito"/>
                <a:sym typeface="Nunito"/>
              </a:rPr>
              <a:t>element represents a caption for a form element in a user interface. It improves accessibility by linking text to form elements. </a:t>
            </a:r>
            <a:endParaRPr sz="22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b="1" sz="2250">
              <a:solidFill>
                <a:schemeClr val="dk2"/>
              </a:solidFill>
              <a:highlight>
                <a:schemeClr val="dk1"/>
              </a:highlight>
              <a:latin typeface="Nunito"/>
              <a:ea typeface="Nunito"/>
              <a:cs typeface="Nunito"/>
              <a:sym typeface="Nunito"/>
            </a:endParaRPr>
          </a:p>
          <a:p>
            <a:pPr indent="0" lvl="0" marL="0" rtl="0" algn="l">
              <a:spcBef>
                <a:spcPts val="0"/>
              </a:spcBef>
              <a:spcAft>
                <a:spcPts val="0"/>
              </a:spcAft>
              <a:buNone/>
            </a:pPr>
            <a:r>
              <a:t/>
            </a:r>
            <a:endParaRPr sz="1250">
              <a:solidFill>
                <a:srgbClr val="FFFFFF"/>
              </a:solidFill>
              <a:highlight>
                <a:srgbClr val="131417"/>
              </a:highlight>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Attributes of &lt;label&gt; tag</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71475" lvl="0" marL="457200" rtl="0" algn="l">
              <a:lnSpc>
                <a:spcPct val="100000"/>
              </a:lnSpc>
              <a:spcBef>
                <a:spcPts val="0"/>
              </a:spcBef>
              <a:spcAft>
                <a:spcPts val="0"/>
              </a:spcAft>
              <a:buClr>
                <a:schemeClr val="dk2"/>
              </a:buClr>
              <a:buSzPts val="2250"/>
              <a:buFont typeface="Nunito"/>
              <a:buChar char="●"/>
            </a:pPr>
            <a:r>
              <a:rPr b="1" lang="en-GB" sz="2250">
                <a:highlight>
                  <a:schemeClr val="dk1"/>
                </a:highlight>
                <a:latin typeface="Nunito"/>
                <a:ea typeface="Nunito"/>
                <a:cs typeface="Nunito"/>
                <a:sym typeface="Nunito"/>
              </a:rPr>
              <a:t>For: </a:t>
            </a:r>
            <a:r>
              <a:rPr lang="en-GB" sz="2250">
                <a:highlight>
                  <a:schemeClr val="dk1"/>
                </a:highlight>
                <a:latin typeface="Nunito"/>
                <a:ea typeface="Nunito"/>
                <a:cs typeface="Nunito"/>
                <a:sym typeface="Nunito"/>
              </a:rPr>
              <a:t>It refers to the input control that this label is for. Its value must be the same as the value of the input control's "id" attribute.</a:t>
            </a:r>
            <a:endParaRPr sz="2250">
              <a:highlight>
                <a:schemeClr val="dk1"/>
              </a:highlight>
              <a:latin typeface="Nunito"/>
              <a:ea typeface="Nunito"/>
              <a:cs typeface="Nunito"/>
              <a:sym typeface="Nunito"/>
            </a:endParaRPr>
          </a:p>
          <a:p>
            <a:pPr indent="0" lvl="0" marL="0" rtl="0" algn="l">
              <a:lnSpc>
                <a:spcPct val="100000"/>
              </a:lnSpc>
              <a:spcBef>
                <a:spcPts val="0"/>
              </a:spcBef>
              <a:spcAft>
                <a:spcPts val="0"/>
              </a:spcAft>
              <a:buNone/>
            </a:pPr>
            <a:r>
              <a:t/>
            </a:r>
            <a:endParaRPr sz="2250">
              <a:highlight>
                <a:schemeClr val="dk1"/>
              </a:highlight>
              <a:latin typeface="Nunito"/>
              <a:ea typeface="Nunito"/>
              <a:cs typeface="Nunito"/>
              <a:sym typeface="Nunito"/>
            </a:endParaRPr>
          </a:p>
          <a:p>
            <a:pPr indent="-371475" lvl="0" marL="457200" rtl="0" algn="l">
              <a:lnSpc>
                <a:spcPct val="100000"/>
              </a:lnSpc>
              <a:spcBef>
                <a:spcPts val="0"/>
              </a:spcBef>
              <a:spcAft>
                <a:spcPts val="0"/>
              </a:spcAft>
              <a:buClr>
                <a:schemeClr val="dk2"/>
              </a:buClr>
              <a:buSzPts val="2250"/>
              <a:buFont typeface="Nunito"/>
              <a:buChar char="●"/>
            </a:pPr>
            <a:r>
              <a:rPr b="1" lang="en-GB" sz="2250">
                <a:highlight>
                  <a:schemeClr val="dk1"/>
                </a:highlight>
                <a:latin typeface="Nunito"/>
                <a:ea typeface="Nunito"/>
                <a:cs typeface="Nunito"/>
                <a:sym typeface="Nunito"/>
              </a:rPr>
              <a:t>Form: </a:t>
            </a:r>
            <a:r>
              <a:rPr lang="en-GB" sz="2250">
                <a:highlight>
                  <a:schemeClr val="dk1"/>
                </a:highlight>
                <a:latin typeface="Nunito"/>
                <a:ea typeface="Nunito"/>
                <a:cs typeface="Nunito"/>
                <a:sym typeface="Nunito"/>
              </a:rPr>
              <a:t> It refers to the form to which the label belongs to.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