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Nunito"/>
      <p:regular r:id="rId48"/>
      <p:bold r:id="rId49"/>
      <p:italic r:id="rId50"/>
      <p:boldItalic r:id="rId51"/>
    </p:embeddedFon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1A1F068-64EF-4866-944F-A16694412B36}">
  <a:tblStyle styleId="{21A1F068-64EF-4866-944F-A16694412B3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regular.fntdata"/><Relationship Id="rId47" Type="http://schemas.openxmlformats.org/officeDocument/2006/relationships/slide" Target="slides/slide41.xml"/><Relationship Id="rId49"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830f32eb5a_1_2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830f32eb5a_1_2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30f32eb5a_1_2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30f32eb5a_1_2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799a6736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99a6736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79e15cb98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79e15cb98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7c8599d1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7c8599d1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9e15cb98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79e15cb98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79e15cb98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79e15cb98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79e15cb98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79e15cb98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79e15cb98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79e15cb98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79e15cb98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79e15cb98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830f32eb5a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830f32eb5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79e15cb9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79e15cb9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79e15cb98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79e15cb98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7cf6ed8bd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7cf6ed8bd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79e15cb9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79e15cb9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79e15cb98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79e15cb98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79e15cb98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79e15cb98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79e15cb9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79e15cb98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79e15cb98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79e15cb98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79e15cb9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79e15cb9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79e15cb98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79e15cb98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830f32eb5a_1_28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830f32eb5a_1_2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79e15cb98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79e15cb98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79e15cb98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79e15cb98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79e15cb98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79e15cb98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7a08a5e7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7a08a5e7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79e15cb98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79e15cb9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79e4986b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79e4986b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79e15cb98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79e15cb98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79e15cb98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79e15cb98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79e15cb986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79e15cb98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7fc6bd38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7fc6bd38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830f32eb5a_1_2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830f32eb5a_1_2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7fc6bd384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7fc6bd384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7fc6bd384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7fc6bd384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830f32eb5a_1_2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30f32eb5a_1_2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830f32eb5a_1_2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830f32eb5a_1_2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88878c47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88878c4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88878c47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88878c47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30f32eb5a_1_2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830f32eb5a_1_2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www.geeksforgeeks.org//html/html-mark-tag/" TargetMode="External"/><Relationship Id="rId10" Type="http://schemas.openxmlformats.org/officeDocument/2006/relationships/hyperlink" Target="https://www.geeksforgeeks.org//html/html-main-tag/" TargetMode="External"/><Relationship Id="rId13" Type="http://schemas.openxmlformats.org/officeDocument/2006/relationships/hyperlink" Target="https://www.geeksforgeeks.org//html/html-section-tag/" TargetMode="External"/><Relationship Id="rId12" Type="http://schemas.openxmlformats.org/officeDocument/2006/relationships/hyperlink" Target="https://www.geeksforgeeks.org//html/html-nav-tag/" TargetMode="External"/><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www.geeksforgeeks.org//html/html5-article-tag/" TargetMode="External"/><Relationship Id="rId4" Type="http://schemas.openxmlformats.org/officeDocument/2006/relationships/hyperlink" Target="https://www.geeksforgeeks.org//html/html5-aside-tag/" TargetMode="External"/><Relationship Id="rId9" Type="http://schemas.openxmlformats.org/officeDocument/2006/relationships/hyperlink" Target="https://www.geeksforgeeks.org//html/html5-header-tag/" TargetMode="External"/><Relationship Id="rId5" Type="http://schemas.openxmlformats.org/officeDocument/2006/relationships/hyperlink" Target="https://www.geeksforgeeks.org//html/html5-details-tag/" TargetMode="External"/><Relationship Id="rId6" Type="http://schemas.openxmlformats.org/officeDocument/2006/relationships/hyperlink" Target="https://www.geeksforgeeks.org//html/html5-figcaption-tag/" TargetMode="External"/><Relationship Id="rId7" Type="http://schemas.openxmlformats.org/officeDocument/2006/relationships/hyperlink" Target="https://www.geeksforgeeks.org//html/html5-figure-tag/" TargetMode="External"/><Relationship Id="rId8" Type="http://schemas.openxmlformats.org/officeDocument/2006/relationships/hyperlink" Target="https://www.geeksforgeeks.org//html/html5-footer-ta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www.geeksforgeeks.org/html/html-unordered-lists/" TargetMode="External"/><Relationship Id="rId4" Type="http://schemas.openxmlformats.org/officeDocument/2006/relationships/hyperlink" Target="https://www.geeksforgeeks.org/html/html-unordered-lists/" TargetMode="External"/><Relationship Id="rId5" Type="http://schemas.openxmlformats.org/officeDocument/2006/relationships/hyperlink" Target="https://www.geeksforgeeks.org/html/explain-semantic-elements-in-html5/" TargetMode="External"/><Relationship Id="rId6" Type="http://schemas.openxmlformats.org/officeDocument/2006/relationships/hyperlink" Target="https://www.geeksforgeeks.org/computer-networks/web-pag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geeksforgeeks.org/html/html5-semantic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www.geeksforgeeks.org/html/html5-article-tag/" TargetMode="External"/><Relationship Id="rId4" Type="http://schemas.openxmlformats.org/officeDocument/2006/relationships/hyperlink" Target="https://www.geeksforgeeks.org/html/html5-aside-tag/" TargetMode="External"/><Relationship Id="rId5" Type="http://schemas.openxmlformats.org/officeDocument/2006/relationships/hyperlink" Target="https://www.geeksforgeeks.org/html/html5-footer-tag/" TargetMode="External"/><Relationship Id="rId6" Type="http://schemas.openxmlformats.org/officeDocument/2006/relationships/hyperlink" Target="https://www.geeksforgeeks.org/html/html5-header-tag/" TargetMode="External"/><Relationship Id="rId7" Type="http://schemas.openxmlformats.org/officeDocument/2006/relationships/hyperlink" Target="https://www.geeksforgeeks.org/html/html-nav-ta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www.geeksforgeeks.org/html/html-5-summary-tag/"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www.geeksforgeeks.org/html/html5-introducti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www.geeksforgeeks.org/html/html-em-tag/" TargetMode="External"/><Relationship Id="rId4" Type="http://schemas.openxmlformats.org/officeDocument/2006/relationships/hyperlink" Target="https://www.geeksforgeeks.org/html/html-strong-ta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www.geeksforgeeks.org/html/html-tables/" TargetMode="External"/><Relationship Id="rId4" Type="http://schemas.openxmlformats.org/officeDocument/2006/relationships/hyperlink" Target="https://www.geeksforgeeks.org/html/html-tr-tag/" TargetMode="External"/><Relationship Id="rId5" Type="http://schemas.openxmlformats.org/officeDocument/2006/relationships/hyperlink" Target="https://www.geeksforgeeks.org/html/differentiate-between-th-thead-tags-in-html-table/" TargetMode="External"/><Relationship Id="rId6" Type="http://schemas.openxmlformats.org/officeDocument/2006/relationships/hyperlink" Target="https://www.geeksforgeeks.org/html/html-td-ta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www.geeksforgeeks.org/html/html-caption-tag/" TargetMode="External"/><Relationship Id="rId4" Type="http://schemas.openxmlformats.org/officeDocument/2006/relationships/hyperlink" Target="https://www.geeksforgeeks.org/html/html-thead-tag/" TargetMode="External"/><Relationship Id="rId5" Type="http://schemas.openxmlformats.org/officeDocument/2006/relationships/hyperlink" Target="https://www.geeksforgeeks.org/html/html-tbody-tag/" TargetMode="External"/><Relationship Id="rId6" Type="http://schemas.openxmlformats.org/officeDocument/2006/relationships/hyperlink" Target="https://www.geeksforgeeks.org/html/html-tfoot-ta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57550" y="1907325"/>
            <a:ext cx="7585200" cy="1002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HTML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SPAN</a:t>
            </a:r>
            <a:endParaRPr/>
          </a:p>
        </p:txBody>
      </p:sp>
      <p:sp>
        <p:nvSpPr>
          <p:cNvPr id="182" name="Google Shape;182;p22"/>
          <p:cNvSpPr txBox="1"/>
          <p:nvPr>
            <p:ph idx="1" type="body"/>
          </p:nvPr>
        </p:nvSpPr>
        <p:spPr>
          <a:xfrm>
            <a:off x="759700" y="1599750"/>
            <a:ext cx="7565100" cy="283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GB" sz="2787"/>
              <a:t>An inline-level element used to style or group smaller portions of content, like text or a few elements, without breaking the flow of the line.</a:t>
            </a:r>
            <a:endParaRPr sz="2787"/>
          </a:p>
          <a:p>
            <a:pPr indent="0" lvl="0" marL="0" rtl="0" algn="l">
              <a:spcBef>
                <a:spcPts val="1200"/>
              </a:spcBef>
              <a:spcAft>
                <a:spcPts val="0"/>
              </a:spcAft>
              <a:buNone/>
            </a:pPr>
            <a:r>
              <a:rPr lang="en-GB" sz="2400"/>
              <a:t>NOTE:</a:t>
            </a:r>
            <a:r>
              <a:rPr lang="en-GB" sz="1967">
                <a:solidFill>
                  <a:srgbClr val="273239"/>
                </a:solidFill>
                <a:highlight>
                  <a:srgbClr val="FFFFFF"/>
                </a:highlight>
                <a:latin typeface="Nunito"/>
                <a:ea typeface="Nunito"/>
                <a:cs typeface="Nunito"/>
                <a:sym typeface="Nunito"/>
              </a:rPr>
              <a:t>the</a:t>
            </a:r>
            <a:r>
              <a:rPr b="1" lang="en-GB" sz="1967">
                <a:solidFill>
                  <a:srgbClr val="273239"/>
                </a:solidFill>
                <a:highlight>
                  <a:srgbClr val="FFFFFF"/>
                </a:highlight>
                <a:latin typeface="Nunito"/>
                <a:ea typeface="Nunito"/>
                <a:cs typeface="Nunito"/>
                <a:sym typeface="Nunito"/>
              </a:rPr>
              <a:t> &lt;div&gt;</a:t>
            </a:r>
            <a:r>
              <a:rPr lang="en-GB" sz="1967">
                <a:solidFill>
                  <a:srgbClr val="273239"/>
                </a:solidFill>
                <a:highlight>
                  <a:srgbClr val="FFFFFF"/>
                </a:highlight>
                <a:latin typeface="Nunito"/>
                <a:ea typeface="Nunito"/>
                <a:cs typeface="Nunito"/>
                <a:sym typeface="Nunito"/>
              </a:rPr>
              <a:t> and </a:t>
            </a:r>
            <a:r>
              <a:rPr b="1" lang="en-GB" sz="1967">
                <a:solidFill>
                  <a:srgbClr val="273239"/>
                </a:solidFill>
                <a:highlight>
                  <a:srgbClr val="FFFFFF"/>
                </a:highlight>
                <a:latin typeface="Nunito"/>
                <a:ea typeface="Nunito"/>
                <a:cs typeface="Nunito"/>
                <a:sym typeface="Nunito"/>
              </a:rPr>
              <a:t>&lt;span&gt; tags </a:t>
            </a:r>
            <a:r>
              <a:rPr lang="en-GB" sz="1967">
                <a:solidFill>
                  <a:srgbClr val="273239"/>
                </a:solidFill>
                <a:highlight>
                  <a:srgbClr val="FFFFFF"/>
                </a:highlight>
                <a:latin typeface="Nunito"/>
                <a:ea typeface="Nunito"/>
                <a:cs typeface="Nunito"/>
                <a:sym typeface="Nunito"/>
              </a:rPr>
              <a:t>are used for structuring and styling content. &lt;div&gt; creates</a:t>
            </a:r>
            <a:r>
              <a:rPr b="1" lang="en-GB" sz="1967">
                <a:solidFill>
                  <a:srgbClr val="273239"/>
                </a:solidFill>
                <a:highlight>
                  <a:srgbClr val="FFFFFF"/>
                </a:highlight>
                <a:latin typeface="Nunito"/>
                <a:ea typeface="Nunito"/>
                <a:cs typeface="Nunito"/>
                <a:sym typeface="Nunito"/>
              </a:rPr>
              <a:t> block-level </a:t>
            </a:r>
            <a:r>
              <a:rPr lang="en-GB" sz="1967">
                <a:solidFill>
                  <a:srgbClr val="273239"/>
                </a:solidFill>
                <a:highlight>
                  <a:srgbClr val="FFFFFF"/>
                </a:highlight>
                <a:latin typeface="Nunito"/>
                <a:ea typeface="Nunito"/>
                <a:cs typeface="Nunito"/>
                <a:sym typeface="Nunito"/>
              </a:rPr>
              <a:t>containers for grouping elements, while &lt;span&gt; creates</a:t>
            </a:r>
            <a:r>
              <a:rPr b="1" lang="en-GB" sz="1967">
                <a:solidFill>
                  <a:srgbClr val="273239"/>
                </a:solidFill>
                <a:highlight>
                  <a:srgbClr val="FFFFFF"/>
                </a:highlight>
                <a:latin typeface="Nunito"/>
                <a:ea typeface="Nunito"/>
                <a:cs typeface="Nunito"/>
                <a:sym typeface="Nunito"/>
              </a:rPr>
              <a:t> inline containers</a:t>
            </a:r>
            <a:r>
              <a:rPr lang="en-GB" sz="1967">
                <a:solidFill>
                  <a:srgbClr val="273239"/>
                </a:solidFill>
                <a:highlight>
                  <a:srgbClr val="FFFFFF"/>
                </a:highlight>
                <a:latin typeface="Nunito"/>
                <a:ea typeface="Nunito"/>
                <a:cs typeface="Nunito"/>
                <a:sym typeface="Nunito"/>
              </a:rPr>
              <a:t> for styling specific portions of text or elements within a block-level container.</a:t>
            </a:r>
            <a:endParaRPr sz="2517"/>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753925" y="530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DIV AND SPAN</a:t>
            </a:r>
            <a:endParaRPr/>
          </a:p>
        </p:txBody>
      </p:sp>
      <p:graphicFrame>
        <p:nvGraphicFramePr>
          <p:cNvPr id="188" name="Google Shape;188;p23"/>
          <p:cNvGraphicFramePr/>
          <p:nvPr/>
        </p:nvGraphicFramePr>
        <p:xfrm>
          <a:off x="1300550" y="1359425"/>
          <a:ext cx="3000000" cy="3000000"/>
        </p:xfrm>
        <a:graphic>
          <a:graphicData uri="http://schemas.openxmlformats.org/drawingml/2006/table">
            <a:tbl>
              <a:tblPr>
                <a:noFill/>
                <a:tableStyleId>{21A1F068-64EF-4866-944F-A16694412B36}</a:tableStyleId>
              </a:tblPr>
              <a:tblGrid>
                <a:gridCol w="1157375"/>
                <a:gridCol w="2775000"/>
                <a:gridCol w="2480075"/>
              </a:tblGrid>
              <a:tr h="444925">
                <a:tc>
                  <a:txBody>
                    <a:bodyPr/>
                    <a:lstStyle/>
                    <a:p>
                      <a:pPr indent="0" lvl="0" marL="0" rtl="0" algn="l">
                        <a:lnSpc>
                          <a:spcPct val="115000"/>
                        </a:lnSpc>
                        <a:spcBef>
                          <a:spcPts val="0"/>
                        </a:spcBef>
                        <a:spcAft>
                          <a:spcPts val="0"/>
                        </a:spcAft>
                        <a:buNone/>
                      </a:pPr>
                      <a:r>
                        <a:rPr b="1" lang="en-GB" sz="1600"/>
                        <a:t>Feature</a:t>
                      </a:r>
                      <a:endParaRPr b="1" sz="1600"/>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600">
                          <a:solidFill>
                            <a:srgbClr val="188038"/>
                          </a:solidFill>
                          <a:latin typeface="Roboto Mono"/>
                          <a:ea typeface="Roboto Mono"/>
                          <a:cs typeface="Roboto Mono"/>
                          <a:sym typeface="Roboto Mono"/>
                        </a:rPr>
                        <a:t>&lt;div&gt;</a:t>
                      </a:r>
                      <a:endParaRPr b="1" sz="1600">
                        <a:solidFill>
                          <a:srgbClr val="188038"/>
                        </a:solidFill>
                        <a:latin typeface="Roboto Mono"/>
                        <a:ea typeface="Roboto Mono"/>
                        <a:cs typeface="Roboto Mono"/>
                        <a:sym typeface="Roboto Mono"/>
                      </a:endParaRPr>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600">
                          <a:solidFill>
                            <a:srgbClr val="188038"/>
                          </a:solidFill>
                          <a:latin typeface="Roboto Mono"/>
                          <a:ea typeface="Roboto Mono"/>
                          <a:cs typeface="Roboto Mono"/>
                          <a:sym typeface="Roboto Mono"/>
                        </a:rPr>
                        <a:t>&lt;span&gt;</a:t>
                      </a:r>
                      <a:endParaRPr b="1" sz="1600">
                        <a:solidFill>
                          <a:srgbClr val="188038"/>
                        </a:solidFill>
                        <a:latin typeface="Roboto Mono"/>
                        <a:ea typeface="Roboto Mono"/>
                        <a:cs typeface="Roboto Mono"/>
                        <a:sym typeface="Roboto Mono"/>
                      </a:endParaRPr>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r>
              <a:tr h="467650">
                <a:tc>
                  <a:txBody>
                    <a:bodyPr/>
                    <a:lstStyle/>
                    <a:p>
                      <a:pPr indent="0" lvl="0" marL="0" rtl="0" algn="l">
                        <a:spcBef>
                          <a:spcPts val="0"/>
                        </a:spcBef>
                        <a:spcAft>
                          <a:spcPts val="0"/>
                        </a:spcAft>
                        <a:buNone/>
                      </a:pPr>
                      <a:r>
                        <a:rPr b="1" lang="en-GB"/>
                        <a:t>Type</a:t>
                      </a:r>
                      <a:endParaRPr b="1"/>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spcBef>
                          <a:spcPts val="0"/>
                        </a:spcBef>
                        <a:spcAft>
                          <a:spcPts val="0"/>
                        </a:spcAft>
                        <a:buNone/>
                      </a:pPr>
                      <a:r>
                        <a:rPr lang="en-GB" sz="1700"/>
                        <a:t>Block-level</a:t>
                      </a:r>
                      <a:endParaRPr sz="1700"/>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spcBef>
                          <a:spcPts val="0"/>
                        </a:spcBef>
                        <a:spcAft>
                          <a:spcPts val="0"/>
                        </a:spcAft>
                        <a:buNone/>
                      </a:pPr>
                      <a:r>
                        <a:rPr lang="en-GB" sz="1700"/>
                        <a:t>Inline-level</a:t>
                      </a:r>
                      <a:endParaRPr sz="1700"/>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r>
              <a:tr h="626550">
                <a:tc>
                  <a:txBody>
                    <a:bodyPr/>
                    <a:lstStyle/>
                    <a:p>
                      <a:pPr indent="0" lvl="0" marL="0" rtl="0" algn="l">
                        <a:spcBef>
                          <a:spcPts val="0"/>
                        </a:spcBef>
                        <a:spcAft>
                          <a:spcPts val="0"/>
                        </a:spcAft>
                        <a:buNone/>
                      </a:pPr>
                      <a:r>
                        <a:rPr b="1" lang="en-GB"/>
                        <a:t>Default Display</a:t>
                      </a:r>
                      <a:endParaRPr b="1"/>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spcBef>
                          <a:spcPts val="0"/>
                        </a:spcBef>
                        <a:spcAft>
                          <a:spcPts val="0"/>
                        </a:spcAft>
                        <a:buNone/>
                      </a:pPr>
                      <a:r>
                        <a:rPr lang="en-GB" sz="1700"/>
                        <a:t>Full width, new line</a:t>
                      </a:r>
                      <a:endParaRPr sz="1700"/>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spcBef>
                          <a:spcPts val="0"/>
                        </a:spcBef>
                        <a:spcAft>
                          <a:spcPts val="0"/>
                        </a:spcAft>
                        <a:buNone/>
                      </a:pPr>
                      <a:r>
                        <a:rPr lang="en-GB" sz="1700"/>
                        <a:t>Fits content, same line</a:t>
                      </a:r>
                      <a:endParaRPr sz="1700"/>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r>
              <a:tr h="717375">
                <a:tc>
                  <a:txBody>
                    <a:bodyPr/>
                    <a:lstStyle/>
                    <a:p>
                      <a:pPr indent="0" lvl="0" marL="0" rtl="0" algn="l">
                        <a:spcBef>
                          <a:spcPts val="0"/>
                        </a:spcBef>
                        <a:spcAft>
                          <a:spcPts val="0"/>
                        </a:spcAft>
                        <a:buNone/>
                      </a:pPr>
                      <a:r>
                        <a:rPr b="1" lang="en-GB"/>
                        <a:t>Use Case</a:t>
                      </a:r>
                      <a:endParaRPr b="1"/>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spcBef>
                          <a:spcPts val="0"/>
                        </a:spcBef>
                        <a:spcAft>
                          <a:spcPts val="0"/>
                        </a:spcAft>
                        <a:buNone/>
                      </a:pPr>
                      <a:r>
                        <a:rPr lang="en-GB" sz="1700"/>
                        <a:t>Group larger sections/layouts</a:t>
                      </a:r>
                      <a:endParaRPr sz="1700"/>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spcBef>
                          <a:spcPts val="0"/>
                        </a:spcBef>
                        <a:spcAft>
                          <a:spcPts val="0"/>
                        </a:spcAft>
                        <a:buNone/>
                      </a:pPr>
                      <a:r>
                        <a:rPr lang="en-GB" sz="1700"/>
                        <a:t>Style or group small text/portions</a:t>
                      </a:r>
                      <a:endParaRPr sz="1700"/>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r>
              <a:tr h="717375">
                <a:tc>
                  <a:txBody>
                    <a:bodyPr/>
                    <a:lstStyle/>
                    <a:p>
                      <a:pPr indent="0" lvl="0" marL="0" rtl="0" algn="l">
                        <a:spcBef>
                          <a:spcPts val="0"/>
                        </a:spcBef>
                        <a:spcAft>
                          <a:spcPts val="0"/>
                        </a:spcAft>
                        <a:buNone/>
                      </a:pPr>
                      <a:r>
                        <a:rPr b="1" lang="en-GB"/>
                        <a:t>Typical Content</a:t>
                      </a:r>
                      <a:endParaRPr b="1"/>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spcBef>
                          <a:spcPts val="0"/>
                        </a:spcBef>
                        <a:spcAft>
                          <a:spcPts val="0"/>
                        </a:spcAft>
                        <a:buNone/>
                      </a:pPr>
                      <a:r>
                        <a:rPr lang="en-GB" sz="1700"/>
                        <a:t>Multiple elements (e.g., paragraphs, images)</a:t>
                      </a:r>
                      <a:endParaRPr sz="1700"/>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c>
                  <a:txBody>
                    <a:bodyPr/>
                    <a:lstStyle/>
                    <a:p>
                      <a:pPr indent="0" lvl="0" marL="0" rtl="0" algn="l">
                        <a:spcBef>
                          <a:spcPts val="0"/>
                        </a:spcBef>
                        <a:spcAft>
                          <a:spcPts val="0"/>
                        </a:spcAft>
                        <a:buNone/>
                      </a:pPr>
                      <a:r>
                        <a:rPr lang="en-GB" sz="1700"/>
                        <a:t>Text or small inline elements</a:t>
                      </a:r>
                      <a:endParaRPr sz="1700"/>
                    </a:p>
                  </a:txBody>
                  <a:tcPr marT="91425" marB="91425" marR="91425" marL="91425">
                    <a:lnL cap="flat" cmpd="sng" w="9525">
                      <a:solidFill>
                        <a:srgbClr val="273239"/>
                      </a:solidFill>
                      <a:prstDash val="solid"/>
                      <a:round/>
                      <a:headEnd len="sm" w="sm" type="none"/>
                      <a:tailEnd len="sm" w="sm" type="none"/>
                    </a:lnL>
                    <a:lnR cap="flat" cmpd="sng" w="9525">
                      <a:solidFill>
                        <a:srgbClr val="273239"/>
                      </a:solidFill>
                      <a:prstDash val="solid"/>
                      <a:round/>
                      <a:headEnd len="sm" w="sm" type="none"/>
                      <a:tailEnd len="sm" w="sm" type="none"/>
                    </a:lnR>
                    <a:lnT cap="flat" cmpd="sng" w="9525">
                      <a:solidFill>
                        <a:srgbClr val="273239"/>
                      </a:solidFill>
                      <a:prstDash val="solid"/>
                      <a:round/>
                      <a:headEnd len="sm" w="sm" type="none"/>
                      <a:tailEnd len="sm" w="sm" type="none"/>
                    </a:lnT>
                    <a:lnB cap="flat" cmpd="sng" w="9525">
                      <a:solidFill>
                        <a:srgbClr val="273239"/>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19150" y="845600"/>
            <a:ext cx="7505700" cy="65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Semantic Tags</a:t>
            </a:r>
            <a:endParaRPr b="1"/>
          </a:p>
        </p:txBody>
      </p:sp>
      <p:sp>
        <p:nvSpPr>
          <p:cNvPr id="194" name="Google Shape;194;p24"/>
          <p:cNvSpPr txBox="1"/>
          <p:nvPr/>
        </p:nvSpPr>
        <p:spPr>
          <a:xfrm>
            <a:off x="930575" y="1691425"/>
            <a:ext cx="75195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2"/>
                </a:solidFill>
                <a:latin typeface="Calibri"/>
                <a:ea typeface="Calibri"/>
                <a:cs typeface="Calibri"/>
                <a:sym typeface="Calibri"/>
              </a:rPr>
              <a:t>HTML introduced a range of semantic elements that clearly describe their purpose in human and machine-readable language. </a:t>
            </a:r>
            <a:r>
              <a:rPr lang="en-GB" sz="2200">
                <a:solidFill>
                  <a:schemeClr val="dk2"/>
                </a:solidFill>
                <a:latin typeface="Calibri"/>
                <a:ea typeface="Calibri"/>
                <a:cs typeface="Calibri"/>
                <a:sym typeface="Calibri"/>
              </a:rPr>
              <a:t>Semantic</a:t>
            </a:r>
            <a:r>
              <a:rPr lang="en-GB" sz="2200">
                <a:solidFill>
                  <a:schemeClr val="dk2"/>
                </a:solidFill>
                <a:latin typeface="Calibri"/>
                <a:ea typeface="Calibri"/>
                <a:cs typeface="Calibri"/>
                <a:sym typeface="Calibri"/>
              </a:rPr>
              <a:t> tags clearly define their content.</a:t>
            </a:r>
            <a:endParaRPr sz="2200">
              <a:solidFill>
                <a:schemeClr val="dk2"/>
              </a:solidFill>
              <a:latin typeface="Calibri"/>
              <a:ea typeface="Calibri"/>
              <a:cs typeface="Calibri"/>
              <a:sym typeface="Calibri"/>
            </a:endParaRPr>
          </a:p>
          <a:p>
            <a:pPr indent="0" lvl="0" marL="0" rtl="0" algn="l">
              <a:spcBef>
                <a:spcPts val="0"/>
              </a:spcBef>
              <a:spcAft>
                <a:spcPts val="0"/>
              </a:spcAft>
              <a:buNone/>
            </a:pPr>
            <a:r>
              <a:t/>
            </a:r>
            <a:endParaRPr sz="2200">
              <a:solidFill>
                <a:schemeClr val="dk2"/>
              </a:solidFill>
              <a:latin typeface="Calibri"/>
              <a:ea typeface="Calibri"/>
              <a:cs typeface="Calibri"/>
              <a:sym typeface="Calibri"/>
            </a:endParaRPr>
          </a:p>
          <a:p>
            <a:pPr indent="0" lvl="0" marL="0" rtl="0" algn="l">
              <a:spcBef>
                <a:spcPts val="0"/>
              </a:spcBef>
              <a:spcAft>
                <a:spcPts val="0"/>
              </a:spcAft>
              <a:buNone/>
            </a:pPr>
            <a:r>
              <a:rPr b="1" lang="en-GB" sz="2200">
                <a:solidFill>
                  <a:schemeClr val="dk2"/>
                </a:solidFill>
                <a:latin typeface="Calibri"/>
                <a:ea typeface="Calibri"/>
                <a:cs typeface="Calibri"/>
                <a:sym typeface="Calibri"/>
              </a:rPr>
              <a:t>Examples:</a:t>
            </a:r>
            <a:r>
              <a:rPr lang="en-GB" sz="2200">
                <a:solidFill>
                  <a:schemeClr val="dk2"/>
                </a:solidFill>
                <a:latin typeface="Calibri"/>
                <a:ea typeface="Calibri"/>
                <a:cs typeface="Calibri"/>
                <a:sym typeface="Calibri"/>
              </a:rPr>
              <a:t> </a:t>
            </a:r>
            <a:r>
              <a:rPr lang="en-GB" sz="2100">
                <a:solidFill>
                  <a:schemeClr val="dk2"/>
                </a:solidFill>
                <a:highlight>
                  <a:schemeClr val="dk1"/>
                </a:highlight>
                <a:uFill>
                  <a:noFill/>
                </a:uFill>
                <a:latin typeface="Nunito"/>
                <a:ea typeface="Nunito"/>
                <a:cs typeface="Nunito"/>
                <a:sym typeface="Nunito"/>
                <a:hlinkClick r:id="rId3">
                  <a:extLst>
                    <a:ext uri="{A12FA001-AC4F-418D-AE19-62706E023703}">
                      <ahyp:hlinkClr val="tx"/>
                    </a:ext>
                  </a:extLst>
                </a:hlinkClick>
              </a:rPr>
              <a:t>&lt;article&gt;</a:t>
            </a:r>
            <a:r>
              <a:rPr lang="en-GB" sz="2100">
                <a:solidFill>
                  <a:schemeClr val="dk2"/>
                </a:solidFill>
              </a:rPr>
              <a:t>, </a:t>
            </a:r>
            <a:r>
              <a:rPr lang="en-GB" sz="2100">
                <a:solidFill>
                  <a:schemeClr val="dk2"/>
                </a:solidFill>
                <a:highlight>
                  <a:schemeClr val="dk1"/>
                </a:highlight>
                <a:uFill>
                  <a:noFill/>
                </a:uFill>
                <a:latin typeface="Nunito"/>
                <a:ea typeface="Nunito"/>
                <a:cs typeface="Nunito"/>
                <a:sym typeface="Nunito"/>
                <a:hlinkClick r:id="rId4">
                  <a:extLst>
                    <a:ext uri="{A12FA001-AC4F-418D-AE19-62706E023703}">
                      <ahyp:hlinkClr val="tx"/>
                    </a:ext>
                  </a:extLst>
                </a:hlinkClick>
              </a:rPr>
              <a:t>&lt;aside&gt;</a:t>
            </a:r>
            <a:r>
              <a:rPr lang="en-GB" sz="2100">
                <a:solidFill>
                  <a:schemeClr val="dk2"/>
                </a:solidFill>
              </a:rPr>
              <a:t>, </a:t>
            </a:r>
            <a:r>
              <a:rPr lang="en-GB" sz="2100">
                <a:solidFill>
                  <a:schemeClr val="dk2"/>
                </a:solidFill>
                <a:highlight>
                  <a:schemeClr val="dk1"/>
                </a:highlight>
                <a:uFill>
                  <a:noFill/>
                </a:uFill>
                <a:latin typeface="Nunito"/>
                <a:ea typeface="Nunito"/>
                <a:cs typeface="Nunito"/>
                <a:sym typeface="Nunito"/>
                <a:hlinkClick r:id="rId5">
                  <a:extLst>
                    <a:ext uri="{A12FA001-AC4F-418D-AE19-62706E023703}">
                      <ahyp:hlinkClr val="tx"/>
                    </a:ext>
                  </a:extLst>
                </a:hlinkClick>
              </a:rPr>
              <a:t>&lt;details&gt;</a:t>
            </a:r>
            <a:r>
              <a:rPr lang="en-GB" sz="2100">
                <a:solidFill>
                  <a:schemeClr val="dk2"/>
                </a:solidFill>
              </a:rPr>
              <a:t>,&lt;summary&gt;, </a:t>
            </a:r>
            <a:r>
              <a:rPr lang="en-GB" sz="2100">
                <a:solidFill>
                  <a:schemeClr val="dk2"/>
                </a:solidFill>
                <a:highlight>
                  <a:schemeClr val="dk1"/>
                </a:highlight>
                <a:uFill>
                  <a:noFill/>
                </a:uFill>
                <a:latin typeface="Nunito"/>
                <a:ea typeface="Nunito"/>
                <a:cs typeface="Nunito"/>
                <a:sym typeface="Nunito"/>
                <a:hlinkClick r:id="rId6">
                  <a:extLst>
                    <a:ext uri="{A12FA001-AC4F-418D-AE19-62706E023703}">
                      <ahyp:hlinkClr val="tx"/>
                    </a:ext>
                  </a:extLst>
                </a:hlinkClick>
              </a:rPr>
              <a:t>&lt;figcaption&gt;</a:t>
            </a:r>
            <a:r>
              <a:rPr lang="en-GB" sz="2100">
                <a:solidFill>
                  <a:schemeClr val="dk2"/>
                </a:solidFill>
              </a:rPr>
              <a:t>, </a:t>
            </a:r>
            <a:r>
              <a:rPr lang="en-GB" sz="2100">
                <a:solidFill>
                  <a:schemeClr val="dk2"/>
                </a:solidFill>
                <a:highlight>
                  <a:schemeClr val="dk1"/>
                </a:highlight>
                <a:uFill>
                  <a:noFill/>
                </a:uFill>
                <a:latin typeface="Nunito"/>
                <a:ea typeface="Nunito"/>
                <a:cs typeface="Nunito"/>
                <a:sym typeface="Nunito"/>
                <a:hlinkClick r:id="rId7">
                  <a:extLst>
                    <a:ext uri="{A12FA001-AC4F-418D-AE19-62706E023703}">
                      <ahyp:hlinkClr val="tx"/>
                    </a:ext>
                  </a:extLst>
                </a:hlinkClick>
              </a:rPr>
              <a:t>&lt;figure&gt;</a:t>
            </a:r>
            <a:r>
              <a:rPr lang="en-GB" sz="2100">
                <a:solidFill>
                  <a:schemeClr val="dk2"/>
                </a:solidFill>
              </a:rPr>
              <a:t>, </a:t>
            </a:r>
            <a:r>
              <a:rPr lang="en-GB" sz="2100">
                <a:solidFill>
                  <a:schemeClr val="dk2"/>
                </a:solidFill>
                <a:highlight>
                  <a:schemeClr val="dk1"/>
                </a:highlight>
                <a:uFill>
                  <a:noFill/>
                </a:uFill>
                <a:latin typeface="Nunito"/>
                <a:ea typeface="Nunito"/>
                <a:cs typeface="Nunito"/>
                <a:sym typeface="Nunito"/>
                <a:hlinkClick r:id="rId8">
                  <a:extLst>
                    <a:ext uri="{A12FA001-AC4F-418D-AE19-62706E023703}">
                      <ahyp:hlinkClr val="tx"/>
                    </a:ext>
                  </a:extLst>
                </a:hlinkClick>
              </a:rPr>
              <a:t>&lt;footer&gt;</a:t>
            </a:r>
            <a:r>
              <a:rPr lang="en-GB" sz="2100">
                <a:solidFill>
                  <a:schemeClr val="dk2"/>
                </a:solidFill>
              </a:rPr>
              <a:t>, </a:t>
            </a:r>
            <a:r>
              <a:rPr lang="en-GB" sz="2100">
                <a:solidFill>
                  <a:schemeClr val="dk2"/>
                </a:solidFill>
                <a:highlight>
                  <a:schemeClr val="dk1"/>
                </a:highlight>
                <a:uFill>
                  <a:noFill/>
                </a:uFill>
                <a:latin typeface="Nunito"/>
                <a:ea typeface="Nunito"/>
                <a:cs typeface="Nunito"/>
                <a:sym typeface="Nunito"/>
                <a:hlinkClick r:id="rId9">
                  <a:extLst>
                    <a:ext uri="{A12FA001-AC4F-418D-AE19-62706E023703}">
                      <ahyp:hlinkClr val="tx"/>
                    </a:ext>
                  </a:extLst>
                </a:hlinkClick>
              </a:rPr>
              <a:t>&lt;header&gt;</a:t>
            </a:r>
            <a:r>
              <a:rPr lang="en-GB" sz="2100">
                <a:solidFill>
                  <a:schemeClr val="dk2"/>
                </a:solidFill>
              </a:rPr>
              <a:t>, </a:t>
            </a:r>
            <a:r>
              <a:rPr lang="en-GB" sz="2100">
                <a:solidFill>
                  <a:schemeClr val="dk2"/>
                </a:solidFill>
                <a:highlight>
                  <a:schemeClr val="dk1"/>
                </a:highlight>
                <a:uFill>
                  <a:noFill/>
                </a:uFill>
                <a:latin typeface="Nunito"/>
                <a:ea typeface="Nunito"/>
                <a:cs typeface="Nunito"/>
                <a:sym typeface="Nunito"/>
                <a:hlinkClick r:id="rId10">
                  <a:extLst>
                    <a:ext uri="{A12FA001-AC4F-418D-AE19-62706E023703}">
                      <ahyp:hlinkClr val="tx"/>
                    </a:ext>
                  </a:extLst>
                </a:hlinkClick>
              </a:rPr>
              <a:t>&lt;main&gt;</a:t>
            </a:r>
            <a:r>
              <a:rPr lang="en-GB" sz="2100">
                <a:solidFill>
                  <a:schemeClr val="dk2"/>
                </a:solidFill>
              </a:rPr>
              <a:t>, </a:t>
            </a:r>
            <a:r>
              <a:rPr lang="en-GB" sz="2100">
                <a:solidFill>
                  <a:schemeClr val="dk2"/>
                </a:solidFill>
                <a:highlight>
                  <a:schemeClr val="dk1"/>
                </a:highlight>
                <a:uFill>
                  <a:noFill/>
                </a:uFill>
                <a:latin typeface="Nunito"/>
                <a:ea typeface="Nunito"/>
                <a:cs typeface="Nunito"/>
                <a:sym typeface="Nunito"/>
                <a:hlinkClick r:id="rId11">
                  <a:extLst>
                    <a:ext uri="{A12FA001-AC4F-418D-AE19-62706E023703}">
                      <ahyp:hlinkClr val="tx"/>
                    </a:ext>
                  </a:extLst>
                </a:hlinkClick>
              </a:rPr>
              <a:t>&lt;mark&gt;</a:t>
            </a:r>
            <a:r>
              <a:rPr lang="en-GB" sz="2100">
                <a:solidFill>
                  <a:schemeClr val="dk2"/>
                </a:solidFill>
              </a:rPr>
              <a:t>, </a:t>
            </a:r>
            <a:r>
              <a:rPr lang="en-GB" sz="2100">
                <a:solidFill>
                  <a:schemeClr val="dk2"/>
                </a:solidFill>
                <a:highlight>
                  <a:schemeClr val="dk1"/>
                </a:highlight>
                <a:uFill>
                  <a:noFill/>
                </a:uFill>
                <a:latin typeface="Nunito"/>
                <a:ea typeface="Nunito"/>
                <a:cs typeface="Nunito"/>
                <a:sym typeface="Nunito"/>
                <a:hlinkClick r:id="rId12">
                  <a:extLst>
                    <a:ext uri="{A12FA001-AC4F-418D-AE19-62706E023703}">
                      <ahyp:hlinkClr val="tx"/>
                    </a:ext>
                  </a:extLst>
                </a:hlinkClick>
              </a:rPr>
              <a:t>&lt;nav&gt;</a:t>
            </a:r>
            <a:r>
              <a:rPr lang="en-GB" sz="2100">
                <a:solidFill>
                  <a:schemeClr val="dk2"/>
                </a:solidFill>
              </a:rPr>
              <a:t>, </a:t>
            </a:r>
            <a:r>
              <a:rPr lang="en-GB" sz="2100">
                <a:solidFill>
                  <a:schemeClr val="dk2"/>
                </a:solidFill>
                <a:highlight>
                  <a:schemeClr val="dk1"/>
                </a:highlight>
                <a:uFill>
                  <a:noFill/>
                </a:uFill>
                <a:latin typeface="Nunito"/>
                <a:ea typeface="Nunito"/>
                <a:cs typeface="Nunito"/>
                <a:sym typeface="Nunito"/>
                <a:hlinkClick r:id="rId13">
                  <a:extLst>
                    <a:ext uri="{A12FA001-AC4F-418D-AE19-62706E023703}">
                      <ahyp:hlinkClr val="tx"/>
                    </a:ext>
                  </a:extLst>
                </a:hlinkClick>
              </a:rPr>
              <a:t>&lt;section&gt;</a:t>
            </a:r>
            <a:endParaRPr sz="210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rPr lang="en-GB" sz="1800">
                <a:solidFill>
                  <a:schemeClr val="dk2"/>
                </a:solidFill>
                <a:latin typeface="Calibri"/>
                <a:ea typeface="Calibri"/>
                <a:cs typeface="Calibri"/>
                <a:sym typeface="Calibri"/>
              </a:rPr>
              <a:t> </a:t>
            </a:r>
            <a:endParaRPr sz="1800">
              <a:solidFill>
                <a:schemeClr val="dk2"/>
              </a:solidFill>
              <a:latin typeface="Calibri"/>
              <a:ea typeface="Calibri"/>
              <a:cs typeface="Calibri"/>
              <a:sym typeface="Calibri"/>
            </a:endParaRPr>
          </a:p>
          <a:p>
            <a:pPr indent="0" lvl="0" marL="0" rtl="0" algn="l">
              <a:spcBef>
                <a:spcPts val="0"/>
              </a:spcBef>
              <a:spcAft>
                <a:spcPts val="0"/>
              </a:spcAft>
              <a:buNone/>
            </a:pPr>
            <a:r>
              <a:t/>
            </a:r>
            <a:endParaRPr sz="1800">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0" name="Google Shape;200;p25"/>
          <p:cNvPicPr preferRelativeResize="0"/>
          <p:nvPr/>
        </p:nvPicPr>
        <p:blipFill>
          <a:blip r:embed="rId3">
            <a:alphaModFix/>
          </a:blip>
          <a:stretch>
            <a:fillRect/>
          </a:stretch>
        </p:blipFill>
        <p:spPr>
          <a:xfrm>
            <a:off x="819150" y="203225"/>
            <a:ext cx="7505700" cy="473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6" name="Google Shape;206;p26"/>
          <p:cNvPicPr preferRelativeResize="0"/>
          <p:nvPr/>
        </p:nvPicPr>
        <p:blipFill rotWithShape="1">
          <a:blip r:embed="rId3">
            <a:alphaModFix/>
          </a:blip>
          <a:srcRect b="1020" l="0" r="0" t="-1020"/>
          <a:stretch/>
        </p:blipFill>
        <p:spPr>
          <a:xfrm>
            <a:off x="0" y="0"/>
            <a:ext cx="914400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819150" y="414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use Semantic Tags</a:t>
            </a:r>
            <a:endParaRPr/>
          </a:p>
        </p:txBody>
      </p:sp>
      <p:sp>
        <p:nvSpPr>
          <p:cNvPr id="212" name="Google Shape;212;p27"/>
          <p:cNvSpPr txBox="1"/>
          <p:nvPr/>
        </p:nvSpPr>
        <p:spPr>
          <a:xfrm>
            <a:off x="730750" y="1156200"/>
            <a:ext cx="8112300" cy="3923100"/>
          </a:xfrm>
          <a:prstGeom prst="rect">
            <a:avLst/>
          </a:prstGeom>
          <a:noFill/>
          <a:ln>
            <a:noFill/>
          </a:ln>
        </p:spPr>
        <p:txBody>
          <a:bodyPr anchorCtr="0" anchor="t" bIns="91425" lIns="91425" spcFirstLastPara="1" rIns="91425" wrap="square" tIns="91425">
            <a:spAutoFit/>
          </a:bodyPr>
          <a:lstStyle/>
          <a:p>
            <a:pPr indent="-336550" lvl="0" marL="457200" rtl="0" algn="l">
              <a:lnSpc>
                <a:spcPct val="158000"/>
              </a:lnSpc>
              <a:spcBef>
                <a:spcPts val="0"/>
              </a:spcBef>
              <a:spcAft>
                <a:spcPts val="0"/>
              </a:spcAft>
              <a:buClr>
                <a:schemeClr val="dk2"/>
              </a:buClr>
              <a:buSzPts val="1700"/>
              <a:buFont typeface="Nunito"/>
              <a:buChar char="●"/>
            </a:pPr>
            <a:r>
              <a:rPr b="1" lang="en-GB" sz="1700">
                <a:solidFill>
                  <a:schemeClr val="dk2"/>
                </a:solidFill>
                <a:highlight>
                  <a:schemeClr val="dk1"/>
                </a:highlight>
                <a:latin typeface="Nunito"/>
                <a:ea typeface="Nunito"/>
                <a:cs typeface="Nunito"/>
                <a:sym typeface="Nunito"/>
              </a:rPr>
              <a:t>Accessibility: </a:t>
            </a:r>
            <a:r>
              <a:rPr lang="en-GB" sz="1700">
                <a:solidFill>
                  <a:schemeClr val="dk2"/>
                </a:solidFill>
                <a:highlight>
                  <a:schemeClr val="dk1"/>
                </a:highlight>
                <a:latin typeface="Nunito"/>
                <a:ea typeface="Nunito"/>
                <a:cs typeface="Nunito"/>
                <a:sym typeface="Nunito"/>
              </a:rPr>
              <a:t>Semantic elements make web pages more accessible. Screen readers and developers can interpret the structure and navigate the content more efficiently.</a:t>
            </a:r>
            <a:endParaRPr sz="1700">
              <a:solidFill>
                <a:schemeClr val="dk2"/>
              </a:solidFill>
              <a:highlight>
                <a:schemeClr val="dk1"/>
              </a:highlight>
              <a:latin typeface="Nunito"/>
              <a:ea typeface="Nunito"/>
              <a:cs typeface="Nunito"/>
              <a:sym typeface="Nunito"/>
            </a:endParaRPr>
          </a:p>
          <a:p>
            <a:pPr indent="-336550" lvl="0" marL="457200" rtl="0" algn="l">
              <a:lnSpc>
                <a:spcPct val="158000"/>
              </a:lnSpc>
              <a:spcBef>
                <a:spcPts val="0"/>
              </a:spcBef>
              <a:spcAft>
                <a:spcPts val="0"/>
              </a:spcAft>
              <a:buClr>
                <a:schemeClr val="dk2"/>
              </a:buClr>
              <a:buSzPts val="1700"/>
              <a:buFont typeface="Nunito"/>
              <a:buChar char="●"/>
            </a:pPr>
            <a:r>
              <a:rPr b="1" lang="en-GB" sz="1700">
                <a:solidFill>
                  <a:schemeClr val="dk2"/>
                </a:solidFill>
                <a:highlight>
                  <a:schemeClr val="dk1"/>
                </a:highlight>
                <a:latin typeface="Nunito"/>
                <a:ea typeface="Nunito"/>
                <a:cs typeface="Nunito"/>
                <a:sym typeface="Nunito"/>
              </a:rPr>
              <a:t>SEO: </a:t>
            </a:r>
            <a:r>
              <a:rPr lang="en-GB" sz="1700">
                <a:solidFill>
                  <a:schemeClr val="dk2"/>
                </a:solidFill>
                <a:highlight>
                  <a:schemeClr val="dk1"/>
                </a:highlight>
                <a:latin typeface="Nunito"/>
                <a:ea typeface="Nunito"/>
                <a:cs typeface="Nunito"/>
                <a:sym typeface="Nunito"/>
              </a:rPr>
              <a:t>Better structured data leads to better SEO. Search engines prioritize well-structured content that uses semantic elements correctly, as it’s easier to index.</a:t>
            </a:r>
            <a:endParaRPr sz="1700">
              <a:solidFill>
                <a:schemeClr val="dk2"/>
              </a:solidFill>
              <a:highlight>
                <a:schemeClr val="dk1"/>
              </a:highlight>
              <a:latin typeface="Nunito"/>
              <a:ea typeface="Nunito"/>
              <a:cs typeface="Nunito"/>
              <a:sym typeface="Nunito"/>
            </a:endParaRPr>
          </a:p>
          <a:p>
            <a:pPr indent="-336550" lvl="0" marL="457200" rtl="0" algn="l">
              <a:lnSpc>
                <a:spcPct val="158000"/>
              </a:lnSpc>
              <a:spcBef>
                <a:spcPts val="0"/>
              </a:spcBef>
              <a:spcAft>
                <a:spcPts val="0"/>
              </a:spcAft>
              <a:buClr>
                <a:schemeClr val="dk2"/>
              </a:buClr>
              <a:buSzPts val="1700"/>
              <a:buFont typeface="Nunito"/>
              <a:buChar char="●"/>
            </a:pPr>
            <a:r>
              <a:rPr b="1" lang="en-GB" sz="1700">
                <a:solidFill>
                  <a:schemeClr val="dk2"/>
                </a:solidFill>
                <a:highlight>
                  <a:schemeClr val="dk1"/>
                </a:highlight>
                <a:latin typeface="Nunito"/>
                <a:ea typeface="Nunito"/>
                <a:cs typeface="Nunito"/>
                <a:sym typeface="Nunito"/>
              </a:rPr>
              <a:t>Maintainability: </a:t>
            </a:r>
            <a:r>
              <a:rPr lang="en-GB" sz="1700">
                <a:solidFill>
                  <a:schemeClr val="dk2"/>
                </a:solidFill>
                <a:highlight>
                  <a:schemeClr val="dk1"/>
                </a:highlight>
                <a:latin typeface="Nunito"/>
                <a:ea typeface="Nunito"/>
                <a:cs typeface="Nunito"/>
                <a:sym typeface="Nunito"/>
              </a:rPr>
              <a:t>Semantic HTML helps create a logically structured document, which is easier to read and maintain.</a:t>
            </a:r>
            <a:endParaRPr sz="1700">
              <a:solidFill>
                <a:schemeClr val="dk2"/>
              </a:solidFill>
              <a:highlight>
                <a:schemeClr val="dk1"/>
              </a:highlight>
              <a:latin typeface="Nunito"/>
              <a:ea typeface="Nunito"/>
              <a:cs typeface="Nunito"/>
              <a:sym typeface="Nunito"/>
            </a:endParaRPr>
          </a:p>
          <a:p>
            <a:pPr indent="0" lvl="0" marL="0" rtl="0" algn="l">
              <a:spcBef>
                <a:spcPts val="18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753875" y="323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&lt;header&gt; tag</a:t>
            </a:r>
            <a:endParaRPr/>
          </a:p>
        </p:txBody>
      </p:sp>
      <p:sp>
        <p:nvSpPr>
          <p:cNvPr id="218" name="Google Shape;218;p28"/>
          <p:cNvSpPr txBox="1"/>
          <p:nvPr/>
        </p:nvSpPr>
        <p:spPr>
          <a:xfrm>
            <a:off x="891425" y="934275"/>
            <a:ext cx="7519500" cy="377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50">
                <a:solidFill>
                  <a:schemeClr val="dk2"/>
                </a:solidFill>
                <a:highlight>
                  <a:schemeClr val="dk1"/>
                </a:highlight>
                <a:latin typeface="Nunito"/>
                <a:ea typeface="Nunito"/>
                <a:cs typeface="Nunito"/>
                <a:sym typeface="Nunito"/>
              </a:rPr>
              <a:t>The </a:t>
            </a:r>
            <a:r>
              <a:rPr b="1" lang="en-GB" sz="1750">
                <a:solidFill>
                  <a:schemeClr val="dk2"/>
                </a:solidFill>
                <a:highlight>
                  <a:schemeClr val="dk1"/>
                </a:highlight>
                <a:latin typeface="Nunito"/>
                <a:ea typeface="Nunito"/>
                <a:cs typeface="Nunito"/>
                <a:sym typeface="Nunito"/>
              </a:rPr>
              <a:t>&lt;header&gt; tag </a:t>
            </a:r>
            <a:r>
              <a:rPr lang="en-GB" sz="1750">
                <a:solidFill>
                  <a:schemeClr val="dk2"/>
                </a:solidFill>
                <a:highlight>
                  <a:schemeClr val="dk1"/>
                </a:highlight>
                <a:latin typeface="Nunito"/>
                <a:ea typeface="Nunito"/>
                <a:cs typeface="Nunito"/>
                <a:sym typeface="Nunito"/>
              </a:rPr>
              <a:t>is a semantic HTML element that is used to define the introductory or navigational content of a webpage or a section. Typically, a header contains elements like:</a:t>
            </a:r>
            <a:endParaRPr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800"/>
              </a:spcBef>
              <a:spcAft>
                <a:spcPts val="0"/>
              </a:spcAft>
              <a:buClr>
                <a:schemeClr val="dk2"/>
              </a:buClr>
              <a:buSzPts val="1750"/>
              <a:buFont typeface="Nunito"/>
              <a:buChar char="●"/>
            </a:pPr>
            <a:r>
              <a:rPr i="1" lang="en-GB" sz="1750">
                <a:solidFill>
                  <a:schemeClr val="dk2"/>
                </a:solidFill>
                <a:highlight>
                  <a:schemeClr val="dk1"/>
                </a:highlight>
                <a:latin typeface="Nunito"/>
                <a:ea typeface="Nunito"/>
                <a:cs typeface="Nunito"/>
                <a:sym typeface="Nunito"/>
              </a:rPr>
              <a:t>The website or page title</a:t>
            </a:r>
            <a:endParaRPr i="1"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0"/>
              </a:spcBef>
              <a:spcAft>
                <a:spcPts val="0"/>
              </a:spcAft>
              <a:buClr>
                <a:schemeClr val="dk2"/>
              </a:buClr>
              <a:buSzPts val="1750"/>
              <a:buFont typeface="Nunito"/>
              <a:buChar char="●"/>
            </a:pPr>
            <a:r>
              <a:rPr i="1" lang="en-GB" sz="1750">
                <a:solidFill>
                  <a:schemeClr val="dk2"/>
                </a:solidFill>
                <a:highlight>
                  <a:schemeClr val="dk1"/>
                </a:highlight>
                <a:latin typeface="Nunito"/>
                <a:ea typeface="Nunito"/>
                <a:cs typeface="Nunito"/>
                <a:sym typeface="Nunito"/>
              </a:rPr>
              <a:t>Logo or branding</a:t>
            </a:r>
            <a:endParaRPr i="1"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0"/>
              </a:spcBef>
              <a:spcAft>
                <a:spcPts val="0"/>
              </a:spcAft>
              <a:buClr>
                <a:schemeClr val="dk2"/>
              </a:buClr>
              <a:buSzPts val="1750"/>
              <a:buFont typeface="Nunito"/>
              <a:buChar char="●"/>
            </a:pPr>
            <a:r>
              <a:rPr i="1" lang="en-GB" sz="1750">
                <a:solidFill>
                  <a:schemeClr val="dk2"/>
                </a:solidFill>
                <a:highlight>
                  <a:schemeClr val="dk1"/>
                </a:highlight>
                <a:latin typeface="Nunito"/>
                <a:ea typeface="Nunito"/>
                <a:cs typeface="Nunito"/>
                <a:sym typeface="Nunito"/>
              </a:rPr>
              <a:t>Navigation menus</a:t>
            </a:r>
            <a:endParaRPr i="1"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0"/>
              </a:spcBef>
              <a:spcAft>
                <a:spcPts val="0"/>
              </a:spcAft>
              <a:buClr>
                <a:schemeClr val="dk2"/>
              </a:buClr>
              <a:buSzPts val="1750"/>
              <a:buFont typeface="Nunito"/>
              <a:buChar char="●"/>
            </a:pPr>
            <a:r>
              <a:rPr i="1" lang="en-GB" sz="1750">
                <a:solidFill>
                  <a:schemeClr val="dk2"/>
                </a:solidFill>
                <a:highlight>
                  <a:schemeClr val="dk1"/>
                </a:highlight>
                <a:latin typeface="Nunito"/>
                <a:ea typeface="Nunito"/>
                <a:cs typeface="Nunito"/>
                <a:sym typeface="Nunito"/>
              </a:rPr>
              <a:t>Search bar</a:t>
            </a:r>
            <a:endParaRPr i="1"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0"/>
              </a:spcBef>
              <a:spcAft>
                <a:spcPts val="0"/>
              </a:spcAft>
              <a:buClr>
                <a:schemeClr val="dk2"/>
              </a:buClr>
              <a:buSzPts val="1750"/>
              <a:buFont typeface="Nunito"/>
              <a:buChar char="●"/>
            </a:pPr>
            <a:r>
              <a:rPr i="1" lang="en-GB" sz="1750">
                <a:solidFill>
                  <a:schemeClr val="dk2"/>
                </a:solidFill>
                <a:highlight>
                  <a:schemeClr val="dk1"/>
                </a:highlight>
                <a:latin typeface="Nunito"/>
                <a:ea typeface="Nunito"/>
                <a:cs typeface="Nunito"/>
                <a:sym typeface="Nunito"/>
              </a:rPr>
              <a:t>Any introductory information relevant to the page or section</a:t>
            </a:r>
            <a:endParaRPr i="1" sz="1750">
              <a:solidFill>
                <a:schemeClr val="dk2"/>
              </a:solidFill>
              <a:highlight>
                <a:schemeClr val="dk1"/>
              </a:highlight>
              <a:latin typeface="Nunito"/>
              <a:ea typeface="Nunito"/>
              <a:cs typeface="Nunito"/>
              <a:sym typeface="Nunito"/>
            </a:endParaRPr>
          </a:p>
          <a:p>
            <a:pPr indent="0" lvl="0" marL="0" rtl="0" algn="l">
              <a:spcBef>
                <a:spcPts val="18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766950" y="336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&lt;nav&gt; tag</a:t>
            </a:r>
            <a:endParaRPr/>
          </a:p>
        </p:txBody>
      </p:sp>
      <p:sp>
        <p:nvSpPr>
          <p:cNvPr id="224" name="Google Shape;224;p29"/>
          <p:cNvSpPr txBox="1"/>
          <p:nvPr/>
        </p:nvSpPr>
        <p:spPr>
          <a:xfrm>
            <a:off x="904125" y="1142600"/>
            <a:ext cx="7515600" cy="349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050">
                <a:solidFill>
                  <a:schemeClr val="dk2"/>
                </a:solidFill>
                <a:highlight>
                  <a:schemeClr val="dk1"/>
                </a:highlight>
                <a:latin typeface="Nunito"/>
                <a:ea typeface="Nunito"/>
                <a:cs typeface="Nunito"/>
                <a:sym typeface="Nunito"/>
              </a:rPr>
              <a:t>The </a:t>
            </a:r>
            <a:r>
              <a:rPr lang="en-GB" sz="1800">
                <a:solidFill>
                  <a:schemeClr val="dk2"/>
                </a:solidFill>
                <a:highlight>
                  <a:schemeClr val="dk1"/>
                </a:highlight>
                <a:latin typeface="Roboto Mono"/>
                <a:ea typeface="Roboto Mono"/>
                <a:cs typeface="Roboto Mono"/>
                <a:sym typeface="Roboto Mono"/>
              </a:rPr>
              <a:t>&lt;nav&gt;</a:t>
            </a:r>
            <a:r>
              <a:rPr lang="en-GB" sz="2050">
                <a:solidFill>
                  <a:schemeClr val="dk2"/>
                </a:solidFill>
                <a:highlight>
                  <a:schemeClr val="dk1"/>
                </a:highlight>
                <a:latin typeface="Nunito"/>
                <a:ea typeface="Nunito"/>
                <a:cs typeface="Nunito"/>
                <a:sym typeface="Nunito"/>
              </a:rPr>
              <a:t> tag in HTML is used to define </a:t>
            </a:r>
            <a:r>
              <a:rPr b="1" lang="en-GB" sz="2050">
                <a:solidFill>
                  <a:schemeClr val="dk2"/>
                </a:solidFill>
                <a:highlight>
                  <a:schemeClr val="dk1"/>
                </a:highlight>
                <a:latin typeface="Nunito"/>
                <a:ea typeface="Nunito"/>
                <a:cs typeface="Nunito"/>
                <a:sym typeface="Nunito"/>
              </a:rPr>
              <a:t>navigation sections</a:t>
            </a:r>
            <a:r>
              <a:rPr lang="en-GB" sz="2050">
                <a:solidFill>
                  <a:schemeClr val="dk2"/>
                </a:solidFill>
                <a:highlight>
                  <a:schemeClr val="dk1"/>
                </a:highlight>
                <a:latin typeface="Nunito"/>
                <a:ea typeface="Nunito"/>
                <a:cs typeface="Nunito"/>
                <a:sym typeface="Nunito"/>
              </a:rPr>
              <a:t> on a webpage. It typically contains links to key parts of the site, such as the main menu, table of contents, or index. These links are usually organized using unordered lists (</a:t>
            </a:r>
            <a:r>
              <a:rPr lang="en-GB" sz="1800">
                <a:solidFill>
                  <a:schemeClr val="dk2"/>
                </a:solidFill>
                <a:highlight>
                  <a:schemeClr val="dk1"/>
                </a:highlight>
                <a:uFill>
                  <a:noFill/>
                </a:uFill>
                <a:latin typeface="Roboto Mono"/>
                <a:ea typeface="Roboto Mono"/>
                <a:cs typeface="Roboto Mono"/>
                <a:sym typeface="Roboto Mono"/>
                <a:hlinkClick r:id="rId3">
                  <a:extLst>
                    <a:ext uri="{A12FA001-AC4F-418D-AE19-62706E023703}">
                      <ahyp:hlinkClr val="tx"/>
                    </a:ext>
                  </a:extLst>
                </a:hlinkClick>
              </a:rPr>
              <a:t>&lt;ul&gt;</a:t>
            </a:r>
            <a:r>
              <a:rPr lang="en-GB" sz="2050">
                <a:solidFill>
                  <a:schemeClr val="dk2"/>
                </a:solidFill>
                <a:highlight>
                  <a:schemeClr val="dk1"/>
                </a:highlight>
                <a:uFill>
                  <a:noFill/>
                </a:uFill>
                <a:latin typeface="Nunito"/>
                <a:ea typeface="Nunito"/>
                <a:cs typeface="Nunito"/>
                <a:sym typeface="Nunito"/>
                <a:hlinkClick r:id="rId4">
                  <a:extLst>
                    <a:ext uri="{A12FA001-AC4F-418D-AE19-62706E023703}">
                      <ahyp:hlinkClr val="tx"/>
                    </a:ext>
                  </a:extLst>
                </a:hlinkClick>
              </a:rPr>
              <a:t>)</a:t>
            </a:r>
            <a:r>
              <a:rPr lang="en-GB" sz="2050">
                <a:solidFill>
                  <a:schemeClr val="dk2"/>
                </a:solidFill>
                <a:highlight>
                  <a:schemeClr val="dk1"/>
                </a:highlight>
                <a:latin typeface="Nunito"/>
                <a:ea typeface="Nunito"/>
                <a:cs typeface="Nunito"/>
                <a:sym typeface="Nunito"/>
              </a:rPr>
              <a:t> or displayed as standalone links.</a:t>
            </a:r>
            <a:endParaRPr sz="2050">
              <a:solidFill>
                <a:schemeClr val="dk2"/>
              </a:solidFill>
              <a:highlight>
                <a:schemeClr val="dk1"/>
              </a:highlight>
              <a:latin typeface="Nunito"/>
              <a:ea typeface="Nunito"/>
              <a:cs typeface="Nunito"/>
              <a:sym typeface="Nunito"/>
            </a:endParaRPr>
          </a:p>
          <a:p>
            <a:pPr indent="0" lvl="0" marL="0" rtl="0" algn="l">
              <a:lnSpc>
                <a:spcPct val="115000"/>
              </a:lnSpc>
              <a:spcBef>
                <a:spcPts val="800"/>
              </a:spcBef>
              <a:spcAft>
                <a:spcPts val="0"/>
              </a:spcAft>
              <a:buNone/>
            </a:pPr>
            <a:r>
              <a:rPr lang="en-GB" sz="2050">
                <a:solidFill>
                  <a:schemeClr val="dk2"/>
                </a:solidFill>
                <a:highlight>
                  <a:schemeClr val="dk1"/>
                </a:highlight>
                <a:latin typeface="Nunito"/>
                <a:ea typeface="Nunito"/>
                <a:cs typeface="Nunito"/>
                <a:sym typeface="Nunito"/>
              </a:rPr>
              <a:t>Using the </a:t>
            </a:r>
            <a:r>
              <a:rPr lang="en-GB" sz="1800">
                <a:solidFill>
                  <a:schemeClr val="dk2"/>
                </a:solidFill>
                <a:highlight>
                  <a:schemeClr val="dk1"/>
                </a:highlight>
                <a:latin typeface="Roboto Mono"/>
                <a:ea typeface="Roboto Mono"/>
                <a:cs typeface="Roboto Mono"/>
                <a:sym typeface="Roboto Mono"/>
              </a:rPr>
              <a:t>&lt;nav&gt;</a:t>
            </a:r>
            <a:r>
              <a:rPr lang="en-GB" sz="2050">
                <a:solidFill>
                  <a:schemeClr val="dk2"/>
                </a:solidFill>
                <a:highlight>
                  <a:schemeClr val="dk1"/>
                </a:highlight>
                <a:latin typeface="Nunito"/>
                <a:ea typeface="Nunito"/>
                <a:cs typeface="Nunito"/>
                <a:sym typeface="Nunito"/>
              </a:rPr>
              <a:t> tag improves the </a:t>
            </a:r>
            <a:r>
              <a:rPr b="1" lang="en-GB" sz="2050">
                <a:solidFill>
                  <a:schemeClr val="dk2"/>
                </a:solidFill>
                <a:highlight>
                  <a:schemeClr val="dk1"/>
                </a:highlight>
                <a:uFill>
                  <a:noFill/>
                </a:uFill>
                <a:latin typeface="Nunito"/>
                <a:ea typeface="Nunito"/>
                <a:cs typeface="Nunito"/>
                <a:sym typeface="Nunito"/>
                <a:hlinkClick r:id="rId5">
                  <a:extLst>
                    <a:ext uri="{A12FA001-AC4F-418D-AE19-62706E023703}">
                      <ahyp:hlinkClr val="tx"/>
                    </a:ext>
                  </a:extLst>
                </a:hlinkClick>
              </a:rPr>
              <a:t>semantic </a:t>
            </a:r>
            <a:r>
              <a:rPr b="1" lang="en-GB" sz="2050">
                <a:solidFill>
                  <a:schemeClr val="dk2"/>
                </a:solidFill>
                <a:highlight>
                  <a:schemeClr val="dk1"/>
                </a:highlight>
                <a:latin typeface="Nunito"/>
                <a:ea typeface="Nunito"/>
                <a:cs typeface="Nunito"/>
                <a:sym typeface="Nunito"/>
              </a:rPr>
              <a:t>structure</a:t>
            </a:r>
            <a:r>
              <a:rPr lang="en-GB" sz="2050">
                <a:solidFill>
                  <a:schemeClr val="dk2"/>
                </a:solidFill>
                <a:highlight>
                  <a:schemeClr val="dk1"/>
                </a:highlight>
                <a:latin typeface="Nunito"/>
                <a:ea typeface="Nunito"/>
                <a:cs typeface="Nunito"/>
                <a:sym typeface="Nunito"/>
              </a:rPr>
              <a:t> of a </a:t>
            </a:r>
            <a:r>
              <a:rPr lang="en-GB" sz="2050">
                <a:solidFill>
                  <a:schemeClr val="dk2"/>
                </a:solidFill>
                <a:highlight>
                  <a:schemeClr val="dk1"/>
                </a:highlight>
                <a:uFill>
                  <a:noFill/>
                </a:uFill>
                <a:latin typeface="Nunito"/>
                <a:ea typeface="Nunito"/>
                <a:cs typeface="Nunito"/>
                <a:sym typeface="Nunito"/>
                <a:hlinkClick r:id="rId6">
                  <a:extLst>
                    <a:ext uri="{A12FA001-AC4F-418D-AE19-62706E023703}">
                      <ahyp:hlinkClr val="tx"/>
                    </a:ext>
                  </a:extLst>
                </a:hlinkClick>
              </a:rPr>
              <a:t>webpage</a:t>
            </a:r>
            <a:r>
              <a:rPr lang="en-GB" sz="2050">
                <a:solidFill>
                  <a:schemeClr val="dk2"/>
                </a:solidFill>
                <a:highlight>
                  <a:schemeClr val="dk1"/>
                </a:highlight>
                <a:latin typeface="Nunito"/>
                <a:ea typeface="Nunito"/>
                <a:cs typeface="Nunito"/>
                <a:sym typeface="Nunito"/>
              </a:rPr>
              <a:t>, helping both users and search engines understand which parts of the page are meant for navigation.</a:t>
            </a:r>
            <a:endParaRPr sz="2050">
              <a:solidFill>
                <a:schemeClr val="dk2"/>
              </a:solidFill>
              <a:highlight>
                <a:schemeClr val="dk1"/>
              </a:highlight>
              <a:latin typeface="Nunito"/>
              <a:ea typeface="Nunito"/>
              <a:cs typeface="Nunito"/>
              <a:sym typeface="Nunito"/>
            </a:endParaRPr>
          </a:p>
          <a:p>
            <a:pPr indent="0" lvl="0" marL="0" rtl="0" algn="l">
              <a:spcBef>
                <a:spcPts val="8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753875" y="4017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&lt;footer&gt; tag</a:t>
            </a:r>
            <a:endParaRPr/>
          </a:p>
        </p:txBody>
      </p:sp>
      <p:sp>
        <p:nvSpPr>
          <p:cNvPr id="230" name="Google Shape;230;p30"/>
          <p:cNvSpPr txBox="1"/>
          <p:nvPr/>
        </p:nvSpPr>
        <p:spPr>
          <a:xfrm>
            <a:off x="1204725" y="1639225"/>
            <a:ext cx="7519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
        <p:nvSpPr>
          <p:cNvPr id="231" name="Google Shape;231;p30"/>
          <p:cNvSpPr txBox="1"/>
          <p:nvPr/>
        </p:nvSpPr>
        <p:spPr>
          <a:xfrm>
            <a:off x="812250" y="1051775"/>
            <a:ext cx="7519500" cy="431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50">
                <a:solidFill>
                  <a:schemeClr val="dk2"/>
                </a:solidFill>
                <a:highlight>
                  <a:schemeClr val="dk1"/>
                </a:highlight>
                <a:latin typeface="Nunito"/>
                <a:ea typeface="Nunito"/>
                <a:cs typeface="Nunito"/>
                <a:sym typeface="Nunito"/>
              </a:rPr>
              <a:t>The </a:t>
            </a:r>
            <a:r>
              <a:rPr b="1" lang="en-GB" sz="1750">
                <a:solidFill>
                  <a:schemeClr val="dk2"/>
                </a:solidFill>
                <a:highlight>
                  <a:schemeClr val="dk1"/>
                </a:highlight>
                <a:latin typeface="Nunito"/>
                <a:ea typeface="Nunito"/>
                <a:cs typeface="Nunito"/>
                <a:sym typeface="Nunito"/>
              </a:rPr>
              <a:t>&lt;footer&gt;</a:t>
            </a:r>
            <a:r>
              <a:rPr lang="en-GB" sz="1750">
                <a:solidFill>
                  <a:schemeClr val="dk2"/>
                </a:solidFill>
                <a:highlight>
                  <a:schemeClr val="dk1"/>
                </a:highlight>
                <a:latin typeface="Nunito"/>
                <a:ea typeface="Nunito"/>
                <a:cs typeface="Nunito"/>
                <a:sym typeface="Nunito"/>
              </a:rPr>
              <a:t> tag in HTML is used to define the footer section of an HTML document.</a:t>
            </a:r>
            <a:endParaRPr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800"/>
              </a:spcBef>
              <a:spcAft>
                <a:spcPts val="0"/>
              </a:spcAft>
              <a:buClr>
                <a:schemeClr val="dk2"/>
              </a:buClr>
              <a:buSzPts val="1750"/>
              <a:buFont typeface="Nunito"/>
              <a:buChar char="●"/>
            </a:pPr>
            <a:r>
              <a:rPr lang="en-GB" sz="1750">
                <a:solidFill>
                  <a:schemeClr val="dk2"/>
                </a:solidFill>
                <a:highlight>
                  <a:schemeClr val="dk1"/>
                </a:highlight>
                <a:latin typeface="Nunito"/>
                <a:ea typeface="Nunito"/>
                <a:cs typeface="Nunito"/>
                <a:sym typeface="Nunito"/>
              </a:rPr>
              <a:t>The footer section typically contains information such as contact information, sitemap, back-to-top links, related documents, copyright, etc.</a:t>
            </a:r>
            <a:endParaRPr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0"/>
              </a:spcBef>
              <a:spcAft>
                <a:spcPts val="0"/>
              </a:spcAft>
              <a:buClr>
                <a:schemeClr val="dk2"/>
              </a:buClr>
              <a:buSzPts val="1750"/>
              <a:buFont typeface="Nunito"/>
              <a:buChar char="●"/>
            </a:pPr>
            <a:r>
              <a:rPr lang="en-GB" sz="1750">
                <a:solidFill>
                  <a:schemeClr val="dk2"/>
                </a:solidFill>
                <a:highlight>
                  <a:schemeClr val="dk1"/>
                </a:highlight>
                <a:latin typeface="Nunito"/>
                <a:ea typeface="Nunito"/>
                <a:cs typeface="Nunito"/>
                <a:sym typeface="Nunito"/>
              </a:rPr>
              <a:t>The footer tag is a </a:t>
            </a:r>
            <a:r>
              <a:rPr lang="en-GB" sz="1750">
                <a:solidFill>
                  <a:schemeClr val="dk2"/>
                </a:solidFill>
                <a:highlight>
                  <a:schemeClr val="dk1"/>
                </a:highlight>
                <a:uFill>
                  <a:noFill/>
                </a:uFill>
                <a:latin typeface="Nunito"/>
                <a:ea typeface="Nunito"/>
                <a:cs typeface="Nunito"/>
                <a:sym typeface="Nunito"/>
                <a:hlinkClick r:id="rId3">
                  <a:extLst>
                    <a:ext uri="{A12FA001-AC4F-418D-AE19-62706E023703}">
                      <ahyp:hlinkClr val="tx"/>
                    </a:ext>
                  </a:extLst>
                </a:hlinkClick>
              </a:rPr>
              <a:t>semantic tag </a:t>
            </a:r>
            <a:r>
              <a:rPr lang="en-GB" sz="1750">
                <a:solidFill>
                  <a:schemeClr val="dk2"/>
                </a:solidFill>
                <a:highlight>
                  <a:schemeClr val="dk1"/>
                </a:highlight>
                <a:latin typeface="Nunito"/>
                <a:ea typeface="Nunito"/>
                <a:cs typeface="Nunito"/>
                <a:sym typeface="Nunito"/>
              </a:rPr>
              <a:t>included in HTML along with other tags like article, nav, header, etc.</a:t>
            </a:r>
            <a:endParaRPr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0"/>
              </a:spcBef>
              <a:spcAft>
                <a:spcPts val="0"/>
              </a:spcAft>
              <a:buClr>
                <a:schemeClr val="dk2"/>
              </a:buClr>
              <a:buSzPts val="1750"/>
              <a:buFont typeface="Nunito"/>
              <a:buChar char="●"/>
            </a:pPr>
            <a:r>
              <a:rPr lang="en-GB" sz="1750">
                <a:solidFill>
                  <a:schemeClr val="dk2"/>
                </a:solidFill>
                <a:highlight>
                  <a:schemeClr val="dk1"/>
                </a:highlight>
                <a:latin typeface="Nunito"/>
                <a:ea typeface="Nunito"/>
                <a:cs typeface="Nunito"/>
                <a:sym typeface="Nunito"/>
              </a:rPr>
              <a:t>It is not mandatory, but adds to clear structure to the document and useful for SEO.</a:t>
            </a:r>
            <a:endParaRPr sz="1750">
              <a:solidFill>
                <a:schemeClr val="dk2"/>
              </a:solidFill>
              <a:highlight>
                <a:schemeClr val="dk1"/>
              </a:highlight>
              <a:latin typeface="Nunito"/>
              <a:ea typeface="Nunito"/>
              <a:cs typeface="Nunito"/>
              <a:sym typeface="Nunito"/>
            </a:endParaRPr>
          </a:p>
          <a:p>
            <a:pPr indent="0" lvl="0" marL="0" rtl="0" algn="l">
              <a:spcBef>
                <a:spcPts val="18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819150" y="440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&lt;main&gt; tag</a:t>
            </a:r>
            <a:endParaRPr/>
          </a:p>
        </p:txBody>
      </p:sp>
      <p:sp>
        <p:nvSpPr>
          <p:cNvPr id="237" name="Google Shape;237;p31"/>
          <p:cNvSpPr txBox="1"/>
          <p:nvPr/>
        </p:nvSpPr>
        <p:spPr>
          <a:xfrm>
            <a:off x="917525" y="1221500"/>
            <a:ext cx="7519500" cy="345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950">
                <a:solidFill>
                  <a:schemeClr val="dk2"/>
                </a:solidFill>
                <a:highlight>
                  <a:schemeClr val="dk1"/>
                </a:highlight>
                <a:latin typeface="Nunito"/>
                <a:ea typeface="Nunito"/>
                <a:cs typeface="Nunito"/>
                <a:sym typeface="Nunito"/>
              </a:rPr>
              <a:t>The </a:t>
            </a:r>
            <a:r>
              <a:rPr b="1" lang="en-GB" sz="1950">
                <a:solidFill>
                  <a:schemeClr val="dk2"/>
                </a:solidFill>
                <a:highlight>
                  <a:schemeClr val="dk1"/>
                </a:highlight>
                <a:latin typeface="Nunito"/>
                <a:ea typeface="Nunito"/>
                <a:cs typeface="Nunito"/>
                <a:sym typeface="Nunito"/>
              </a:rPr>
              <a:t>HTML &lt;main&gt; Tag</a:t>
            </a:r>
            <a:r>
              <a:rPr lang="en-GB" sz="1950">
                <a:solidFill>
                  <a:schemeClr val="dk2"/>
                </a:solidFill>
                <a:highlight>
                  <a:schemeClr val="dk1"/>
                </a:highlight>
                <a:latin typeface="Nunito"/>
                <a:ea typeface="Nunito"/>
                <a:cs typeface="Nunito"/>
                <a:sym typeface="Nunito"/>
              </a:rPr>
              <a:t> defines a document's main content, which should be unique. It excludes content like sidebars, navigation, logos, and copyright info, ensuring unique document-specific material within.</a:t>
            </a:r>
            <a:endParaRPr sz="1950">
              <a:solidFill>
                <a:schemeClr val="dk2"/>
              </a:solidFill>
              <a:highlight>
                <a:schemeClr val="dk1"/>
              </a:highlight>
              <a:latin typeface="Nunito"/>
              <a:ea typeface="Nunito"/>
              <a:cs typeface="Nunito"/>
              <a:sym typeface="Nunito"/>
            </a:endParaRPr>
          </a:p>
          <a:p>
            <a:pPr indent="0" lvl="0" marL="0" rtl="0" algn="l">
              <a:lnSpc>
                <a:spcPct val="115000"/>
              </a:lnSpc>
              <a:spcBef>
                <a:spcPts val="800"/>
              </a:spcBef>
              <a:spcAft>
                <a:spcPts val="0"/>
              </a:spcAft>
              <a:buNone/>
            </a:pPr>
            <a:r>
              <a:t/>
            </a:r>
            <a:endParaRPr sz="1950">
              <a:solidFill>
                <a:schemeClr val="dk2"/>
              </a:solidFill>
              <a:highlight>
                <a:schemeClr val="dk1"/>
              </a:highlight>
              <a:latin typeface="Nunito"/>
              <a:ea typeface="Nunito"/>
              <a:cs typeface="Nunito"/>
              <a:sym typeface="Nunito"/>
            </a:endParaRPr>
          </a:p>
          <a:p>
            <a:pPr indent="0" lvl="0" marL="0" rtl="0" algn="l">
              <a:lnSpc>
                <a:spcPct val="115000"/>
              </a:lnSpc>
              <a:spcBef>
                <a:spcPts val="800"/>
              </a:spcBef>
              <a:spcAft>
                <a:spcPts val="0"/>
              </a:spcAft>
              <a:buNone/>
            </a:pPr>
            <a:r>
              <a:rPr b="1" lang="en-GB" sz="1950" u="sng">
                <a:solidFill>
                  <a:schemeClr val="dk2"/>
                </a:solidFill>
                <a:highlight>
                  <a:schemeClr val="dk1"/>
                </a:highlight>
                <a:latin typeface="Nunito"/>
                <a:ea typeface="Nunito"/>
                <a:cs typeface="Nunito"/>
                <a:sym typeface="Nunito"/>
              </a:rPr>
              <a:t>Note: </a:t>
            </a:r>
            <a:r>
              <a:rPr lang="en-GB" sz="1950">
                <a:solidFill>
                  <a:schemeClr val="dk2"/>
                </a:solidFill>
                <a:highlight>
                  <a:schemeClr val="dk1"/>
                </a:highlight>
                <a:latin typeface="Nunito"/>
                <a:ea typeface="Nunito"/>
                <a:cs typeface="Nunito"/>
                <a:sym typeface="Nunito"/>
              </a:rPr>
              <a:t>The document must not contain more than one </a:t>
            </a:r>
            <a:r>
              <a:rPr b="1" lang="en-GB" sz="1950">
                <a:solidFill>
                  <a:schemeClr val="dk2"/>
                </a:solidFill>
                <a:highlight>
                  <a:schemeClr val="dk1"/>
                </a:highlight>
                <a:latin typeface="Nunito"/>
                <a:ea typeface="Nunito"/>
                <a:cs typeface="Nunito"/>
                <a:sym typeface="Nunito"/>
              </a:rPr>
              <a:t>&lt;main&gt;</a:t>
            </a:r>
            <a:r>
              <a:rPr lang="en-GB" sz="1950">
                <a:solidFill>
                  <a:schemeClr val="dk2"/>
                </a:solidFill>
                <a:highlight>
                  <a:schemeClr val="dk1"/>
                </a:highlight>
                <a:latin typeface="Nunito"/>
                <a:ea typeface="Nunito"/>
                <a:cs typeface="Nunito"/>
                <a:sym typeface="Nunito"/>
              </a:rPr>
              <a:t> element. The </a:t>
            </a:r>
            <a:r>
              <a:rPr b="1" lang="en-GB" sz="1950">
                <a:solidFill>
                  <a:schemeClr val="dk2"/>
                </a:solidFill>
                <a:highlight>
                  <a:schemeClr val="dk1"/>
                </a:highlight>
                <a:latin typeface="Nunito"/>
                <a:ea typeface="Nunito"/>
                <a:cs typeface="Nunito"/>
                <a:sym typeface="Nunito"/>
              </a:rPr>
              <a:t>&lt;main&gt;</a:t>
            </a:r>
            <a:r>
              <a:rPr lang="en-GB" sz="1950">
                <a:solidFill>
                  <a:schemeClr val="dk2"/>
                </a:solidFill>
                <a:highlight>
                  <a:schemeClr val="dk1"/>
                </a:highlight>
                <a:latin typeface="Nunito"/>
                <a:ea typeface="Nunito"/>
                <a:cs typeface="Nunito"/>
                <a:sym typeface="Nunito"/>
              </a:rPr>
              <a:t> element should not be a child element of an </a:t>
            </a:r>
            <a:r>
              <a:rPr b="1" lang="en-GB" sz="1950">
                <a:solidFill>
                  <a:schemeClr val="dk2"/>
                </a:solidFill>
                <a:highlight>
                  <a:schemeClr val="dk1"/>
                </a:highlight>
                <a:uFill>
                  <a:noFill/>
                </a:uFill>
                <a:latin typeface="Nunito"/>
                <a:ea typeface="Nunito"/>
                <a:cs typeface="Nunito"/>
                <a:sym typeface="Nunito"/>
                <a:hlinkClick r:id="rId3">
                  <a:extLst>
                    <a:ext uri="{A12FA001-AC4F-418D-AE19-62706E023703}">
                      <ahyp:hlinkClr val="tx"/>
                    </a:ext>
                  </a:extLst>
                </a:hlinkClick>
              </a:rPr>
              <a:t>&lt;article&gt;</a:t>
            </a:r>
            <a:r>
              <a:rPr lang="en-GB" sz="1950">
                <a:solidFill>
                  <a:schemeClr val="dk2"/>
                </a:solidFill>
                <a:highlight>
                  <a:schemeClr val="dk1"/>
                </a:highlight>
                <a:latin typeface="Nunito"/>
                <a:ea typeface="Nunito"/>
                <a:cs typeface="Nunito"/>
                <a:sym typeface="Nunito"/>
              </a:rPr>
              <a:t>, </a:t>
            </a:r>
            <a:r>
              <a:rPr b="1" lang="en-GB" sz="1950">
                <a:solidFill>
                  <a:schemeClr val="dk2"/>
                </a:solidFill>
                <a:highlight>
                  <a:schemeClr val="dk1"/>
                </a:highlight>
                <a:uFill>
                  <a:noFill/>
                </a:uFill>
                <a:latin typeface="Nunito"/>
                <a:ea typeface="Nunito"/>
                <a:cs typeface="Nunito"/>
                <a:sym typeface="Nunito"/>
                <a:hlinkClick r:id="rId4">
                  <a:extLst>
                    <a:ext uri="{A12FA001-AC4F-418D-AE19-62706E023703}">
                      <ahyp:hlinkClr val="tx"/>
                    </a:ext>
                  </a:extLst>
                </a:hlinkClick>
              </a:rPr>
              <a:t>&lt;aside&gt;</a:t>
            </a:r>
            <a:r>
              <a:rPr lang="en-GB" sz="1950">
                <a:solidFill>
                  <a:schemeClr val="dk2"/>
                </a:solidFill>
                <a:highlight>
                  <a:schemeClr val="dk1"/>
                </a:highlight>
                <a:latin typeface="Nunito"/>
                <a:ea typeface="Nunito"/>
                <a:cs typeface="Nunito"/>
                <a:sym typeface="Nunito"/>
              </a:rPr>
              <a:t>, </a:t>
            </a:r>
            <a:r>
              <a:rPr b="1" lang="en-GB" sz="1950">
                <a:solidFill>
                  <a:schemeClr val="dk2"/>
                </a:solidFill>
                <a:highlight>
                  <a:schemeClr val="dk1"/>
                </a:highlight>
                <a:uFill>
                  <a:noFill/>
                </a:uFill>
                <a:latin typeface="Nunito"/>
                <a:ea typeface="Nunito"/>
                <a:cs typeface="Nunito"/>
                <a:sym typeface="Nunito"/>
                <a:hlinkClick r:id="rId5">
                  <a:extLst>
                    <a:ext uri="{A12FA001-AC4F-418D-AE19-62706E023703}">
                      <ahyp:hlinkClr val="tx"/>
                    </a:ext>
                  </a:extLst>
                </a:hlinkClick>
              </a:rPr>
              <a:t>&lt;footer&gt;</a:t>
            </a:r>
            <a:r>
              <a:rPr lang="en-GB" sz="1950">
                <a:solidFill>
                  <a:schemeClr val="dk2"/>
                </a:solidFill>
                <a:highlight>
                  <a:schemeClr val="dk1"/>
                </a:highlight>
                <a:latin typeface="Nunito"/>
                <a:ea typeface="Nunito"/>
                <a:cs typeface="Nunito"/>
                <a:sym typeface="Nunito"/>
              </a:rPr>
              <a:t>, </a:t>
            </a:r>
            <a:r>
              <a:rPr b="1" lang="en-GB" sz="1950">
                <a:solidFill>
                  <a:schemeClr val="dk2"/>
                </a:solidFill>
                <a:highlight>
                  <a:schemeClr val="dk1"/>
                </a:highlight>
                <a:uFill>
                  <a:noFill/>
                </a:uFill>
                <a:latin typeface="Nunito"/>
                <a:ea typeface="Nunito"/>
                <a:cs typeface="Nunito"/>
                <a:sym typeface="Nunito"/>
                <a:hlinkClick r:id="rId6">
                  <a:extLst>
                    <a:ext uri="{A12FA001-AC4F-418D-AE19-62706E023703}">
                      <ahyp:hlinkClr val="tx"/>
                    </a:ext>
                  </a:extLst>
                </a:hlinkClick>
              </a:rPr>
              <a:t>&lt;header&gt;</a:t>
            </a:r>
            <a:r>
              <a:rPr lang="en-GB" sz="1950">
                <a:solidFill>
                  <a:schemeClr val="dk2"/>
                </a:solidFill>
                <a:highlight>
                  <a:schemeClr val="dk1"/>
                </a:highlight>
                <a:latin typeface="Nunito"/>
                <a:ea typeface="Nunito"/>
                <a:cs typeface="Nunito"/>
                <a:sym typeface="Nunito"/>
              </a:rPr>
              <a:t>, or </a:t>
            </a:r>
            <a:r>
              <a:rPr b="1" lang="en-GB" sz="1950">
                <a:solidFill>
                  <a:schemeClr val="dk2"/>
                </a:solidFill>
                <a:highlight>
                  <a:schemeClr val="dk1"/>
                </a:highlight>
                <a:uFill>
                  <a:noFill/>
                </a:uFill>
                <a:latin typeface="Nunito"/>
                <a:ea typeface="Nunito"/>
                <a:cs typeface="Nunito"/>
                <a:sym typeface="Nunito"/>
                <a:hlinkClick r:id="rId7">
                  <a:extLst>
                    <a:ext uri="{A12FA001-AC4F-418D-AE19-62706E023703}">
                      <ahyp:hlinkClr val="tx"/>
                    </a:ext>
                  </a:extLst>
                </a:hlinkClick>
              </a:rPr>
              <a:t>&lt;nav&gt;</a:t>
            </a:r>
            <a:r>
              <a:rPr lang="en-GB" sz="1950">
                <a:solidFill>
                  <a:schemeClr val="dk2"/>
                </a:solidFill>
                <a:highlight>
                  <a:schemeClr val="dk1"/>
                </a:highlight>
                <a:latin typeface="Nunito"/>
                <a:ea typeface="Nunito"/>
                <a:cs typeface="Nunito"/>
                <a:sym typeface="Nunito"/>
              </a:rPr>
              <a:t> element.</a:t>
            </a:r>
            <a:endParaRPr sz="1950">
              <a:solidFill>
                <a:schemeClr val="dk2"/>
              </a:solidFill>
              <a:highlight>
                <a:schemeClr val="dk1"/>
              </a:highlight>
              <a:latin typeface="Nunito"/>
              <a:ea typeface="Nunito"/>
              <a:cs typeface="Nunito"/>
              <a:sym typeface="Nunito"/>
            </a:endParaRPr>
          </a:p>
          <a:p>
            <a:pPr indent="0" lvl="0" marL="0" rtl="0" algn="l">
              <a:spcBef>
                <a:spcPts val="8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GB"/>
              <a:t>E</a:t>
            </a:r>
            <a:r>
              <a:rPr lang="en-GB"/>
              <a:t>lement Categorization</a:t>
            </a:r>
            <a:endParaRPr/>
          </a:p>
          <a:p>
            <a:pPr indent="0" lvl="0" marL="0" rtl="0" algn="l">
              <a:spcBef>
                <a:spcPts val="1200"/>
              </a:spcBef>
              <a:spcAft>
                <a:spcPts val="0"/>
              </a:spcAft>
              <a:buNone/>
            </a:pPr>
            <a:r>
              <a:t/>
            </a:r>
            <a:endParaRPr/>
          </a:p>
        </p:txBody>
      </p:sp>
      <p:sp>
        <p:nvSpPr>
          <p:cNvPr id="134" name="Google Shape;134;p14"/>
          <p:cNvSpPr txBox="1"/>
          <p:nvPr>
            <p:ph idx="1" type="body"/>
          </p:nvPr>
        </p:nvSpPr>
        <p:spPr>
          <a:xfrm>
            <a:off x="819150" y="1733350"/>
            <a:ext cx="7505700" cy="2705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2200"/>
              <a:t>Elements are categorized as inline or block-level based on their default display behavior and how they interact with other elements on a webpage.</a:t>
            </a:r>
            <a:endParaRPr sz="220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819150" y="349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&lt;article&gt; tag</a:t>
            </a:r>
            <a:endParaRPr/>
          </a:p>
        </p:txBody>
      </p:sp>
      <p:sp>
        <p:nvSpPr>
          <p:cNvPr id="243" name="Google Shape;243;p32"/>
          <p:cNvSpPr txBox="1"/>
          <p:nvPr/>
        </p:nvSpPr>
        <p:spPr>
          <a:xfrm>
            <a:off x="891425" y="1134425"/>
            <a:ext cx="7519500" cy="41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50">
                <a:solidFill>
                  <a:schemeClr val="dk2"/>
                </a:solidFill>
                <a:highlight>
                  <a:schemeClr val="dk1"/>
                </a:highlight>
                <a:latin typeface="Nunito"/>
                <a:ea typeface="Nunito"/>
                <a:cs typeface="Nunito"/>
                <a:sym typeface="Nunito"/>
              </a:rPr>
              <a:t>The </a:t>
            </a:r>
            <a:r>
              <a:rPr b="1" lang="en-GB" sz="1750">
                <a:solidFill>
                  <a:schemeClr val="dk2"/>
                </a:solidFill>
                <a:highlight>
                  <a:schemeClr val="dk1"/>
                </a:highlight>
                <a:latin typeface="Nunito"/>
                <a:ea typeface="Nunito"/>
                <a:cs typeface="Nunito"/>
                <a:sym typeface="Nunito"/>
              </a:rPr>
              <a:t>HTML &lt;article&gt; tag</a:t>
            </a:r>
            <a:r>
              <a:rPr lang="en-GB" sz="1750">
                <a:solidFill>
                  <a:schemeClr val="dk2"/>
                </a:solidFill>
                <a:highlight>
                  <a:schemeClr val="dk1"/>
                </a:highlight>
                <a:latin typeface="Nunito"/>
                <a:ea typeface="Nunito"/>
                <a:cs typeface="Nunito"/>
                <a:sym typeface="Nunito"/>
              </a:rPr>
              <a:t> defines a self-contained, independent piece of content like a blog post, news article, or comment. It is designed for content that can be independently distributed, shared, providing semantic meaning to the content.</a:t>
            </a:r>
            <a:endParaRPr sz="1750">
              <a:solidFill>
                <a:schemeClr val="dk2"/>
              </a:solidFill>
              <a:highlight>
                <a:schemeClr val="dk1"/>
              </a:highlight>
              <a:latin typeface="Nunito"/>
              <a:ea typeface="Nunito"/>
              <a:cs typeface="Nunito"/>
              <a:sym typeface="Nunito"/>
            </a:endParaRPr>
          </a:p>
          <a:p>
            <a:pPr indent="0" lvl="0" marL="0" rtl="0" algn="l">
              <a:lnSpc>
                <a:spcPct val="115000"/>
              </a:lnSpc>
              <a:spcBef>
                <a:spcPts val="0"/>
              </a:spcBef>
              <a:spcAft>
                <a:spcPts val="0"/>
              </a:spcAft>
              <a:buNone/>
            </a:pPr>
            <a:r>
              <a:t/>
            </a:r>
            <a:endParaRPr sz="1750">
              <a:solidFill>
                <a:schemeClr val="dk2"/>
              </a:solidFill>
              <a:highlight>
                <a:schemeClr val="dk1"/>
              </a:highlight>
              <a:latin typeface="Nunito"/>
              <a:ea typeface="Nunito"/>
              <a:cs typeface="Nunito"/>
              <a:sym typeface="Nunito"/>
            </a:endParaRPr>
          </a:p>
          <a:p>
            <a:pPr indent="0" lvl="0" marL="0" rtl="0" algn="l">
              <a:lnSpc>
                <a:spcPct val="115000"/>
              </a:lnSpc>
              <a:spcBef>
                <a:spcPts val="0"/>
              </a:spcBef>
              <a:spcAft>
                <a:spcPts val="0"/>
              </a:spcAft>
              <a:buNone/>
            </a:pPr>
            <a:r>
              <a:rPr b="1" lang="en-GB" sz="1650">
                <a:solidFill>
                  <a:schemeClr val="dk2"/>
                </a:solidFill>
                <a:highlight>
                  <a:schemeClr val="dk1"/>
                </a:highlight>
                <a:latin typeface="Nunito"/>
                <a:ea typeface="Nunito"/>
                <a:cs typeface="Nunito"/>
                <a:sym typeface="Nunito"/>
              </a:rPr>
              <a:t>This tag is most often used in two contexts:</a:t>
            </a:r>
            <a:endParaRPr b="1" sz="1650">
              <a:solidFill>
                <a:schemeClr val="dk2"/>
              </a:solidFill>
              <a:highlight>
                <a:schemeClr val="dk1"/>
              </a:highlight>
              <a:latin typeface="Nunito"/>
              <a:ea typeface="Nunito"/>
              <a:cs typeface="Nunito"/>
              <a:sym typeface="Nunito"/>
            </a:endParaRPr>
          </a:p>
          <a:p>
            <a:pPr indent="0" lvl="0" marL="0" rtl="0" algn="l">
              <a:lnSpc>
                <a:spcPct val="115000"/>
              </a:lnSpc>
              <a:spcBef>
                <a:spcPts val="0"/>
              </a:spcBef>
              <a:spcAft>
                <a:spcPts val="0"/>
              </a:spcAft>
              <a:buNone/>
            </a:pPr>
            <a:r>
              <a:t/>
            </a:r>
            <a:endParaRPr b="1" sz="1650">
              <a:solidFill>
                <a:schemeClr val="dk2"/>
              </a:solidFill>
              <a:highlight>
                <a:schemeClr val="dk1"/>
              </a:highlight>
              <a:latin typeface="Nunito"/>
              <a:ea typeface="Nunito"/>
              <a:cs typeface="Nunito"/>
              <a:sym typeface="Nunito"/>
            </a:endParaRPr>
          </a:p>
          <a:p>
            <a:pPr indent="-333375" lvl="0" marL="685800" rtl="0" algn="l">
              <a:lnSpc>
                <a:spcPct val="115000"/>
              </a:lnSpc>
              <a:spcBef>
                <a:spcPts val="0"/>
              </a:spcBef>
              <a:spcAft>
                <a:spcPts val="0"/>
              </a:spcAft>
              <a:buClr>
                <a:schemeClr val="dk2"/>
              </a:buClr>
              <a:buSzPts val="1650"/>
              <a:buFont typeface="Nunito"/>
              <a:buChar char="●"/>
            </a:pPr>
            <a:r>
              <a:rPr lang="en-GB" sz="1650">
                <a:solidFill>
                  <a:schemeClr val="dk2"/>
                </a:solidFill>
                <a:highlight>
                  <a:schemeClr val="dk1"/>
                </a:highlight>
                <a:latin typeface="Nunito"/>
                <a:ea typeface="Nunito"/>
                <a:cs typeface="Nunito"/>
                <a:sym typeface="Nunito"/>
              </a:rPr>
              <a:t>On a page with a single piece of content, a single &lt;article&gt; element can be used to contain the main content and set it off from the rest of the page.</a:t>
            </a:r>
            <a:endParaRPr sz="1650">
              <a:solidFill>
                <a:schemeClr val="dk2"/>
              </a:solidFill>
              <a:highlight>
                <a:schemeClr val="dk1"/>
              </a:highlight>
              <a:latin typeface="Nunito"/>
              <a:ea typeface="Nunito"/>
              <a:cs typeface="Nunito"/>
              <a:sym typeface="Nunito"/>
            </a:endParaRPr>
          </a:p>
          <a:p>
            <a:pPr indent="-333375" lvl="0" marL="685800" rtl="0" algn="l">
              <a:lnSpc>
                <a:spcPct val="115000"/>
              </a:lnSpc>
              <a:spcBef>
                <a:spcPts val="0"/>
              </a:spcBef>
              <a:spcAft>
                <a:spcPts val="0"/>
              </a:spcAft>
              <a:buClr>
                <a:schemeClr val="dk2"/>
              </a:buClr>
              <a:buSzPts val="1650"/>
              <a:buFont typeface="Nunito"/>
              <a:buChar char="●"/>
            </a:pPr>
            <a:r>
              <a:rPr lang="en-GB" sz="1650">
                <a:solidFill>
                  <a:schemeClr val="dk2"/>
                </a:solidFill>
                <a:highlight>
                  <a:schemeClr val="dk1"/>
                </a:highlight>
                <a:latin typeface="Nunito"/>
                <a:ea typeface="Nunito"/>
                <a:cs typeface="Nunito"/>
                <a:sym typeface="Nunito"/>
              </a:rPr>
              <a:t>On a page with multiple pieces of content, multiple &lt;article&gt; elements can be used to contain each individual piece of content.</a:t>
            </a:r>
            <a:endParaRPr sz="1650">
              <a:solidFill>
                <a:schemeClr val="dk2"/>
              </a:solidFill>
              <a:highlight>
                <a:schemeClr val="dk1"/>
              </a:highlight>
              <a:latin typeface="Nunito"/>
              <a:ea typeface="Nunito"/>
              <a:cs typeface="Nunito"/>
              <a:sym typeface="Nunito"/>
            </a:endParaRPr>
          </a:p>
          <a:p>
            <a:pPr indent="0" lvl="0" marL="0" rtl="0" algn="l">
              <a:spcBef>
                <a:spcPts val="1800"/>
              </a:spcBef>
              <a:spcAft>
                <a:spcPts val="0"/>
              </a:spcAft>
              <a:buNone/>
            </a:pPr>
            <a:r>
              <a:t/>
            </a:r>
            <a:endParaRPr sz="1650">
              <a:solidFill>
                <a:schemeClr val="dk2"/>
              </a:solidFill>
              <a:highlight>
                <a:schemeClr val="dk1"/>
              </a:highlight>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819150" y="650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&lt;details&gt; tag</a:t>
            </a:r>
            <a:endParaRPr/>
          </a:p>
        </p:txBody>
      </p:sp>
      <p:sp>
        <p:nvSpPr>
          <p:cNvPr id="249" name="Google Shape;249;p33"/>
          <p:cNvSpPr txBox="1"/>
          <p:nvPr/>
        </p:nvSpPr>
        <p:spPr>
          <a:xfrm>
            <a:off x="812250" y="1661700"/>
            <a:ext cx="7519500" cy="203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50">
                <a:solidFill>
                  <a:schemeClr val="dk2"/>
                </a:solidFill>
                <a:highlight>
                  <a:schemeClr val="dk1"/>
                </a:highlight>
                <a:latin typeface="Nunito"/>
                <a:ea typeface="Nunito"/>
                <a:cs typeface="Nunito"/>
                <a:sym typeface="Nunito"/>
              </a:rPr>
              <a:t>The &lt;details&gt; tag in HTML is used to create a disclosure widget from which the user can view or hide additional information. It is used with the </a:t>
            </a:r>
            <a:r>
              <a:rPr b="1" lang="en-GB" sz="1500" u="sng">
                <a:solidFill>
                  <a:schemeClr val="dk2"/>
                </a:solidFill>
                <a:highlight>
                  <a:schemeClr val="dk1"/>
                </a:highlight>
                <a:latin typeface="Roboto Mono"/>
                <a:ea typeface="Roboto Mono"/>
                <a:cs typeface="Roboto Mono"/>
                <a:sym typeface="Roboto Mono"/>
                <a:hlinkClick r:id="rId3">
                  <a:extLst>
                    <a:ext uri="{A12FA001-AC4F-418D-AE19-62706E023703}">
                      <ahyp:hlinkClr val="tx"/>
                    </a:ext>
                  </a:extLst>
                </a:hlinkClick>
              </a:rPr>
              <a:t>&lt;summary&gt;</a:t>
            </a:r>
            <a:r>
              <a:rPr lang="en-GB" sz="1750">
                <a:solidFill>
                  <a:schemeClr val="dk2"/>
                </a:solidFill>
                <a:highlight>
                  <a:schemeClr val="dk1"/>
                </a:highlight>
                <a:latin typeface="Nunito"/>
                <a:ea typeface="Nunito"/>
                <a:cs typeface="Nunito"/>
                <a:sym typeface="Nunito"/>
              </a:rPr>
              <a:t> tag, which provides the title or header for the details section. It's generally used for FAQs, dropdown menus, or to show/hide additional content.</a:t>
            </a:r>
            <a:endParaRPr b="1" sz="170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950">
              <a:solidFill>
                <a:schemeClr val="dk2"/>
              </a:solidFill>
              <a:highlight>
                <a:schemeClr val="dk1"/>
              </a:highlight>
              <a:latin typeface="Nunito"/>
              <a:ea typeface="Nunito"/>
              <a:cs typeface="Nunito"/>
              <a:sym typeface="Nunito"/>
            </a:endParaRPr>
          </a:p>
        </p:txBody>
      </p:sp>
      <p:pic>
        <p:nvPicPr>
          <p:cNvPr id="250" name="Google Shape;250;p33"/>
          <p:cNvPicPr preferRelativeResize="0"/>
          <p:nvPr/>
        </p:nvPicPr>
        <p:blipFill>
          <a:blip r:embed="rId4">
            <a:alphaModFix/>
          </a:blip>
          <a:stretch>
            <a:fillRect/>
          </a:stretch>
        </p:blipFill>
        <p:spPr>
          <a:xfrm>
            <a:off x="408200" y="3638450"/>
            <a:ext cx="8415500" cy="1076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&lt;details&gt; tag Attributes</a:t>
            </a:r>
            <a:endParaRPr/>
          </a:p>
        </p:txBody>
      </p:sp>
      <p:sp>
        <p:nvSpPr>
          <p:cNvPr id="256" name="Google Shape;256;p34"/>
          <p:cNvSpPr txBox="1"/>
          <p:nvPr/>
        </p:nvSpPr>
        <p:spPr>
          <a:xfrm>
            <a:off x="743150" y="1800200"/>
            <a:ext cx="7873200" cy="2188500"/>
          </a:xfrm>
          <a:prstGeom prst="rect">
            <a:avLst/>
          </a:prstGeom>
          <a:noFill/>
          <a:ln>
            <a:noFill/>
          </a:ln>
        </p:spPr>
        <p:txBody>
          <a:bodyPr anchorCtr="0" anchor="t" bIns="91425" lIns="91425" spcFirstLastPara="1" rIns="91425" wrap="square" tIns="91425">
            <a:spAutoFit/>
          </a:bodyPr>
          <a:lstStyle/>
          <a:p>
            <a:pPr indent="-339725" lvl="0" marL="685800" rtl="0" algn="l">
              <a:lnSpc>
                <a:spcPct val="158000"/>
              </a:lnSpc>
              <a:spcBef>
                <a:spcPts val="0"/>
              </a:spcBef>
              <a:spcAft>
                <a:spcPts val="0"/>
              </a:spcAft>
              <a:buClr>
                <a:schemeClr val="dk2"/>
              </a:buClr>
              <a:buSzPts val="1750"/>
              <a:buFont typeface="Nunito"/>
              <a:buChar char="●"/>
            </a:pPr>
            <a:r>
              <a:rPr b="1" lang="en-GB" sz="1750">
                <a:solidFill>
                  <a:schemeClr val="dk2"/>
                </a:solidFill>
                <a:highlight>
                  <a:schemeClr val="dk1"/>
                </a:highlight>
                <a:latin typeface="Nunito"/>
                <a:ea typeface="Nunito"/>
                <a:cs typeface="Nunito"/>
                <a:sym typeface="Nunito"/>
              </a:rPr>
              <a:t>open: </a:t>
            </a:r>
            <a:r>
              <a:rPr lang="en-GB" sz="1750">
                <a:solidFill>
                  <a:schemeClr val="dk2"/>
                </a:solidFill>
                <a:highlight>
                  <a:schemeClr val="dk1"/>
                </a:highlight>
                <a:latin typeface="Nunito"/>
                <a:ea typeface="Nunito"/>
                <a:cs typeface="Nunito"/>
                <a:sym typeface="Nunito"/>
              </a:rPr>
              <a:t>The detail tag has an attribute called open which is used to display the hidden information by default. </a:t>
            </a:r>
            <a:endParaRPr sz="1750">
              <a:solidFill>
                <a:schemeClr val="dk2"/>
              </a:solidFill>
              <a:highlight>
                <a:schemeClr val="dk1"/>
              </a:highlight>
              <a:latin typeface="Nunito"/>
              <a:ea typeface="Nunito"/>
              <a:cs typeface="Nunito"/>
              <a:sym typeface="Nunito"/>
            </a:endParaRPr>
          </a:p>
          <a:p>
            <a:pPr indent="-333375" lvl="0" marL="685800" rtl="0" algn="l">
              <a:lnSpc>
                <a:spcPct val="158000"/>
              </a:lnSpc>
              <a:spcBef>
                <a:spcPts val="0"/>
              </a:spcBef>
              <a:spcAft>
                <a:spcPts val="0"/>
              </a:spcAft>
              <a:buClr>
                <a:schemeClr val="dk2"/>
              </a:buClr>
              <a:buSzPts val="1650"/>
              <a:buFont typeface="Calibri"/>
              <a:buChar char="●"/>
            </a:pPr>
            <a:r>
              <a:rPr b="1" lang="en-GB" sz="1800">
                <a:highlight>
                  <a:srgbClr val="FFFFFF"/>
                </a:highlight>
                <a:latin typeface="Calibri"/>
                <a:ea typeface="Calibri"/>
                <a:cs typeface="Calibri"/>
                <a:sym typeface="Calibri"/>
              </a:rPr>
              <a:t>name </a:t>
            </a:r>
            <a:r>
              <a:rPr lang="en-GB" sz="1800">
                <a:highlight>
                  <a:srgbClr val="FFFFFF"/>
                </a:highlight>
                <a:latin typeface="Calibri"/>
                <a:ea typeface="Calibri"/>
                <a:cs typeface="Calibri"/>
                <a:sym typeface="Calibri"/>
              </a:rPr>
              <a:t>: This attribute enables multiple &lt;details&gt; elements to be connected, with only one open at a time. This allows developers to easily create UI features such as accordions without scripting.</a:t>
            </a:r>
            <a:endParaRPr sz="2350">
              <a:solidFill>
                <a:schemeClr val="dk2"/>
              </a:solidFill>
              <a:highlight>
                <a:schemeClr val="dk1"/>
              </a:highlight>
              <a:latin typeface="Calibri"/>
              <a:ea typeface="Calibri"/>
              <a:cs typeface="Calibri"/>
              <a:sym typeface="Calibri"/>
            </a:endParaRPr>
          </a:p>
        </p:txBody>
      </p:sp>
      <p:pic>
        <p:nvPicPr>
          <p:cNvPr id="257" name="Google Shape;257;p34"/>
          <p:cNvPicPr preferRelativeResize="0"/>
          <p:nvPr/>
        </p:nvPicPr>
        <p:blipFill>
          <a:blip r:embed="rId3">
            <a:alphaModFix/>
          </a:blip>
          <a:stretch>
            <a:fillRect/>
          </a:stretch>
        </p:blipFill>
        <p:spPr>
          <a:xfrm>
            <a:off x="6271849" y="3892100"/>
            <a:ext cx="2438700" cy="847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672825" y="611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&lt;figure&gt; tag</a:t>
            </a:r>
            <a:endParaRPr/>
          </a:p>
        </p:txBody>
      </p:sp>
      <p:sp>
        <p:nvSpPr>
          <p:cNvPr id="263" name="Google Shape;263;p35"/>
          <p:cNvSpPr txBox="1"/>
          <p:nvPr/>
        </p:nvSpPr>
        <p:spPr>
          <a:xfrm>
            <a:off x="812250" y="1522575"/>
            <a:ext cx="7519500" cy="26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050">
                <a:solidFill>
                  <a:schemeClr val="dk2"/>
                </a:solidFill>
                <a:highlight>
                  <a:schemeClr val="dk1"/>
                </a:highlight>
                <a:latin typeface="Nunito"/>
                <a:ea typeface="Nunito"/>
                <a:cs typeface="Nunito"/>
                <a:sym typeface="Nunito"/>
              </a:rPr>
              <a:t>The </a:t>
            </a:r>
            <a:r>
              <a:rPr b="1" lang="en-GB" sz="2050">
                <a:solidFill>
                  <a:schemeClr val="dk2"/>
                </a:solidFill>
                <a:highlight>
                  <a:schemeClr val="dk1"/>
                </a:highlight>
                <a:latin typeface="Nunito"/>
                <a:ea typeface="Nunito"/>
                <a:cs typeface="Nunito"/>
                <a:sym typeface="Nunito"/>
              </a:rPr>
              <a:t>&lt;figure&gt; tag</a:t>
            </a:r>
            <a:r>
              <a:rPr lang="en-GB" sz="2050">
                <a:solidFill>
                  <a:schemeClr val="dk2"/>
                </a:solidFill>
                <a:highlight>
                  <a:schemeClr val="dk1"/>
                </a:highlight>
                <a:latin typeface="Nunito"/>
                <a:ea typeface="Nunito"/>
                <a:cs typeface="Nunito"/>
                <a:sym typeface="Nunito"/>
              </a:rPr>
              <a:t> is used to insert self-contained content such as illustrations, diagrams, photos, or code listings in a document. It can be placed at any position in the document and is related to the main flow. The content inside the </a:t>
            </a:r>
            <a:r>
              <a:rPr b="1" lang="en-GB" sz="2050">
                <a:solidFill>
                  <a:schemeClr val="dk2"/>
                </a:solidFill>
                <a:highlight>
                  <a:schemeClr val="dk1"/>
                </a:highlight>
                <a:latin typeface="Nunito"/>
                <a:ea typeface="Nunito"/>
                <a:cs typeface="Nunito"/>
                <a:sym typeface="Nunito"/>
              </a:rPr>
              <a:t>&lt;figure&gt; tag</a:t>
            </a:r>
            <a:r>
              <a:rPr lang="en-GB" sz="2050">
                <a:solidFill>
                  <a:schemeClr val="dk2"/>
                </a:solidFill>
                <a:highlight>
                  <a:schemeClr val="dk1"/>
                </a:highlight>
                <a:latin typeface="Nunito"/>
                <a:ea typeface="Nunito"/>
                <a:cs typeface="Nunito"/>
                <a:sym typeface="Nunito"/>
              </a:rPr>
              <a:t> goes with the flow of the document, so if it is removed, it won't affect the flow of the document. This tag is a new addition to </a:t>
            </a:r>
            <a:r>
              <a:rPr lang="en-GB" sz="2050">
                <a:solidFill>
                  <a:schemeClr val="dk2"/>
                </a:solidFill>
                <a:highlight>
                  <a:schemeClr val="dk1"/>
                </a:highlight>
                <a:uFill>
                  <a:noFill/>
                </a:uFill>
                <a:latin typeface="Nunito"/>
                <a:ea typeface="Nunito"/>
                <a:cs typeface="Nunito"/>
                <a:sym typeface="Nunito"/>
                <a:hlinkClick r:id="rId3">
                  <a:extLst>
                    <a:ext uri="{A12FA001-AC4F-418D-AE19-62706E023703}">
                      <ahyp:hlinkClr val="tx"/>
                    </a:ext>
                  </a:extLst>
                </a:hlinkClick>
              </a:rPr>
              <a:t>HTML5</a:t>
            </a:r>
            <a:r>
              <a:rPr lang="en-GB" sz="2050">
                <a:solidFill>
                  <a:schemeClr val="dk2"/>
                </a:solidFill>
                <a:highlight>
                  <a:schemeClr val="dk1"/>
                </a:highlight>
                <a:latin typeface="Nunito"/>
                <a:ea typeface="Nunito"/>
                <a:cs typeface="Nunito"/>
                <a:sym typeface="Nunito"/>
              </a:rPr>
              <a:t>.</a:t>
            </a:r>
            <a:endParaRPr sz="2000">
              <a:solidFill>
                <a:schemeClr val="dk2"/>
              </a:solidFill>
              <a:highlight>
                <a:schemeClr val="dk1"/>
              </a:highlight>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6"/>
          <p:cNvSpPr txBox="1"/>
          <p:nvPr>
            <p:ph type="title"/>
          </p:nvPr>
        </p:nvSpPr>
        <p:spPr>
          <a:xfrm>
            <a:off x="597225" y="362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&lt;figcaption&gt; tag</a:t>
            </a:r>
            <a:endParaRPr/>
          </a:p>
        </p:txBody>
      </p:sp>
      <p:sp>
        <p:nvSpPr>
          <p:cNvPr id="269" name="Google Shape;269;p36"/>
          <p:cNvSpPr txBox="1"/>
          <p:nvPr/>
        </p:nvSpPr>
        <p:spPr>
          <a:xfrm>
            <a:off x="748875" y="1117050"/>
            <a:ext cx="7202400" cy="389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750">
                <a:solidFill>
                  <a:schemeClr val="dk2"/>
                </a:solidFill>
                <a:highlight>
                  <a:schemeClr val="dk1"/>
                </a:highlight>
                <a:latin typeface="Nunito"/>
                <a:ea typeface="Nunito"/>
                <a:cs typeface="Nunito"/>
                <a:sym typeface="Nunito"/>
              </a:rPr>
              <a:t>The </a:t>
            </a:r>
            <a:r>
              <a:rPr b="1" lang="en-GB" sz="1750">
                <a:solidFill>
                  <a:schemeClr val="dk2"/>
                </a:solidFill>
                <a:highlight>
                  <a:schemeClr val="dk1"/>
                </a:highlight>
                <a:latin typeface="Nunito"/>
                <a:ea typeface="Nunito"/>
                <a:cs typeface="Nunito"/>
                <a:sym typeface="Nunito"/>
              </a:rPr>
              <a:t>&lt;figcaption&gt;</a:t>
            </a:r>
            <a:r>
              <a:rPr lang="en-GB" sz="1750">
                <a:solidFill>
                  <a:schemeClr val="dk2"/>
                </a:solidFill>
                <a:highlight>
                  <a:schemeClr val="dk1"/>
                </a:highlight>
                <a:latin typeface="Nunito"/>
                <a:ea typeface="Nunito"/>
                <a:cs typeface="Nunito"/>
                <a:sym typeface="Nunito"/>
              </a:rPr>
              <a:t> tag in HTML is used to provide a caption or description for a </a:t>
            </a:r>
            <a:r>
              <a:rPr b="1" lang="en-GB" sz="1750">
                <a:solidFill>
                  <a:schemeClr val="dk2"/>
                </a:solidFill>
                <a:highlight>
                  <a:schemeClr val="dk1"/>
                </a:highlight>
                <a:latin typeface="Nunito"/>
                <a:ea typeface="Nunito"/>
                <a:cs typeface="Nunito"/>
                <a:sym typeface="Nunito"/>
              </a:rPr>
              <a:t>&lt;figure&gt; </a:t>
            </a:r>
            <a:r>
              <a:rPr lang="en-GB" sz="1750">
                <a:solidFill>
                  <a:schemeClr val="dk2"/>
                </a:solidFill>
                <a:highlight>
                  <a:schemeClr val="dk1"/>
                </a:highlight>
                <a:latin typeface="Nunito"/>
                <a:ea typeface="Nunito"/>
                <a:cs typeface="Nunito"/>
                <a:sym typeface="Nunito"/>
              </a:rPr>
              <a:t>element.</a:t>
            </a:r>
            <a:endParaRPr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800"/>
              </a:spcBef>
              <a:spcAft>
                <a:spcPts val="0"/>
              </a:spcAft>
              <a:buClr>
                <a:schemeClr val="dk2"/>
              </a:buClr>
              <a:buSzPts val="1750"/>
              <a:buFont typeface="Nunito"/>
              <a:buChar char="●"/>
            </a:pPr>
            <a:r>
              <a:rPr lang="en-GB" sz="1750">
                <a:solidFill>
                  <a:schemeClr val="dk2"/>
                </a:solidFill>
                <a:highlight>
                  <a:schemeClr val="dk1"/>
                </a:highlight>
                <a:latin typeface="Nunito"/>
                <a:ea typeface="Nunito"/>
                <a:cs typeface="Nunito"/>
                <a:sym typeface="Nunito"/>
              </a:rPr>
              <a:t>This tag is typically used to describe an image, illustration, chart, or any other content that requires an explanation.</a:t>
            </a:r>
            <a:endParaRPr sz="1750">
              <a:solidFill>
                <a:schemeClr val="dk2"/>
              </a:solidFill>
              <a:highlight>
                <a:schemeClr val="dk1"/>
              </a:highlight>
              <a:latin typeface="Nunito"/>
              <a:ea typeface="Nunito"/>
              <a:cs typeface="Nunito"/>
              <a:sym typeface="Nunito"/>
            </a:endParaRPr>
          </a:p>
          <a:p>
            <a:pPr indent="-339725" lvl="0" marL="685800" rtl="0" algn="l">
              <a:lnSpc>
                <a:spcPct val="158000"/>
              </a:lnSpc>
              <a:spcBef>
                <a:spcPts val="0"/>
              </a:spcBef>
              <a:spcAft>
                <a:spcPts val="0"/>
              </a:spcAft>
              <a:buClr>
                <a:schemeClr val="dk2"/>
              </a:buClr>
              <a:buSzPts val="1750"/>
              <a:buFont typeface="Nunito"/>
              <a:buChar char="●"/>
            </a:pPr>
            <a:r>
              <a:rPr lang="en-GB" sz="1750">
                <a:solidFill>
                  <a:schemeClr val="dk2"/>
                </a:solidFill>
                <a:highlight>
                  <a:schemeClr val="dk1"/>
                </a:highlight>
                <a:latin typeface="Nunito"/>
                <a:ea typeface="Nunito"/>
                <a:cs typeface="Nunito"/>
                <a:sym typeface="Nunito"/>
              </a:rPr>
              <a:t>It helps to improve accessibility and search engine optimization (SEO) by associating descriptive text with visual content.</a:t>
            </a:r>
            <a:endParaRPr sz="1750">
              <a:solidFill>
                <a:schemeClr val="dk2"/>
              </a:solidFill>
              <a:highlight>
                <a:schemeClr val="dk1"/>
              </a:highlight>
              <a:latin typeface="Nunito"/>
              <a:ea typeface="Nunito"/>
              <a:cs typeface="Nunito"/>
              <a:sym typeface="Nunito"/>
            </a:endParaRPr>
          </a:p>
          <a:p>
            <a:pPr indent="-314325" lvl="0" marL="685800" rtl="0" algn="l">
              <a:lnSpc>
                <a:spcPct val="158000"/>
              </a:lnSpc>
              <a:spcBef>
                <a:spcPts val="0"/>
              </a:spcBef>
              <a:spcAft>
                <a:spcPts val="0"/>
              </a:spcAft>
              <a:buClr>
                <a:schemeClr val="dk2"/>
              </a:buClr>
              <a:buSzPts val="1350"/>
              <a:buFont typeface="Nunito"/>
              <a:buChar char="●"/>
            </a:pPr>
            <a:r>
              <a:rPr lang="en-GB" sz="1750">
                <a:solidFill>
                  <a:schemeClr val="dk2"/>
                </a:solidFill>
                <a:highlight>
                  <a:schemeClr val="dk1"/>
                </a:highlight>
                <a:latin typeface="Nunito"/>
                <a:ea typeface="Nunito"/>
                <a:cs typeface="Nunito"/>
                <a:sym typeface="Nunito"/>
              </a:rPr>
              <a:t>The </a:t>
            </a:r>
            <a:r>
              <a:rPr b="1" lang="en-GB" sz="1500">
                <a:solidFill>
                  <a:schemeClr val="dk2"/>
                </a:solidFill>
                <a:highlight>
                  <a:schemeClr val="dk1"/>
                </a:highlight>
                <a:latin typeface="Roboto Mono"/>
                <a:ea typeface="Roboto Mono"/>
                <a:cs typeface="Roboto Mono"/>
                <a:sym typeface="Roboto Mono"/>
              </a:rPr>
              <a:t>&lt;figcaption&gt;</a:t>
            </a:r>
            <a:r>
              <a:rPr lang="en-GB" sz="1750">
                <a:solidFill>
                  <a:schemeClr val="dk2"/>
                </a:solidFill>
                <a:highlight>
                  <a:schemeClr val="dk1"/>
                </a:highlight>
                <a:latin typeface="Nunito"/>
                <a:ea typeface="Nunito"/>
                <a:cs typeface="Nunito"/>
                <a:sym typeface="Nunito"/>
              </a:rPr>
              <a:t> element can be placed as the first or last child of the &lt;figure&gt; element. </a:t>
            </a:r>
            <a:endParaRPr sz="1750">
              <a:solidFill>
                <a:schemeClr val="dk2"/>
              </a:solidFill>
              <a:highlight>
                <a:schemeClr val="dk1"/>
              </a:highlight>
              <a:latin typeface="Nunito"/>
              <a:ea typeface="Nunito"/>
              <a:cs typeface="Nunito"/>
              <a:sym typeface="Nunito"/>
            </a:endParaRPr>
          </a:p>
          <a:p>
            <a:pPr indent="0" lvl="0" marL="0" rtl="0" algn="l">
              <a:spcBef>
                <a:spcPts val="18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819150" y="493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&lt;section&gt; tag</a:t>
            </a:r>
            <a:endParaRPr/>
          </a:p>
        </p:txBody>
      </p:sp>
      <p:sp>
        <p:nvSpPr>
          <p:cNvPr id="275" name="Google Shape;275;p37"/>
          <p:cNvSpPr txBox="1"/>
          <p:nvPr/>
        </p:nvSpPr>
        <p:spPr>
          <a:xfrm>
            <a:off x="917175" y="1189950"/>
            <a:ext cx="7515600" cy="30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50">
                <a:solidFill>
                  <a:schemeClr val="dk2"/>
                </a:solidFill>
                <a:highlight>
                  <a:schemeClr val="dk1"/>
                </a:highlight>
                <a:latin typeface="Nunito"/>
                <a:ea typeface="Nunito"/>
                <a:cs typeface="Nunito"/>
                <a:sym typeface="Nunito"/>
              </a:rPr>
              <a:t>The Section tag</a:t>
            </a:r>
            <a:r>
              <a:rPr lang="en-GB" sz="2050">
                <a:solidFill>
                  <a:schemeClr val="dk2"/>
                </a:solidFill>
                <a:highlight>
                  <a:schemeClr val="dk1"/>
                </a:highlight>
                <a:latin typeface="Nunito"/>
                <a:ea typeface="Nunito"/>
                <a:cs typeface="Nunito"/>
                <a:sym typeface="Nunito"/>
              </a:rPr>
              <a:t> defines the section of documents such as chapters, headers, footers, or any other sections. The section tag divides the content into sections and subsections.</a:t>
            </a:r>
            <a:endParaRPr sz="20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rPr lang="en-GB" sz="2050">
                <a:solidFill>
                  <a:schemeClr val="dk2"/>
                </a:solidFill>
                <a:highlight>
                  <a:schemeClr val="dk1"/>
                </a:highlight>
                <a:latin typeface="Nunito"/>
                <a:ea typeface="Nunito"/>
                <a:cs typeface="Nunito"/>
                <a:sym typeface="Nunito"/>
              </a:rPr>
              <a:t>The main advantage of the section tag is, it is a semantic element, that describes its meaning to both the browser and the developer.</a:t>
            </a:r>
            <a:endParaRPr sz="20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20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rPr b="1" lang="en-GB" sz="2050">
                <a:solidFill>
                  <a:schemeClr val="dk2"/>
                </a:solidFill>
                <a:highlight>
                  <a:schemeClr val="dk1"/>
                </a:highlight>
                <a:latin typeface="Nunito"/>
                <a:ea typeface="Nunito"/>
                <a:cs typeface="Nunito"/>
                <a:sym typeface="Nunito"/>
              </a:rPr>
              <a:t>Note: </a:t>
            </a:r>
            <a:r>
              <a:rPr lang="en-GB" sz="2050">
                <a:solidFill>
                  <a:schemeClr val="dk2"/>
                </a:solidFill>
                <a:highlight>
                  <a:schemeClr val="dk1"/>
                </a:highlight>
                <a:latin typeface="Nunito"/>
                <a:ea typeface="Nunito"/>
                <a:cs typeface="Nunito"/>
                <a:sym typeface="Nunito"/>
              </a:rPr>
              <a:t>Section tag is used to distribute the content i.e., it distributes the sections and subsections.</a:t>
            </a:r>
            <a:endParaRPr sz="2050">
              <a:solidFill>
                <a:schemeClr val="dk2"/>
              </a:solidFill>
              <a:highlight>
                <a:schemeClr val="dk1"/>
              </a:highlight>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766925" y="388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&lt;aside&gt; tag</a:t>
            </a:r>
            <a:endParaRPr/>
          </a:p>
        </p:txBody>
      </p:sp>
      <p:sp>
        <p:nvSpPr>
          <p:cNvPr id="281" name="Google Shape;281;p38"/>
          <p:cNvSpPr txBox="1"/>
          <p:nvPr/>
        </p:nvSpPr>
        <p:spPr>
          <a:xfrm>
            <a:off x="930600" y="1038725"/>
            <a:ext cx="7519500" cy="41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highlight>
                  <a:srgbClr val="FFFFFF"/>
                </a:highlight>
                <a:latin typeface="Calibri"/>
                <a:ea typeface="Calibri"/>
                <a:cs typeface="Calibri"/>
                <a:sym typeface="Calibri"/>
              </a:rPr>
              <a:t>The &lt;aside&gt; HTML element represents a portion of a document whose content is only indirectly related to the document's main content. Asides are frequently presented as sidebars or call-out boxes.</a:t>
            </a:r>
            <a:endParaRPr sz="2750">
              <a:solidFill>
                <a:schemeClr val="dk2"/>
              </a:solidFill>
              <a:highlight>
                <a:schemeClr val="dk1"/>
              </a:highlight>
              <a:latin typeface="Calibri"/>
              <a:ea typeface="Calibri"/>
              <a:cs typeface="Calibri"/>
              <a:sym typeface="Calibri"/>
            </a:endParaRPr>
          </a:p>
          <a:p>
            <a:pPr indent="0" lvl="0" marL="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0" rtl="0" algn="l">
              <a:lnSpc>
                <a:spcPct val="150000"/>
              </a:lnSpc>
              <a:spcBef>
                <a:spcPts val="0"/>
              </a:spcBef>
              <a:spcAft>
                <a:spcPts val="0"/>
              </a:spcAft>
              <a:buNone/>
            </a:pPr>
            <a:r>
              <a:rPr b="1" lang="en-GB" sz="1850">
                <a:solidFill>
                  <a:schemeClr val="dk2"/>
                </a:solidFill>
                <a:highlight>
                  <a:schemeClr val="dk1"/>
                </a:highlight>
                <a:latin typeface="Nunito"/>
                <a:ea typeface="Nunito"/>
                <a:cs typeface="Nunito"/>
                <a:sym typeface="Nunito"/>
              </a:rPr>
              <a:t>Common Use Cases:</a:t>
            </a:r>
            <a:endParaRPr b="1"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180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Sidebars with links to related content.</a:t>
            </a:r>
            <a:endParaRPr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Advertisements or promotions.</a:t>
            </a:r>
            <a:endParaRPr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Brief author bios or quotes.</a:t>
            </a:r>
            <a:endParaRPr sz="1850">
              <a:solidFill>
                <a:schemeClr val="dk2"/>
              </a:solidFill>
              <a:highlight>
                <a:schemeClr val="dk1"/>
              </a:highlight>
              <a:latin typeface="Nunito"/>
              <a:ea typeface="Nunito"/>
              <a:cs typeface="Nunito"/>
              <a:sym typeface="Nunito"/>
            </a:endParaRPr>
          </a:p>
          <a:p>
            <a:pPr indent="0" lvl="0" marL="0" rtl="0" algn="l">
              <a:spcBef>
                <a:spcPts val="2200"/>
              </a:spcBef>
              <a:spcAft>
                <a:spcPts val="0"/>
              </a:spcAft>
              <a:buNone/>
            </a:pPr>
            <a:r>
              <a:t/>
            </a:r>
            <a:endParaRPr sz="13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350">
              <a:solidFill>
                <a:schemeClr val="dk2"/>
              </a:solidFill>
              <a:highlight>
                <a:schemeClr val="dk1"/>
              </a:highlight>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 Text Formatting Tags</a:t>
            </a:r>
            <a:endParaRPr/>
          </a:p>
        </p:txBody>
      </p:sp>
      <p:sp>
        <p:nvSpPr>
          <p:cNvPr id="287" name="Google Shape;287;p39"/>
          <p:cNvSpPr txBox="1"/>
          <p:nvPr/>
        </p:nvSpPr>
        <p:spPr>
          <a:xfrm>
            <a:off x="1034600" y="1664500"/>
            <a:ext cx="7515600" cy="302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50">
                <a:solidFill>
                  <a:schemeClr val="dk2"/>
                </a:solidFill>
                <a:highlight>
                  <a:schemeClr val="dk1"/>
                </a:highlight>
                <a:latin typeface="Nunito"/>
                <a:ea typeface="Nunito"/>
                <a:cs typeface="Nunito"/>
                <a:sym typeface="Nunito"/>
              </a:rPr>
              <a:t>HTML text formatting refers to the use of specific HTML tags to modify the appearance and structure of text on a webpage..</a:t>
            </a:r>
            <a:endParaRPr sz="20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2050">
              <a:solidFill>
                <a:schemeClr val="dk2"/>
              </a:solidFill>
              <a:highlight>
                <a:schemeClr val="dk1"/>
              </a:highlight>
              <a:latin typeface="Nunito"/>
              <a:ea typeface="Nunito"/>
              <a:cs typeface="Nunito"/>
              <a:sym typeface="Nunito"/>
            </a:endParaRPr>
          </a:p>
          <a:p>
            <a:pPr indent="0" lvl="0" marL="0" rtl="0" algn="l">
              <a:lnSpc>
                <a:spcPct val="75000"/>
              </a:lnSpc>
              <a:spcBef>
                <a:spcPts val="0"/>
              </a:spcBef>
              <a:spcAft>
                <a:spcPts val="0"/>
              </a:spcAft>
              <a:buNone/>
            </a:pPr>
            <a:r>
              <a:rPr b="1" lang="en-GB" sz="2000">
                <a:solidFill>
                  <a:schemeClr val="dk2"/>
                </a:solidFill>
                <a:highlight>
                  <a:schemeClr val="dk1"/>
                </a:highlight>
                <a:latin typeface="Nunito"/>
                <a:ea typeface="Nunito"/>
                <a:cs typeface="Nunito"/>
                <a:sym typeface="Nunito"/>
              </a:rPr>
              <a:t>Categories of HTML Text Formatting</a:t>
            </a:r>
            <a:endParaRPr b="1" sz="2000">
              <a:solidFill>
                <a:schemeClr val="dk2"/>
              </a:solidFill>
              <a:highlight>
                <a:schemeClr val="dk1"/>
              </a:highlight>
              <a:latin typeface="Nunito"/>
              <a:ea typeface="Nunito"/>
              <a:cs typeface="Nunito"/>
              <a:sym typeface="Nunito"/>
            </a:endParaRPr>
          </a:p>
          <a:p>
            <a:pPr indent="0" lvl="0" marL="0" rtl="0" algn="l">
              <a:lnSpc>
                <a:spcPct val="75000"/>
              </a:lnSpc>
              <a:spcBef>
                <a:spcPts val="0"/>
              </a:spcBef>
              <a:spcAft>
                <a:spcPts val="0"/>
              </a:spcAft>
              <a:buNone/>
            </a:pPr>
            <a:r>
              <a:t/>
            </a:r>
            <a:endParaRPr sz="2050">
              <a:solidFill>
                <a:schemeClr val="dk2"/>
              </a:solidFill>
              <a:highlight>
                <a:schemeClr val="dk1"/>
              </a:highlight>
              <a:latin typeface="Nunito"/>
              <a:ea typeface="Nunito"/>
              <a:cs typeface="Nunito"/>
              <a:sym typeface="Nunito"/>
            </a:endParaRPr>
          </a:p>
          <a:p>
            <a:pPr indent="0" lvl="0" marL="0" rtl="0" algn="l">
              <a:lnSpc>
                <a:spcPct val="75000"/>
              </a:lnSpc>
              <a:spcBef>
                <a:spcPts val="0"/>
              </a:spcBef>
              <a:spcAft>
                <a:spcPts val="0"/>
              </a:spcAft>
              <a:buNone/>
            </a:pPr>
            <a:r>
              <a:rPr lang="en-GB" sz="2050">
                <a:solidFill>
                  <a:schemeClr val="dk2"/>
                </a:solidFill>
                <a:highlight>
                  <a:schemeClr val="dk1"/>
                </a:highlight>
                <a:latin typeface="Nunito"/>
                <a:ea typeface="Nunito"/>
                <a:cs typeface="Nunito"/>
                <a:sym typeface="Nunito"/>
              </a:rPr>
              <a:t>HTML text formatting can be divided into two main categories:</a:t>
            </a:r>
            <a:endParaRPr sz="2050">
              <a:solidFill>
                <a:schemeClr val="dk2"/>
              </a:solidFill>
              <a:highlight>
                <a:schemeClr val="dk1"/>
              </a:highlight>
              <a:latin typeface="Nunito"/>
              <a:ea typeface="Nunito"/>
              <a:cs typeface="Nunito"/>
              <a:sym typeface="Nunito"/>
            </a:endParaRPr>
          </a:p>
          <a:p>
            <a:pPr indent="0" lvl="0" marL="0" rtl="0" algn="l">
              <a:lnSpc>
                <a:spcPct val="75000"/>
              </a:lnSpc>
              <a:spcBef>
                <a:spcPts val="0"/>
              </a:spcBef>
              <a:spcAft>
                <a:spcPts val="0"/>
              </a:spcAft>
              <a:buNone/>
            </a:pPr>
            <a:r>
              <a:rPr lang="en-GB" sz="1350">
                <a:solidFill>
                  <a:schemeClr val="dk2"/>
                </a:solidFill>
                <a:highlight>
                  <a:schemeClr val="dk1"/>
                </a:highlight>
                <a:latin typeface="Nunito"/>
                <a:ea typeface="Nunito"/>
                <a:cs typeface="Nunito"/>
                <a:sym typeface="Nunito"/>
              </a:rPr>
              <a:t> </a:t>
            </a:r>
            <a:endParaRPr sz="1350">
              <a:solidFill>
                <a:schemeClr val="dk2"/>
              </a:solidFill>
              <a:highlight>
                <a:schemeClr val="dk1"/>
              </a:highlight>
              <a:latin typeface="Nunito"/>
              <a:ea typeface="Nunito"/>
              <a:cs typeface="Nunito"/>
              <a:sym typeface="Nunito"/>
            </a:endParaRPr>
          </a:p>
          <a:p>
            <a:pPr indent="-339725" lvl="0" marL="457200" rtl="0" algn="l">
              <a:lnSpc>
                <a:spcPct val="115000"/>
              </a:lnSpc>
              <a:spcBef>
                <a:spcPts val="0"/>
              </a:spcBef>
              <a:spcAft>
                <a:spcPts val="0"/>
              </a:spcAft>
              <a:buClr>
                <a:schemeClr val="dk2"/>
              </a:buClr>
              <a:buSzPts val="1750"/>
              <a:buFont typeface="Nunito"/>
              <a:buChar char="●"/>
            </a:pPr>
            <a:r>
              <a:rPr b="1" lang="en-GB" sz="1750">
                <a:solidFill>
                  <a:schemeClr val="dk2"/>
                </a:solidFill>
                <a:highlight>
                  <a:schemeClr val="dk1"/>
                </a:highlight>
                <a:latin typeface="Nunito"/>
                <a:ea typeface="Nunito"/>
                <a:cs typeface="Nunito"/>
                <a:sym typeface="Nunito"/>
              </a:rPr>
              <a:t>Logical Tags or Semantic Tags</a:t>
            </a:r>
            <a:endParaRPr sz="1750">
              <a:solidFill>
                <a:schemeClr val="dk2"/>
              </a:solidFill>
              <a:highlight>
                <a:schemeClr val="dk1"/>
              </a:highlight>
              <a:latin typeface="Nunito"/>
              <a:ea typeface="Nunito"/>
              <a:cs typeface="Nunito"/>
              <a:sym typeface="Nunito"/>
            </a:endParaRPr>
          </a:p>
          <a:p>
            <a:pPr indent="-339725" lvl="0" marL="457200" rtl="0" algn="l">
              <a:lnSpc>
                <a:spcPct val="115000"/>
              </a:lnSpc>
              <a:spcBef>
                <a:spcPts val="0"/>
              </a:spcBef>
              <a:spcAft>
                <a:spcPts val="0"/>
              </a:spcAft>
              <a:buClr>
                <a:schemeClr val="dk2"/>
              </a:buClr>
              <a:buSzPts val="1750"/>
              <a:buFont typeface="Nunito"/>
              <a:buChar char="●"/>
            </a:pPr>
            <a:r>
              <a:rPr b="1" lang="en-GB" sz="1750">
                <a:solidFill>
                  <a:schemeClr val="dk2"/>
                </a:solidFill>
                <a:highlight>
                  <a:schemeClr val="dk1"/>
                </a:highlight>
                <a:latin typeface="Nunito"/>
                <a:ea typeface="Nunito"/>
                <a:cs typeface="Nunito"/>
                <a:sym typeface="Nunito"/>
              </a:rPr>
              <a:t>Physical Tags.</a:t>
            </a:r>
            <a:endParaRPr b="1" sz="1750">
              <a:solidFill>
                <a:schemeClr val="dk2"/>
              </a:solidFill>
              <a:highlight>
                <a:schemeClr val="dk1"/>
              </a:highlight>
              <a:latin typeface="Nunito"/>
              <a:ea typeface="Nunito"/>
              <a:cs typeface="Nunito"/>
              <a:sym typeface="Nunito"/>
            </a:endParaRPr>
          </a:p>
          <a:p>
            <a:pPr indent="0" lvl="0" marL="0" rtl="0" algn="l">
              <a:spcBef>
                <a:spcPts val="800"/>
              </a:spcBef>
              <a:spcAft>
                <a:spcPts val="0"/>
              </a:spcAft>
              <a:buNone/>
            </a:pPr>
            <a:r>
              <a:t/>
            </a:r>
            <a:endParaRPr sz="2050">
              <a:solidFill>
                <a:schemeClr val="dk2"/>
              </a:solidFill>
              <a:highlight>
                <a:schemeClr val="dk1"/>
              </a:highlight>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662575" y="529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Logical Tags OR Semantic Tags</a:t>
            </a:r>
            <a:endParaRPr/>
          </a:p>
        </p:txBody>
      </p:sp>
      <p:sp>
        <p:nvSpPr>
          <p:cNvPr id="293" name="Google Shape;293;p40"/>
          <p:cNvSpPr txBox="1"/>
          <p:nvPr/>
        </p:nvSpPr>
        <p:spPr>
          <a:xfrm>
            <a:off x="657625" y="1262000"/>
            <a:ext cx="7515600" cy="382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Logical tags convey the meaning or importance of the text without necessarily altering its visual appearance. These tags help browsers, search engines, and assistive technologies understand the purpose of the text.</a:t>
            </a:r>
            <a:endParaRPr sz="1850">
              <a:solidFill>
                <a:schemeClr val="dk2"/>
              </a:solidFill>
              <a:highlight>
                <a:schemeClr val="dk1"/>
              </a:highlight>
              <a:latin typeface="Nunito"/>
              <a:ea typeface="Nunito"/>
              <a:cs typeface="Nunito"/>
              <a:sym typeface="Nunito"/>
            </a:endParaRPr>
          </a:p>
          <a:p>
            <a:pPr indent="-346075" lvl="0" marL="685800" rtl="0" algn="l">
              <a:lnSpc>
                <a:spcPct val="158000"/>
              </a:lnSpc>
              <a:spcBef>
                <a:spcPts val="800"/>
              </a:spcBef>
              <a:spcAft>
                <a:spcPts val="0"/>
              </a:spcAft>
              <a:buClr>
                <a:schemeClr val="dk2"/>
              </a:buClr>
              <a:buSzPts val="1850"/>
              <a:buFont typeface="Nunito"/>
              <a:buChar char="●"/>
            </a:pPr>
            <a:r>
              <a:rPr b="1" lang="en-GB" sz="1850">
                <a:solidFill>
                  <a:schemeClr val="dk2"/>
                </a:solidFill>
                <a:highlight>
                  <a:schemeClr val="dk1"/>
                </a:highlight>
                <a:uFill>
                  <a:noFill/>
                </a:uFill>
                <a:latin typeface="Nunito"/>
                <a:ea typeface="Nunito"/>
                <a:cs typeface="Nunito"/>
                <a:sym typeface="Nunito"/>
                <a:hlinkClick r:id="rId3">
                  <a:extLst>
                    <a:ext uri="{A12FA001-AC4F-418D-AE19-62706E023703}">
                      <ahyp:hlinkClr val="tx"/>
                    </a:ext>
                  </a:extLst>
                </a:hlinkClick>
              </a:rPr>
              <a:t>&lt;em&gt;</a:t>
            </a:r>
            <a:r>
              <a:rPr b="1" lang="en-GB" sz="1850">
                <a:solidFill>
                  <a:schemeClr val="dk2"/>
                </a:solidFill>
                <a:highlight>
                  <a:schemeClr val="dk1"/>
                </a:highlight>
                <a:latin typeface="Nunito"/>
                <a:ea typeface="Nunito"/>
                <a:cs typeface="Nunito"/>
                <a:sym typeface="Nunito"/>
              </a:rPr>
              <a:t>:</a:t>
            </a:r>
            <a:r>
              <a:rPr lang="en-GB" sz="1850">
                <a:solidFill>
                  <a:schemeClr val="dk2"/>
                </a:solidFill>
                <a:highlight>
                  <a:schemeClr val="dk1"/>
                </a:highlight>
                <a:latin typeface="Nunito"/>
                <a:ea typeface="Nunito"/>
                <a:cs typeface="Nunito"/>
                <a:sym typeface="Nunito"/>
              </a:rPr>
              <a:t> Emphasizes text, typically rendered in italics. It implies that the text carries special importance or requires emphasis.</a:t>
            </a:r>
            <a:endParaRPr sz="1850">
              <a:solidFill>
                <a:schemeClr val="dk2"/>
              </a:solidFill>
              <a:highlight>
                <a:schemeClr val="dk1"/>
              </a:highlight>
              <a:latin typeface="Nunito"/>
              <a:ea typeface="Nunito"/>
              <a:cs typeface="Nunito"/>
              <a:sym typeface="Nunito"/>
            </a:endParaRPr>
          </a:p>
          <a:p>
            <a:pPr indent="-346075" lvl="0" marL="685800" rtl="0" algn="l">
              <a:lnSpc>
                <a:spcPct val="158000"/>
              </a:lnSpc>
              <a:spcBef>
                <a:spcPts val="0"/>
              </a:spcBef>
              <a:spcAft>
                <a:spcPts val="0"/>
              </a:spcAft>
              <a:buClr>
                <a:schemeClr val="dk2"/>
              </a:buClr>
              <a:buSzPts val="1850"/>
              <a:buFont typeface="Nunito"/>
              <a:buChar char="●"/>
            </a:pPr>
            <a:r>
              <a:rPr b="1" lang="en-GB" sz="1850">
                <a:solidFill>
                  <a:schemeClr val="dk2"/>
                </a:solidFill>
                <a:highlight>
                  <a:schemeClr val="dk1"/>
                </a:highlight>
                <a:uFill>
                  <a:noFill/>
                </a:uFill>
                <a:latin typeface="Nunito"/>
                <a:ea typeface="Nunito"/>
                <a:cs typeface="Nunito"/>
                <a:sym typeface="Nunito"/>
                <a:hlinkClick r:id="rId4">
                  <a:extLst>
                    <a:ext uri="{A12FA001-AC4F-418D-AE19-62706E023703}">
                      <ahyp:hlinkClr val="tx"/>
                    </a:ext>
                  </a:extLst>
                </a:hlinkClick>
              </a:rPr>
              <a:t>&lt;strong&gt;</a:t>
            </a:r>
            <a:r>
              <a:rPr b="1" lang="en-GB" sz="1850">
                <a:solidFill>
                  <a:schemeClr val="dk2"/>
                </a:solidFill>
                <a:highlight>
                  <a:schemeClr val="dk1"/>
                </a:highlight>
                <a:latin typeface="Nunito"/>
                <a:ea typeface="Nunito"/>
                <a:cs typeface="Nunito"/>
                <a:sym typeface="Nunito"/>
              </a:rPr>
              <a:t>:</a:t>
            </a:r>
            <a:r>
              <a:rPr lang="en-GB" sz="1850">
                <a:solidFill>
                  <a:schemeClr val="dk2"/>
                </a:solidFill>
                <a:highlight>
                  <a:schemeClr val="dk1"/>
                </a:highlight>
                <a:latin typeface="Nunito"/>
                <a:ea typeface="Nunito"/>
                <a:cs typeface="Nunito"/>
                <a:sym typeface="Nunito"/>
              </a:rPr>
              <a:t> Marks text as important, often displayed in bold. It implies the content is of strong importance.</a:t>
            </a:r>
            <a:endParaRPr sz="1850">
              <a:solidFill>
                <a:schemeClr val="dk2"/>
              </a:solidFill>
              <a:highlight>
                <a:schemeClr val="dk1"/>
              </a:highlight>
              <a:latin typeface="Nunito"/>
              <a:ea typeface="Nunito"/>
              <a:cs typeface="Nunito"/>
              <a:sym typeface="Nunito"/>
            </a:endParaRPr>
          </a:p>
          <a:p>
            <a:pPr indent="0" lvl="0" marL="0" rtl="0" algn="l">
              <a:spcBef>
                <a:spcPts val="18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753900" y="480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Physical tags</a:t>
            </a:r>
            <a:endParaRPr/>
          </a:p>
        </p:txBody>
      </p:sp>
      <p:sp>
        <p:nvSpPr>
          <p:cNvPr id="299" name="Google Shape;299;p41"/>
          <p:cNvSpPr txBox="1"/>
          <p:nvPr/>
        </p:nvSpPr>
        <p:spPr>
          <a:xfrm>
            <a:off x="748950" y="1244000"/>
            <a:ext cx="7515600" cy="331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50">
                <a:solidFill>
                  <a:schemeClr val="dk2"/>
                </a:solidFill>
                <a:highlight>
                  <a:schemeClr val="dk1"/>
                </a:highlight>
                <a:latin typeface="Nunito"/>
                <a:ea typeface="Nunito"/>
                <a:cs typeface="Nunito"/>
                <a:sym typeface="Nunito"/>
              </a:rPr>
              <a:t>Physical tags directly affect how text looks on the web-page by changing the font, size, or style.</a:t>
            </a:r>
            <a:endParaRPr sz="18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346075" lvl="0" marL="457200" rtl="0" algn="l">
              <a:spcBef>
                <a:spcPts val="0"/>
              </a:spcBef>
              <a:spcAft>
                <a:spcPts val="0"/>
              </a:spcAft>
              <a:buClr>
                <a:schemeClr val="dk2"/>
              </a:buClr>
              <a:buSzPts val="1850"/>
              <a:buFont typeface="Nunito"/>
              <a:buChar char="●"/>
            </a:pPr>
            <a:r>
              <a:rPr b="1" lang="en-GB" sz="1850">
                <a:solidFill>
                  <a:schemeClr val="dk2"/>
                </a:solidFill>
                <a:highlight>
                  <a:schemeClr val="dk1"/>
                </a:highlight>
                <a:latin typeface="Nunito"/>
                <a:ea typeface="Nunito"/>
                <a:cs typeface="Nunito"/>
                <a:sym typeface="Nunito"/>
              </a:rPr>
              <a:t>&lt;i&gt; 		  :-	</a:t>
            </a:r>
            <a:r>
              <a:rPr lang="en-GB" sz="1850">
                <a:solidFill>
                  <a:schemeClr val="dk2"/>
                </a:solidFill>
                <a:highlight>
                  <a:schemeClr val="dk1"/>
                </a:highlight>
                <a:latin typeface="Nunito"/>
                <a:ea typeface="Nunito"/>
                <a:cs typeface="Nunito"/>
                <a:sym typeface="Nunito"/>
              </a:rPr>
              <a:t>Showcases italicized text.</a:t>
            </a:r>
            <a:endParaRPr sz="1850">
              <a:solidFill>
                <a:schemeClr val="dk2"/>
              </a:solidFill>
              <a:highlight>
                <a:schemeClr val="dk1"/>
              </a:highlight>
              <a:latin typeface="Nunito"/>
              <a:ea typeface="Nunito"/>
              <a:cs typeface="Nunito"/>
              <a:sym typeface="Nunito"/>
            </a:endParaRPr>
          </a:p>
          <a:p>
            <a:pPr indent="-346075" lvl="0" marL="457200" rtl="0" algn="l">
              <a:spcBef>
                <a:spcPts val="0"/>
              </a:spcBef>
              <a:spcAft>
                <a:spcPts val="0"/>
              </a:spcAft>
              <a:buClr>
                <a:schemeClr val="dk2"/>
              </a:buClr>
              <a:buSzPts val="1850"/>
              <a:buFont typeface="Nunito"/>
              <a:buChar char="●"/>
            </a:pPr>
            <a:r>
              <a:rPr b="1" lang="en-GB" sz="1850">
                <a:solidFill>
                  <a:schemeClr val="dk2"/>
                </a:solidFill>
                <a:highlight>
                  <a:schemeClr val="dk1"/>
                </a:highlight>
                <a:latin typeface="Nunito"/>
                <a:ea typeface="Nunito"/>
                <a:cs typeface="Nunito"/>
                <a:sym typeface="Nunito"/>
              </a:rPr>
              <a:t>&lt;small&gt;   :-	</a:t>
            </a:r>
            <a:r>
              <a:rPr lang="en-GB" sz="1850">
                <a:solidFill>
                  <a:schemeClr val="dk2"/>
                </a:solidFill>
                <a:highlight>
                  <a:schemeClr val="dk1"/>
                </a:highlight>
                <a:latin typeface="Nunito"/>
                <a:ea typeface="Nunito"/>
                <a:cs typeface="Nunito"/>
                <a:sym typeface="Nunito"/>
              </a:rPr>
              <a:t>Renders text in a smaller font size.</a:t>
            </a:r>
            <a:endParaRPr sz="1850">
              <a:solidFill>
                <a:schemeClr val="dk2"/>
              </a:solidFill>
              <a:highlight>
                <a:schemeClr val="dk1"/>
              </a:highlight>
              <a:latin typeface="Nunito"/>
              <a:ea typeface="Nunito"/>
              <a:cs typeface="Nunito"/>
              <a:sym typeface="Nunito"/>
            </a:endParaRPr>
          </a:p>
          <a:p>
            <a:pPr indent="-346075" lvl="0" marL="457200" rtl="0" algn="l">
              <a:spcBef>
                <a:spcPts val="0"/>
              </a:spcBef>
              <a:spcAft>
                <a:spcPts val="0"/>
              </a:spcAft>
              <a:buClr>
                <a:schemeClr val="dk2"/>
              </a:buClr>
              <a:buSzPts val="1850"/>
              <a:buFont typeface="Nunito"/>
              <a:buChar char="●"/>
            </a:pPr>
            <a:r>
              <a:rPr b="1" lang="en-GB" sz="1850">
                <a:solidFill>
                  <a:schemeClr val="dk2"/>
                </a:solidFill>
                <a:highlight>
                  <a:schemeClr val="dk1"/>
                </a:highlight>
                <a:latin typeface="Nunito"/>
                <a:ea typeface="Nunito"/>
                <a:cs typeface="Nunito"/>
                <a:sym typeface="Nunito"/>
              </a:rPr>
              <a:t>&lt;ins&gt; 	  :-  	</a:t>
            </a:r>
            <a:r>
              <a:rPr lang="en-GB" sz="1850">
                <a:solidFill>
                  <a:schemeClr val="dk2"/>
                </a:solidFill>
                <a:highlight>
                  <a:schemeClr val="dk1"/>
                </a:highlight>
                <a:latin typeface="Nunito"/>
                <a:ea typeface="Nunito"/>
                <a:cs typeface="Nunito"/>
                <a:sym typeface="Nunito"/>
              </a:rPr>
              <a:t>Highlights added or inserted text.</a:t>
            </a:r>
            <a:endParaRPr sz="1850">
              <a:solidFill>
                <a:schemeClr val="dk2"/>
              </a:solidFill>
              <a:highlight>
                <a:schemeClr val="dk1"/>
              </a:highlight>
              <a:latin typeface="Nunito"/>
              <a:ea typeface="Nunito"/>
              <a:cs typeface="Nunito"/>
              <a:sym typeface="Nunito"/>
            </a:endParaRPr>
          </a:p>
          <a:p>
            <a:pPr indent="-346075" lvl="0" marL="457200" rtl="0" algn="l">
              <a:spcBef>
                <a:spcPts val="0"/>
              </a:spcBef>
              <a:spcAft>
                <a:spcPts val="0"/>
              </a:spcAft>
              <a:buClr>
                <a:schemeClr val="dk2"/>
              </a:buClr>
              <a:buSzPts val="1850"/>
              <a:buFont typeface="Nunito"/>
              <a:buChar char="●"/>
            </a:pPr>
            <a:r>
              <a:rPr b="1" lang="en-GB" sz="1850">
                <a:solidFill>
                  <a:schemeClr val="dk2"/>
                </a:solidFill>
                <a:highlight>
                  <a:schemeClr val="dk1"/>
                </a:highlight>
                <a:latin typeface="Nunito"/>
                <a:ea typeface="Nunito"/>
                <a:cs typeface="Nunito"/>
                <a:sym typeface="Nunito"/>
              </a:rPr>
              <a:t>&lt;sub&gt; 	  :-</a:t>
            </a:r>
            <a:r>
              <a:rPr lang="en-GB" sz="1850">
                <a:solidFill>
                  <a:schemeClr val="dk2"/>
                </a:solidFill>
                <a:highlight>
                  <a:schemeClr val="dk1"/>
                </a:highlight>
                <a:latin typeface="Nunito"/>
                <a:ea typeface="Nunito"/>
                <a:cs typeface="Nunito"/>
                <a:sym typeface="Nunito"/>
              </a:rPr>
              <a:t> 	Creates subscript text.</a:t>
            </a:r>
            <a:endParaRPr sz="1850">
              <a:solidFill>
                <a:schemeClr val="dk2"/>
              </a:solidFill>
              <a:highlight>
                <a:schemeClr val="dk1"/>
              </a:highlight>
              <a:latin typeface="Nunito"/>
              <a:ea typeface="Nunito"/>
              <a:cs typeface="Nunito"/>
              <a:sym typeface="Nunito"/>
            </a:endParaRPr>
          </a:p>
          <a:p>
            <a:pPr indent="-346075" lvl="0" marL="457200" rtl="0" algn="l">
              <a:spcBef>
                <a:spcPts val="0"/>
              </a:spcBef>
              <a:spcAft>
                <a:spcPts val="0"/>
              </a:spcAft>
              <a:buClr>
                <a:schemeClr val="dk2"/>
              </a:buClr>
              <a:buSzPts val="1850"/>
              <a:buFont typeface="Nunito"/>
              <a:buChar char="●"/>
            </a:pPr>
            <a:r>
              <a:rPr b="1" lang="en-GB" sz="1850">
                <a:solidFill>
                  <a:schemeClr val="dk2"/>
                </a:solidFill>
                <a:highlight>
                  <a:schemeClr val="dk1"/>
                </a:highlight>
                <a:latin typeface="Nunito"/>
                <a:ea typeface="Nunito"/>
                <a:cs typeface="Nunito"/>
                <a:sym typeface="Nunito"/>
              </a:rPr>
              <a:t>&lt;b&gt;  	  :-</a:t>
            </a:r>
            <a:r>
              <a:rPr lang="en-GB" sz="1850">
                <a:solidFill>
                  <a:schemeClr val="dk2"/>
                </a:solidFill>
                <a:highlight>
                  <a:schemeClr val="dk1"/>
                </a:highlight>
                <a:latin typeface="Nunito"/>
                <a:ea typeface="Nunito"/>
                <a:cs typeface="Nunito"/>
                <a:sym typeface="Nunito"/>
              </a:rPr>
              <a:t> 	Displays text in a bold format.</a:t>
            </a:r>
            <a:endParaRPr sz="1850">
              <a:solidFill>
                <a:schemeClr val="dk2"/>
              </a:solidFill>
              <a:highlight>
                <a:schemeClr val="dk1"/>
              </a:highlight>
              <a:latin typeface="Nunito"/>
              <a:ea typeface="Nunito"/>
              <a:cs typeface="Nunito"/>
              <a:sym typeface="Nunito"/>
            </a:endParaRPr>
          </a:p>
          <a:p>
            <a:pPr indent="-346075" lvl="0" marL="457200" rtl="0" algn="l">
              <a:spcBef>
                <a:spcPts val="0"/>
              </a:spcBef>
              <a:spcAft>
                <a:spcPts val="0"/>
              </a:spcAft>
              <a:buClr>
                <a:schemeClr val="dk2"/>
              </a:buClr>
              <a:buSzPts val="1850"/>
              <a:buFont typeface="Nunito"/>
              <a:buChar char="●"/>
            </a:pPr>
            <a:r>
              <a:rPr b="1" lang="en-GB" sz="1850">
                <a:solidFill>
                  <a:schemeClr val="dk2"/>
                </a:solidFill>
                <a:highlight>
                  <a:schemeClr val="dk1"/>
                </a:highlight>
                <a:latin typeface="Nunito"/>
                <a:ea typeface="Nunito"/>
                <a:cs typeface="Nunito"/>
                <a:sym typeface="Nunito"/>
              </a:rPr>
              <a:t>&lt;del&gt; 	  :- 	</a:t>
            </a:r>
            <a:r>
              <a:rPr lang="en-GB" sz="1850">
                <a:solidFill>
                  <a:schemeClr val="dk2"/>
                </a:solidFill>
                <a:highlight>
                  <a:schemeClr val="dk1"/>
                </a:highlight>
                <a:latin typeface="Nunito"/>
                <a:ea typeface="Nunito"/>
                <a:cs typeface="Nunito"/>
                <a:sym typeface="Nunito"/>
              </a:rPr>
              <a:t>Strikes through text to signify deletion.</a:t>
            </a:r>
            <a:endParaRPr sz="1850">
              <a:solidFill>
                <a:schemeClr val="dk2"/>
              </a:solidFill>
              <a:highlight>
                <a:schemeClr val="dk1"/>
              </a:highlight>
              <a:latin typeface="Nunito"/>
              <a:ea typeface="Nunito"/>
              <a:cs typeface="Nunito"/>
              <a:sym typeface="Nunito"/>
            </a:endParaRPr>
          </a:p>
          <a:p>
            <a:pPr indent="-346075" lvl="0" marL="457200" rtl="0" algn="l">
              <a:spcBef>
                <a:spcPts val="0"/>
              </a:spcBef>
              <a:spcAft>
                <a:spcPts val="0"/>
              </a:spcAft>
              <a:buClr>
                <a:schemeClr val="dk2"/>
              </a:buClr>
              <a:buSzPts val="1850"/>
              <a:buFont typeface="Nunito"/>
              <a:buChar char="●"/>
            </a:pPr>
            <a:r>
              <a:rPr b="1" lang="en-GB" sz="1850">
                <a:solidFill>
                  <a:schemeClr val="dk2"/>
                </a:solidFill>
                <a:highlight>
                  <a:schemeClr val="dk1"/>
                </a:highlight>
                <a:latin typeface="Nunito"/>
                <a:ea typeface="Nunito"/>
                <a:cs typeface="Nunito"/>
                <a:sym typeface="Nunito"/>
              </a:rPr>
              <a:t>&lt;sup&gt; 	  :- </a:t>
            </a:r>
            <a:r>
              <a:rPr lang="en-GB" sz="1850">
                <a:solidFill>
                  <a:schemeClr val="dk2"/>
                </a:solidFill>
                <a:highlight>
                  <a:schemeClr val="dk1"/>
                </a:highlight>
                <a:latin typeface="Nunito"/>
                <a:ea typeface="Nunito"/>
                <a:cs typeface="Nunito"/>
                <a:sym typeface="Nunito"/>
              </a:rPr>
              <a:t> 	Format text as superscript</a:t>
            </a:r>
            <a:endParaRPr sz="1250">
              <a:solidFill>
                <a:srgbClr val="FFFFFF"/>
              </a:solidFill>
              <a:highlight>
                <a:srgbClr val="131417"/>
              </a:highlight>
              <a:latin typeface="Nunito"/>
              <a:ea typeface="Nunito"/>
              <a:cs typeface="Nunito"/>
              <a:sym typeface="Nunito"/>
            </a:endParaRPr>
          </a:p>
          <a:p>
            <a:pPr indent="0" lvl="0" marL="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Block-level Elements</a:t>
            </a:r>
            <a:endParaRPr/>
          </a:p>
        </p:txBody>
      </p:sp>
      <p:sp>
        <p:nvSpPr>
          <p:cNvPr id="140" name="Google Shape;140;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9725" lvl="0" marL="457200" rtl="0" algn="l">
              <a:spcBef>
                <a:spcPts val="0"/>
              </a:spcBef>
              <a:spcAft>
                <a:spcPts val="0"/>
              </a:spcAft>
              <a:buClr>
                <a:srgbClr val="000000"/>
              </a:buClr>
              <a:buSzPts val="1750"/>
              <a:buFont typeface="Verdana"/>
              <a:buChar char="●"/>
            </a:pPr>
            <a:r>
              <a:rPr lang="en-GB" sz="1750">
                <a:solidFill>
                  <a:srgbClr val="000000"/>
                </a:solidFill>
                <a:highlight>
                  <a:srgbClr val="FFFFFF"/>
                </a:highlight>
                <a:latin typeface="Verdana"/>
                <a:ea typeface="Verdana"/>
                <a:cs typeface="Verdana"/>
                <a:sym typeface="Verdana"/>
              </a:rPr>
              <a:t>A block-level element always takes up the full width available (stretches out to the left and right as far as it can).</a:t>
            </a:r>
            <a:endParaRPr sz="1750">
              <a:solidFill>
                <a:srgbClr val="000000"/>
              </a:solidFill>
              <a:highlight>
                <a:srgbClr val="FFFFFF"/>
              </a:highlight>
              <a:latin typeface="Verdana"/>
              <a:ea typeface="Verdana"/>
              <a:cs typeface="Verdana"/>
              <a:sym typeface="Verdana"/>
            </a:endParaRPr>
          </a:p>
          <a:p>
            <a:pPr indent="-339725" lvl="0" marL="457200" rtl="0" algn="l">
              <a:spcBef>
                <a:spcPts val="0"/>
              </a:spcBef>
              <a:spcAft>
                <a:spcPts val="0"/>
              </a:spcAft>
              <a:buClr>
                <a:srgbClr val="000000"/>
              </a:buClr>
              <a:buSzPts val="1750"/>
              <a:buFont typeface="Verdana"/>
              <a:buChar char="●"/>
            </a:pPr>
            <a:r>
              <a:rPr lang="en-GB" sz="1750">
                <a:solidFill>
                  <a:srgbClr val="000000"/>
                </a:solidFill>
                <a:highlight>
                  <a:srgbClr val="FFFFFF"/>
                </a:highlight>
                <a:latin typeface="Verdana"/>
                <a:ea typeface="Verdana"/>
                <a:cs typeface="Verdana"/>
                <a:sym typeface="Verdana"/>
              </a:rPr>
              <a:t>Occupy 100% of the parent’s width (unless styled).</a:t>
            </a:r>
            <a:endParaRPr sz="1750">
              <a:solidFill>
                <a:srgbClr val="000000"/>
              </a:solidFill>
              <a:highlight>
                <a:srgbClr val="FFFFFF"/>
              </a:highlight>
              <a:latin typeface="Verdana"/>
              <a:ea typeface="Verdana"/>
              <a:cs typeface="Verdana"/>
              <a:sym typeface="Verdana"/>
            </a:endParaRPr>
          </a:p>
          <a:p>
            <a:pPr indent="-339725" lvl="0" marL="457200" rtl="0" algn="l">
              <a:spcBef>
                <a:spcPts val="0"/>
              </a:spcBef>
              <a:spcAft>
                <a:spcPts val="0"/>
              </a:spcAft>
              <a:buClr>
                <a:srgbClr val="000000"/>
              </a:buClr>
              <a:buSzPts val="1750"/>
              <a:buFont typeface="Verdana"/>
              <a:buChar char="●"/>
            </a:pPr>
            <a:r>
              <a:rPr lang="en-GB" sz="1750">
                <a:solidFill>
                  <a:srgbClr val="000000"/>
                </a:solidFill>
                <a:highlight>
                  <a:srgbClr val="FFFFFF"/>
                </a:highlight>
                <a:latin typeface="Verdana"/>
                <a:ea typeface="Verdana"/>
                <a:cs typeface="Verdana"/>
                <a:sym typeface="Verdana"/>
              </a:rPr>
              <a:t>Stack vertically, pushing subsequent content to a new line.</a:t>
            </a:r>
            <a:endParaRPr sz="1750">
              <a:solidFill>
                <a:srgbClr val="000000"/>
              </a:solidFill>
              <a:highlight>
                <a:srgbClr val="FFFFFF"/>
              </a:highlight>
              <a:latin typeface="Verdana"/>
              <a:ea typeface="Verdana"/>
              <a:cs typeface="Verdana"/>
              <a:sym typeface="Verdana"/>
            </a:endParaRPr>
          </a:p>
          <a:p>
            <a:pPr indent="-339725" lvl="0" marL="457200" rtl="0" algn="l">
              <a:spcBef>
                <a:spcPts val="0"/>
              </a:spcBef>
              <a:spcAft>
                <a:spcPts val="0"/>
              </a:spcAft>
              <a:buClr>
                <a:srgbClr val="000000"/>
              </a:buClr>
              <a:buSzPts val="1750"/>
              <a:buFont typeface="Verdana"/>
              <a:buChar char="●"/>
            </a:pPr>
            <a:r>
              <a:rPr lang="en-GB" sz="1750">
                <a:solidFill>
                  <a:srgbClr val="000000"/>
                </a:solidFill>
                <a:highlight>
                  <a:srgbClr val="FFFFFF"/>
                </a:highlight>
                <a:latin typeface="Verdana"/>
                <a:ea typeface="Verdana"/>
                <a:cs typeface="Verdana"/>
                <a:sym typeface="Verdana"/>
              </a:rPr>
              <a:t>Can contain both inline and other block-level elements.</a:t>
            </a:r>
            <a:endParaRPr sz="1750">
              <a:solidFill>
                <a:srgbClr val="000000"/>
              </a:solidFill>
              <a:highlight>
                <a:srgbClr val="FFFFFF"/>
              </a:highlight>
              <a:latin typeface="Verdana"/>
              <a:ea typeface="Verdana"/>
              <a:cs typeface="Verdana"/>
              <a:sym typeface="Verdana"/>
            </a:endParaRPr>
          </a:p>
          <a:p>
            <a:pPr indent="-339725" lvl="0" marL="457200" rtl="0" algn="l">
              <a:spcBef>
                <a:spcPts val="0"/>
              </a:spcBef>
              <a:spcAft>
                <a:spcPts val="0"/>
              </a:spcAft>
              <a:buClr>
                <a:srgbClr val="000000"/>
              </a:buClr>
              <a:buSzPts val="1750"/>
              <a:buFont typeface="Verdana"/>
              <a:buChar char="●"/>
            </a:pPr>
            <a:r>
              <a:rPr lang="en-GB" sz="1750">
                <a:solidFill>
                  <a:srgbClr val="000000"/>
                </a:solidFill>
                <a:highlight>
                  <a:srgbClr val="FFFFFF"/>
                </a:highlight>
                <a:latin typeface="Verdana"/>
                <a:ea typeface="Verdana"/>
                <a:cs typeface="Verdana"/>
                <a:sym typeface="Verdana"/>
              </a:rPr>
              <a:t>Support width, height, margin, and padding properties fully.</a:t>
            </a:r>
            <a:endParaRPr sz="1750">
              <a:solidFill>
                <a:srgbClr val="000000"/>
              </a:solidFill>
              <a:highlight>
                <a:srgbClr val="FFFFFF"/>
              </a:highlight>
              <a:latin typeface="Verdana"/>
              <a:ea typeface="Verdana"/>
              <a:cs typeface="Verdana"/>
              <a:sym typeface="Verdana"/>
            </a:endParaRPr>
          </a:p>
          <a:p>
            <a:pPr indent="0" lvl="0" marL="457200" rtl="0" algn="l">
              <a:spcBef>
                <a:spcPts val="1200"/>
              </a:spcBef>
              <a:spcAft>
                <a:spcPts val="1200"/>
              </a:spcAft>
              <a:buNone/>
            </a:pPr>
            <a:r>
              <a:t/>
            </a:r>
            <a:endParaRPr sz="14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618475" y="715125"/>
            <a:ext cx="7505700" cy="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 Special Characters</a:t>
            </a:r>
            <a:endParaRPr/>
          </a:p>
        </p:txBody>
      </p:sp>
      <p:sp>
        <p:nvSpPr>
          <p:cNvPr id="305" name="Google Shape;305;p42"/>
          <p:cNvSpPr txBox="1"/>
          <p:nvPr/>
        </p:nvSpPr>
        <p:spPr>
          <a:xfrm>
            <a:off x="613525" y="1808050"/>
            <a:ext cx="7515600" cy="16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50">
                <a:solidFill>
                  <a:schemeClr val="dk2"/>
                </a:solidFill>
                <a:highlight>
                  <a:schemeClr val="dk1"/>
                </a:highlight>
                <a:latin typeface="Nunito"/>
                <a:ea typeface="Nunito"/>
                <a:cs typeface="Nunito"/>
                <a:sym typeface="Nunito"/>
              </a:rPr>
              <a:t>HTML Symbols</a:t>
            </a:r>
            <a:r>
              <a:rPr lang="en-GB" sz="1950">
                <a:solidFill>
                  <a:schemeClr val="dk2"/>
                </a:solidFill>
                <a:highlight>
                  <a:schemeClr val="dk1"/>
                </a:highlight>
                <a:latin typeface="Nunito"/>
                <a:ea typeface="Nunito"/>
                <a:cs typeface="Nunito"/>
                <a:sym typeface="Nunito"/>
              </a:rPr>
              <a:t> are special characters used in HTML to display characters that aren't on the keyboard or might cause issues with HTML code. Like if you used &lt; </a:t>
            </a:r>
            <a:r>
              <a:rPr lang="en-GB" sz="1950">
                <a:solidFill>
                  <a:schemeClr val="dk2"/>
                </a:solidFill>
                <a:highlight>
                  <a:schemeClr val="dk1"/>
                </a:highlight>
                <a:latin typeface="Nunito"/>
                <a:ea typeface="Nunito"/>
                <a:cs typeface="Nunito"/>
                <a:sym typeface="Nunito"/>
              </a:rPr>
              <a:t>(less than) </a:t>
            </a:r>
            <a:r>
              <a:rPr lang="en-GB" sz="1950">
                <a:solidFill>
                  <a:schemeClr val="dk2"/>
                </a:solidFill>
                <a:highlight>
                  <a:schemeClr val="dk1"/>
                </a:highlight>
                <a:latin typeface="Nunito"/>
                <a:ea typeface="Nunito"/>
                <a:cs typeface="Nunito"/>
                <a:sym typeface="Nunito"/>
              </a:rPr>
              <a:t>or &gt;</a:t>
            </a:r>
            <a:r>
              <a:rPr lang="en-GB" sz="1950">
                <a:solidFill>
                  <a:schemeClr val="dk2"/>
                </a:solidFill>
                <a:highlight>
                  <a:schemeClr val="dk1"/>
                </a:highlight>
                <a:latin typeface="Nunito"/>
                <a:ea typeface="Nunito"/>
                <a:cs typeface="Nunito"/>
                <a:sym typeface="Nunito"/>
              </a:rPr>
              <a:t> (greater than) </a:t>
            </a:r>
            <a:r>
              <a:rPr lang="en-GB" sz="1950">
                <a:solidFill>
                  <a:schemeClr val="dk2"/>
                </a:solidFill>
                <a:highlight>
                  <a:schemeClr val="dk1"/>
                </a:highlight>
                <a:latin typeface="Nunito"/>
                <a:ea typeface="Nunito"/>
                <a:cs typeface="Nunito"/>
                <a:sym typeface="Nunito"/>
              </a:rPr>
              <a:t>symbols in your HTML document then the browser will treat them differently.</a:t>
            </a:r>
            <a:endParaRPr sz="1900">
              <a:solidFill>
                <a:schemeClr val="dk2"/>
              </a:solidFill>
              <a:highlight>
                <a:schemeClr val="dk1"/>
              </a:highlight>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819150" y="441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Special Characters</a:t>
            </a:r>
            <a:endParaRPr/>
          </a:p>
        </p:txBody>
      </p:sp>
      <p:sp>
        <p:nvSpPr>
          <p:cNvPr id="311" name="Google Shape;311;p43"/>
          <p:cNvSpPr txBox="1"/>
          <p:nvPr/>
        </p:nvSpPr>
        <p:spPr>
          <a:xfrm>
            <a:off x="819150" y="1155575"/>
            <a:ext cx="6139200" cy="3882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&amp;lt;			:- &lt;</a:t>
            </a:r>
            <a:endParaRPr sz="1800">
              <a:solidFill>
                <a:schemeClr val="dk2"/>
              </a:solidFill>
              <a:latin typeface="Calibri"/>
              <a:ea typeface="Calibri"/>
              <a:cs typeface="Calibri"/>
              <a:sym typeface="Calibri"/>
            </a:endParaRPr>
          </a:p>
          <a:p>
            <a:pPr indent="-342900" lvl="0" marL="457200" rtl="0" algn="l">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&amp;gt;			:- &gt;</a:t>
            </a:r>
            <a:endParaRPr sz="1800">
              <a:solidFill>
                <a:schemeClr val="dk2"/>
              </a:solidFill>
              <a:latin typeface="Calibri"/>
              <a:ea typeface="Calibri"/>
              <a:cs typeface="Calibri"/>
              <a:sym typeface="Calibri"/>
            </a:endParaRPr>
          </a:p>
          <a:p>
            <a:pPr indent="-342900" lvl="0" marL="457200" rtl="0" algn="l">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&amp;copy;  		:- ©</a:t>
            </a:r>
            <a:endParaRPr sz="1800">
              <a:solidFill>
                <a:schemeClr val="dk2"/>
              </a:solidFill>
              <a:latin typeface="Calibri"/>
              <a:ea typeface="Calibri"/>
              <a:cs typeface="Calibri"/>
              <a:sym typeface="Calibri"/>
            </a:endParaRPr>
          </a:p>
          <a:p>
            <a:pPr indent="-342900" lvl="0" marL="457200" marR="114300" rtl="0" algn="l">
              <a:lnSpc>
                <a:spcPct val="115000"/>
              </a:lnSpc>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&amp;reg; 		:-®</a:t>
            </a:r>
            <a:endParaRPr sz="1800">
              <a:solidFill>
                <a:schemeClr val="dk2"/>
              </a:solidFill>
              <a:latin typeface="Calibri"/>
              <a:ea typeface="Calibri"/>
              <a:cs typeface="Calibri"/>
              <a:sym typeface="Calibri"/>
            </a:endParaRPr>
          </a:p>
          <a:p>
            <a:pPr indent="-342900" lvl="0" marL="457200" marR="114300" rtl="0" algn="l">
              <a:lnSpc>
                <a:spcPct val="115000"/>
              </a:lnSpc>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&amp;trade; 		:- ™</a:t>
            </a:r>
            <a:endParaRPr b="1" sz="1700">
              <a:highlight>
                <a:srgbClr val="E0E0E0"/>
              </a:highlight>
              <a:latin typeface="Courier New"/>
              <a:ea typeface="Courier New"/>
              <a:cs typeface="Courier New"/>
              <a:sym typeface="Courier New"/>
            </a:endParaRPr>
          </a:p>
          <a:p>
            <a:pPr indent="-342900" lvl="0" marL="457200" marR="114300" rtl="0" algn="l">
              <a:lnSpc>
                <a:spcPct val="115000"/>
              </a:lnSpc>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&amp;commat; 	:- @</a:t>
            </a:r>
            <a:endParaRPr sz="1800">
              <a:solidFill>
                <a:schemeClr val="dk2"/>
              </a:solidFill>
              <a:latin typeface="Calibri"/>
              <a:ea typeface="Calibri"/>
              <a:cs typeface="Calibri"/>
              <a:sym typeface="Calibri"/>
            </a:endParaRPr>
          </a:p>
          <a:p>
            <a:pPr indent="-342900" lvl="0" marL="457200" marR="114300" rtl="0" algn="l">
              <a:lnSpc>
                <a:spcPct val="115000"/>
              </a:lnSpc>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&amp;starf; 		:- ★</a:t>
            </a:r>
            <a:endParaRPr sz="1800">
              <a:solidFill>
                <a:schemeClr val="dk2"/>
              </a:solidFill>
              <a:latin typeface="Calibri"/>
              <a:ea typeface="Calibri"/>
              <a:cs typeface="Calibri"/>
              <a:sym typeface="Calibri"/>
            </a:endParaRPr>
          </a:p>
          <a:p>
            <a:pPr indent="-342900" lvl="0" marL="457200" marR="114300" rtl="0" algn="l">
              <a:lnSpc>
                <a:spcPct val="115000"/>
              </a:lnSpc>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&amp;star; 		:- ☆</a:t>
            </a:r>
            <a:endParaRPr sz="1800">
              <a:solidFill>
                <a:schemeClr val="dk2"/>
              </a:solidFill>
              <a:latin typeface="Calibri"/>
              <a:ea typeface="Calibri"/>
              <a:cs typeface="Calibri"/>
              <a:sym typeface="Calibri"/>
            </a:endParaRPr>
          </a:p>
          <a:p>
            <a:pPr indent="-342900" lvl="0" marL="457200" marR="114300" rtl="0" algn="l">
              <a:lnSpc>
                <a:spcPct val="115000"/>
              </a:lnSpc>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&amp;phone</a:t>
            </a:r>
            <a:r>
              <a:rPr lang="en-GB" sz="1800">
                <a:solidFill>
                  <a:schemeClr val="dk2"/>
                </a:solidFill>
                <a:latin typeface="Calibri"/>
                <a:ea typeface="Calibri"/>
                <a:cs typeface="Calibri"/>
                <a:sym typeface="Calibri"/>
              </a:rPr>
              <a:t>; 		:- ☎</a:t>
            </a:r>
            <a:endParaRPr sz="1800">
              <a:solidFill>
                <a:schemeClr val="dk2"/>
              </a:solidFill>
              <a:latin typeface="Calibri"/>
              <a:ea typeface="Calibri"/>
              <a:cs typeface="Calibri"/>
              <a:sym typeface="Calibri"/>
            </a:endParaRPr>
          </a:p>
          <a:p>
            <a:pPr indent="-342900" lvl="0" marL="457200" marR="114300" rtl="0" algn="l">
              <a:lnSpc>
                <a:spcPct val="115000"/>
              </a:lnSpc>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&amp;check;		:- </a:t>
            </a:r>
            <a:r>
              <a:rPr lang="en-GB" sz="1800">
                <a:solidFill>
                  <a:schemeClr val="dk2"/>
                </a:solidFill>
                <a:latin typeface="Calibri"/>
                <a:ea typeface="Calibri"/>
                <a:cs typeface="Calibri"/>
                <a:sym typeface="Calibri"/>
              </a:rPr>
              <a:t>✓</a:t>
            </a:r>
            <a:endParaRPr sz="1800">
              <a:solidFill>
                <a:schemeClr val="dk2"/>
              </a:solidFill>
              <a:latin typeface="Calibri"/>
              <a:ea typeface="Calibri"/>
              <a:cs typeface="Calibri"/>
              <a:sym typeface="Calibri"/>
            </a:endParaRPr>
          </a:p>
          <a:p>
            <a:pPr indent="-342900" lvl="0" marL="457200" marR="114300" rtl="0" algn="l">
              <a:lnSpc>
                <a:spcPct val="115000"/>
              </a:lnSpc>
              <a:spcBef>
                <a:spcPts val="0"/>
              </a:spcBef>
              <a:spcAft>
                <a:spcPts val="0"/>
              </a:spcAft>
              <a:buClr>
                <a:schemeClr val="dk2"/>
              </a:buClr>
              <a:buSzPts val="1800"/>
              <a:buFont typeface="Calibri"/>
              <a:buChar char="●"/>
            </a:pPr>
            <a:r>
              <a:rPr lang="en-GB" sz="1800">
                <a:solidFill>
                  <a:schemeClr val="dk2"/>
                </a:solidFill>
                <a:latin typeface="Calibri"/>
                <a:ea typeface="Calibri"/>
                <a:cs typeface="Calibri"/>
                <a:sym typeface="Calibri"/>
              </a:rPr>
              <a:t>&amp;nbsp; 		:- one extra space</a:t>
            </a:r>
            <a:endParaRPr sz="1800">
              <a:solidFill>
                <a:schemeClr val="dk2"/>
              </a:solidFill>
              <a:latin typeface="Calibri"/>
              <a:ea typeface="Calibri"/>
              <a:cs typeface="Calibri"/>
              <a:sym typeface="Calibri"/>
            </a:endParaRPr>
          </a:p>
          <a:p>
            <a:pPr indent="0" lvl="0" marL="0" marR="114300" rtl="0" algn="l">
              <a:lnSpc>
                <a:spcPct val="115000"/>
              </a:lnSpc>
              <a:spcBef>
                <a:spcPts val="800"/>
              </a:spcBef>
              <a:spcAft>
                <a:spcPts val="800"/>
              </a:spcAft>
              <a:buNone/>
            </a:pPr>
            <a:r>
              <a:t/>
            </a:r>
            <a:endParaRPr b="1">
              <a:solidFill>
                <a:srgbClr val="FFFFFF"/>
              </a:solidFill>
              <a:highlight>
                <a:srgbClr val="131417"/>
              </a:highlight>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 Tables</a:t>
            </a:r>
            <a:endParaRPr/>
          </a:p>
        </p:txBody>
      </p:sp>
      <p:sp>
        <p:nvSpPr>
          <p:cNvPr id="317" name="Google Shape;317;p44"/>
          <p:cNvSpPr txBox="1"/>
          <p:nvPr/>
        </p:nvSpPr>
        <p:spPr>
          <a:xfrm>
            <a:off x="721450" y="1561575"/>
            <a:ext cx="7515600" cy="2232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GB" sz="2000"/>
              <a:t>A </a:t>
            </a:r>
            <a:r>
              <a:rPr b="1" lang="en-GB" sz="2000"/>
              <a:t>table</a:t>
            </a:r>
            <a:r>
              <a:rPr lang="en-GB" sz="2000"/>
              <a:t> is used to display data in </a:t>
            </a:r>
            <a:r>
              <a:rPr b="1" lang="en-GB" sz="2000"/>
              <a:t>rows and columns</a:t>
            </a:r>
            <a:r>
              <a:rPr lang="en-GB" sz="2000"/>
              <a:t>.</a:t>
            </a:r>
            <a:br>
              <a:rPr lang="en-GB" sz="2000"/>
            </a:br>
            <a:endParaRPr sz="2000"/>
          </a:p>
          <a:p>
            <a:pPr indent="-355600" lvl="0" marL="457200" rtl="0" algn="l">
              <a:spcBef>
                <a:spcPts val="0"/>
              </a:spcBef>
              <a:spcAft>
                <a:spcPts val="0"/>
              </a:spcAft>
              <a:buSzPts val="2000"/>
              <a:buChar char="●"/>
            </a:pPr>
            <a:r>
              <a:rPr lang="en-GB" sz="2000"/>
              <a:t>It is created with the </a:t>
            </a:r>
            <a:r>
              <a:rPr lang="en-GB" sz="2000">
                <a:solidFill>
                  <a:srgbClr val="188038"/>
                </a:solidFill>
                <a:latin typeface="Roboto Mono"/>
                <a:ea typeface="Roboto Mono"/>
                <a:cs typeface="Roboto Mono"/>
                <a:sym typeface="Roboto Mono"/>
              </a:rPr>
              <a:t>&lt;table&gt;</a:t>
            </a:r>
            <a:r>
              <a:rPr lang="en-GB" sz="2000"/>
              <a:t> tag.</a:t>
            </a:r>
            <a:br>
              <a:rPr lang="en-GB" sz="2000"/>
            </a:br>
            <a:endParaRPr sz="2000"/>
          </a:p>
          <a:p>
            <a:pPr indent="-355600" lvl="0" marL="457200" rtl="0" algn="l">
              <a:spcBef>
                <a:spcPts val="0"/>
              </a:spcBef>
              <a:spcAft>
                <a:spcPts val="0"/>
              </a:spcAft>
              <a:buSzPts val="2000"/>
              <a:buChar char="●"/>
            </a:pPr>
            <a:r>
              <a:rPr lang="en-GB" sz="2000"/>
              <a:t>Rows are made with </a:t>
            </a:r>
            <a:r>
              <a:rPr lang="en-GB" sz="2000">
                <a:solidFill>
                  <a:srgbClr val="188038"/>
                </a:solidFill>
                <a:latin typeface="Roboto Mono"/>
                <a:ea typeface="Roboto Mono"/>
                <a:cs typeface="Roboto Mono"/>
                <a:sym typeface="Roboto Mono"/>
              </a:rPr>
              <a:t>&lt;tr&gt;</a:t>
            </a:r>
            <a:r>
              <a:rPr lang="en-GB" sz="2000"/>
              <a:t>, columns with </a:t>
            </a:r>
            <a:r>
              <a:rPr lang="en-GB" sz="2000">
                <a:solidFill>
                  <a:srgbClr val="188038"/>
                </a:solidFill>
                <a:latin typeface="Roboto Mono"/>
                <a:ea typeface="Roboto Mono"/>
                <a:cs typeface="Roboto Mono"/>
                <a:sym typeface="Roboto Mono"/>
              </a:rPr>
              <a:t>&lt;td&gt;</a:t>
            </a:r>
            <a:r>
              <a:rPr lang="en-GB" sz="2000"/>
              <a:t>, and headings with </a:t>
            </a:r>
            <a:r>
              <a:rPr lang="en-GB" sz="2000">
                <a:solidFill>
                  <a:srgbClr val="188038"/>
                </a:solidFill>
                <a:latin typeface="Roboto Mono"/>
                <a:ea typeface="Roboto Mono"/>
                <a:cs typeface="Roboto Mono"/>
                <a:sym typeface="Roboto Mono"/>
              </a:rPr>
              <a:t>&lt;th&gt;</a:t>
            </a:r>
            <a:r>
              <a:rPr lang="en-GB" sz="2000"/>
              <a:t>.</a:t>
            </a:r>
            <a:endParaRPr sz="2000"/>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5"/>
          <p:cNvPicPr preferRelativeResize="0"/>
          <p:nvPr/>
        </p:nvPicPr>
        <p:blipFill>
          <a:blip r:embed="rId3">
            <a:alphaModFix/>
          </a:blip>
          <a:stretch>
            <a:fillRect/>
          </a:stretch>
        </p:blipFill>
        <p:spPr>
          <a:xfrm>
            <a:off x="1325025" y="269900"/>
            <a:ext cx="6233601" cy="4603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828625" y="526300"/>
            <a:ext cx="7339800" cy="6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 Table tags </a:t>
            </a:r>
            <a:endParaRPr/>
          </a:p>
        </p:txBody>
      </p:sp>
      <p:sp>
        <p:nvSpPr>
          <p:cNvPr id="328" name="Google Shape;328;p46"/>
          <p:cNvSpPr txBox="1"/>
          <p:nvPr/>
        </p:nvSpPr>
        <p:spPr>
          <a:xfrm>
            <a:off x="657625" y="1331000"/>
            <a:ext cx="7515600" cy="30045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0"/>
              </a:spcBef>
              <a:spcAft>
                <a:spcPts val="0"/>
              </a:spcAft>
              <a:buClr>
                <a:schemeClr val="dk2"/>
              </a:buClr>
              <a:buSzPts val="1850"/>
              <a:buFont typeface="Nunito"/>
              <a:buChar char="●"/>
            </a:pPr>
            <a:r>
              <a:rPr b="1" lang="en-GB" sz="1850">
                <a:solidFill>
                  <a:schemeClr val="dk2"/>
                </a:solidFill>
                <a:highlight>
                  <a:schemeClr val="dk1"/>
                </a:highlight>
                <a:uFill>
                  <a:noFill/>
                </a:uFill>
                <a:latin typeface="Nunito"/>
                <a:ea typeface="Nunito"/>
                <a:cs typeface="Nunito"/>
                <a:sym typeface="Nunito"/>
                <a:hlinkClick r:id="rId3">
                  <a:extLst>
                    <a:ext uri="{A12FA001-AC4F-418D-AE19-62706E023703}">
                      <ahyp:hlinkClr val="tx"/>
                    </a:ext>
                  </a:extLst>
                </a:hlinkClick>
              </a:rPr>
              <a:t>&lt;table&gt;</a:t>
            </a:r>
            <a:r>
              <a:rPr b="1" lang="en-GB" sz="1850">
                <a:solidFill>
                  <a:schemeClr val="dk2"/>
                </a:solidFill>
                <a:highlight>
                  <a:schemeClr val="dk1"/>
                </a:highlight>
                <a:latin typeface="Nunito"/>
                <a:ea typeface="Nunito"/>
                <a:cs typeface="Nunito"/>
                <a:sym typeface="Nunito"/>
              </a:rPr>
              <a:t> </a:t>
            </a:r>
            <a:r>
              <a:rPr lang="en-GB" sz="1850">
                <a:solidFill>
                  <a:schemeClr val="dk2"/>
                </a:solidFill>
                <a:highlight>
                  <a:schemeClr val="dk1"/>
                </a:highlight>
                <a:latin typeface="Nunito"/>
                <a:ea typeface="Nunito"/>
                <a:cs typeface="Nunito"/>
                <a:sym typeface="Nunito"/>
              </a:rPr>
              <a:t> :-Defines the structure for organizing data in rows and columns within a web page.</a:t>
            </a:r>
            <a:endParaRPr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b="1" lang="en-GB" sz="1850">
                <a:solidFill>
                  <a:schemeClr val="dk2"/>
                </a:solidFill>
                <a:highlight>
                  <a:schemeClr val="dk1"/>
                </a:highlight>
                <a:uFill>
                  <a:noFill/>
                </a:uFill>
                <a:latin typeface="Nunito"/>
                <a:ea typeface="Nunito"/>
                <a:cs typeface="Nunito"/>
                <a:sym typeface="Nunito"/>
                <a:hlinkClick r:id="rId4">
                  <a:extLst>
                    <a:ext uri="{A12FA001-AC4F-418D-AE19-62706E023703}">
                      <ahyp:hlinkClr val="tx"/>
                    </a:ext>
                  </a:extLst>
                </a:hlinkClick>
              </a:rPr>
              <a:t>&lt;tr&gt;</a:t>
            </a:r>
            <a:r>
              <a:rPr lang="en-GB" sz="1850">
                <a:solidFill>
                  <a:schemeClr val="dk2"/>
                </a:solidFill>
                <a:highlight>
                  <a:schemeClr val="dk1"/>
                </a:highlight>
                <a:latin typeface="Nunito"/>
                <a:ea typeface="Nunito"/>
                <a:cs typeface="Nunito"/>
                <a:sym typeface="Nunito"/>
              </a:rPr>
              <a:t> 	 :- Represents a </a:t>
            </a:r>
            <a:r>
              <a:rPr b="1" lang="en-GB" sz="1850">
                <a:solidFill>
                  <a:schemeClr val="dk2"/>
                </a:solidFill>
                <a:highlight>
                  <a:schemeClr val="dk1"/>
                </a:highlight>
                <a:latin typeface="Nunito"/>
                <a:ea typeface="Nunito"/>
                <a:cs typeface="Nunito"/>
                <a:sym typeface="Nunito"/>
              </a:rPr>
              <a:t>row</a:t>
            </a:r>
            <a:r>
              <a:rPr lang="en-GB" sz="1850">
                <a:solidFill>
                  <a:schemeClr val="dk2"/>
                </a:solidFill>
                <a:highlight>
                  <a:schemeClr val="dk1"/>
                </a:highlight>
                <a:latin typeface="Nunito"/>
                <a:ea typeface="Nunito"/>
                <a:cs typeface="Nunito"/>
                <a:sym typeface="Nunito"/>
              </a:rPr>
              <a:t> within an HTML table containing individual cells.</a:t>
            </a:r>
            <a:endParaRPr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b="1" lang="en-GB" sz="1850">
                <a:solidFill>
                  <a:schemeClr val="dk2"/>
                </a:solidFill>
                <a:highlight>
                  <a:schemeClr val="dk1"/>
                </a:highlight>
                <a:uFill>
                  <a:noFill/>
                </a:uFill>
                <a:latin typeface="Nunito"/>
                <a:ea typeface="Nunito"/>
                <a:cs typeface="Nunito"/>
                <a:sym typeface="Nunito"/>
                <a:hlinkClick r:id="rId5">
                  <a:extLst>
                    <a:ext uri="{A12FA001-AC4F-418D-AE19-62706E023703}">
                      <ahyp:hlinkClr val="tx"/>
                    </a:ext>
                  </a:extLst>
                </a:hlinkClick>
              </a:rPr>
              <a:t>&lt;th&gt;</a:t>
            </a:r>
            <a:r>
              <a:rPr lang="en-GB" sz="1850">
                <a:solidFill>
                  <a:schemeClr val="dk2"/>
                </a:solidFill>
                <a:highlight>
                  <a:schemeClr val="dk1"/>
                </a:highlight>
                <a:latin typeface="Nunito"/>
                <a:ea typeface="Nunito"/>
                <a:cs typeface="Nunito"/>
                <a:sym typeface="Nunito"/>
              </a:rPr>
              <a:t>        :- Shows a table </a:t>
            </a:r>
            <a:r>
              <a:rPr b="1" lang="en-GB" sz="1850">
                <a:solidFill>
                  <a:schemeClr val="dk2"/>
                </a:solidFill>
                <a:highlight>
                  <a:schemeClr val="dk1"/>
                </a:highlight>
                <a:latin typeface="Nunito"/>
                <a:ea typeface="Nunito"/>
                <a:cs typeface="Nunito"/>
                <a:sym typeface="Nunito"/>
              </a:rPr>
              <a:t>header</a:t>
            </a:r>
            <a:r>
              <a:rPr lang="en-GB" sz="1850">
                <a:solidFill>
                  <a:schemeClr val="dk2"/>
                </a:solidFill>
                <a:highlight>
                  <a:schemeClr val="dk1"/>
                </a:highlight>
                <a:latin typeface="Nunito"/>
                <a:ea typeface="Nunito"/>
                <a:cs typeface="Nunito"/>
                <a:sym typeface="Nunito"/>
              </a:rPr>
              <a:t> cell that typically holds titles or headings.</a:t>
            </a:r>
            <a:endParaRPr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b="1" lang="en-GB" sz="1850">
                <a:solidFill>
                  <a:schemeClr val="dk2"/>
                </a:solidFill>
                <a:highlight>
                  <a:schemeClr val="dk1"/>
                </a:highlight>
                <a:uFill>
                  <a:noFill/>
                </a:uFill>
                <a:latin typeface="Nunito"/>
                <a:ea typeface="Nunito"/>
                <a:cs typeface="Nunito"/>
                <a:sym typeface="Nunito"/>
                <a:hlinkClick r:id="rId6">
                  <a:extLst>
                    <a:ext uri="{A12FA001-AC4F-418D-AE19-62706E023703}">
                      <ahyp:hlinkClr val="tx"/>
                    </a:ext>
                  </a:extLst>
                </a:hlinkClick>
              </a:rPr>
              <a:t>&lt;td&gt;</a:t>
            </a:r>
            <a:r>
              <a:rPr b="1" lang="en-GB" sz="1850">
                <a:solidFill>
                  <a:schemeClr val="dk2"/>
                </a:solidFill>
                <a:highlight>
                  <a:schemeClr val="dk1"/>
                </a:highlight>
                <a:latin typeface="Nunito"/>
                <a:ea typeface="Nunito"/>
                <a:cs typeface="Nunito"/>
                <a:sym typeface="Nunito"/>
              </a:rPr>
              <a:t>  </a:t>
            </a:r>
            <a:r>
              <a:rPr lang="en-GB" sz="1850">
                <a:solidFill>
                  <a:schemeClr val="dk2"/>
                </a:solidFill>
                <a:highlight>
                  <a:schemeClr val="dk1"/>
                </a:highlight>
                <a:latin typeface="Nunito"/>
                <a:ea typeface="Nunito"/>
                <a:cs typeface="Nunito"/>
                <a:sym typeface="Nunito"/>
              </a:rPr>
              <a:t>      :- Represents a standard </a:t>
            </a:r>
            <a:r>
              <a:rPr b="1" lang="en-GB" sz="1850">
                <a:solidFill>
                  <a:schemeClr val="dk2"/>
                </a:solidFill>
                <a:highlight>
                  <a:schemeClr val="dk1"/>
                </a:highlight>
                <a:latin typeface="Nunito"/>
                <a:ea typeface="Nunito"/>
                <a:cs typeface="Nunito"/>
                <a:sym typeface="Nunito"/>
              </a:rPr>
              <a:t>data</a:t>
            </a:r>
            <a:r>
              <a:rPr lang="en-GB" sz="1850">
                <a:solidFill>
                  <a:schemeClr val="dk2"/>
                </a:solidFill>
                <a:highlight>
                  <a:schemeClr val="dk1"/>
                </a:highlight>
                <a:latin typeface="Nunito"/>
                <a:ea typeface="Nunito"/>
                <a:cs typeface="Nunito"/>
                <a:sym typeface="Nunito"/>
              </a:rPr>
              <a:t> cell, holding content or data.</a:t>
            </a:r>
            <a:endParaRPr sz="18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 Table tags </a:t>
            </a:r>
            <a:endParaRPr/>
          </a:p>
        </p:txBody>
      </p:sp>
      <p:sp>
        <p:nvSpPr>
          <p:cNvPr id="334" name="Google Shape;334;p47"/>
          <p:cNvSpPr txBox="1"/>
          <p:nvPr/>
        </p:nvSpPr>
        <p:spPr>
          <a:xfrm>
            <a:off x="872100" y="1700725"/>
            <a:ext cx="7176900" cy="2901000"/>
          </a:xfrm>
          <a:prstGeom prst="rect">
            <a:avLst/>
          </a:prstGeom>
          <a:noFill/>
          <a:ln>
            <a:noFill/>
          </a:ln>
        </p:spPr>
        <p:txBody>
          <a:bodyPr anchorCtr="0" anchor="t" bIns="91425" lIns="91425" spcFirstLastPara="1" rIns="91425" wrap="square" tIns="91425">
            <a:spAutoFit/>
          </a:bodyPr>
          <a:lstStyle/>
          <a:p>
            <a:pPr indent="-352425" lvl="0" marL="457200" rtl="0" algn="l">
              <a:lnSpc>
                <a:spcPct val="115000"/>
              </a:lnSpc>
              <a:spcBef>
                <a:spcPts val="0"/>
              </a:spcBef>
              <a:spcAft>
                <a:spcPts val="0"/>
              </a:spcAft>
              <a:buClr>
                <a:schemeClr val="dk2"/>
              </a:buClr>
              <a:buSzPts val="1950"/>
              <a:buFont typeface="Nunito"/>
              <a:buChar char="●"/>
            </a:pPr>
            <a:r>
              <a:rPr b="1" lang="en-GB" sz="1950">
                <a:solidFill>
                  <a:schemeClr val="dk2"/>
                </a:solidFill>
                <a:highlight>
                  <a:schemeClr val="dk1"/>
                </a:highlight>
                <a:uFill>
                  <a:noFill/>
                </a:uFill>
                <a:latin typeface="Nunito"/>
                <a:ea typeface="Nunito"/>
                <a:cs typeface="Nunito"/>
                <a:sym typeface="Nunito"/>
                <a:hlinkClick r:id="rId3">
                  <a:extLst>
                    <a:ext uri="{A12FA001-AC4F-418D-AE19-62706E023703}">
                      <ahyp:hlinkClr val="tx"/>
                    </a:ext>
                  </a:extLst>
                </a:hlinkClick>
              </a:rPr>
              <a:t>&lt;caption&gt;</a:t>
            </a:r>
            <a:r>
              <a:rPr lang="en-GB" sz="1950">
                <a:solidFill>
                  <a:schemeClr val="dk2"/>
                </a:solidFill>
                <a:highlight>
                  <a:schemeClr val="dk1"/>
                </a:highlight>
                <a:latin typeface="Nunito"/>
                <a:ea typeface="Nunito"/>
                <a:cs typeface="Nunito"/>
                <a:sym typeface="Nunito"/>
              </a:rPr>
              <a:t> :-Provides a title or description for the entire table.</a:t>
            </a:r>
            <a:endParaRPr sz="1950">
              <a:solidFill>
                <a:schemeClr val="dk2"/>
              </a:solidFill>
              <a:highlight>
                <a:schemeClr val="dk1"/>
              </a:highlight>
              <a:latin typeface="Nunito"/>
              <a:ea typeface="Nunito"/>
              <a:cs typeface="Nunito"/>
              <a:sym typeface="Nunito"/>
            </a:endParaRPr>
          </a:p>
          <a:p>
            <a:pPr indent="-352425" lvl="0" marL="457200" rtl="0" algn="l">
              <a:lnSpc>
                <a:spcPct val="115000"/>
              </a:lnSpc>
              <a:spcBef>
                <a:spcPts val="0"/>
              </a:spcBef>
              <a:spcAft>
                <a:spcPts val="0"/>
              </a:spcAft>
              <a:buClr>
                <a:schemeClr val="dk2"/>
              </a:buClr>
              <a:buSzPts val="1950"/>
              <a:buFont typeface="Nunito"/>
              <a:buChar char="●"/>
            </a:pPr>
            <a:r>
              <a:rPr b="1" lang="en-GB" sz="1950">
                <a:solidFill>
                  <a:schemeClr val="dk2"/>
                </a:solidFill>
                <a:highlight>
                  <a:schemeClr val="dk1"/>
                </a:highlight>
                <a:uFill>
                  <a:noFill/>
                </a:uFill>
                <a:latin typeface="Nunito"/>
                <a:ea typeface="Nunito"/>
                <a:cs typeface="Nunito"/>
                <a:sym typeface="Nunito"/>
                <a:hlinkClick r:id="rId4">
                  <a:extLst>
                    <a:ext uri="{A12FA001-AC4F-418D-AE19-62706E023703}">
                      <ahyp:hlinkClr val="tx"/>
                    </a:ext>
                  </a:extLst>
                </a:hlinkClick>
              </a:rPr>
              <a:t>&lt;thead&gt;</a:t>
            </a:r>
            <a:r>
              <a:rPr b="1" lang="en-GB" sz="1950">
                <a:solidFill>
                  <a:schemeClr val="dk2"/>
                </a:solidFill>
                <a:highlight>
                  <a:schemeClr val="dk1"/>
                </a:highlight>
                <a:latin typeface="Nunito"/>
                <a:ea typeface="Nunito"/>
                <a:cs typeface="Nunito"/>
                <a:sym typeface="Nunito"/>
              </a:rPr>
              <a:t>  </a:t>
            </a:r>
            <a:r>
              <a:rPr lang="en-GB" sz="1950">
                <a:solidFill>
                  <a:schemeClr val="dk2"/>
                </a:solidFill>
                <a:highlight>
                  <a:schemeClr val="dk1"/>
                </a:highlight>
                <a:latin typeface="Nunito"/>
                <a:ea typeface="Nunito"/>
                <a:cs typeface="Nunito"/>
                <a:sym typeface="Nunito"/>
              </a:rPr>
              <a:t>:- Defines the header section of a table, often containing column labels.</a:t>
            </a:r>
            <a:endParaRPr sz="1950">
              <a:solidFill>
                <a:schemeClr val="dk2"/>
              </a:solidFill>
              <a:highlight>
                <a:schemeClr val="dk1"/>
              </a:highlight>
              <a:latin typeface="Nunito"/>
              <a:ea typeface="Nunito"/>
              <a:cs typeface="Nunito"/>
              <a:sym typeface="Nunito"/>
            </a:endParaRPr>
          </a:p>
          <a:p>
            <a:pPr indent="-352425" lvl="0" marL="457200" rtl="0" algn="l">
              <a:lnSpc>
                <a:spcPct val="115000"/>
              </a:lnSpc>
              <a:spcBef>
                <a:spcPts val="0"/>
              </a:spcBef>
              <a:spcAft>
                <a:spcPts val="0"/>
              </a:spcAft>
              <a:buClr>
                <a:schemeClr val="dk2"/>
              </a:buClr>
              <a:buSzPts val="1950"/>
              <a:buFont typeface="Nunito"/>
              <a:buChar char="●"/>
            </a:pPr>
            <a:r>
              <a:rPr b="1" lang="en-GB" sz="1950">
                <a:solidFill>
                  <a:schemeClr val="dk2"/>
                </a:solidFill>
                <a:highlight>
                  <a:schemeClr val="dk1"/>
                </a:highlight>
                <a:uFill>
                  <a:noFill/>
                </a:uFill>
                <a:latin typeface="Nunito"/>
                <a:ea typeface="Nunito"/>
                <a:cs typeface="Nunito"/>
                <a:sym typeface="Nunito"/>
                <a:hlinkClick r:id="rId5">
                  <a:extLst>
                    <a:ext uri="{A12FA001-AC4F-418D-AE19-62706E023703}">
                      <ahyp:hlinkClr val="tx"/>
                    </a:ext>
                  </a:extLst>
                </a:hlinkClick>
              </a:rPr>
              <a:t>&lt;tbody&gt;</a:t>
            </a:r>
            <a:r>
              <a:rPr b="1" lang="en-GB" sz="1950">
                <a:solidFill>
                  <a:schemeClr val="dk2"/>
                </a:solidFill>
                <a:highlight>
                  <a:schemeClr val="dk1"/>
                </a:highlight>
                <a:latin typeface="Nunito"/>
                <a:ea typeface="Nunito"/>
                <a:cs typeface="Nunito"/>
                <a:sym typeface="Nunito"/>
              </a:rPr>
              <a:t> </a:t>
            </a:r>
            <a:r>
              <a:rPr lang="en-GB" sz="1950">
                <a:solidFill>
                  <a:schemeClr val="dk2"/>
                </a:solidFill>
                <a:highlight>
                  <a:schemeClr val="dk1"/>
                </a:highlight>
                <a:latin typeface="Nunito"/>
                <a:ea typeface="Nunito"/>
                <a:cs typeface="Nunito"/>
                <a:sym typeface="Nunito"/>
              </a:rPr>
              <a:t> :-Represents the main content area of a table, separating it from the header or footer.</a:t>
            </a:r>
            <a:endParaRPr sz="1950">
              <a:solidFill>
                <a:schemeClr val="dk2"/>
              </a:solidFill>
              <a:highlight>
                <a:schemeClr val="dk1"/>
              </a:highlight>
              <a:latin typeface="Nunito"/>
              <a:ea typeface="Nunito"/>
              <a:cs typeface="Nunito"/>
              <a:sym typeface="Nunito"/>
            </a:endParaRPr>
          </a:p>
          <a:p>
            <a:pPr indent="-352425" lvl="0" marL="457200" rtl="0" algn="l">
              <a:lnSpc>
                <a:spcPct val="115000"/>
              </a:lnSpc>
              <a:spcBef>
                <a:spcPts val="0"/>
              </a:spcBef>
              <a:spcAft>
                <a:spcPts val="0"/>
              </a:spcAft>
              <a:buClr>
                <a:schemeClr val="dk2"/>
              </a:buClr>
              <a:buSzPts val="1950"/>
              <a:buFont typeface="Nunito"/>
              <a:buChar char="●"/>
            </a:pPr>
            <a:r>
              <a:rPr b="1" lang="en-GB" sz="1950">
                <a:solidFill>
                  <a:schemeClr val="dk2"/>
                </a:solidFill>
                <a:highlight>
                  <a:schemeClr val="dk1"/>
                </a:highlight>
                <a:uFill>
                  <a:noFill/>
                </a:uFill>
                <a:latin typeface="Nunito"/>
                <a:ea typeface="Nunito"/>
                <a:cs typeface="Nunito"/>
                <a:sym typeface="Nunito"/>
                <a:hlinkClick r:id="rId6">
                  <a:extLst>
                    <a:ext uri="{A12FA001-AC4F-418D-AE19-62706E023703}">
                      <ahyp:hlinkClr val="tx"/>
                    </a:ext>
                  </a:extLst>
                </a:hlinkClick>
              </a:rPr>
              <a:t>&lt;tfoot&gt;</a:t>
            </a:r>
            <a:r>
              <a:rPr b="1" lang="en-GB" sz="1950">
                <a:solidFill>
                  <a:schemeClr val="dk2"/>
                </a:solidFill>
                <a:highlight>
                  <a:schemeClr val="dk1"/>
                </a:highlight>
                <a:latin typeface="Nunito"/>
                <a:ea typeface="Nunito"/>
                <a:cs typeface="Nunito"/>
                <a:sym typeface="Nunito"/>
              </a:rPr>
              <a:t>  </a:t>
            </a:r>
            <a:r>
              <a:rPr lang="en-GB" sz="1950">
                <a:solidFill>
                  <a:schemeClr val="dk2"/>
                </a:solidFill>
                <a:highlight>
                  <a:schemeClr val="dk1"/>
                </a:highlight>
                <a:latin typeface="Nunito"/>
                <a:ea typeface="Nunito"/>
                <a:cs typeface="Nunito"/>
                <a:sym typeface="Nunito"/>
              </a:rPr>
              <a:t>  :-Specifies the footer section of a table, typically holding summaries or totals.</a:t>
            </a:r>
            <a:endParaRPr sz="1950">
              <a:solidFill>
                <a:schemeClr val="dk2"/>
              </a:solidFill>
              <a:highlight>
                <a:schemeClr val="dk1"/>
              </a:highlight>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819150" y="454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&lt;table&gt; tag</a:t>
            </a:r>
            <a:endParaRPr/>
          </a:p>
        </p:txBody>
      </p:sp>
      <p:sp>
        <p:nvSpPr>
          <p:cNvPr id="340" name="Google Shape;340;p48"/>
          <p:cNvSpPr txBox="1"/>
          <p:nvPr/>
        </p:nvSpPr>
        <p:spPr>
          <a:xfrm>
            <a:off x="878025" y="1129475"/>
            <a:ext cx="6702900" cy="3786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b="1" lang="en-GB" sz="1700"/>
              <a:t>border </a:t>
            </a:r>
            <a:r>
              <a:rPr lang="en-GB" sz="1700"/>
              <a:t>(deprecated)</a:t>
            </a:r>
            <a:r>
              <a:rPr lang="en-GB" sz="1700"/>
              <a:t> → sets border width.</a:t>
            </a:r>
            <a:br>
              <a:rPr lang="en-GB" sz="1700"/>
            </a:br>
            <a:endParaRPr sz="1700"/>
          </a:p>
          <a:p>
            <a:pPr indent="-336550" lvl="0" marL="457200" rtl="0" algn="l">
              <a:spcBef>
                <a:spcPts val="0"/>
              </a:spcBef>
              <a:spcAft>
                <a:spcPts val="0"/>
              </a:spcAft>
              <a:buSzPts val="1700"/>
              <a:buChar char="●"/>
            </a:pPr>
            <a:r>
              <a:rPr b="1" lang="en-GB" sz="1700"/>
              <a:t>cellpadding</a:t>
            </a:r>
            <a:r>
              <a:rPr lang="en-GB" sz="1700"/>
              <a:t> → space between text and cell border.</a:t>
            </a:r>
            <a:br>
              <a:rPr lang="en-GB" sz="1700"/>
            </a:br>
            <a:endParaRPr sz="1700"/>
          </a:p>
          <a:p>
            <a:pPr indent="-336550" lvl="0" marL="457200" rtl="0" algn="l">
              <a:spcBef>
                <a:spcPts val="0"/>
              </a:spcBef>
              <a:spcAft>
                <a:spcPts val="0"/>
              </a:spcAft>
              <a:buSzPts val="1700"/>
              <a:buChar char="●"/>
            </a:pPr>
            <a:r>
              <a:rPr b="1" lang="en-GB" sz="1700"/>
              <a:t>cellspacing</a:t>
            </a:r>
            <a:r>
              <a:rPr lang="en-GB" sz="1700"/>
              <a:t> → space between table cells.</a:t>
            </a:r>
            <a:br>
              <a:rPr lang="en-GB" sz="1700"/>
            </a:br>
            <a:endParaRPr sz="1700"/>
          </a:p>
          <a:p>
            <a:pPr indent="-336550" lvl="0" marL="457200" rtl="0" algn="l">
              <a:spcBef>
                <a:spcPts val="0"/>
              </a:spcBef>
              <a:spcAft>
                <a:spcPts val="0"/>
              </a:spcAft>
              <a:buSzPts val="1700"/>
              <a:buChar char="●"/>
            </a:pPr>
            <a:r>
              <a:rPr b="1" lang="en-GB" sz="1700"/>
              <a:t>width / height</a:t>
            </a:r>
            <a:r>
              <a:rPr lang="en-GB" sz="1700"/>
              <a:t> → size of the table.</a:t>
            </a:r>
            <a:br>
              <a:rPr lang="en-GB" sz="1700"/>
            </a:br>
            <a:endParaRPr sz="1700"/>
          </a:p>
          <a:p>
            <a:pPr indent="-336550" lvl="0" marL="457200" rtl="0" algn="l">
              <a:spcBef>
                <a:spcPts val="0"/>
              </a:spcBef>
              <a:spcAft>
                <a:spcPts val="0"/>
              </a:spcAft>
              <a:buSzPts val="1700"/>
              <a:buChar char="●"/>
            </a:pPr>
            <a:r>
              <a:rPr b="1" lang="en-GB" sz="1700"/>
              <a:t>align</a:t>
            </a:r>
            <a:r>
              <a:rPr lang="en-GB" sz="1700"/>
              <a:t> (deprecated) → left, center, right.</a:t>
            </a:r>
            <a:br>
              <a:rPr lang="en-GB" sz="1700"/>
            </a:br>
            <a:endParaRPr sz="1700"/>
          </a:p>
          <a:p>
            <a:pPr indent="-336550" lvl="0" marL="457200" rtl="0" algn="l">
              <a:spcBef>
                <a:spcPts val="0"/>
              </a:spcBef>
              <a:spcAft>
                <a:spcPts val="0"/>
              </a:spcAft>
              <a:buSzPts val="1700"/>
              <a:buChar char="●"/>
            </a:pPr>
            <a:r>
              <a:rPr b="1" lang="en-GB" sz="1700"/>
              <a:t>bgcolor</a:t>
            </a:r>
            <a:r>
              <a:rPr lang="en-GB" sz="1700"/>
              <a:t> (deprecated) → background color.</a:t>
            </a:r>
            <a:br>
              <a:rPr lang="en-GB" sz="1700"/>
            </a:br>
            <a:endParaRPr sz="1700"/>
          </a:p>
          <a:p>
            <a:pPr indent="-336550" lvl="0" marL="457200" rtl="0" algn="l">
              <a:spcBef>
                <a:spcPts val="0"/>
              </a:spcBef>
              <a:spcAft>
                <a:spcPts val="0"/>
              </a:spcAft>
              <a:buSzPts val="1700"/>
              <a:buChar char="●"/>
            </a:pPr>
            <a:r>
              <a:rPr b="1" lang="en-GB" sz="1700"/>
              <a:t>bordercolor</a:t>
            </a:r>
            <a:r>
              <a:rPr lang="en-GB" sz="1700"/>
              <a:t> (deprecated) → color of border.</a:t>
            </a:r>
            <a:endParaRPr sz="1700"/>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819150" y="5455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 of &lt;tr&gt; tag</a:t>
            </a:r>
            <a:endParaRPr/>
          </a:p>
        </p:txBody>
      </p:sp>
      <p:sp>
        <p:nvSpPr>
          <p:cNvPr id="346" name="Google Shape;346;p49"/>
          <p:cNvSpPr txBox="1"/>
          <p:nvPr/>
        </p:nvSpPr>
        <p:spPr>
          <a:xfrm>
            <a:off x="819150" y="1442650"/>
            <a:ext cx="6702900" cy="24321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b="1" lang="en-GB" sz="1900"/>
              <a:t>align</a:t>
            </a:r>
            <a:r>
              <a:rPr lang="en-GB" sz="1900"/>
              <a:t> (deprecated) → align content inside row (left, center, right).</a:t>
            </a:r>
            <a:br>
              <a:rPr lang="en-GB" sz="1900"/>
            </a:br>
            <a:endParaRPr sz="1900"/>
          </a:p>
          <a:p>
            <a:pPr indent="-349250" lvl="0" marL="457200" rtl="0" algn="l">
              <a:spcBef>
                <a:spcPts val="0"/>
              </a:spcBef>
              <a:spcAft>
                <a:spcPts val="0"/>
              </a:spcAft>
              <a:buSzPts val="1900"/>
              <a:buChar char="●"/>
            </a:pPr>
            <a:r>
              <a:rPr b="1" lang="en-GB" sz="1900"/>
              <a:t>valign</a:t>
            </a:r>
            <a:r>
              <a:rPr lang="en-GB" sz="1900"/>
              <a:t> (deprecated) → vertical alignment (top, middle, bottom).</a:t>
            </a:r>
            <a:br>
              <a:rPr lang="en-GB" sz="1900"/>
            </a:br>
            <a:endParaRPr sz="1900"/>
          </a:p>
          <a:p>
            <a:pPr indent="-349250" lvl="0" marL="457200" rtl="0" algn="l">
              <a:spcBef>
                <a:spcPts val="0"/>
              </a:spcBef>
              <a:spcAft>
                <a:spcPts val="0"/>
              </a:spcAft>
              <a:buSzPts val="1900"/>
              <a:buChar char="●"/>
            </a:pPr>
            <a:r>
              <a:rPr b="1" lang="en-GB" sz="1900"/>
              <a:t>bgcolor</a:t>
            </a:r>
            <a:r>
              <a:rPr lang="en-GB" sz="1900"/>
              <a:t> (deprecated) → row background color.</a:t>
            </a:r>
            <a:endParaRPr sz="1900"/>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819150" y="415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 of &lt;th&gt; tag and &lt;td&gt; tag</a:t>
            </a:r>
            <a:endParaRPr/>
          </a:p>
        </p:txBody>
      </p:sp>
      <p:sp>
        <p:nvSpPr>
          <p:cNvPr id="352" name="Google Shape;352;p50"/>
          <p:cNvSpPr txBox="1"/>
          <p:nvPr/>
        </p:nvSpPr>
        <p:spPr>
          <a:xfrm>
            <a:off x="819150" y="1312125"/>
            <a:ext cx="6702900" cy="3432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GB" sz="1800"/>
              <a:t>colspan</a:t>
            </a:r>
            <a:r>
              <a:rPr lang="en-GB" sz="1800"/>
              <a:t> → span header across multiple columns.</a:t>
            </a:r>
            <a:br>
              <a:rPr lang="en-GB" sz="1800"/>
            </a:br>
            <a:endParaRPr sz="1800"/>
          </a:p>
          <a:p>
            <a:pPr indent="-342900" lvl="0" marL="457200" rtl="0" algn="l">
              <a:spcBef>
                <a:spcPts val="0"/>
              </a:spcBef>
              <a:spcAft>
                <a:spcPts val="0"/>
              </a:spcAft>
              <a:buSzPts val="1800"/>
              <a:buChar char="●"/>
            </a:pPr>
            <a:r>
              <a:rPr b="1" lang="en-GB" sz="1800"/>
              <a:t>rowspan</a:t>
            </a:r>
            <a:r>
              <a:rPr lang="en-GB" sz="1800"/>
              <a:t> → span header across multiple rows.</a:t>
            </a:r>
            <a:br>
              <a:rPr lang="en-GB" sz="1800"/>
            </a:br>
            <a:endParaRPr sz="1800"/>
          </a:p>
          <a:p>
            <a:pPr indent="-342900" lvl="0" marL="457200" rtl="0" algn="l">
              <a:spcBef>
                <a:spcPts val="0"/>
              </a:spcBef>
              <a:spcAft>
                <a:spcPts val="0"/>
              </a:spcAft>
              <a:buSzPts val="1800"/>
              <a:buChar char="●"/>
            </a:pPr>
            <a:r>
              <a:rPr b="1" lang="en-GB" sz="1800"/>
              <a:t>align</a:t>
            </a:r>
            <a:r>
              <a:rPr lang="en-GB" sz="1800"/>
              <a:t> (deprecated) → left, center, right.</a:t>
            </a:r>
            <a:br>
              <a:rPr lang="en-GB" sz="1800"/>
            </a:br>
            <a:endParaRPr sz="1800"/>
          </a:p>
          <a:p>
            <a:pPr indent="-342900" lvl="0" marL="457200" rtl="0" algn="l">
              <a:spcBef>
                <a:spcPts val="0"/>
              </a:spcBef>
              <a:spcAft>
                <a:spcPts val="0"/>
              </a:spcAft>
              <a:buSzPts val="1800"/>
              <a:buChar char="●"/>
            </a:pPr>
            <a:r>
              <a:rPr b="1" lang="en-GB" sz="1800"/>
              <a:t>valign</a:t>
            </a:r>
            <a:r>
              <a:rPr lang="en-GB" sz="1800"/>
              <a:t> (deprecated) → vertical alignment.</a:t>
            </a:r>
            <a:br>
              <a:rPr lang="en-GB" sz="1800"/>
            </a:br>
            <a:endParaRPr sz="1800"/>
          </a:p>
          <a:p>
            <a:pPr indent="-342900" lvl="0" marL="457200" rtl="0" algn="l">
              <a:spcBef>
                <a:spcPts val="0"/>
              </a:spcBef>
              <a:spcAft>
                <a:spcPts val="0"/>
              </a:spcAft>
              <a:buSzPts val="1800"/>
              <a:buChar char="●"/>
            </a:pPr>
            <a:r>
              <a:rPr b="1" lang="en-GB" sz="1800"/>
              <a:t>bgcolor</a:t>
            </a:r>
            <a:r>
              <a:rPr lang="en-GB" sz="1800"/>
              <a:t> (deprecated) → background color.</a:t>
            </a:r>
            <a:br>
              <a:rPr lang="en-GB" sz="1800"/>
            </a:br>
            <a:endParaRPr sz="1800"/>
          </a:p>
          <a:p>
            <a:pPr indent="-342900" lvl="0" marL="457200" rtl="0" algn="l">
              <a:spcBef>
                <a:spcPts val="0"/>
              </a:spcBef>
              <a:spcAft>
                <a:spcPts val="0"/>
              </a:spcAft>
              <a:buSzPts val="1800"/>
              <a:buChar char="●"/>
            </a:pPr>
            <a:r>
              <a:rPr b="1" lang="en-GB" sz="1800"/>
              <a:t>width / height</a:t>
            </a:r>
            <a:r>
              <a:rPr lang="en-GB" sz="1800"/>
              <a:t> → cell size.</a:t>
            </a:r>
            <a:endParaRPr sz="1800"/>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819150" y="453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&lt;colgroup&gt; tag </a:t>
            </a:r>
            <a:endParaRPr/>
          </a:p>
        </p:txBody>
      </p:sp>
      <p:sp>
        <p:nvSpPr>
          <p:cNvPr id="358" name="Google Shape;358;p51"/>
          <p:cNvSpPr txBox="1"/>
          <p:nvPr>
            <p:ph idx="1" type="body"/>
          </p:nvPr>
        </p:nvSpPr>
        <p:spPr>
          <a:xfrm>
            <a:off x="819150" y="1286750"/>
            <a:ext cx="7505700" cy="34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900"/>
              <a:t>&lt;colgroup&gt; :- </a:t>
            </a:r>
            <a:r>
              <a:rPr lang="en-GB" sz="1700">
                <a:solidFill>
                  <a:srgbClr val="000000"/>
                </a:solidFill>
                <a:latin typeface="Arial"/>
                <a:ea typeface="Arial"/>
                <a:cs typeface="Arial"/>
                <a:sym typeface="Arial"/>
              </a:rPr>
              <a:t>The &lt;colgroup&gt; tag is used to </a:t>
            </a:r>
            <a:r>
              <a:rPr b="1" lang="en-GB" sz="1700">
                <a:solidFill>
                  <a:srgbClr val="000000"/>
                </a:solidFill>
                <a:latin typeface="Arial"/>
                <a:ea typeface="Arial"/>
                <a:cs typeface="Arial"/>
                <a:sym typeface="Arial"/>
              </a:rPr>
              <a:t>group one or more columns in a table</a:t>
            </a:r>
            <a:r>
              <a:rPr lang="en-GB" sz="1700">
                <a:solidFill>
                  <a:srgbClr val="000000"/>
                </a:solidFill>
                <a:latin typeface="Arial"/>
                <a:ea typeface="Arial"/>
                <a:cs typeface="Arial"/>
                <a:sym typeface="Arial"/>
              </a:rPr>
              <a:t> so that you can apply common styles or attributes to them at once. It is placed inside a table, </a:t>
            </a:r>
            <a:r>
              <a:rPr b="1" lang="en-GB" sz="1700">
                <a:solidFill>
                  <a:srgbClr val="000000"/>
                </a:solidFill>
                <a:latin typeface="Arial"/>
                <a:ea typeface="Arial"/>
                <a:cs typeface="Arial"/>
                <a:sym typeface="Arial"/>
              </a:rPr>
              <a:t>before the table rows</a:t>
            </a:r>
            <a:r>
              <a:rPr lang="en-GB" sz="1700">
                <a:solidFill>
                  <a:srgbClr val="000000"/>
                </a:solidFill>
                <a:latin typeface="Arial"/>
                <a:ea typeface="Arial"/>
                <a:cs typeface="Arial"/>
                <a:sym typeface="Arial"/>
              </a:rPr>
              <a:t>, and helps in organizing column formatting efficiently.</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GB" sz="1700">
                <a:solidFill>
                  <a:srgbClr val="000000"/>
                </a:solidFill>
                <a:latin typeface="Arial"/>
                <a:ea typeface="Arial"/>
                <a:cs typeface="Arial"/>
                <a:sym typeface="Arial"/>
              </a:rPr>
              <a:t>Key Points :-</a:t>
            </a:r>
            <a:r>
              <a:rPr lang="en-GB" sz="1700">
                <a:solidFill>
                  <a:srgbClr val="000000"/>
                </a:solidFill>
                <a:latin typeface="Arial"/>
                <a:ea typeface="Arial"/>
                <a:cs typeface="Arial"/>
                <a:sym typeface="Arial"/>
              </a:rPr>
              <a:t> </a:t>
            </a:r>
            <a:endParaRPr sz="1700">
              <a:solidFill>
                <a:srgbClr val="000000"/>
              </a:solidFill>
              <a:latin typeface="Arial"/>
              <a:ea typeface="Arial"/>
              <a:cs typeface="Arial"/>
              <a:sym typeface="Arial"/>
            </a:endParaRPr>
          </a:p>
          <a:p>
            <a:pPr indent="-336550" lvl="0" marL="457200" marR="0" rtl="0" algn="l">
              <a:lnSpc>
                <a:spcPct val="115000"/>
              </a:lnSpc>
              <a:spcBef>
                <a:spcPts val="1200"/>
              </a:spcBef>
              <a:spcAft>
                <a:spcPts val="0"/>
              </a:spcAft>
              <a:buClr>
                <a:srgbClr val="000000"/>
              </a:buClr>
              <a:buSzPts val="1700"/>
              <a:buFont typeface="Arial"/>
              <a:buChar char="●"/>
            </a:pPr>
            <a:r>
              <a:rPr lang="en-GB" sz="1700">
                <a:solidFill>
                  <a:srgbClr val="000000"/>
                </a:solidFill>
                <a:latin typeface="Arial"/>
                <a:ea typeface="Arial"/>
                <a:cs typeface="Arial"/>
                <a:sym typeface="Arial"/>
              </a:rPr>
              <a:t>Groups columns together.</a:t>
            </a:r>
            <a:endParaRPr sz="1700">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Can contain one or more &lt;col&gt; tags.</a:t>
            </a:r>
            <a:endParaRPr sz="1700">
              <a:solidFill>
                <a:srgbClr val="000000"/>
              </a:solidFill>
              <a:latin typeface="Arial"/>
              <a:ea typeface="Arial"/>
              <a:cs typeface="Arial"/>
              <a:sym typeface="Arial"/>
            </a:endParaRPr>
          </a:p>
          <a:p>
            <a:pPr indent="-336550" lvl="0" marL="457200" marR="0" rtl="0" algn="l">
              <a:lnSpc>
                <a:spcPct val="115000"/>
              </a:lnSpc>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Improves readability and reduces repetition of styles</a:t>
            </a:r>
            <a:r>
              <a:rPr lang="en-GB"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5865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Examples</a:t>
            </a:r>
            <a:endParaRPr/>
          </a:p>
        </p:txBody>
      </p:sp>
      <p:sp>
        <p:nvSpPr>
          <p:cNvPr id="146" name="Google Shape;146;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div , p , h1–h6 , header , footer , section , article , nav , aside , main , form , ul , ol, li , table , hr , pre , table , caption , thead , tbody , tfoot , tr , th , td , fieldset , legend </a:t>
            </a:r>
            <a:endParaRPr sz="2400"/>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819150" y="453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&lt;col&gt; tag</a:t>
            </a:r>
            <a:endParaRPr/>
          </a:p>
        </p:txBody>
      </p:sp>
      <p:sp>
        <p:nvSpPr>
          <p:cNvPr id="364" name="Google Shape;364;p52"/>
          <p:cNvSpPr txBox="1"/>
          <p:nvPr>
            <p:ph idx="1" type="body"/>
          </p:nvPr>
        </p:nvSpPr>
        <p:spPr>
          <a:xfrm>
            <a:off x="819150" y="1234525"/>
            <a:ext cx="7505700" cy="3485400"/>
          </a:xfrm>
          <a:prstGeom prst="rect">
            <a:avLst/>
          </a:prstGeom>
        </p:spPr>
        <p:txBody>
          <a:bodyPr anchorCtr="0" anchor="t" bIns="91425" lIns="91425" spcFirstLastPara="1" rIns="91425" wrap="square" tIns="91425">
            <a:normAutofit fontScale="92500" lnSpcReduction="10000"/>
          </a:bodyPr>
          <a:lstStyle/>
          <a:p>
            <a:pPr indent="0" lvl="0" marL="0" marR="381000" rtl="0" algn="l">
              <a:spcBef>
                <a:spcPts val="1200"/>
              </a:spcBef>
              <a:spcAft>
                <a:spcPts val="0"/>
              </a:spcAft>
              <a:buNone/>
            </a:pPr>
            <a:r>
              <a:rPr lang="en-GB" sz="1816">
                <a:solidFill>
                  <a:srgbClr val="000000"/>
                </a:solidFill>
                <a:latin typeface="Arial"/>
                <a:ea typeface="Arial"/>
                <a:cs typeface="Arial"/>
                <a:sym typeface="Arial"/>
              </a:rPr>
              <a:t>The &lt;col&gt; tag is used to </a:t>
            </a:r>
            <a:r>
              <a:rPr b="1" lang="en-GB" sz="1816">
                <a:solidFill>
                  <a:srgbClr val="000000"/>
                </a:solidFill>
                <a:latin typeface="Arial"/>
                <a:ea typeface="Arial"/>
                <a:cs typeface="Arial"/>
                <a:sym typeface="Arial"/>
              </a:rPr>
              <a:t>define a single column (or multiple columns using</a:t>
            </a:r>
            <a:r>
              <a:rPr lang="en-GB" sz="1816">
                <a:solidFill>
                  <a:srgbClr val="000000"/>
                </a:solidFill>
                <a:latin typeface="Arial"/>
                <a:ea typeface="Arial"/>
                <a:cs typeface="Arial"/>
                <a:sym typeface="Arial"/>
              </a:rPr>
              <a:t> </a:t>
            </a:r>
            <a:r>
              <a:rPr b="1" lang="en-GB" sz="1816">
                <a:solidFill>
                  <a:srgbClr val="000000"/>
                </a:solidFill>
                <a:latin typeface="Arial"/>
                <a:ea typeface="Arial"/>
                <a:cs typeface="Arial"/>
                <a:sym typeface="Arial"/>
              </a:rPr>
              <a:t>span</a:t>
            </a:r>
            <a:r>
              <a:rPr lang="en-GB" sz="1816">
                <a:solidFill>
                  <a:srgbClr val="000000"/>
                </a:solidFill>
                <a:latin typeface="Arial"/>
                <a:ea typeface="Arial"/>
                <a:cs typeface="Arial"/>
                <a:sym typeface="Arial"/>
              </a:rPr>
              <a:t>) inside a &lt;colgroup&gt;. You can apply styles like width, background color, or alignment to the entire column without adding the same style to every cell.</a:t>
            </a:r>
            <a:endParaRPr sz="1816">
              <a:solidFill>
                <a:srgbClr val="000000"/>
              </a:solidFill>
              <a:latin typeface="Arial"/>
              <a:ea typeface="Arial"/>
              <a:cs typeface="Arial"/>
              <a:sym typeface="Arial"/>
            </a:endParaRPr>
          </a:p>
          <a:p>
            <a:pPr indent="0" lvl="0" marL="0" rtl="0" algn="l">
              <a:spcBef>
                <a:spcPts val="1200"/>
              </a:spcBef>
              <a:spcAft>
                <a:spcPts val="0"/>
              </a:spcAft>
              <a:buNone/>
            </a:pPr>
            <a:r>
              <a:rPr b="1" lang="en-GB" sz="2159">
                <a:solidFill>
                  <a:srgbClr val="000000"/>
                </a:solidFill>
                <a:latin typeface="Arial"/>
                <a:ea typeface="Arial"/>
                <a:cs typeface="Arial"/>
                <a:sym typeface="Arial"/>
              </a:rPr>
              <a:t>Key points:-</a:t>
            </a:r>
            <a:endParaRPr b="1" sz="2159">
              <a:solidFill>
                <a:srgbClr val="000000"/>
              </a:solidFill>
              <a:latin typeface="Arial"/>
              <a:ea typeface="Arial"/>
              <a:cs typeface="Arial"/>
              <a:sym typeface="Arial"/>
            </a:endParaRPr>
          </a:p>
          <a:p>
            <a:pPr indent="-328453" lvl="0" marL="457200" marR="0" rtl="0" algn="l">
              <a:lnSpc>
                <a:spcPct val="115000"/>
              </a:lnSpc>
              <a:spcBef>
                <a:spcPts val="1200"/>
              </a:spcBef>
              <a:spcAft>
                <a:spcPts val="0"/>
              </a:spcAft>
              <a:buClr>
                <a:srgbClr val="000000"/>
              </a:buClr>
              <a:buSzPct val="100000"/>
              <a:buFont typeface="Arial"/>
              <a:buChar char="●"/>
            </a:pPr>
            <a:r>
              <a:rPr lang="en-GB" sz="1700">
                <a:solidFill>
                  <a:srgbClr val="000000"/>
                </a:solidFill>
                <a:latin typeface="Arial"/>
                <a:ea typeface="Arial"/>
                <a:cs typeface="Arial"/>
                <a:sym typeface="Arial"/>
              </a:rPr>
              <a:t>Cannot contain content (no &lt;td&gt; or &lt;th&gt; inside).</a:t>
            </a:r>
            <a:br>
              <a:rPr lang="en-GB"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328453" lvl="0" marL="457200" marR="0" rtl="0" algn="l">
              <a:lnSpc>
                <a:spcPct val="115000"/>
              </a:lnSpc>
              <a:spcBef>
                <a:spcPts val="0"/>
              </a:spcBef>
              <a:spcAft>
                <a:spcPts val="0"/>
              </a:spcAft>
              <a:buClr>
                <a:srgbClr val="000000"/>
              </a:buClr>
              <a:buSzPct val="100000"/>
              <a:buFont typeface="Arial"/>
              <a:buChar char="●"/>
            </a:pPr>
            <a:r>
              <a:rPr lang="en-GB" sz="1700">
                <a:solidFill>
                  <a:srgbClr val="000000"/>
                </a:solidFill>
                <a:latin typeface="Arial"/>
                <a:ea typeface="Arial"/>
                <a:cs typeface="Arial"/>
                <a:sym typeface="Arial"/>
              </a:rPr>
              <a:t>Styles/attributes applied here affect the whole column.</a:t>
            </a:r>
            <a:br>
              <a:rPr lang="en-GB"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328453" lvl="0" marL="457200" marR="0" rtl="0" algn="l">
              <a:lnSpc>
                <a:spcPct val="115000"/>
              </a:lnSpc>
              <a:spcBef>
                <a:spcPts val="0"/>
              </a:spcBef>
              <a:spcAft>
                <a:spcPts val="0"/>
              </a:spcAft>
              <a:buClr>
                <a:srgbClr val="000000"/>
              </a:buClr>
              <a:buSzPct val="100000"/>
              <a:buFont typeface="Arial"/>
              <a:buChar char="●"/>
            </a:pPr>
            <a:r>
              <a:rPr lang="en-GB" sz="1700">
                <a:solidFill>
                  <a:srgbClr val="000000"/>
                </a:solidFill>
                <a:latin typeface="Arial"/>
                <a:ea typeface="Arial"/>
                <a:cs typeface="Arial"/>
                <a:sym typeface="Arial"/>
              </a:rPr>
              <a:t>Can use the span attribute to apply the style to multiple consecutive columns.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819150" y="519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 </a:t>
            </a:r>
            <a:endParaRPr/>
          </a:p>
        </p:txBody>
      </p:sp>
      <p:sp>
        <p:nvSpPr>
          <p:cNvPr id="370" name="Google Shape;370;p53"/>
          <p:cNvSpPr txBox="1"/>
          <p:nvPr>
            <p:ph idx="1" type="body"/>
          </p:nvPr>
        </p:nvSpPr>
        <p:spPr>
          <a:xfrm>
            <a:off x="819150" y="1338975"/>
            <a:ext cx="7505700" cy="3099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100"/>
              <a:t>&lt;table border="1"&gt;</a:t>
            </a:r>
            <a:endParaRPr sz="6100"/>
          </a:p>
          <a:p>
            <a:pPr indent="0" lvl="0" marL="0" rtl="0" algn="l">
              <a:spcBef>
                <a:spcPts val="1200"/>
              </a:spcBef>
              <a:spcAft>
                <a:spcPts val="0"/>
              </a:spcAft>
              <a:buNone/>
            </a:pPr>
            <a:r>
              <a:rPr lang="en-GB" sz="6100"/>
              <a:t>  &lt;colgroup bgcolor=red&gt;</a:t>
            </a:r>
            <a:endParaRPr sz="6100"/>
          </a:p>
          <a:p>
            <a:pPr indent="0" lvl="0" marL="0" rtl="0" algn="l">
              <a:spcBef>
                <a:spcPts val="1200"/>
              </a:spcBef>
              <a:spcAft>
                <a:spcPts val="0"/>
              </a:spcAft>
              <a:buNone/>
            </a:pPr>
            <a:r>
              <a:rPr lang="en-GB" sz="6100"/>
              <a:t>    </a:t>
            </a:r>
            <a:r>
              <a:rPr lang="en-GB" sz="6100"/>
              <a:t>&lt;col span="1"&gt;</a:t>
            </a:r>
            <a:endParaRPr sz="6100"/>
          </a:p>
          <a:p>
            <a:pPr indent="0" lvl="0" marL="0" rtl="0" algn="l">
              <a:spcBef>
                <a:spcPts val="1200"/>
              </a:spcBef>
              <a:spcAft>
                <a:spcPts val="0"/>
              </a:spcAft>
              <a:buNone/>
            </a:pPr>
            <a:r>
              <a:rPr lang="en-GB" sz="6100"/>
              <a:t>    &lt;col span="2"&gt;</a:t>
            </a:r>
            <a:endParaRPr sz="6100"/>
          </a:p>
          <a:p>
            <a:pPr indent="0" lvl="0" marL="0" rtl="0" algn="l">
              <a:spcBef>
                <a:spcPts val="1200"/>
              </a:spcBef>
              <a:spcAft>
                <a:spcPts val="0"/>
              </a:spcAft>
              <a:buNone/>
            </a:pPr>
            <a:r>
              <a:rPr lang="en-GB" sz="6100"/>
              <a:t>  &lt;/colgroup&gt;</a:t>
            </a:r>
            <a:endParaRPr sz="6100"/>
          </a:p>
          <a:p>
            <a:pPr indent="0" lvl="0" marL="0" rtl="0" algn="l">
              <a:spcBef>
                <a:spcPts val="1200"/>
              </a:spcBef>
              <a:spcAft>
                <a:spcPts val="0"/>
              </a:spcAft>
              <a:buNone/>
            </a:pPr>
            <a:r>
              <a:rPr lang="en-GB" sz="6100"/>
              <a:t>  &lt;tr&gt; &lt;th&gt;Roll No&lt;/th&gt; &lt;th&gt;Name&lt;/th&gt; &lt;th&gt;Marks&lt;/th&gt; &lt;/tr&gt;</a:t>
            </a:r>
            <a:endParaRPr sz="6100"/>
          </a:p>
          <a:p>
            <a:pPr indent="0" lvl="0" marL="0" rtl="0" algn="l">
              <a:spcBef>
                <a:spcPts val="1200"/>
              </a:spcBef>
              <a:spcAft>
                <a:spcPts val="0"/>
              </a:spcAft>
              <a:buNone/>
            </a:pPr>
            <a:r>
              <a:rPr lang="en-GB" sz="6100"/>
              <a:t>  &lt;tr&gt; &lt;td&gt;1&lt;/td&gt; &lt;td&gt;Aditi&lt;/td&gt; &lt;td&gt;90&lt;/td&gt; &lt;/tr&gt;</a:t>
            </a:r>
            <a:endParaRPr sz="6100"/>
          </a:p>
          <a:p>
            <a:pPr indent="0" lvl="0" marL="0" rtl="0" algn="l">
              <a:spcBef>
                <a:spcPts val="1200"/>
              </a:spcBef>
              <a:spcAft>
                <a:spcPts val="0"/>
              </a:spcAft>
              <a:buNone/>
            </a:pPr>
            <a:r>
              <a:rPr lang="en-GB" sz="6100"/>
              <a:t>&lt;/table&gt;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Inline</a:t>
            </a:r>
            <a:r>
              <a:rPr lang="en-GB"/>
              <a:t> Elements</a:t>
            </a:r>
            <a:endParaRPr/>
          </a:p>
        </p:txBody>
      </p:sp>
      <p:sp>
        <p:nvSpPr>
          <p:cNvPr id="152" name="Google Shape;152;p17"/>
          <p:cNvSpPr txBox="1"/>
          <p:nvPr>
            <p:ph idx="1" type="body"/>
          </p:nvPr>
        </p:nvSpPr>
        <p:spPr>
          <a:xfrm>
            <a:off x="819150" y="1600050"/>
            <a:ext cx="7505700" cy="2838600"/>
          </a:xfrm>
          <a:prstGeom prst="rect">
            <a:avLst/>
          </a:prstGeom>
        </p:spPr>
        <p:txBody>
          <a:bodyPr anchorCtr="0" anchor="t" bIns="91425" lIns="91425" spcFirstLastPara="1" rIns="91425" wrap="square" tIns="91425">
            <a:normAutofit/>
          </a:bodyPr>
          <a:lstStyle/>
          <a:p>
            <a:pPr indent="-339725" lvl="0" marL="457200" rtl="0" algn="l">
              <a:spcBef>
                <a:spcPts val="1200"/>
              </a:spcBef>
              <a:spcAft>
                <a:spcPts val="0"/>
              </a:spcAft>
              <a:buClr>
                <a:srgbClr val="000000"/>
              </a:buClr>
              <a:buSzPts val="1750"/>
              <a:buFont typeface="Verdana"/>
              <a:buChar char="●"/>
            </a:pPr>
            <a:r>
              <a:rPr lang="en-GB" sz="1750">
                <a:solidFill>
                  <a:srgbClr val="000000"/>
                </a:solidFill>
                <a:highlight>
                  <a:srgbClr val="FFFFFF"/>
                </a:highlight>
                <a:latin typeface="Verdana"/>
                <a:ea typeface="Verdana"/>
                <a:cs typeface="Verdana"/>
                <a:sym typeface="Verdana"/>
              </a:rPr>
              <a:t>Elements that flow within the content, taking only the width needed for their content and not starting on a new line.</a:t>
            </a:r>
            <a:endParaRPr sz="1750">
              <a:solidFill>
                <a:srgbClr val="000000"/>
              </a:solidFill>
              <a:highlight>
                <a:srgbClr val="FFFFFF"/>
              </a:highlight>
              <a:latin typeface="Verdana"/>
              <a:ea typeface="Verdana"/>
              <a:cs typeface="Verdana"/>
              <a:sym typeface="Verdana"/>
            </a:endParaRPr>
          </a:p>
          <a:p>
            <a:pPr indent="-339725" lvl="0" marL="457200" rtl="0" algn="l">
              <a:spcBef>
                <a:spcPts val="0"/>
              </a:spcBef>
              <a:spcAft>
                <a:spcPts val="0"/>
              </a:spcAft>
              <a:buClr>
                <a:srgbClr val="000000"/>
              </a:buClr>
              <a:buSzPts val="1750"/>
              <a:buFont typeface="Verdana"/>
              <a:buChar char="●"/>
            </a:pPr>
            <a:r>
              <a:rPr lang="en-GB" sz="1750">
                <a:solidFill>
                  <a:srgbClr val="000000"/>
                </a:solidFill>
                <a:highlight>
                  <a:srgbClr val="FFFFFF"/>
                </a:highlight>
                <a:latin typeface="Verdana"/>
                <a:ea typeface="Verdana"/>
                <a:cs typeface="Verdana"/>
                <a:sym typeface="Verdana"/>
              </a:rPr>
              <a:t>Do not break the flow of content (no new line).</a:t>
            </a:r>
            <a:endParaRPr sz="1750">
              <a:solidFill>
                <a:srgbClr val="000000"/>
              </a:solidFill>
              <a:highlight>
                <a:srgbClr val="FFFFFF"/>
              </a:highlight>
              <a:latin typeface="Verdana"/>
              <a:ea typeface="Verdana"/>
              <a:cs typeface="Verdana"/>
              <a:sym typeface="Verdana"/>
            </a:endParaRPr>
          </a:p>
          <a:p>
            <a:pPr indent="-339725" lvl="0" marL="457200" rtl="0" algn="l">
              <a:spcBef>
                <a:spcPts val="0"/>
              </a:spcBef>
              <a:spcAft>
                <a:spcPts val="0"/>
              </a:spcAft>
              <a:buClr>
                <a:srgbClr val="000000"/>
              </a:buClr>
              <a:buSzPts val="1750"/>
              <a:buFont typeface="Verdana"/>
              <a:buChar char="●"/>
            </a:pPr>
            <a:r>
              <a:rPr lang="en-GB" sz="1750">
                <a:solidFill>
                  <a:srgbClr val="000000"/>
                </a:solidFill>
                <a:highlight>
                  <a:srgbClr val="FFFFFF"/>
                </a:highlight>
                <a:latin typeface="Verdana"/>
                <a:ea typeface="Verdana"/>
                <a:cs typeface="Verdana"/>
                <a:sym typeface="Verdana"/>
              </a:rPr>
              <a:t>Typically cannot have width, height, or top/bottom margins (unless styled as block or inline-block)</a:t>
            </a:r>
            <a:endParaRPr sz="1750">
              <a:solidFill>
                <a:srgbClr val="000000"/>
              </a:solidFill>
              <a:highlight>
                <a:srgbClr val="FFFFFF"/>
              </a:highlight>
              <a:latin typeface="Verdana"/>
              <a:ea typeface="Verdana"/>
              <a:cs typeface="Verdana"/>
              <a:sym typeface="Verdana"/>
            </a:endParaRPr>
          </a:p>
          <a:p>
            <a:pPr indent="-339725" lvl="0" marL="457200" rtl="0" algn="l">
              <a:spcBef>
                <a:spcPts val="0"/>
              </a:spcBef>
              <a:spcAft>
                <a:spcPts val="0"/>
              </a:spcAft>
              <a:buClr>
                <a:srgbClr val="000000"/>
              </a:buClr>
              <a:buSzPts val="1750"/>
              <a:buFont typeface="Verdana"/>
              <a:buChar char="●"/>
            </a:pPr>
            <a:r>
              <a:rPr lang="en-GB" sz="1750">
                <a:solidFill>
                  <a:srgbClr val="000000"/>
                </a:solidFill>
                <a:highlight>
                  <a:srgbClr val="FFFFFF"/>
                </a:highlight>
                <a:latin typeface="Verdana"/>
                <a:ea typeface="Verdana"/>
                <a:cs typeface="Verdana"/>
                <a:sym typeface="Verdana"/>
              </a:rPr>
              <a:t>Can contain other inline elements but not block-level elements (in valid HTML).</a:t>
            </a:r>
            <a:endParaRPr sz="1750">
              <a:solidFill>
                <a:srgbClr val="000000"/>
              </a:solidFill>
              <a:highlight>
                <a:srgbClr val="FFFFFF"/>
              </a:highlight>
              <a:latin typeface="Verdana"/>
              <a:ea typeface="Verdana"/>
              <a:cs typeface="Verdana"/>
              <a:sym typeface="Verdana"/>
            </a:endParaRPr>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Examples</a:t>
            </a:r>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a , span  , i , b , strong , u , sub , sup , small , mark , del</a:t>
            </a:r>
            <a:endParaRPr sz="21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574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Inline Block Elements</a:t>
            </a:r>
            <a:endParaRPr/>
          </a:p>
        </p:txBody>
      </p:sp>
      <p:sp>
        <p:nvSpPr>
          <p:cNvPr id="164" name="Google Shape;164;p19"/>
          <p:cNvSpPr txBox="1"/>
          <p:nvPr>
            <p:ph idx="1" type="body"/>
          </p:nvPr>
        </p:nvSpPr>
        <p:spPr>
          <a:xfrm>
            <a:off x="754200" y="1406000"/>
            <a:ext cx="7953600" cy="3405600"/>
          </a:xfrm>
          <a:prstGeom prst="rect">
            <a:avLst/>
          </a:prstGeom>
        </p:spPr>
        <p:txBody>
          <a:bodyPr anchorCtr="0" anchor="t" bIns="91425" lIns="91425" spcFirstLastPara="1" rIns="91425" wrap="square" tIns="91425">
            <a:normAutofit fontScale="70000" lnSpcReduction="10000"/>
          </a:bodyPr>
          <a:lstStyle/>
          <a:p>
            <a:pPr indent="-335935" lvl="0" marL="457200" rtl="0" algn="l">
              <a:lnSpc>
                <a:spcPct val="150000"/>
              </a:lnSpc>
              <a:spcBef>
                <a:spcPts val="1200"/>
              </a:spcBef>
              <a:spcAft>
                <a:spcPts val="0"/>
              </a:spcAft>
              <a:buClr>
                <a:srgbClr val="000000"/>
              </a:buClr>
              <a:buSzPct val="100000"/>
              <a:buFont typeface="Arial"/>
              <a:buChar char="●"/>
            </a:pPr>
            <a:r>
              <a:rPr lang="en-GB" sz="2414">
                <a:solidFill>
                  <a:srgbClr val="000000"/>
                </a:solidFill>
                <a:latin typeface="Arial"/>
                <a:ea typeface="Arial"/>
                <a:cs typeface="Arial"/>
                <a:sym typeface="Arial"/>
              </a:rPr>
              <a:t>Inline-block elements are HTML elements whose display behavior combines characteristics of both inline and block-level elements.</a:t>
            </a:r>
            <a:endParaRPr sz="2414">
              <a:solidFill>
                <a:srgbClr val="000000"/>
              </a:solidFill>
              <a:latin typeface="Arial"/>
              <a:ea typeface="Arial"/>
              <a:cs typeface="Arial"/>
              <a:sym typeface="Arial"/>
            </a:endParaRPr>
          </a:p>
          <a:p>
            <a:pPr indent="-335935" lvl="0" marL="457200" rtl="0" algn="l">
              <a:lnSpc>
                <a:spcPct val="150000"/>
              </a:lnSpc>
              <a:spcBef>
                <a:spcPts val="0"/>
              </a:spcBef>
              <a:spcAft>
                <a:spcPts val="0"/>
              </a:spcAft>
              <a:buClr>
                <a:srgbClr val="000000"/>
              </a:buClr>
              <a:buSzPct val="100000"/>
              <a:buFont typeface="Arial"/>
              <a:buChar char="●"/>
            </a:pPr>
            <a:r>
              <a:rPr lang="en-GB" sz="2414">
                <a:solidFill>
                  <a:srgbClr val="000000"/>
                </a:solidFill>
                <a:latin typeface="Arial"/>
                <a:ea typeface="Arial"/>
                <a:cs typeface="Arial"/>
                <a:sym typeface="Arial"/>
              </a:rPr>
              <a:t>They flow inline with surrounding content, but unlike pure inline elements, they allow block-level formatting, meaning you can set properties such as width, height, margin, and padding on all sides.</a:t>
            </a:r>
            <a:endParaRPr sz="2414">
              <a:solidFill>
                <a:srgbClr val="000000"/>
              </a:solidFill>
              <a:latin typeface="Arial"/>
              <a:ea typeface="Arial"/>
              <a:cs typeface="Arial"/>
              <a:sym typeface="Arial"/>
            </a:endParaRPr>
          </a:p>
          <a:p>
            <a:pPr indent="-335935" lvl="0" marL="457200" rtl="0" algn="l">
              <a:lnSpc>
                <a:spcPct val="150000"/>
              </a:lnSpc>
              <a:spcBef>
                <a:spcPts val="0"/>
              </a:spcBef>
              <a:spcAft>
                <a:spcPts val="0"/>
              </a:spcAft>
              <a:buClr>
                <a:srgbClr val="000000"/>
              </a:buClr>
              <a:buSzPct val="100000"/>
              <a:buFont typeface="Arial"/>
              <a:buChar char="●"/>
            </a:pPr>
            <a:r>
              <a:rPr lang="en-GB" sz="2414">
                <a:solidFill>
                  <a:srgbClr val="000000"/>
                </a:solidFill>
                <a:latin typeface="Arial"/>
                <a:ea typeface="Arial"/>
                <a:cs typeface="Arial"/>
                <a:sym typeface="Arial"/>
              </a:rPr>
              <a:t>This makes inline-block elements especially useful for creating flexible layouts, aligning multiple boxes horizontally, and styling inline components without forcing them to occupy the entire width of their parent container.</a:t>
            </a:r>
            <a:endParaRPr sz="2414">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Examples</a:t>
            </a:r>
            <a:endParaRPr/>
          </a:p>
        </p:txBody>
      </p:sp>
      <p:sp>
        <p:nvSpPr>
          <p:cNvPr id="170" name="Google Shape;170;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800">
                <a:latin typeface="Roboto Mono"/>
                <a:ea typeface="Roboto Mono"/>
                <a:cs typeface="Roboto Mono"/>
                <a:sym typeface="Roboto Mono"/>
              </a:rPr>
              <a:t>&lt;img&gt;</a:t>
            </a:r>
            <a:r>
              <a:rPr lang="en-GB" sz="1800">
                <a:latin typeface="Arial"/>
                <a:ea typeface="Arial"/>
                <a:cs typeface="Arial"/>
                <a:sym typeface="Arial"/>
              </a:rPr>
              <a:t>, </a:t>
            </a:r>
            <a:r>
              <a:rPr lang="en-GB" sz="1800">
                <a:latin typeface="Roboto Mono"/>
                <a:ea typeface="Roboto Mono"/>
                <a:cs typeface="Roboto Mono"/>
                <a:sym typeface="Roboto Mono"/>
              </a:rPr>
              <a:t>&lt;button&gt;</a:t>
            </a:r>
            <a:r>
              <a:rPr lang="en-GB" sz="1800">
                <a:latin typeface="Arial"/>
                <a:ea typeface="Arial"/>
                <a:cs typeface="Arial"/>
                <a:sym typeface="Arial"/>
              </a:rPr>
              <a:t>, </a:t>
            </a:r>
            <a:r>
              <a:rPr lang="en-GB" sz="1800">
                <a:latin typeface="Roboto Mono"/>
                <a:ea typeface="Roboto Mono"/>
                <a:cs typeface="Roboto Mono"/>
                <a:sym typeface="Roboto Mono"/>
              </a:rPr>
              <a:t>&lt;input&gt;</a:t>
            </a:r>
            <a:r>
              <a:rPr lang="en-GB" sz="1800">
                <a:latin typeface="Arial"/>
                <a:ea typeface="Arial"/>
                <a:cs typeface="Arial"/>
                <a:sym typeface="Arial"/>
              </a:rPr>
              <a:t>, </a:t>
            </a:r>
            <a:r>
              <a:rPr lang="en-GB" sz="1800">
                <a:latin typeface="Roboto Mono"/>
                <a:ea typeface="Roboto Mono"/>
                <a:cs typeface="Roboto Mono"/>
                <a:sym typeface="Roboto Mono"/>
              </a:rPr>
              <a:t>&lt;select&gt;</a:t>
            </a:r>
            <a:r>
              <a:rPr lang="en-GB" sz="1800">
                <a:latin typeface="Arial"/>
                <a:ea typeface="Arial"/>
                <a:cs typeface="Arial"/>
                <a:sym typeface="Arial"/>
              </a:rPr>
              <a:t>, </a:t>
            </a:r>
            <a:r>
              <a:rPr lang="en-GB" sz="1800">
                <a:latin typeface="Roboto Mono"/>
                <a:ea typeface="Roboto Mono"/>
                <a:cs typeface="Roboto Mono"/>
                <a:sym typeface="Roboto Mono"/>
              </a:rPr>
              <a:t>&lt;textarea&gt;</a:t>
            </a:r>
            <a:r>
              <a:rPr lang="en-GB" sz="1800">
                <a:latin typeface="Arial"/>
                <a:ea typeface="Arial"/>
                <a:cs typeface="Arial"/>
                <a:sym typeface="Arial"/>
              </a:rPr>
              <a:t>, </a:t>
            </a:r>
            <a:r>
              <a:rPr lang="en-GB" sz="1800">
                <a:latin typeface="Roboto Mono"/>
                <a:ea typeface="Roboto Mono"/>
                <a:cs typeface="Roboto Mono"/>
                <a:sym typeface="Roboto Mono"/>
              </a:rPr>
              <a:t>&lt;label&gt;</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DIV</a:t>
            </a:r>
            <a:endParaRPr/>
          </a:p>
        </p:txBody>
      </p:sp>
      <p:sp>
        <p:nvSpPr>
          <p:cNvPr id="176" name="Google Shape;176;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50">
                <a:solidFill>
                  <a:srgbClr val="273239"/>
                </a:solidFill>
                <a:highlight>
                  <a:srgbClr val="FFFFFF"/>
                </a:highlight>
                <a:latin typeface="Nunito"/>
                <a:ea typeface="Nunito"/>
                <a:cs typeface="Nunito"/>
                <a:sym typeface="Nunito"/>
              </a:rPr>
              <a:t>The div tag is known as the </a:t>
            </a:r>
            <a:r>
              <a:rPr b="1" lang="en-GB" sz="1750">
                <a:solidFill>
                  <a:srgbClr val="273239"/>
                </a:solidFill>
                <a:highlight>
                  <a:srgbClr val="FFFFFF"/>
                </a:highlight>
                <a:latin typeface="Nunito"/>
                <a:ea typeface="Nunito"/>
                <a:cs typeface="Nunito"/>
                <a:sym typeface="Nunito"/>
              </a:rPr>
              <a:t>Division tag</a:t>
            </a:r>
            <a:r>
              <a:rPr lang="en-GB" sz="1750">
                <a:solidFill>
                  <a:srgbClr val="273239"/>
                </a:solidFill>
                <a:highlight>
                  <a:srgbClr val="FFFFFF"/>
                </a:highlight>
                <a:latin typeface="Nunito"/>
                <a:ea typeface="Nunito"/>
                <a:cs typeface="Nunito"/>
                <a:sym typeface="Nunito"/>
              </a:rPr>
              <a:t>. The HTML &lt;div&gt; tag is a block-level element used for grouping and structuring content. It provides a container to organize and style sections of a webpage, facilitating layout design and CSS styling.</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