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629400" cy="8839200"/>
  <p:embeddedFontLst>
    <p:embeddedFont>
      <p:font typeface="Gill Sans"/>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j1DgI/i+Djq7M05FqR3zOdQdij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GillSans-bold.fntdata"/><Relationship Id="rId47" Type="http://schemas.openxmlformats.org/officeDocument/2006/relationships/font" Target="fonts/GillSans-regular.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62925" y="4198600"/>
            <a:ext cx="5303500" cy="39776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4: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5: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6: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7: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8: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9: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0: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1: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1: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2: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62925" y="4198600"/>
            <a:ext cx="5303500" cy="39776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05100" y="662925"/>
            <a:ext cx="4419800" cy="331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4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5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53"/>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5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5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54"/>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54"/>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5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54"/>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4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1" name="Google Shape;21;p4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4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6"/>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6"/>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8" name="Google Shape;28;p4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6"/>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6"/>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46"/>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7"/>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7"/>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4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47"/>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8"/>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8"/>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48"/>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4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4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49"/>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9"/>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49"/>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49"/>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49"/>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4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4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5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5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5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51"/>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51"/>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51"/>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5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51"/>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52"/>
          <p:cNvGrpSpPr/>
          <p:nvPr/>
        </p:nvGrpSpPr>
        <p:grpSpPr>
          <a:xfrm>
            <a:off x="7477387" y="482170"/>
            <a:ext cx="4074533" cy="5149101"/>
            <a:chOff x="7477387" y="482170"/>
            <a:chExt cx="4074533" cy="5149101"/>
          </a:xfrm>
        </p:grpSpPr>
        <p:sp>
          <p:nvSpPr>
            <p:cNvPr id="73" name="Google Shape;73;p5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52"/>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2"/>
          <p:cNvSpPr/>
          <p:nvPr>
            <p:ph idx="2" type="pic"/>
          </p:nvPr>
        </p:nvSpPr>
        <p:spPr>
          <a:xfrm>
            <a:off x="8124389" y="1122542"/>
            <a:ext cx="2791171" cy="3866327"/>
          </a:xfrm>
          <a:prstGeom prst="rect">
            <a:avLst/>
          </a:prstGeom>
          <a:solidFill>
            <a:srgbClr val="D8D8D8"/>
          </a:solidFill>
          <a:ln>
            <a:noFill/>
          </a:ln>
        </p:spPr>
      </p:sp>
      <p:sp>
        <p:nvSpPr>
          <p:cNvPr id="77" name="Google Shape;77;p52"/>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52"/>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2"/>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52"/>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4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43"/>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4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4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4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4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4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4294967295" type="ctrTitle"/>
          </p:nvPr>
        </p:nvSpPr>
        <p:spPr>
          <a:xfrm>
            <a:off x="461913" y="1497439"/>
            <a:ext cx="11115675" cy="20907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6600"/>
              <a:buFont typeface="Gill Sans"/>
              <a:buNone/>
            </a:pPr>
            <a:r>
              <a:rPr b="1" i="0" lang="en-US" sz="6600" u="none" cap="none" strike="noStrike">
                <a:solidFill>
                  <a:schemeClr val="dk1"/>
                </a:solidFill>
                <a:latin typeface="Gill Sans"/>
                <a:ea typeface="Gill Sans"/>
                <a:cs typeface="Gill Sans"/>
                <a:sym typeface="Gill Sans"/>
              </a:rPr>
              <a:t>HTML </a:t>
            </a:r>
            <a:br>
              <a:rPr b="1" i="0" lang="en-US" sz="6600" u="none" cap="none" strike="noStrike">
                <a:solidFill>
                  <a:schemeClr val="dk1"/>
                </a:solidFill>
                <a:latin typeface="Gill Sans"/>
                <a:ea typeface="Gill Sans"/>
                <a:cs typeface="Gill Sans"/>
                <a:sym typeface="Gill Sans"/>
              </a:rPr>
            </a:br>
            <a:r>
              <a:rPr b="1" i="0" lang="en-US" sz="6600" u="none" cap="none" strike="noStrike">
                <a:solidFill>
                  <a:schemeClr val="dk1"/>
                </a:solidFill>
                <a:latin typeface="Gill Sans"/>
                <a:ea typeface="Gill Sans"/>
                <a:cs typeface="Gill Sans"/>
                <a:sym typeface="Gill Sans"/>
              </a:rPr>
              <a:t>(HYPERTEXT MARKUP LANGUAGE)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TYPES OF TAG</a:t>
            </a:r>
            <a:endParaRPr/>
          </a:p>
        </p:txBody>
      </p:sp>
      <p:sp>
        <p:nvSpPr>
          <p:cNvPr id="149" name="Google Shape;149;p1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US"/>
              <a:t>Paired Tags (Container Tags)</a:t>
            </a:r>
            <a:endParaRPr/>
          </a:p>
          <a:p>
            <a:pPr indent="-228600" lvl="1" marL="685800" rtl="0" algn="l">
              <a:lnSpc>
                <a:spcPct val="120000"/>
              </a:lnSpc>
              <a:spcBef>
                <a:spcPts val="500"/>
              </a:spcBef>
              <a:spcAft>
                <a:spcPts val="0"/>
              </a:spcAft>
              <a:buSzPts val="1800"/>
              <a:buChar char="•"/>
            </a:pPr>
            <a:r>
              <a:rPr lang="en-US"/>
              <a:t>Have both an opening and a closing tag.</a:t>
            </a:r>
            <a:endParaRPr/>
          </a:p>
          <a:p>
            <a:pPr indent="-228600" lvl="1" marL="685800" rtl="0" algn="l">
              <a:lnSpc>
                <a:spcPct val="120000"/>
              </a:lnSpc>
              <a:spcBef>
                <a:spcPts val="500"/>
              </a:spcBef>
              <a:spcAft>
                <a:spcPts val="0"/>
              </a:spcAft>
              <a:buSzPts val="1800"/>
              <a:buChar char="•"/>
            </a:pPr>
            <a:r>
              <a:rPr lang="en-US"/>
              <a:t>Example:</a:t>
            </a:r>
            <a:endParaRPr/>
          </a:p>
          <a:p>
            <a:pPr indent="0" lvl="2" marL="914400" rtl="0" algn="l">
              <a:lnSpc>
                <a:spcPct val="120000"/>
              </a:lnSpc>
              <a:spcBef>
                <a:spcPts val="500"/>
              </a:spcBef>
              <a:spcAft>
                <a:spcPts val="0"/>
              </a:spcAft>
              <a:buSzPts val="1600"/>
              <a:buNone/>
            </a:pPr>
            <a:r>
              <a:rPr lang="en-US"/>
              <a:t>&lt;h1&gt; , &lt;p&gt;</a:t>
            </a:r>
            <a:endParaRPr/>
          </a:p>
          <a:p>
            <a:pPr indent="-228600" lvl="0" marL="228600" rtl="0" algn="l">
              <a:lnSpc>
                <a:spcPct val="120000"/>
              </a:lnSpc>
              <a:spcBef>
                <a:spcPts val="1000"/>
              </a:spcBef>
              <a:spcAft>
                <a:spcPts val="0"/>
              </a:spcAft>
              <a:buSzPts val="2000"/>
              <a:buChar char="•"/>
            </a:pPr>
            <a:r>
              <a:rPr b="1" lang="en-US"/>
              <a:t>Empty Tags (Self-closing Tags)</a:t>
            </a:r>
            <a:endParaRPr/>
          </a:p>
          <a:p>
            <a:pPr indent="-228600" lvl="1" marL="685800" rtl="0" algn="l">
              <a:lnSpc>
                <a:spcPct val="120000"/>
              </a:lnSpc>
              <a:spcBef>
                <a:spcPts val="500"/>
              </a:spcBef>
              <a:spcAft>
                <a:spcPts val="0"/>
              </a:spcAft>
              <a:buSzPts val="1800"/>
              <a:buChar char="•"/>
            </a:pPr>
            <a:r>
              <a:rPr lang="en-US"/>
              <a:t>Do not contain content and do not need closing tags.</a:t>
            </a:r>
            <a:endParaRPr/>
          </a:p>
          <a:p>
            <a:pPr indent="-228600" lvl="1" marL="685800" rtl="0" algn="l">
              <a:lnSpc>
                <a:spcPct val="120000"/>
              </a:lnSpc>
              <a:spcBef>
                <a:spcPts val="500"/>
              </a:spcBef>
              <a:spcAft>
                <a:spcPts val="0"/>
              </a:spcAft>
              <a:buSzPts val="1800"/>
              <a:buChar char="•"/>
            </a:pPr>
            <a:r>
              <a:rPr lang="en-US"/>
              <a:t>Example:</a:t>
            </a:r>
            <a:endParaRPr/>
          </a:p>
          <a:p>
            <a:pPr indent="0" lvl="2" marL="914400" rtl="0" algn="l">
              <a:lnSpc>
                <a:spcPct val="120000"/>
              </a:lnSpc>
              <a:spcBef>
                <a:spcPts val="500"/>
              </a:spcBef>
              <a:spcAft>
                <a:spcPts val="0"/>
              </a:spcAft>
              <a:buSzPts val="1600"/>
              <a:buNone/>
            </a:pPr>
            <a:r>
              <a:rPr lang="en-US"/>
              <a:t>&lt;br&gt; , &lt;img&gt;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SOME BASIC TAGS</a:t>
            </a:r>
            <a:endParaRPr/>
          </a:p>
        </p:txBody>
      </p:sp>
      <p:sp>
        <p:nvSpPr>
          <p:cNvPr id="155" name="Google Shape;155;p1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&lt;h1&gt; to &lt;h6&gt;	:  Headings (h1 is the largest, h6 is the smallest).</a:t>
            </a:r>
            <a:endParaRPr/>
          </a:p>
          <a:p>
            <a:pPr indent="-228600" lvl="0" marL="228600" rtl="0" algn="l">
              <a:lnSpc>
                <a:spcPct val="120000"/>
              </a:lnSpc>
              <a:spcBef>
                <a:spcPts val="1000"/>
              </a:spcBef>
              <a:spcAft>
                <a:spcPts val="0"/>
              </a:spcAft>
              <a:buSzPts val="2000"/>
              <a:buChar char="•"/>
            </a:pPr>
            <a:r>
              <a:rPr lang="en-US"/>
              <a:t>&lt;p&gt; 		:  Paragraph</a:t>
            </a:r>
            <a:endParaRPr/>
          </a:p>
          <a:p>
            <a:pPr indent="-228600" lvl="0" marL="228600" rtl="0" algn="l">
              <a:lnSpc>
                <a:spcPct val="120000"/>
              </a:lnSpc>
              <a:spcBef>
                <a:spcPts val="1000"/>
              </a:spcBef>
              <a:spcAft>
                <a:spcPts val="0"/>
              </a:spcAft>
              <a:buSzPts val="2000"/>
              <a:buChar char="•"/>
            </a:pPr>
            <a:r>
              <a:rPr lang="en-US"/>
              <a:t>&lt;br&gt;		:  Line break (self-closing).</a:t>
            </a:r>
            <a:endParaRPr/>
          </a:p>
          <a:p>
            <a:pPr indent="-228600" lvl="0" marL="228600" rtl="0" algn="l">
              <a:lnSpc>
                <a:spcPct val="120000"/>
              </a:lnSpc>
              <a:spcBef>
                <a:spcPts val="1000"/>
              </a:spcBef>
              <a:spcAft>
                <a:spcPts val="0"/>
              </a:spcAft>
              <a:buSzPts val="2000"/>
              <a:buChar char="•"/>
            </a:pPr>
            <a:r>
              <a:rPr lang="en-US"/>
              <a:t>&lt;hr&gt;		:  Horizontal line/separator.</a:t>
            </a:r>
            <a:endParaRPr/>
          </a:p>
          <a:p>
            <a:pPr indent="-228600" lvl="0" marL="228600" rtl="0" algn="l">
              <a:lnSpc>
                <a:spcPct val="120000"/>
              </a:lnSpc>
              <a:spcBef>
                <a:spcPts val="1000"/>
              </a:spcBef>
              <a:spcAft>
                <a:spcPts val="0"/>
              </a:spcAft>
              <a:buSzPts val="2000"/>
              <a:buChar char="•"/>
            </a:pPr>
            <a:r>
              <a:rPr lang="en-US"/>
              <a:t>&lt;b&gt;		:  Bold text.</a:t>
            </a:r>
            <a:endParaRPr/>
          </a:p>
          <a:p>
            <a:pPr indent="-228600" lvl="0" marL="228600" rtl="0" algn="l">
              <a:lnSpc>
                <a:spcPct val="120000"/>
              </a:lnSpc>
              <a:spcBef>
                <a:spcPts val="1000"/>
              </a:spcBef>
              <a:spcAft>
                <a:spcPts val="0"/>
              </a:spcAft>
              <a:buSzPts val="2000"/>
              <a:buChar char="•"/>
            </a:pPr>
            <a:r>
              <a:rPr lang="en-US"/>
              <a:t>&lt;i&gt;		:  Italic text.</a:t>
            </a:r>
            <a:endParaRPr/>
          </a:p>
          <a:p>
            <a:pPr indent="-228600" lvl="0" marL="228600" rtl="0" algn="l">
              <a:lnSpc>
                <a:spcPct val="120000"/>
              </a:lnSpc>
              <a:spcBef>
                <a:spcPts val="1000"/>
              </a:spcBef>
              <a:spcAft>
                <a:spcPts val="0"/>
              </a:spcAft>
              <a:buSzPts val="2000"/>
              <a:buChar char="•"/>
            </a:pPr>
            <a:r>
              <a:rPr lang="en-US"/>
              <a:t>&lt;u&gt;		:  Underlined text.</a:t>
            </a:r>
            <a:endParaRPr/>
          </a:p>
          <a:p>
            <a:pPr indent="-101600" lvl="0" marL="228600" rtl="0" algn="l">
              <a:lnSpc>
                <a:spcPct val="120000"/>
              </a:lnSpc>
              <a:spcBef>
                <a:spcPts val="1000"/>
              </a:spcBef>
              <a:spcAft>
                <a:spcPts val="0"/>
              </a:spcAft>
              <a:buSzPts val="2000"/>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idx="4294967295" type="body"/>
          </p:nvPr>
        </p:nvSpPr>
        <p:spPr>
          <a:xfrm>
            <a:off x="599441" y="365761"/>
            <a:ext cx="11592560" cy="568737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&lt;big&gt; 	: Defines big text.</a:t>
            </a:r>
            <a:endParaRPr/>
          </a:p>
          <a:p>
            <a:pPr indent="-228600" lvl="0" marL="228600" rtl="0" algn="l">
              <a:lnSpc>
                <a:spcPct val="120000"/>
              </a:lnSpc>
              <a:spcBef>
                <a:spcPts val="1000"/>
              </a:spcBef>
              <a:spcAft>
                <a:spcPts val="0"/>
              </a:spcAft>
              <a:buSzPts val="2400"/>
              <a:buChar char="•"/>
            </a:pPr>
            <a:r>
              <a:rPr lang="en-US" sz="2400"/>
              <a:t>&lt;small&gt; 	: Defines smaller text</a:t>
            </a:r>
            <a:endParaRPr/>
          </a:p>
          <a:p>
            <a:pPr indent="-228600" lvl="0" marL="228600" rtl="0" algn="l">
              <a:lnSpc>
                <a:spcPct val="120000"/>
              </a:lnSpc>
              <a:spcBef>
                <a:spcPts val="1000"/>
              </a:spcBef>
              <a:spcAft>
                <a:spcPts val="0"/>
              </a:spcAft>
              <a:buSzPts val="2400"/>
              <a:buChar char="•"/>
            </a:pPr>
            <a:r>
              <a:rPr lang="en-US" sz="2400"/>
              <a:t>&lt;center&gt; 	: Defines centered text.</a:t>
            </a:r>
            <a:endParaRPr/>
          </a:p>
          <a:p>
            <a:pPr indent="-228600" lvl="0" marL="228600" rtl="0" algn="l">
              <a:lnSpc>
                <a:spcPct val="120000"/>
              </a:lnSpc>
              <a:spcBef>
                <a:spcPts val="1000"/>
              </a:spcBef>
              <a:spcAft>
                <a:spcPts val="0"/>
              </a:spcAft>
              <a:buSzPts val="2400"/>
              <a:buChar char="•"/>
            </a:pPr>
            <a:r>
              <a:rPr lang="en-US" sz="2400"/>
              <a:t>&lt;font&gt; 	: Defines font, color, and size for text.</a:t>
            </a:r>
            <a:endParaRPr/>
          </a:p>
          <a:p>
            <a:pPr indent="-228600" lvl="0" marL="228600" rtl="0" algn="l">
              <a:lnSpc>
                <a:spcPct val="120000"/>
              </a:lnSpc>
              <a:spcBef>
                <a:spcPts val="1000"/>
              </a:spcBef>
              <a:spcAft>
                <a:spcPts val="0"/>
              </a:spcAft>
              <a:buSzPts val="2400"/>
              <a:buChar char="•"/>
            </a:pPr>
            <a:r>
              <a:rPr lang="en-US" sz="2400"/>
              <a:t>&lt;mark&gt; 	: Defines marked/highlighted text.</a:t>
            </a:r>
            <a:endParaRPr/>
          </a:p>
          <a:p>
            <a:pPr indent="-228600" lvl="0" marL="228600" rtl="0" algn="l">
              <a:lnSpc>
                <a:spcPct val="120000"/>
              </a:lnSpc>
              <a:spcBef>
                <a:spcPts val="1000"/>
              </a:spcBef>
              <a:spcAft>
                <a:spcPts val="0"/>
              </a:spcAft>
              <a:buSzPts val="2400"/>
              <a:buChar char="•"/>
            </a:pPr>
            <a:r>
              <a:rPr lang="en-US" sz="2400"/>
              <a:t>&lt;pre&gt; 	: Defines preformatted text.</a:t>
            </a:r>
            <a:endParaRPr/>
          </a:p>
          <a:p>
            <a:pPr indent="-228600" lvl="0" marL="228600" rtl="0" algn="l">
              <a:lnSpc>
                <a:spcPct val="120000"/>
              </a:lnSpc>
              <a:spcBef>
                <a:spcPts val="1000"/>
              </a:spcBef>
              <a:spcAft>
                <a:spcPts val="0"/>
              </a:spcAft>
              <a:buSzPts val="2400"/>
              <a:buChar char="•"/>
            </a:pPr>
            <a:r>
              <a:rPr lang="en-US" sz="2400"/>
              <a:t>&lt;strike&gt; 	: Defines strikethrough text </a:t>
            </a:r>
            <a:endParaRPr/>
          </a:p>
          <a:p>
            <a:pPr indent="-228600" lvl="0" marL="228600" rtl="0" algn="l">
              <a:lnSpc>
                <a:spcPct val="120000"/>
              </a:lnSpc>
              <a:spcBef>
                <a:spcPts val="1000"/>
              </a:spcBef>
              <a:spcAft>
                <a:spcPts val="0"/>
              </a:spcAft>
              <a:buSzPts val="2400"/>
              <a:buChar char="•"/>
            </a:pPr>
            <a:r>
              <a:rPr lang="en-US" sz="2400"/>
              <a:t>&lt;sup&gt; 	: Defines superscripted text</a:t>
            </a:r>
            <a:endParaRPr/>
          </a:p>
          <a:p>
            <a:pPr indent="-228600" lvl="0" marL="228600" rtl="0" algn="l">
              <a:lnSpc>
                <a:spcPct val="120000"/>
              </a:lnSpc>
              <a:spcBef>
                <a:spcPts val="1000"/>
              </a:spcBef>
              <a:spcAft>
                <a:spcPts val="0"/>
              </a:spcAft>
              <a:buSzPts val="2400"/>
              <a:buChar char="•"/>
            </a:pPr>
            <a:r>
              <a:rPr lang="en-US" sz="2400"/>
              <a:t>&lt;sub&gt; 	: Defines subscripted text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&lt;P&gt; TAG ATTRIBUTE</a:t>
            </a:r>
            <a:endParaRPr/>
          </a:p>
        </p:txBody>
      </p:sp>
      <p:sp>
        <p:nvSpPr>
          <p:cNvPr id="166" name="Google Shape;166;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align : Specifies the alignment of text inside the paragraph. Values can be left, center, right, justify.</a:t>
            </a:r>
            <a:r>
              <a:rPr b="1" lang="en-US" sz="2400"/>
              <a:t> </a:t>
            </a:r>
            <a:r>
              <a:rPr b="1" i="1" lang="en-US" sz="2400"/>
              <a:t>(Deprecated)</a:t>
            </a:r>
            <a:endParaRPr b="1" sz="2400"/>
          </a:p>
          <a:p>
            <a:pPr indent="-228600" lvl="0" marL="228600" rtl="0" algn="l">
              <a:lnSpc>
                <a:spcPct val="120000"/>
              </a:lnSpc>
              <a:spcBef>
                <a:spcPts val="1000"/>
              </a:spcBef>
              <a:spcAft>
                <a:spcPts val="0"/>
              </a:spcAft>
              <a:buSzPts val="2400"/>
              <a:buChar char="•"/>
            </a:pPr>
            <a:r>
              <a:rPr lang="en-US" sz="2400"/>
              <a:t>Example :</a:t>
            </a:r>
            <a:endParaRPr/>
          </a:p>
          <a:p>
            <a:pPr indent="0" lvl="1" marL="457200" rtl="0" algn="l">
              <a:lnSpc>
                <a:spcPct val="120000"/>
              </a:lnSpc>
              <a:spcBef>
                <a:spcPts val="500"/>
              </a:spcBef>
              <a:spcAft>
                <a:spcPts val="0"/>
              </a:spcAft>
              <a:buSzPts val="2000"/>
              <a:buNone/>
            </a:pPr>
            <a:r>
              <a:rPr lang="en-US" sz="2000"/>
              <a:t>&lt;p align="center"&gt;This is a centered paragraph.&lt;/p&gt;</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&lt;HR&gt; TAG ATTRIBUTES</a:t>
            </a:r>
            <a:endParaRPr/>
          </a:p>
        </p:txBody>
      </p:sp>
      <p:sp>
        <p:nvSpPr>
          <p:cNvPr id="172" name="Google Shape;172;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US"/>
              <a:t>width</a:t>
            </a:r>
            <a:r>
              <a:rPr lang="en-US"/>
              <a:t> – Specifies the width of the line (in pixels or percentage).</a:t>
            </a:r>
            <a:endParaRPr/>
          </a:p>
          <a:p>
            <a:pPr indent="-228600" lvl="0" marL="228600" rtl="0" algn="l">
              <a:lnSpc>
                <a:spcPct val="120000"/>
              </a:lnSpc>
              <a:spcBef>
                <a:spcPts val="1000"/>
              </a:spcBef>
              <a:spcAft>
                <a:spcPts val="0"/>
              </a:spcAft>
              <a:buSzPts val="2000"/>
              <a:buChar char="•"/>
            </a:pPr>
            <a:r>
              <a:rPr b="1" lang="en-US"/>
              <a:t>size</a:t>
            </a:r>
            <a:r>
              <a:rPr lang="en-US"/>
              <a:t> – Sets the thickness (height) of the line in pixels.</a:t>
            </a:r>
            <a:endParaRPr/>
          </a:p>
          <a:p>
            <a:pPr indent="-228600" lvl="0" marL="228600" rtl="0" algn="l">
              <a:lnSpc>
                <a:spcPct val="120000"/>
              </a:lnSpc>
              <a:spcBef>
                <a:spcPts val="1000"/>
              </a:spcBef>
              <a:spcAft>
                <a:spcPts val="0"/>
              </a:spcAft>
              <a:buSzPts val="2000"/>
              <a:buChar char="•"/>
            </a:pPr>
            <a:r>
              <a:rPr b="1" lang="en-US"/>
              <a:t>align</a:t>
            </a:r>
            <a:r>
              <a:rPr lang="en-US"/>
              <a:t> – Defines alignment of the horizontal line (left, right, center). </a:t>
            </a:r>
            <a:r>
              <a:rPr i="1" lang="en-US"/>
              <a:t>(Deprecated)</a:t>
            </a:r>
            <a:endParaRPr/>
          </a:p>
          <a:p>
            <a:pPr indent="-228600" lvl="0" marL="228600" rtl="0" algn="l">
              <a:lnSpc>
                <a:spcPct val="120000"/>
              </a:lnSpc>
              <a:spcBef>
                <a:spcPts val="1000"/>
              </a:spcBef>
              <a:spcAft>
                <a:spcPts val="0"/>
              </a:spcAft>
              <a:buSzPts val="2000"/>
              <a:buChar char="•"/>
            </a:pPr>
            <a:r>
              <a:rPr b="1" lang="en-US"/>
              <a:t>noshade</a:t>
            </a:r>
            <a:r>
              <a:rPr lang="en-US"/>
              <a:t> – Removes shading, making the line solid (used as a Boolean attribute). </a:t>
            </a:r>
            <a:r>
              <a:rPr i="1" lang="en-US"/>
              <a:t>(Deprecated)</a:t>
            </a:r>
            <a:endParaRPr/>
          </a:p>
          <a:p>
            <a:pPr indent="-228600" lvl="0" marL="228600" rtl="0" algn="l">
              <a:lnSpc>
                <a:spcPct val="120000"/>
              </a:lnSpc>
              <a:spcBef>
                <a:spcPts val="1000"/>
              </a:spcBef>
              <a:spcAft>
                <a:spcPts val="0"/>
              </a:spcAft>
              <a:buSzPts val="2000"/>
              <a:buChar char="•"/>
            </a:pPr>
            <a:r>
              <a:rPr b="1" lang="en-US"/>
              <a:t>color</a:t>
            </a:r>
            <a:r>
              <a:rPr lang="en-US"/>
              <a:t> – Defines the color of the horizontal line. </a:t>
            </a:r>
            <a:r>
              <a:rPr i="1" lang="en-US"/>
              <a:t>(Deprecated)</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&lt;FONT&gt; TAG ATTRIBUTES</a:t>
            </a:r>
            <a:endParaRPr/>
          </a:p>
        </p:txBody>
      </p:sp>
      <p:sp>
        <p:nvSpPr>
          <p:cNvPr id="178" name="Google Shape;178;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US"/>
              <a:t>color</a:t>
            </a:r>
            <a:r>
              <a:rPr lang="en-US"/>
              <a:t> – Specifies the text color.</a:t>
            </a:r>
            <a:endParaRPr/>
          </a:p>
          <a:p>
            <a:pPr indent="-228600" lvl="0" marL="228600" rtl="0" algn="l">
              <a:lnSpc>
                <a:spcPct val="120000"/>
              </a:lnSpc>
              <a:spcBef>
                <a:spcPts val="1000"/>
              </a:spcBef>
              <a:spcAft>
                <a:spcPts val="0"/>
              </a:spcAft>
              <a:buSzPts val="2000"/>
              <a:buChar char="•"/>
            </a:pPr>
            <a:r>
              <a:rPr b="1" lang="en-US"/>
              <a:t>size</a:t>
            </a:r>
            <a:r>
              <a:rPr lang="en-US"/>
              <a:t> – Defines the size of the text (1 to 7, default is 3). </a:t>
            </a:r>
            <a:endParaRPr/>
          </a:p>
          <a:p>
            <a:pPr indent="-228600" lvl="0" marL="228600" rtl="0" algn="l">
              <a:lnSpc>
                <a:spcPct val="120000"/>
              </a:lnSpc>
              <a:spcBef>
                <a:spcPts val="1000"/>
              </a:spcBef>
              <a:spcAft>
                <a:spcPts val="0"/>
              </a:spcAft>
              <a:buSzPts val="2000"/>
              <a:buChar char="•"/>
            </a:pPr>
            <a:r>
              <a:rPr b="1" lang="en-US"/>
              <a:t>face</a:t>
            </a:r>
            <a:r>
              <a:rPr lang="en-US"/>
              <a:t> – Sets the typeface (font family) for the text (e.g.,  Arial,  Verdana, Times New Roman (default)).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HTML LISTS</a:t>
            </a:r>
            <a:endParaRPr/>
          </a:p>
        </p:txBody>
      </p:sp>
      <p:sp>
        <p:nvSpPr>
          <p:cNvPr id="184" name="Google Shape;184;p16"/>
          <p:cNvSpPr txBox="1"/>
          <p:nvPr>
            <p:ph idx="1" type="body"/>
          </p:nvPr>
        </p:nvSpPr>
        <p:spPr>
          <a:xfrm>
            <a:off x="1451579" y="2015732"/>
            <a:ext cx="9603275" cy="403774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800"/>
              <a:buChar char="•"/>
            </a:pPr>
            <a:r>
              <a:rPr lang="en-US" sz="2800"/>
              <a:t>An </a:t>
            </a:r>
            <a:r>
              <a:rPr b="1" lang="en-US" sz="2800"/>
              <a:t>HTML List </a:t>
            </a:r>
            <a:r>
              <a:rPr lang="en-US" sz="2800"/>
              <a:t>allows you to organize data on web pages into an ordered or unordered format to make the information easier to read and visually appealing. HTML Lists are very helpful for creating structured, accessible content in web development.</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US"/>
              <a:t>TYPES OF HTML LISTS</a:t>
            </a:r>
            <a:endParaRPr/>
          </a:p>
        </p:txBody>
      </p:sp>
      <p:sp>
        <p:nvSpPr>
          <p:cNvPr id="190" name="Google Shape;190;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0"/>
              </a:spcBef>
              <a:spcAft>
                <a:spcPts val="0"/>
              </a:spcAft>
              <a:buSzPct val="100000"/>
              <a:buNone/>
            </a:pPr>
            <a:r>
              <a:rPr lang="en-US" sz="3200"/>
              <a:t>There are three main types of lists in HTML:</a:t>
            </a:r>
            <a:endParaRPr/>
          </a:p>
          <a:p>
            <a:pPr indent="-228600" lvl="1" marL="685800" rtl="0" algn="l">
              <a:lnSpc>
                <a:spcPct val="120000"/>
              </a:lnSpc>
              <a:spcBef>
                <a:spcPts val="500"/>
              </a:spcBef>
              <a:spcAft>
                <a:spcPts val="0"/>
              </a:spcAft>
              <a:buSzPct val="100000"/>
              <a:buChar char="•"/>
            </a:pPr>
            <a:r>
              <a:rPr b="1" lang="en-US" sz="2600"/>
              <a:t>Unordered Lists (&lt;ul&gt;): </a:t>
            </a:r>
            <a:r>
              <a:rPr lang="en-US" sz="2600"/>
              <a:t>These lists are used for items that do not need to be in any specific order. The list items are typically marked with bullets.</a:t>
            </a:r>
            <a:endParaRPr/>
          </a:p>
          <a:p>
            <a:pPr indent="-228600" lvl="1" marL="685800" rtl="0" algn="l">
              <a:lnSpc>
                <a:spcPct val="120000"/>
              </a:lnSpc>
              <a:spcBef>
                <a:spcPts val="500"/>
              </a:spcBef>
              <a:spcAft>
                <a:spcPts val="0"/>
              </a:spcAft>
              <a:buSzPct val="100000"/>
              <a:buChar char="•"/>
            </a:pPr>
            <a:r>
              <a:rPr b="1" lang="en-US" sz="2600"/>
              <a:t>Ordered Lists (&lt;ol&gt;):</a:t>
            </a:r>
            <a:r>
              <a:rPr lang="en-US" sz="2600"/>
              <a:t> These lists are used when the order of the items is important. Each item in an ordered list is typically marked with numbers or letters.</a:t>
            </a:r>
            <a:endParaRPr/>
          </a:p>
          <a:p>
            <a:pPr indent="-228600" lvl="1" marL="685800" rtl="0" algn="l">
              <a:lnSpc>
                <a:spcPct val="120000"/>
              </a:lnSpc>
              <a:spcBef>
                <a:spcPts val="500"/>
              </a:spcBef>
              <a:spcAft>
                <a:spcPts val="0"/>
              </a:spcAft>
              <a:buSzPct val="100000"/>
              <a:buChar char="•"/>
            </a:pPr>
            <a:r>
              <a:rPr b="1" lang="en-US" sz="2600"/>
              <a:t>Description Lists (&lt;dl&gt;):</a:t>
            </a:r>
            <a:r>
              <a:rPr lang="en-US" sz="2600"/>
              <a:t> These lists are used to contain terms and their corresponding descriptions.</a:t>
            </a:r>
            <a:endParaRPr/>
          </a:p>
          <a:p>
            <a:pPr indent="-120650" lvl="0" marL="228600" rtl="0" algn="l">
              <a:lnSpc>
                <a:spcPct val="120000"/>
              </a:lnSpc>
              <a:spcBef>
                <a:spcPts val="1000"/>
              </a:spcBef>
              <a:spcAft>
                <a:spcPts val="0"/>
              </a:spcAft>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UNORDERED LIST (&lt;UL&gt; TAG)</a:t>
            </a:r>
            <a:endParaRPr/>
          </a:p>
        </p:txBody>
      </p:sp>
      <p:sp>
        <p:nvSpPr>
          <p:cNvPr id="196" name="Google Shape;196;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lang="en-US"/>
              <a:t>The </a:t>
            </a:r>
            <a:r>
              <a:rPr b="1" lang="en-US"/>
              <a:t>HTML &lt;ul&gt; tag</a:t>
            </a:r>
            <a:r>
              <a:rPr lang="en-US"/>
              <a:t>  in HTML is used to create an </a:t>
            </a:r>
            <a:r>
              <a:rPr b="1" lang="en-US"/>
              <a:t>unordered list</a:t>
            </a:r>
            <a:r>
              <a:rPr lang="en-US"/>
              <a:t>, which groups a set of list items that </a:t>
            </a:r>
            <a:r>
              <a:rPr b="1" lang="en-US"/>
              <a:t>do not need to follow a specific order</a:t>
            </a:r>
            <a:r>
              <a:rPr lang="en-US"/>
              <a:t>. Each item in the list is defined using the </a:t>
            </a:r>
            <a:r>
              <a:rPr b="1" lang="en-US"/>
              <a:t>&lt;li&gt; </a:t>
            </a:r>
            <a:r>
              <a:rPr lang="en-US"/>
              <a:t>(list item) tag. By default, the items in an unordered list are displayed with </a:t>
            </a:r>
            <a:r>
              <a:rPr b="1" lang="en-US"/>
              <a:t>bullet points</a:t>
            </a:r>
            <a:r>
              <a:rPr lang="en-US"/>
              <a:t>.</a:t>
            </a:r>
            <a:endParaRPr/>
          </a:p>
          <a:p>
            <a:pPr indent="-228600" lvl="0" marL="228600" rtl="0" algn="l">
              <a:lnSpc>
                <a:spcPct val="120000"/>
              </a:lnSpc>
              <a:spcBef>
                <a:spcPts val="1000"/>
              </a:spcBef>
              <a:spcAft>
                <a:spcPts val="0"/>
              </a:spcAft>
              <a:buSzPts val="2000"/>
              <a:buChar char="•"/>
            </a:pPr>
            <a:r>
              <a:rPr lang="en-US"/>
              <a:t>Syntax </a:t>
            </a:r>
            <a:endParaRPr/>
          </a:p>
          <a:p>
            <a:pPr indent="0" lvl="1" marL="457200" rtl="0" algn="l">
              <a:lnSpc>
                <a:spcPct val="120000"/>
              </a:lnSpc>
              <a:spcBef>
                <a:spcPts val="500"/>
              </a:spcBef>
              <a:spcAft>
                <a:spcPts val="0"/>
              </a:spcAft>
              <a:buSzPts val="1800"/>
              <a:buNone/>
            </a:pPr>
            <a:r>
              <a:rPr lang="en-US"/>
              <a:t>&lt;ul&gt;</a:t>
            </a:r>
            <a:endParaRPr/>
          </a:p>
          <a:p>
            <a:pPr indent="0" lvl="1" marL="457200" rtl="0" algn="l">
              <a:lnSpc>
                <a:spcPct val="120000"/>
              </a:lnSpc>
              <a:spcBef>
                <a:spcPts val="500"/>
              </a:spcBef>
              <a:spcAft>
                <a:spcPts val="0"/>
              </a:spcAft>
              <a:buSzPts val="1800"/>
              <a:buNone/>
            </a:pPr>
            <a:r>
              <a:rPr lang="en-US"/>
              <a:t>        &lt;li&gt;Item 1&lt;/li&gt;</a:t>
            </a:r>
            <a:endParaRPr/>
          </a:p>
          <a:p>
            <a:pPr indent="0" lvl="1" marL="457200" rtl="0" algn="l">
              <a:lnSpc>
                <a:spcPct val="120000"/>
              </a:lnSpc>
              <a:spcBef>
                <a:spcPts val="500"/>
              </a:spcBef>
              <a:spcAft>
                <a:spcPts val="0"/>
              </a:spcAft>
              <a:buSzPts val="1800"/>
              <a:buNone/>
            </a:pPr>
            <a:r>
              <a:rPr lang="en-US"/>
              <a:t>        &lt;li&gt;Item 2&lt;/li&gt;</a:t>
            </a:r>
            <a:endParaRPr/>
          </a:p>
          <a:p>
            <a:pPr indent="0" lvl="1" marL="457200" rtl="0" algn="l">
              <a:lnSpc>
                <a:spcPct val="120000"/>
              </a:lnSpc>
              <a:spcBef>
                <a:spcPts val="500"/>
              </a:spcBef>
              <a:spcAft>
                <a:spcPts val="0"/>
              </a:spcAft>
              <a:buSzPts val="1800"/>
              <a:buNone/>
            </a:pPr>
            <a:r>
              <a:rPr lang="en-US"/>
              <a:t>&lt;/ul&gt;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ATTRIBUTE OF UL TAG</a:t>
            </a:r>
            <a:endParaRPr/>
          </a:p>
        </p:txBody>
      </p:sp>
      <p:sp>
        <p:nvSpPr>
          <p:cNvPr id="202" name="Google Shape;202;p19"/>
          <p:cNvSpPr txBox="1"/>
          <p:nvPr>
            <p:ph idx="1" type="body"/>
          </p:nvPr>
        </p:nvSpPr>
        <p:spPr>
          <a:xfrm>
            <a:off x="1451579" y="229005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b="1" lang="en-US" sz="2400"/>
              <a:t>Type</a:t>
            </a:r>
            <a:r>
              <a:rPr lang="en-US" sz="2400"/>
              <a:t> : Specifies the kind of marker used in the list.  Values includes disc, circle, square, etc.</a:t>
            </a:r>
            <a:endParaRPr/>
          </a:p>
          <a:p>
            <a:pPr indent="0" lvl="0" marL="228600" rtl="0" algn="l">
              <a:lnSpc>
                <a:spcPct val="120000"/>
              </a:lnSpc>
              <a:spcBef>
                <a:spcPts val="100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451579" y="980388"/>
            <a:ext cx="9603275" cy="8733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US"/>
              <a:t>HTML</a:t>
            </a:r>
            <a:endParaRPr/>
          </a:p>
        </p:txBody>
      </p:sp>
      <p:sp>
        <p:nvSpPr>
          <p:cNvPr id="106" name="Google Shape;106;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400"/>
              <a:buChar char="•"/>
            </a:pPr>
            <a:r>
              <a:rPr b="1" lang="en-US" sz="2400"/>
              <a:t>HTML</a:t>
            </a:r>
            <a:r>
              <a:rPr lang="en-US" sz="2400"/>
              <a:t> stands for </a:t>
            </a:r>
            <a:r>
              <a:rPr b="1" lang="en-US" sz="2400"/>
              <a:t>HyperText Markup Language</a:t>
            </a:r>
            <a:r>
              <a:rPr lang="en-US" sz="2400"/>
              <a:t>. (Hypertext is text displayed on a device that contains links (called hyperlinks) to other text, files, or resources, allowing users to navigate between them by clicking)</a:t>
            </a:r>
            <a:endParaRPr/>
          </a:p>
          <a:p>
            <a:pPr indent="-228600" lvl="0" marL="228600" rtl="0" algn="l">
              <a:lnSpc>
                <a:spcPct val="120000"/>
              </a:lnSpc>
              <a:spcBef>
                <a:spcPts val="1000"/>
              </a:spcBef>
              <a:spcAft>
                <a:spcPts val="0"/>
              </a:spcAft>
              <a:buSzPts val="2400"/>
              <a:buChar char="•"/>
            </a:pPr>
            <a:r>
              <a:rPr lang="en-US" sz="2400"/>
              <a:t>It is the standard language used to create and design web pages.</a:t>
            </a:r>
            <a:endParaRPr/>
          </a:p>
          <a:p>
            <a:pPr indent="-228600" lvl="0" marL="228600" rtl="0" algn="l">
              <a:lnSpc>
                <a:spcPct val="120000"/>
              </a:lnSpc>
              <a:spcBef>
                <a:spcPts val="1000"/>
              </a:spcBef>
              <a:spcAft>
                <a:spcPts val="0"/>
              </a:spcAft>
              <a:buSzPts val="2400"/>
              <a:buChar char="•"/>
            </a:pPr>
            <a:r>
              <a:rPr lang="en-US" sz="2400"/>
              <a:t>It tells the web browser how to display text, links, images, and other forms of multimedia on a webpage. </a:t>
            </a:r>
            <a:endParaRPr/>
          </a:p>
          <a:p>
            <a:pPr indent="-228600" lvl="0" marL="228600" rtl="0" algn="l">
              <a:lnSpc>
                <a:spcPct val="120000"/>
              </a:lnSpc>
              <a:spcBef>
                <a:spcPts val="1000"/>
              </a:spcBef>
              <a:spcAft>
                <a:spcPts val="0"/>
              </a:spcAft>
              <a:buSzPts val="2400"/>
              <a:buChar char="•"/>
            </a:pPr>
            <a:r>
              <a:rPr lang="en-US" sz="2400"/>
              <a:t>HTML sets up the basic structure of a website.</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US"/>
              <a:t>TYPES OF LIST STYLES:</a:t>
            </a:r>
            <a:br>
              <a:rPr b="1" lang="en-US"/>
            </a:br>
            <a:endParaRPr/>
          </a:p>
        </p:txBody>
      </p:sp>
      <p:sp>
        <p:nvSpPr>
          <p:cNvPr id="208" name="Google Shape;208;p2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US"/>
              <a:t>disc (default):</a:t>
            </a:r>
            <a:r>
              <a:rPr lang="en-US"/>
              <a:t> Solid round bullets.</a:t>
            </a:r>
            <a:endParaRPr/>
          </a:p>
          <a:p>
            <a:pPr indent="-228600" lvl="0" marL="228600" rtl="0" algn="l">
              <a:lnSpc>
                <a:spcPct val="120000"/>
              </a:lnSpc>
              <a:spcBef>
                <a:spcPts val="1000"/>
              </a:spcBef>
              <a:spcAft>
                <a:spcPts val="0"/>
              </a:spcAft>
              <a:buSzPts val="2000"/>
              <a:buChar char="•"/>
            </a:pPr>
            <a:r>
              <a:rPr b="1" lang="en-US"/>
              <a:t>circle:</a:t>
            </a:r>
            <a:r>
              <a:rPr lang="en-US"/>
              <a:t> Hollow bullets.</a:t>
            </a:r>
            <a:endParaRPr/>
          </a:p>
          <a:p>
            <a:pPr indent="-228600" lvl="0" marL="228600" rtl="0" algn="l">
              <a:lnSpc>
                <a:spcPct val="120000"/>
              </a:lnSpc>
              <a:spcBef>
                <a:spcPts val="1000"/>
              </a:spcBef>
              <a:spcAft>
                <a:spcPts val="0"/>
              </a:spcAft>
              <a:buSzPts val="2000"/>
              <a:buChar char="•"/>
            </a:pPr>
            <a:r>
              <a:rPr b="1" lang="en-US"/>
              <a:t>square:</a:t>
            </a:r>
            <a:r>
              <a:rPr lang="en-US"/>
              <a:t> Square bullets.</a:t>
            </a:r>
            <a:endParaRPr/>
          </a:p>
          <a:p>
            <a:pPr indent="-228600" lvl="0" marL="228600" rtl="0" algn="l">
              <a:lnSpc>
                <a:spcPct val="120000"/>
              </a:lnSpc>
              <a:spcBef>
                <a:spcPts val="1000"/>
              </a:spcBef>
              <a:spcAft>
                <a:spcPts val="0"/>
              </a:spcAft>
              <a:buSzPts val="2000"/>
              <a:buChar char="•"/>
            </a:pPr>
            <a:r>
              <a:rPr b="1" lang="en-US"/>
              <a:t>none:</a:t>
            </a:r>
            <a:r>
              <a:rPr lang="en-US"/>
              <a:t> No bullets.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EXAMPLE</a:t>
            </a:r>
            <a:br>
              <a:rPr lang="en-US"/>
            </a:br>
            <a:endParaRPr/>
          </a:p>
        </p:txBody>
      </p:sp>
      <p:sp>
        <p:nvSpPr>
          <p:cNvPr id="214" name="Google Shape;214;p2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200"/>
              <a:buNone/>
            </a:pPr>
            <a:r>
              <a:rPr lang="en-US" sz="2200"/>
              <a:t>&lt;ul type="circle"&gt;</a:t>
            </a:r>
            <a:endParaRPr/>
          </a:p>
          <a:p>
            <a:pPr indent="0" lvl="0" marL="0" rtl="0" algn="l">
              <a:lnSpc>
                <a:spcPct val="120000"/>
              </a:lnSpc>
              <a:spcBef>
                <a:spcPts val="1000"/>
              </a:spcBef>
              <a:spcAft>
                <a:spcPts val="0"/>
              </a:spcAft>
              <a:buSzPts val="2200"/>
              <a:buNone/>
            </a:pPr>
            <a:r>
              <a:rPr lang="en-US" sz="2200"/>
              <a:t>      &lt;li&gt;HTML&lt;/li&gt;</a:t>
            </a:r>
            <a:endParaRPr/>
          </a:p>
          <a:p>
            <a:pPr indent="0" lvl="0" marL="0" rtl="0" algn="l">
              <a:lnSpc>
                <a:spcPct val="120000"/>
              </a:lnSpc>
              <a:spcBef>
                <a:spcPts val="1000"/>
              </a:spcBef>
              <a:spcAft>
                <a:spcPts val="0"/>
              </a:spcAft>
              <a:buSzPts val="2200"/>
              <a:buNone/>
            </a:pPr>
            <a:r>
              <a:rPr lang="en-US" sz="2200"/>
              <a:t>      &lt;li&gt;CSS&lt;/li&gt;</a:t>
            </a:r>
            <a:endParaRPr/>
          </a:p>
          <a:p>
            <a:pPr indent="0" lvl="0" marL="0" rtl="0" algn="l">
              <a:lnSpc>
                <a:spcPct val="120000"/>
              </a:lnSpc>
              <a:spcBef>
                <a:spcPts val="1000"/>
              </a:spcBef>
              <a:spcAft>
                <a:spcPts val="0"/>
              </a:spcAft>
              <a:buSzPts val="2200"/>
              <a:buNone/>
            </a:pPr>
            <a:r>
              <a:rPr lang="en-US" sz="2200"/>
              <a:t>&lt;/ul&gt;</a:t>
            </a:r>
            <a:endParaRPr/>
          </a:p>
          <a:p>
            <a:pPr indent="0" lvl="1" marL="457200" rtl="0" algn="l">
              <a:lnSpc>
                <a:spcPct val="120000"/>
              </a:lnSpc>
              <a:spcBef>
                <a:spcPts val="500"/>
              </a:spcBef>
              <a:spcAft>
                <a:spcPts val="0"/>
              </a:spcAft>
              <a:buSzPts val="2000"/>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ORDERED LIST (&lt;OL&gt; TAG)</a:t>
            </a:r>
            <a:endParaRPr/>
          </a:p>
        </p:txBody>
      </p:sp>
      <p:sp>
        <p:nvSpPr>
          <p:cNvPr id="220" name="Google Shape;220;p2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lang="en-US"/>
              <a:t>The</a:t>
            </a:r>
            <a:r>
              <a:rPr b="1" lang="en-US"/>
              <a:t> HTML &lt;ol&gt; tag</a:t>
            </a:r>
            <a:r>
              <a:rPr lang="en-US"/>
              <a:t> defines an ordered list. An ordered list can be numerical or alphabetical. It's a fundamental HTML element used for structuring content and providing sequential organization. The numbering format can be customized using attributes like type and start, ensuring flexibility in list presentation.</a:t>
            </a:r>
            <a:endParaRPr/>
          </a:p>
          <a:p>
            <a:pPr indent="-228600" lvl="0" marL="228600" rtl="0" algn="l">
              <a:lnSpc>
                <a:spcPct val="120000"/>
              </a:lnSpc>
              <a:spcBef>
                <a:spcPts val="1000"/>
              </a:spcBef>
              <a:spcAft>
                <a:spcPts val="0"/>
              </a:spcAft>
              <a:buSzPts val="2000"/>
              <a:buChar char="•"/>
            </a:pPr>
            <a:r>
              <a:rPr lang="en-US"/>
              <a:t>Syntax</a:t>
            </a:r>
            <a:endParaRPr/>
          </a:p>
          <a:p>
            <a:pPr indent="0" lvl="1" marL="457200" rtl="0" algn="l">
              <a:lnSpc>
                <a:spcPct val="120000"/>
              </a:lnSpc>
              <a:spcBef>
                <a:spcPts val="500"/>
              </a:spcBef>
              <a:spcAft>
                <a:spcPts val="0"/>
              </a:spcAft>
              <a:buSzPts val="1800"/>
              <a:buNone/>
            </a:pPr>
            <a:r>
              <a:rPr lang="en-US"/>
              <a:t>&lt;ol&gt;</a:t>
            </a:r>
            <a:endParaRPr/>
          </a:p>
          <a:p>
            <a:pPr indent="0" lvl="1" marL="457200" rtl="0" algn="l">
              <a:lnSpc>
                <a:spcPct val="120000"/>
              </a:lnSpc>
              <a:spcBef>
                <a:spcPts val="500"/>
              </a:spcBef>
              <a:spcAft>
                <a:spcPts val="0"/>
              </a:spcAft>
              <a:buSzPts val="1800"/>
              <a:buNone/>
            </a:pPr>
            <a:r>
              <a:rPr lang="en-US"/>
              <a:t>        &lt;li&gt;Item 1&lt;/li&gt;</a:t>
            </a:r>
            <a:endParaRPr/>
          </a:p>
          <a:p>
            <a:pPr indent="0" lvl="1" marL="457200" rtl="0" algn="l">
              <a:lnSpc>
                <a:spcPct val="120000"/>
              </a:lnSpc>
              <a:spcBef>
                <a:spcPts val="500"/>
              </a:spcBef>
              <a:spcAft>
                <a:spcPts val="0"/>
              </a:spcAft>
              <a:buSzPts val="1800"/>
              <a:buNone/>
            </a:pPr>
            <a:r>
              <a:rPr lang="en-US"/>
              <a:t>        &lt;li&gt;Item 2&lt;/li&gt;</a:t>
            </a:r>
            <a:endParaRPr/>
          </a:p>
          <a:p>
            <a:pPr indent="0" lvl="1" marL="457200" rtl="0" algn="l">
              <a:lnSpc>
                <a:spcPct val="120000"/>
              </a:lnSpc>
              <a:spcBef>
                <a:spcPts val="500"/>
              </a:spcBef>
              <a:spcAft>
                <a:spcPts val="0"/>
              </a:spcAft>
              <a:buSzPts val="1800"/>
              <a:buNone/>
            </a:pPr>
            <a:r>
              <a:rPr lang="en-US"/>
              <a:t>&lt;/ol&gt;</a:t>
            </a:r>
            <a:endParaRPr/>
          </a:p>
          <a:p>
            <a:pPr indent="-101600" lvl="0" marL="22860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ATTRIBUTES OF OL TAG</a:t>
            </a:r>
            <a:endParaRPr/>
          </a:p>
        </p:txBody>
      </p:sp>
      <p:sp>
        <p:nvSpPr>
          <p:cNvPr id="226" name="Google Shape;226;p2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US"/>
              <a:t>Reversed : </a:t>
            </a:r>
            <a:r>
              <a:rPr lang="en-US"/>
              <a:t>Defines that the order of the list items should be descending (from high to low).</a:t>
            </a:r>
            <a:endParaRPr b="1"/>
          </a:p>
          <a:p>
            <a:pPr indent="-228600" lvl="0" marL="228600" rtl="0" algn="l">
              <a:lnSpc>
                <a:spcPct val="120000"/>
              </a:lnSpc>
              <a:spcBef>
                <a:spcPts val="1000"/>
              </a:spcBef>
              <a:spcAft>
                <a:spcPts val="0"/>
              </a:spcAft>
              <a:buSzPts val="2000"/>
              <a:buChar char="•"/>
            </a:pPr>
            <a:r>
              <a:rPr b="1" lang="en-US"/>
              <a:t>Start : </a:t>
            </a:r>
            <a:r>
              <a:rPr lang="en-US"/>
              <a:t>Defines the starting number or alphabet for the ordered list.</a:t>
            </a:r>
            <a:endParaRPr b="1"/>
          </a:p>
          <a:p>
            <a:pPr indent="-228600" lvl="0" marL="228600" rtl="0" algn="l">
              <a:lnSpc>
                <a:spcPct val="120000"/>
              </a:lnSpc>
              <a:spcBef>
                <a:spcPts val="1000"/>
              </a:spcBef>
              <a:spcAft>
                <a:spcPts val="0"/>
              </a:spcAft>
              <a:buSzPts val="2000"/>
              <a:buChar char="•"/>
            </a:pPr>
            <a:r>
              <a:rPr b="1" lang="en-US"/>
              <a:t>Type : </a:t>
            </a:r>
            <a:r>
              <a:rPr lang="en-US"/>
              <a:t>Defines the type of order for the list items.</a:t>
            </a:r>
            <a:endParaRPr/>
          </a:p>
          <a:p>
            <a:pPr indent="-228600" lvl="0" marL="228600" rtl="0" algn="l">
              <a:lnSpc>
                <a:spcPct val="120000"/>
              </a:lnSpc>
              <a:spcBef>
                <a:spcPts val="1000"/>
              </a:spcBef>
              <a:spcAft>
                <a:spcPts val="0"/>
              </a:spcAft>
              <a:buSzPts val="2000"/>
              <a:buChar char="•"/>
            </a:pPr>
            <a:r>
              <a:rPr b="1" lang="en-US"/>
              <a:t>compact</a:t>
            </a:r>
            <a:r>
              <a:rPr lang="en-US"/>
              <a:t> – Reduces spacing between list items (deprecated)</a:t>
            </a:r>
            <a:endParaRPr/>
          </a:p>
          <a:p>
            <a:pPr indent="0" lvl="0" marL="0" rtl="0" algn="l">
              <a:lnSpc>
                <a:spcPct val="120000"/>
              </a:lnSpc>
              <a:spcBef>
                <a:spcPts val="1000"/>
              </a:spcBef>
              <a:spcAft>
                <a:spcPts val="0"/>
              </a:spcAft>
              <a:buSzPts val="2000"/>
              <a:buNone/>
            </a:pPr>
            <a:r>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US"/>
              <a:t>TYPES OF LIST STYLES:</a:t>
            </a:r>
            <a:endParaRPr/>
          </a:p>
        </p:txBody>
      </p:sp>
      <p:sp>
        <p:nvSpPr>
          <p:cNvPr id="232" name="Google Shape;232;p2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lang="en-US">
                <a:latin typeface="Arial"/>
                <a:ea typeface="Arial"/>
                <a:cs typeface="Arial"/>
                <a:sym typeface="Arial"/>
              </a:rPr>
              <a:t>1</a:t>
            </a:r>
            <a:r>
              <a:rPr b="1" lang="en-US"/>
              <a:t>:</a:t>
            </a:r>
            <a:r>
              <a:rPr lang="en-US"/>
              <a:t> This is the default value. It defines the list items in decimal numbers.(</a:t>
            </a:r>
            <a:r>
              <a:rPr lang="en-US">
                <a:latin typeface="Arial"/>
                <a:ea typeface="Arial"/>
                <a:cs typeface="Arial"/>
                <a:sym typeface="Arial"/>
              </a:rPr>
              <a:t>1</a:t>
            </a:r>
            <a:r>
              <a:rPr lang="en-US"/>
              <a:t>, 2, 3, 4 .).</a:t>
            </a:r>
            <a:endParaRPr b="1"/>
          </a:p>
          <a:p>
            <a:pPr indent="-228600" lvl="0" marL="228600" rtl="0" algn="l">
              <a:lnSpc>
                <a:spcPct val="120000"/>
              </a:lnSpc>
              <a:spcBef>
                <a:spcPts val="1000"/>
              </a:spcBef>
              <a:spcAft>
                <a:spcPts val="0"/>
              </a:spcAft>
              <a:buSzPts val="2000"/>
              <a:buChar char="•"/>
            </a:pPr>
            <a:r>
              <a:rPr b="1" lang="en-US"/>
              <a:t>a : </a:t>
            </a:r>
            <a:r>
              <a:rPr lang="en-US"/>
              <a:t>It defines the list items in alphabetically ordered lowercase letters .(a, b, c, d ...).</a:t>
            </a:r>
            <a:endParaRPr b="1"/>
          </a:p>
          <a:p>
            <a:pPr indent="-228600" lvl="0" marL="228600" rtl="0" algn="l">
              <a:lnSpc>
                <a:spcPct val="120000"/>
              </a:lnSpc>
              <a:spcBef>
                <a:spcPts val="1000"/>
              </a:spcBef>
              <a:spcAft>
                <a:spcPts val="0"/>
              </a:spcAft>
              <a:buSzPts val="2000"/>
              <a:buChar char="•"/>
            </a:pPr>
            <a:r>
              <a:rPr b="1" lang="en-US"/>
              <a:t>A : </a:t>
            </a:r>
            <a:r>
              <a:rPr lang="en-US"/>
              <a:t>It defines the list items in alphabetically ordered uppercase letters.(A, B, C, D ..).</a:t>
            </a:r>
            <a:endParaRPr b="1"/>
          </a:p>
          <a:p>
            <a:pPr indent="-228600" lvl="0" marL="228600" rtl="0" algn="l">
              <a:lnSpc>
                <a:spcPct val="120000"/>
              </a:lnSpc>
              <a:spcBef>
                <a:spcPts val="1000"/>
              </a:spcBef>
              <a:spcAft>
                <a:spcPts val="0"/>
              </a:spcAft>
              <a:buSzPts val="2000"/>
              <a:buChar char="•"/>
            </a:pPr>
            <a:r>
              <a:rPr b="1" lang="en-US"/>
              <a:t>i : </a:t>
            </a:r>
            <a:r>
              <a:rPr lang="en-US"/>
              <a:t>It defines the list items in lowercase roman number order.(i, ii, iii, iv, v, vi ...).</a:t>
            </a:r>
            <a:endParaRPr b="1"/>
          </a:p>
          <a:p>
            <a:pPr indent="-228600" lvl="0" marL="228600" rtl="0" algn="l">
              <a:lnSpc>
                <a:spcPct val="120000"/>
              </a:lnSpc>
              <a:spcBef>
                <a:spcPts val="1000"/>
              </a:spcBef>
              <a:spcAft>
                <a:spcPts val="0"/>
              </a:spcAft>
              <a:buSzPts val="2000"/>
              <a:buChar char="•"/>
            </a:pPr>
            <a:r>
              <a:rPr b="1" lang="en-US"/>
              <a:t>I : </a:t>
            </a:r>
            <a:r>
              <a:rPr lang="en-US"/>
              <a:t>It defines the list items in uppercase roman number order.(I, II, III, IV,  V,  VI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EXAMPLES</a:t>
            </a:r>
            <a:endParaRPr/>
          </a:p>
        </p:txBody>
      </p:sp>
      <p:sp>
        <p:nvSpPr>
          <p:cNvPr id="238" name="Google Shape;238;p2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&lt;ol reversed&gt;</a:t>
            </a:r>
            <a:endParaRPr/>
          </a:p>
          <a:p>
            <a:pPr indent="0" lvl="0" marL="0" rtl="0" algn="l">
              <a:lnSpc>
                <a:spcPct val="120000"/>
              </a:lnSpc>
              <a:spcBef>
                <a:spcPts val="1000"/>
              </a:spcBef>
              <a:spcAft>
                <a:spcPts val="0"/>
              </a:spcAft>
              <a:buSzPts val="2000"/>
              <a:buNone/>
            </a:pPr>
            <a:r>
              <a:rPr lang="en-US"/>
              <a:t>  &lt;li&gt;Item One&lt;/li&gt;</a:t>
            </a:r>
            <a:endParaRPr/>
          </a:p>
          <a:p>
            <a:pPr indent="0" lvl="0" marL="0" rtl="0" algn="l">
              <a:lnSpc>
                <a:spcPct val="120000"/>
              </a:lnSpc>
              <a:spcBef>
                <a:spcPts val="1000"/>
              </a:spcBef>
              <a:spcAft>
                <a:spcPts val="0"/>
              </a:spcAft>
              <a:buSzPts val="2000"/>
              <a:buNone/>
            </a:pPr>
            <a:r>
              <a:rPr lang="en-US"/>
              <a:t>  &lt;li&gt;Item Two&lt;/li&gt;</a:t>
            </a:r>
            <a:endParaRPr/>
          </a:p>
          <a:p>
            <a:pPr indent="0" lvl="0" marL="0" rtl="0" algn="l">
              <a:lnSpc>
                <a:spcPct val="120000"/>
              </a:lnSpc>
              <a:spcBef>
                <a:spcPts val="1000"/>
              </a:spcBef>
              <a:spcAft>
                <a:spcPts val="0"/>
              </a:spcAft>
              <a:buSzPts val="2000"/>
              <a:buNone/>
            </a:pPr>
            <a:r>
              <a:rPr lang="en-US"/>
              <a:t>  &lt;li&gt;Item Three&lt;/li&gt;</a:t>
            </a:r>
            <a:endParaRPr/>
          </a:p>
          <a:p>
            <a:pPr indent="0" lvl="0" marL="0" rtl="0" algn="l">
              <a:lnSpc>
                <a:spcPct val="120000"/>
              </a:lnSpc>
              <a:spcBef>
                <a:spcPts val="1000"/>
              </a:spcBef>
              <a:spcAft>
                <a:spcPts val="0"/>
              </a:spcAft>
              <a:buSzPts val="2000"/>
              <a:buNone/>
            </a:pPr>
            <a:r>
              <a:rPr lang="en-US"/>
              <a:t>&lt;/ol&gt;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EXAMPLES</a:t>
            </a:r>
            <a:endParaRPr/>
          </a:p>
        </p:txBody>
      </p:sp>
      <p:sp>
        <p:nvSpPr>
          <p:cNvPr id="244" name="Google Shape;244;p2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&lt;ol type="A"&gt;</a:t>
            </a:r>
            <a:endParaRPr/>
          </a:p>
          <a:p>
            <a:pPr indent="0" lvl="0" marL="0" rtl="0" algn="l">
              <a:lnSpc>
                <a:spcPct val="120000"/>
              </a:lnSpc>
              <a:spcBef>
                <a:spcPts val="1000"/>
              </a:spcBef>
              <a:spcAft>
                <a:spcPts val="0"/>
              </a:spcAft>
              <a:buSzPts val="2000"/>
              <a:buNone/>
            </a:pPr>
            <a:r>
              <a:rPr lang="en-US"/>
              <a:t>  &lt;li&gt;HTML&lt;/li&gt;</a:t>
            </a:r>
            <a:endParaRPr/>
          </a:p>
          <a:p>
            <a:pPr indent="0" lvl="0" marL="0" rtl="0" algn="l">
              <a:lnSpc>
                <a:spcPct val="120000"/>
              </a:lnSpc>
              <a:spcBef>
                <a:spcPts val="1000"/>
              </a:spcBef>
              <a:spcAft>
                <a:spcPts val="0"/>
              </a:spcAft>
              <a:buSzPts val="2000"/>
              <a:buNone/>
            </a:pPr>
            <a:r>
              <a:rPr lang="en-US"/>
              <a:t>  &lt;li&gt;CSS&lt;/li&gt;</a:t>
            </a:r>
            <a:endParaRPr/>
          </a:p>
          <a:p>
            <a:pPr indent="0" lvl="0" marL="0" rtl="0" algn="l">
              <a:lnSpc>
                <a:spcPct val="120000"/>
              </a:lnSpc>
              <a:spcBef>
                <a:spcPts val="1000"/>
              </a:spcBef>
              <a:spcAft>
                <a:spcPts val="0"/>
              </a:spcAft>
              <a:buSzPts val="2000"/>
              <a:buNone/>
            </a:pPr>
            <a:r>
              <a:rPr lang="en-US"/>
              <a:t>  &lt;li&gt;JavaScript&lt;/li&gt;</a:t>
            </a:r>
            <a:endParaRPr/>
          </a:p>
          <a:p>
            <a:pPr indent="0" lvl="0" marL="0" rtl="0" algn="l">
              <a:lnSpc>
                <a:spcPct val="120000"/>
              </a:lnSpc>
              <a:spcBef>
                <a:spcPts val="1000"/>
              </a:spcBef>
              <a:spcAft>
                <a:spcPts val="0"/>
              </a:spcAft>
              <a:buSzPts val="2000"/>
              <a:buNone/>
            </a:pPr>
            <a:r>
              <a:rPr lang="en-US"/>
              <a:t>&lt;/ol&gt;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EXAMPLES</a:t>
            </a:r>
            <a:endParaRPr/>
          </a:p>
        </p:txBody>
      </p:sp>
      <p:sp>
        <p:nvSpPr>
          <p:cNvPr id="250" name="Google Shape;250;p2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&lt;ol start="5"&gt;</a:t>
            </a:r>
            <a:endParaRPr/>
          </a:p>
          <a:p>
            <a:pPr indent="0" lvl="0" marL="0" rtl="0" algn="l">
              <a:lnSpc>
                <a:spcPct val="120000"/>
              </a:lnSpc>
              <a:spcBef>
                <a:spcPts val="1000"/>
              </a:spcBef>
              <a:spcAft>
                <a:spcPts val="0"/>
              </a:spcAft>
              <a:buSzPts val="2000"/>
              <a:buNone/>
            </a:pPr>
            <a:r>
              <a:rPr lang="en-US"/>
              <a:t>  &lt;li&gt;HTML&lt;/li&gt;</a:t>
            </a:r>
            <a:endParaRPr/>
          </a:p>
          <a:p>
            <a:pPr indent="0" lvl="0" marL="0" rtl="0" algn="l">
              <a:lnSpc>
                <a:spcPct val="120000"/>
              </a:lnSpc>
              <a:spcBef>
                <a:spcPts val="1000"/>
              </a:spcBef>
              <a:spcAft>
                <a:spcPts val="0"/>
              </a:spcAft>
              <a:buSzPts val="2000"/>
              <a:buNone/>
            </a:pPr>
            <a:r>
              <a:rPr lang="en-US"/>
              <a:t>  &lt;li&gt;CSS&lt;/li&gt;</a:t>
            </a:r>
            <a:endParaRPr/>
          </a:p>
          <a:p>
            <a:pPr indent="0" lvl="0" marL="0" rtl="0" algn="l">
              <a:lnSpc>
                <a:spcPct val="120000"/>
              </a:lnSpc>
              <a:spcBef>
                <a:spcPts val="1000"/>
              </a:spcBef>
              <a:spcAft>
                <a:spcPts val="0"/>
              </a:spcAft>
              <a:buSzPts val="2000"/>
              <a:buNone/>
            </a:pPr>
            <a:r>
              <a:rPr lang="en-US"/>
              <a:t>  &lt;li&gt;JavaScript&lt;/li&gt;</a:t>
            </a:r>
            <a:endParaRPr/>
          </a:p>
          <a:p>
            <a:pPr indent="0" lvl="0" marL="0" rtl="0" algn="l">
              <a:lnSpc>
                <a:spcPct val="120000"/>
              </a:lnSpc>
              <a:spcBef>
                <a:spcPts val="1000"/>
              </a:spcBef>
              <a:spcAft>
                <a:spcPts val="0"/>
              </a:spcAft>
              <a:buSzPts val="2000"/>
              <a:buNone/>
            </a:pPr>
            <a:r>
              <a:rPr lang="en-US"/>
              <a:t>&lt;/ol&gt;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US"/>
              <a:t>DESCRIPTION LISTS (&lt;DL&gt; TAG)</a:t>
            </a:r>
            <a:endParaRPr/>
          </a:p>
        </p:txBody>
      </p:sp>
      <p:sp>
        <p:nvSpPr>
          <p:cNvPr id="256" name="Google Shape;256;p2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The</a:t>
            </a:r>
            <a:r>
              <a:rPr b="1" lang="en-US" sz="2400"/>
              <a:t> &lt;dl&gt; tag in HTML</a:t>
            </a:r>
            <a:r>
              <a:rPr lang="en-US" sz="2400"/>
              <a:t> is used to represent the description list. This tag is used with &lt;dt&gt; and &lt;dd&gt; tag to create a list of terms and their associated descriptions.</a:t>
            </a:r>
            <a:endParaRPr/>
          </a:p>
          <a:p>
            <a:pPr indent="-228600" lvl="0" marL="228600" rtl="0" algn="l">
              <a:lnSpc>
                <a:spcPct val="120000"/>
              </a:lnSpc>
              <a:spcBef>
                <a:spcPts val="1000"/>
              </a:spcBef>
              <a:spcAft>
                <a:spcPts val="0"/>
              </a:spcAft>
              <a:buSzPts val="2400"/>
              <a:buChar char="•"/>
            </a:pPr>
            <a:r>
              <a:rPr b="1" lang="en-US" sz="2400"/>
              <a:t>Elements inside dl tag:</a:t>
            </a:r>
            <a:endParaRPr/>
          </a:p>
          <a:p>
            <a:pPr indent="0" lvl="1" marL="457200" rtl="0" algn="l">
              <a:lnSpc>
                <a:spcPct val="120000"/>
              </a:lnSpc>
              <a:spcBef>
                <a:spcPts val="500"/>
              </a:spcBef>
              <a:spcAft>
                <a:spcPts val="0"/>
              </a:spcAft>
              <a:buSzPts val="2000"/>
              <a:buNone/>
            </a:pPr>
            <a:r>
              <a:rPr b="1" lang="en-US" sz="2000"/>
              <a:t>&lt;dt&gt; :</a:t>
            </a:r>
            <a:r>
              <a:rPr lang="en-US" sz="2000"/>
              <a:t> Defines a term in the list.</a:t>
            </a:r>
            <a:endParaRPr/>
          </a:p>
          <a:p>
            <a:pPr indent="0" lvl="1" marL="457200" rtl="0" algn="l">
              <a:lnSpc>
                <a:spcPct val="120000"/>
              </a:lnSpc>
              <a:spcBef>
                <a:spcPts val="500"/>
              </a:spcBef>
              <a:spcAft>
                <a:spcPts val="0"/>
              </a:spcAft>
              <a:buSzPts val="2000"/>
              <a:buNone/>
            </a:pPr>
            <a:r>
              <a:rPr b="1" lang="en-US" sz="2000"/>
              <a:t>&lt;dd&gt; :</a:t>
            </a:r>
            <a:r>
              <a:rPr lang="en-US" sz="2000"/>
              <a:t> Provides the description or definition of the term.</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EXAMPLE</a:t>
            </a:r>
            <a:endParaRPr/>
          </a:p>
        </p:txBody>
      </p:sp>
      <p:sp>
        <p:nvSpPr>
          <p:cNvPr id="262" name="Google Shape;262;p2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&lt;dl&gt;</a:t>
            </a:r>
            <a:endParaRPr/>
          </a:p>
          <a:p>
            <a:pPr indent="0" lvl="0" marL="0" rtl="0" algn="l">
              <a:lnSpc>
                <a:spcPct val="120000"/>
              </a:lnSpc>
              <a:spcBef>
                <a:spcPts val="1000"/>
              </a:spcBef>
              <a:spcAft>
                <a:spcPts val="0"/>
              </a:spcAft>
              <a:buSzPts val="2000"/>
              <a:buNone/>
            </a:pPr>
            <a:r>
              <a:rPr lang="en-US"/>
              <a:t>        &lt;dt&gt;Item 1&lt;/dt&gt;</a:t>
            </a:r>
            <a:endParaRPr/>
          </a:p>
          <a:p>
            <a:pPr indent="0" lvl="0" marL="0" rtl="0" algn="l">
              <a:lnSpc>
                <a:spcPct val="120000"/>
              </a:lnSpc>
              <a:spcBef>
                <a:spcPts val="1000"/>
              </a:spcBef>
              <a:spcAft>
                <a:spcPts val="0"/>
              </a:spcAft>
              <a:buSzPts val="2000"/>
              <a:buNone/>
            </a:pPr>
            <a:r>
              <a:rPr lang="en-US"/>
              <a:t>        &lt;dd&gt;This is description for item 1&lt;/dd&gt;</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rPr lang="en-US"/>
              <a:t>        &lt;dt&gt;Item 2&lt;/dt&gt;</a:t>
            </a:r>
            <a:endParaRPr/>
          </a:p>
          <a:p>
            <a:pPr indent="0" lvl="0" marL="0" rtl="0" algn="l">
              <a:lnSpc>
                <a:spcPct val="120000"/>
              </a:lnSpc>
              <a:spcBef>
                <a:spcPts val="1000"/>
              </a:spcBef>
              <a:spcAft>
                <a:spcPts val="0"/>
              </a:spcAft>
              <a:buSzPts val="2000"/>
              <a:buNone/>
            </a:pPr>
            <a:r>
              <a:rPr lang="en-US"/>
              <a:t>        &lt;dd&gt;This is description for item 2&lt;/dd&gt;</a:t>
            </a:r>
            <a:endParaRPr/>
          </a:p>
          <a:p>
            <a:pPr indent="0" lvl="0" marL="0" rtl="0" algn="l">
              <a:lnSpc>
                <a:spcPct val="120000"/>
              </a:lnSpc>
              <a:spcBef>
                <a:spcPts val="1000"/>
              </a:spcBef>
              <a:spcAft>
                <a:spcPts val="0"/>
              </a:spcAft>
              <a:buSzPts val="2000"/>
              <a:buNone/>
            </a:pPr>
            <a:r>
              <a:rPr lang="en-US"/>
              <a:t>&lt;/dl&gt;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idx="4294967295" type="body"/>
          </p:nvPr>
        </p:nvSpPr>
        <p:spPr>
          <a:xfrm>
            <a:off x="980388" y="961534"/>
            <a:ext cx="9813304" cy="450422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It’s not a programming language but a markup language, meaning it uses tags to describe content.</a:t>
            </a:r>
            <a:endParaRPr/>
          </a:p>
          <a:p>
            <a:pPr indent="-228600" lvl="0" marL="228600" rtl="0" algn="l">
              <a:lnSpc>
                <a:spcPct val="120000"/>
              </a:lnSpc>
              <a:spcBef>
                <a:spcPts val="1000"/>
              </a:spcBef>
              <a:spcAft>
                <a:spcPts val="0"/>
              </a:spcAft>
              <a:buSzPts val="2400"/>
              <a:buChar char="•"/>
            </a:pPr>
            <a:r>
              <a:rPr lang="en-US" sz="2400"/>
              <a:t>HTML is the backbone of every webpage you see on the internet.</a:t>
            </a:r>
            <a:endParaRPr/>
          </a:p>
          <a:p>
            <a:pPr indent="-228600" lvl="0" marL="228600" rtl="0" algn="l">
              <a:lnSpc>
                <a:spcPct val="120000"/>
              </a:lnSpc>
              <a:spcBef>
                <a:spcPts val="1000"/>
              </a:spcBef>
              <a:spcAft>
                <a:spcPts val="0"/>
              </a:spcAft>
              <a:buSzPts val="2400"/>
              <a:buChar char="•"/>
            </a:pPr>
            <a:r>
              <a:rPr lang="en-US" sz="2400"/>
              <a:t>It works with CSS (for styling) and JavaScript (for interactivity).</a:t>
            </a:r>
            <a:endParaRPr/>
          </a:p>
          <a:p>
            <a:pPr indent="-228600" lvl="0" marL="228600" rtl="0" algn="l">
              <a:lnSpc>
                <a:spcPct val="120000"/>
              </a:lnSpc>
              <a:spcBef>
                <a:spcPts val="1000"/>
              </a:spcBef>
              <a:spcAft>
                <a:spcPts val="0"/>
              </a:spcAft>
              <a:buSzPts val="2400"/>
              <a:buChar char="•"/>
            </a:pPr>
            <a:r>
              <a:rPr lang="en-US" sz="2400"/>
              <a:t>HTML is the first step to building websites and web applications</a:t>
            </a:r>
            <a:endParaRPr/>
          </a:p>
          <a:p>
            <a:pPr indent="-228600" lvl="0" marL="228600" rtl="0" algn="l">
              <a:lnSpc>
                <a:spcPct val="120000"/>
              </a:lnSpc>
              <a:spcBef>
                <a:spcPts val="1000"/>
              </a:spcBef>
              <a:spcAft>
                <a:spcPts val="0"/>
              </a:spcAft>
              <a:buSzPts val="2400"/>
              <a:buChar char="•"/>
            </a:pPr>
            <a:r>
              <a:rPr lang="en-US" sz="2400"/>
              <a:t>Universal Usage: Every website uses HTML</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&lt;IMG&gt; TAG</a:t>
            </a:r>
            <a:endParaRPr/>
          </a:p>
        </p:txBody>
      </p:sp>
      <p:sp>
        <p:nvSpPr>
          <p:cNvPr id="268" name="Google Shape;268;p3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The </a:t>
            </a:r>
            <a:r>
              <a:rPr b="1" lang="en-US" sz="2400"/>
              <a:t>HTML &lt;img&gt; tag</a:t>
            </a:r>
            <a:r>
              <a:rPr lang="en-US" sz="2400"/>
              <a:t> is used to embed an image in web pages by linking them. It creates a placeholder for the image, it does not require a closing tag.</a:t>
            </a:r>
            <a:endParaRPr/>
          </a:p>
          <a:p>
            <a:pPr indent="-228600" lvl="0" marL="228600" rtl="0" algn="l">
              <a:lnSpc>
                <a:spcPct val="120000"/>
              </a:lnSpc>
              <a:spcBef>
                <a:spcPts val="1000"/>
              </a:spcBef>
              <a:spcAft>
                <a:spcPts val="0"/>
              </a:spcAft>
              <a:buSzPts val="2400"/>
              <a:buChar char="•"/>
            </a:pPr>
            <a:r>
              <a:rPr lang="en-US" sz="2400"/>
              <a:t>There are </a:t>
            </a:r>
            <a:r>
              <a:rPr b="1" lang="en-US" sz="2400"/>
              <a:t>two ways </a:t>
            </a:r>
            <a:r>
              <a:rPr lang="en-US" sz="2400"/>
              <a:t>to insert the images into a webpage:</a:t>
            </a:r>
            <a:endParaRPr/>
          </a:p>
          <a:p>
            <a:pPr indent="0" lvl="1" marL="457200" rtl="0" algn="l">
              <a:lnSpc>
                <a:spcPct val="120000"/>
              </a:lnSpc>
              <a:spcBef>
                <a:spcPts val="500"/>
              </a:spcBef>
              <a:spcAft>
                <a:spcPts val="0"/>
              </a:spcAft>
              <a:buSzPts val="2000"/>
              <a:buNone/>
            </a:pPr>
            <a:r>
              <a:rPr lang="en-US" sz="2000"/>
              <a:t>By providing a full path (absolute path)</a:t>
            </a:r>
            <a:r>
              <a:rPr lang="en-US"/>
              <a:t> or address (URL)</a:t>
            </a:r>
            <a:r>
              <a:rPr lang="en-US" sz="2000"/>
              <a:t> to access an internet file.</a:t>
            </a:r>
            <a:endParaRPr/>
          </a:p>
          <a:p>
            <a:pPr indent="0" lvl="1" marL="457200" rtl="0" algn="l">
              <a:lnSpc>
                <a:spcPct val="120000"/>
              </a:lnSpc>
              <a:spcBef>
                <a:spcPts val="500"/>
              </a:spcBef>
              <a:spcAft>
                <a:spcPts val="0"/>
              </a:spcAft>
              <a:buSzPts val="2000"/>
              <a:buNone/>
            </a:pPr>
            <a:r>
              <a:rPr lang="en-US" sz="2000"/>
              <a:t>By providing the file path relative to the location of the current web page file.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&lt;IMG&gt; TAG ATTRIBUTES</a:t>
            </a:r>
            <a:endParaRPr/>
          </a:p>
        </p:txBody>
      </p:sp>
      <p:sp>
        <p:nvSpPr>
          <p:cNvPr id="274" name="Google Shape;274;p3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b="1" lang="en-US" sz="2400"/>
              <a:t>src</a:t>
            </a:r>
            <a:r>
              <a:rPr lang="en-US" sz="2400"/>
              <a:t> – Specifies the path (URL) of the image.</a:t>
            </a:r>
            <a:endParaRPr/>
          </a:p>
          <a:p>
            <a:pPr indent="-228600" lvl="0" marL="228600" rtl="0" algn="l">
              <a:lnSpc>
                <a:spcPct val="120000"/>
              </a:lnSpc>
              <a:spcBef>
                <a:spcPts val="1000"/>
              </a:spcBef>
              <a:spcAft>
                <a:spcPts val="0"/>
              </a:spcAft>
              <a:buSzPts val="2400"/>
              <a:buChar char="•"/>
            </a:pPr>
            <a:r>
              <a:rPr b="1" lang="en-US" sz="2400"/>
              <a:t>alt</a:t>
            </a:r>
            <a:r>
              <a:rPr lang="en-US" sz="2400"/>
              <a:t> – Alternate text shown if the image cannot be displayed.</a:t>
            </a:r>
            <a:endParaRPr/>
          </a:p>
          <a:p>
            <a:pPr indent="-228600" lvl="0" marL="228600" rtl="0" algn="l">
              <a:lnSpc>
                <a:spcPct val="120000"/>
              </a:lnSpc>
              <a:spcBef>
                <a:spcPts val="1000"/>
              </a:spcBef>
              <a:spcAft>
                <a:spcPts val="0"/>
              </a:spcAft>
              <a:buSzPts val="2400"/>
              <a:buChar char="•"/>
            </a:pPr>
            <a:r>
              <a:rPr b="1" lang="en-US" sz="2400"/>
              <a:t>width</a:t>
            </a:r>
            <a:r>
              <a:rPr lang="en-US" sz="2400"/>
              <a:t> – Sets the width of the image (in pixels or percentage).</a:t>
            </a:r>
            <a:endParaRPr/>
          </a:p>
          <a:p>
            <a:pPr indent="-228600" lvl="0" marL="228600" rtl="0" algn="l">
              <a:lnSpc>
                <a:spcPct val="120000"/>
              </a:lnSpc>
              <a:spcBef>
                <a:spcPts val="1000"/>
              </a:spcBef>
              <a:spcAft>
                <a:spcPts val="0"/>
              </a:spcAft>
              <a:buSzPts val="2400"/>
              <a:buChar char="•"/>
            </a:pPr>
            <a:r>
              <a:rPr b="1" lang="en-US" sz="2400"/>
              <a:t>height</a:t>
            </a:r>
            <a:r>
              <a:rPr lang="en-US" sz="2400"/>
              <a:t> – Sets the height of the image (in pixels or percentage).</a:t>
            </a:r>
            <a:endParaRPr/>
          </a:p>
          <a:p>
            <a:pPr indent="-228600" lvl="0" marL="228600" rtl="0" algn="l">
              <a:lnSpc>
                <a:spcPct val="120000"/>
              </a:lnSpc>
              <a:spcBef>
                <a:spcPts val="1000"/>
              </a:spcBef>
              <a:spcAft>
                <a:spcPts val="0"/>
              </a:spcAft>
              <a:buSzPts val="2400"/>
              <a:buChar char="•"/>
            </a:pPr>
            <a:r>
              <a:rPr b="1" lang="en-US" sz="2400"/>
              <a:t>title</a:t>
            </a:r>
            <a:r>
              <a:rPr lang="en-US" sz="2400"/>
              <a:t> – Tooltip text displayed when hovering over the image.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&lt;IMG&gt; TAG ATTRIBUTES</a:t>
            </a:r>
            <a:endParaRPr/>
          </a:p>
        </p:txBody>
      </p:sp>
      <p:sp>
        <p:nvSpPr>
          <p:cNvPr id="280" name="Google Shape;280;p3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b="1" lang="en-US" sz="2400"/>
              <a:t>align</a:t>
            </a:r>
            <a:r>
              <a:rPr lang="en-US" sz="2400"/>
              <a:t> </a:t>
            </a:r>
            <a:r>
              <a:rPr i="1" lang="en-US" sz="2400"/>
              <a:t>(deprecated)</a:t>
            </a:r>
            <a:r>
              <a:rPr lang="en-US" sz="2400"/>
              <a:t> – Specifies the alignment of the image (left, right).</a:t>
            </a:r>
            <a:endParaRPr/>
          </a:p>
          <a:p>
            <a:pPr indent="-228600" lvl="0" marL="228600" rtl="0" algn="l">
              <a:lnSpc>
                <a:spcPct val="120000"/>
              </a:lnSpc>
              <a:spcBef>
                <a:spcPts val="1000"/>
              </a:spcBef>
              <a:spcAft>
                <a:spcPts val="0"/>
              </a:spcAft>
              <a:buSzPts val="2400"/>
              <a:buChar char="•"/>
            </a:pPr>
            <a:r>
              <a:rPr b="1" lang="en-US" sz="2400"/>
              <a:t>border</a:t>
            </a:r>
            <a:r>
              <a:rPr lang="en-US" sz="2400"/>
              <a:t> </a:t>
            </a:r>
            <a:r>
              <a:rPr i="1" lang="en-US" sz="2400"/>
              <a:t>(deprecated)</a:t>
            </a:r>
            <a:r>
              <a:rPr lang="en-US" sz="2400"/>
              <a:t> – Sets the width of the image border.</a:t>
            </a:r>
            <a:endParaRPr b="1" sz="2400"/>
          </a:p>
          <a:p>
            <a:pPr indent="-228600" lvl="0" marL="228600" rtl="0" algn="l">
              <a:lnSpc>
                <a:spcPct val="120000"/>
              </a:lnSpc>
              <a:spcBef>
                <a:spcPts val="1000"/>
              </a:spcBef>
              <a:spcAft>
                <a:spcPts val="0"/>
              </a:spcAft>
              <a:buSzPts val="2400"/>
              <a:buChar char="•"/>
            </a:pPr>
            <a:r>
              <a:rPr b="1" lang="en-US" sz="2400"/>
              <a:t>hspace</a:t>
            </a:r>
            <a:r>
              <a:rPr lang="en-US" sz="2400"/>
              <a:t> </a:t>
            </a:r>
            <a:r>
              <a:rPr i="1" lang="en-US" sz="2400"/>
              <a:t>(deprecated)</a:t>
            </a:r>
            <a:r>
              <a:rPr lang="en-US" sz="2400"/>
              <a:t> – Sets horizontal space around the image.</a:t>
            </a:r>
            <a:endParaRPr/>
          </a:p>
          <a:p>
            <a:pPr indent="-228600" lvl="0" marL="228600" rtl="0" algn="l">
              <a:lnSpc>
                <a:spcPct val="120000"/>
              </a:lnSpc>
              <a:spcBef>
                <a:spcPts val="1000"/>
              </a:spcBef>
              <a:spcAft>
                <a:spcPts val="0"/>
              </a:spcAft>
              <a:buSzPts val="2400"/>
              <a:buChar char="•"/>
            </a:pPr>
            <a:r>
              <a:rPr b="1" lang="en-US" sz="2400"/>
              <a:t>vspace</a:t>
            </a:r>
            <a:r>
              <a:rPr lang="en-US" sz="2400"/>
              <a:t> </a:t>
            </a:r>
            <a:r>
              <a:rPr i="1" lang="en-US" sz="2400"/>
              <a:t>(deprecated)</a:t>
            </a:r>
            <a:r>
              <a:rPr lang="en-US" sz="2400"/>
              <a:t> – Sets vertical space around the image.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EXAMPLE</a:t>
            </a:r>
            <a:endParaRPr/>
          </a:p>
        </p:txBody>
      </p:sp>
      <p:sp>
        <p:nvSpPr>
          <p:cNvPr id="286" name="Google Shape;286;p3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US"/>
              <a:t>    &lt;img 	src="mountain.jpg" </a:t>
            </a:r>
            <a:endParaRPr/>
          </a:p>
          <a:p>
            <a:pPr indent="0" lvl="0" marL="0" rtl="0" algn="l">
              <a:lnSpc>
                <a:spcPct val="120000"/>
              </a:lnSpc>
              <a:spcBef>
                <a:spcPts val="1000"/>
              </a:spcBef>
              <a:spcAft>
                <a:spcPts val="0"/>
              </a:spcAft>
              <a:buSzPts val="2000"/>
              <a:buNone/>
            </a:pPr>
            <a:r>
              <a:rPr lang="en-US"/>
              <a:t>	alt="Mountain View“</a:t>
            </a:r>
            <a:endParaRPr/>
          </a:p>
          <a:p>
            <a:pPr indent="0" lvl="0" marL="0" rtl="0" algn="l">
              <a:lnSpc>
                <a:spcPct val="120000"/>
              </a:lnSpc>
              <a:spcBef>
                <a:spcPts val="1000"/>
              </a:spcBef>
              <a:spcAft>
                <a:spcPts val="0"/>
              </a:spcAft>
              <a:buSzPts val="2000"/>
              <a:buNone/>
            </a:pPr>
            <a:r>
              <a:rPr lang="en-US"/>
              <a:t>	width="300" </a:t>
            </a:r>
            <a:endParaRPr/>
          </a:p>
          <a:p>
            <a:pPr indent="0" lvl="0" marL="0" rtl="0" algn="l">
              <a:lnSpc>
                <a:spcPct val="120000"/>
              </a:lnSpc>
              <a:spcBef>
                <a:spcPts val="1000"/>
              </a:spcBef>
              <a:spcAft>
                <a:spcPts val="0"/>
              </a:spcAft>
              <a:buSzPts val="2000"/>
              <a:buNone/>
            </a:pPr>
            <a:r>
              <a:rPr lang="en-US"/>
              <a:t>	height="200" </a:t>
            </a:r>
            <a:endParaRPr/>
          </a:p>
          <a:p>
            <a:pPr indent="0" lvl="0" marL="0" rtl="0" algn="l">
              <a:lnSpc>
                <a:spcPct val="120000"/>
              </a:lnSpc>
              <a:spcBef>
                <a:spcPts val="1000"/>
              </a:spcBef>
              <a:spcAft>
                <a:spcPts val="0"/>
              </a:spcAft>
              <a:buSzPts val="2000"/>
              <a:buNone/>
            </a:pPr>
            <a:r>
              <a:rPr lang="en-US"/>
              <a:t>	title="Mountain Landscape“&gt;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HTML FILE PATHS</a:t>
            </a:r>
            <a:br>
              <a:rPr lang="en-US"/>
            </a:br>
            <a:endParaRPr/>
          </a:p>
        </p:txBody>
      </p:sp>
      <p:sp>
        <p:nvSpPr>
          <p:cNvPr id="292" name="Google Shape;292;p3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A file path describes the location of a file in a web site's folder structure.</a:t>
            </a:r>
            <a:endParaRPr/>
          </a:p>
          <a:p>
            <a:pPr indent="-228600" lvl="0" marL="228600" rtl="0" algn="l">
              <a:lnSpc>
                <a:spcPct val="120000"/>
              </a:lnSpc>
              <a:spcBef>
                <a:spcPts val="1000"/>
              </a:spcBef>
              <a:spcAft>
                <a:spcPts val="0"/>
              </a:spcAft>
              <a:buSzPts val="2400"/>
              <a:buChar char="•"/>
            </a:pPr>
            <a:r>
              <a:rPr lang="en-US" sz="2400"/>
              <a:t>File paths are used when linking to external files, like:</a:t>
            </a:r>
            <a:endParaRPr/>
          </a:p>
          <a:p>
            <a:pPr indent="0" lvl="1" marL="457200" rtl="0" algn="l">
              <a:lnSpc>
                <a:spcPct val="120000"/>
              </a:lnSpc>
              <a:spcBef>
                <a:spcPts val="500"/>
              </a:spcBef>
              <a:spcAft>
                <a:spcPts val="0"/>
              </a:spcAft>
              <a:buSzPts val="2000"/>
              <a:buNone/>
            </a:pPr>
            <a:r>
              <a:rPr lang="en-US" sz="2000"/>
              <a:t>Web pages</a:t>
            </a:r>
            <a:endParaRPr/>
          </a:p>
          <a:p>
            <a:pPr indent="0" lvl="1" marL="457200" rtl="0" algn="l">
              <a:lnSpc>
                <a:spcPct val="120000"/>
              </a:lnSpc>
              <a:spcBef>
                <a:spcPts val="500"/>
              </a:spcBef>
              <a:spcAft>
                <a:spcPts val="0"/>
              </a:spcAft>
              <a:buSzPts val="2000"/>
              <a:buNone/>
            </a:pPr>
            <a:r>
              <a:rPr lang="en-US" sz="2000"/>
              <a:t>Images</a:t>
            </a:r>
            <a:endParaRPr/>
          </a:p>
          <a:p>
            <a:pPr indent="0" lvl="1" marL="457200" rtl="0" algn="l">
              <a:lnSpc>
                <a:spcPct val="120000"/>
              </a:lnSpc>
              <a:spcBef>
                <a:spcPts val="500"/>
              </a:spcBef>
              <a:spcAft>
                <a:spcPts val="0"/>
              </a:spcAft>
              <a:buSzPts val="2000"/>
              <a:buNone/>
            </a:pPr>
            <a:r>
              <a:rPr lang="en-US" sz="2000"/>
              <a:t>Style sheets</a:t>
            </a:r>
            <a:endParaRPr/>
          </a:p>
          <a:p>
            <a:pPr indent="0" lvl="1" marL="457200" rtl="0" algn="l">
              <a:lnSpc>
                <a:spcPct val="120000"/>
              </a:lnSpc>
              <a:spcBef>
                <a:spcPts val="500"/>
              </a:spcBef>
              <a:spcAft>
                <a:spcPts val="0"/>
              </a:spcAft>
              <a:buSzPts val="2000"/>
              <a:buNone/>
            </a:pPr>
            <a:r>
              <a:rPr lang="en-US" sz="2000"/>
              <a:t>JavaScripts</a:t>
            </a:r>
            <a:br>
              <a:rPr lang="en-US"/>
            </a:b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ABSOLUTE FILE PATHS</a:t>
            </a:r>
            <a:br>
              <a:rPr lang="en-US"/>
            </a:br>
            <a:endParaRPr/>
          </a:p>
        </p:txBody>
      </p:sp>
      <p:sp>
        <p:nvSpPr>
          <p:cNvPr id="298" name="Google Shape;298;p3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An absolute file path is the full URL to a file:</a:t>
            </a:r>
            <a:endParaRPr/>
          </a:p>
          <a:p>
            <a:pPr indent="-228600" lvl="0" marL="228600" rtl="0" algn="l">
              <a:lnSpc>
                <a:spcPct val="120000"/>
              </a:lnSpc>
              <a:spcBef>
                <a:spcPts val="1000"/>
              </a:spcBef>
              <a:spcAft>
                <a:spcPts val="0"/>
              </a:spcAft>
              <a:buSzPts val="2400"/>
              <a:buChar char="•"/>
            </a:pPr>
            <a:r>
              <a:rPr lang="en-US" sz="2400"/>
              <a:t>Example</a:t>
            </a:r>
            <a:endParaRPr/>
          </a:p>
          <a:p>
            <a:pPr indent="0" lvl="1" marL="457200" rtl="0" algn="l">
              <a:lnSpc>
                <a:spcPct val="120000"/>
              </a:lnSpc>
              <a:spcBef>
                <a:spcPts val="500"/>
              </a:spcBef>
              <a:spcAft>
                <a:spcPts val="0"/>
              </a:spcAft>
              <a:buSzPts val="2000"/>
              <a:buNone/>
            </a:pPr>
            <a:r>
              <a:rPr lang="en-US" sz="2000"/>
              <a:t>&lt;img src="</a:t>
            </a:r>
            <a:r>
              <a:rPr lang="en-US"/>
              <a:t>F:\IWT\images\picture.jpg</a:t>
            </a:r>
            <a:r>
              <a:rPr lang="en-US" sz="2000"/>
              <a:t>" alt="Mountain"&gt;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RELATIVE FILE PATHS</a:t>
            </a:r>
            <a:br>
              <a:rPr lang="en-US"/>
            </a:br>
            <a:endParaRPr/>
          </a:p>
        </p:txBody>
      </p:sp>
      <p:sp>
        <p:nvSpPr>
          <p:cNvPr id="304" name="Google Shape;304;p3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A relative file path points to a file relative to the current page.</a:t>
            </a:r>
            <a:endParaRPr/>
          </a:p>
          <a:p>
            <a:pPr indent="-228600" lvl="0" marL="228600" rtl="0" algn="l">
              <a:lnSpc>
                <a:spcPct val="120000"/>
              </a:lnSpc>
              <a:spcBef>
                <a:spcPts val="1000"/>
              </a:spcBef>
              <a:spcAft>
                <a:spcPts val="0"/>
              </a:spcAft>
              <a:buSzPts val="2400"/>
              <a:buChar char="•"/>
            </a:pPr>
            <a:r>
              <a:rPr lang="en-US" sz="2400"/>
              <a:t>Example</a:t>
            </a:r>
            <a:endParaRPr/>
          </a:p>
          <a:p>
            <a:pPr indent="-228600" lvl="1" marL="685800" rtl="0" algn="l">
              <a:lnSpc>
                <a:spcPct val="120000"/>
              </a:lnSpc>
              <a:spcBef>
                <a:spcPts val="500"/>
              </a:spcBef>
              <a:spcAft>
                <a:spcPts val="0"/>
              </a:spcAft>
              <a:buSzPts val="2400"/>
              <a:buChar char="•"/>
            </a:pPr>
            <a:r>
              <a:rPr lang="en-US" sz="2400"/>
              <a:t>&lt;img src="picture.jpg"&gt;</a:t>
            </a:r>
            <a:endParaRPr/>
          </a:p>
          <a:p>
            <a:pPr indent="0" lvl="1" marL="457200" rtl="0" algn="l">
              <a:lnSpc>
                <a:spcPct val="120000"/>
              </a:lnSpc>
              <a:spcBef>
                <a:spcPts val="500"/>
              </a:spcBef>
              <a:spcAft>
                <a:spcPts val="0"/>
              </a:spcAft>
              <a:buSzPts val="2400"/>
              <a:buNone/>
            </a:pPr>
            <a:r>
              <a:rPr lang="en-US" sz="2400"/>
              <a:t>The "picture.jpg" file is located in the same folder as the current page</a:t>
            </a: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RELATIVE FILE PATHS</a:t>
            </a:r>
            <a:endParaRPr/>
          </a:p>
        </p:txBody>
      </p:sp>
      <p:sp>
        <p:nvSpPr>
          <p:cNvPr id="310" name="Google Shape;310;p3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&lt;img src="images/picture.jpg"&gt;</a:t>
            </a:r>
            <a:endParaRPr/>
          </a:p>
          <a:p>
            <a:pPr indent="0" lvl="0" marL="0" rtl="0" algn="l">
              <a:lnSpc>
                <a:spcPct val="120000"/>
              </a:lnSpc>
              <a:spcBef>
                <a:spcPts val="1000"/>
              </a:spcBef>
              <a:spcAft>
                <a:spcPts val="0"/>
              </a:spcAft>
              <a:buSzPts val="2000"/>
              <a:buNone/>
            </a:pPr>
            <a:r>
              <a:rPr lang="en-US"/>
              <a:t>The "picture.jpg" file is located in the images folder in the current folder</a:t>
            </a:r>
            <a:endParaRPr/>
          </a:p>
          <a:p>
            <a:pPr indent="-228600" lvl="0" marL="228600" rtl="0" algn="l">
              <a:lnSpc>
                <a:spcPct val="120000"/>
              </a:lnSpc>
              <a:spcBef>
                <a:spcPts val="1000"/>
              </a:spcBef>
              <a:spcAft>
                <a:spcPts val="0"/>
              </a:spcAft>
              <a:buSzPts val="2000"/>
              <a:buChar char="•"/>
            </a:pPr>
            <a:r>
              <a:rPr lang="en-US"/>
              <a:t>&lt;img src="/images/picture.jpg"&gt;</a:t>
            </a:r>
            <a:endParaRPr/>
          </a:p>
          <a:p>
            <a:pPr indent="0" lvl="0" marL="0" rtl="0" algn="l">
              <a:lnSpc>
                <a:spcPct val="120000"/>
              </a:lnSpc>
              <a:spcBef>
                <a:spcPts val="1000"/>
              </a:spcBef>
              <a:spcAft>
                <a:spcPts val="0"/>
              </a:spcAft>
              <a:buSzPts val="2000"/>
              <a:buNone/>
            </a:pPr>
            <a:r>
              <a:rPr lang="en-US"/>
              <a:t>The "picture.jpg" file is located in the images folder at the root of the current web</a:t>
            </a:r>
            <a:endParaRPr/>
          </a:p>
          <a:p>
            <a:pPr indent="-228600" lvl="0" marL="228600" rtl="0" algn="l">
              <a:lnSpc>
                <a:spcPct val="120000"/>
              </a:lnSpc>
              <a:spcBef>
                <a:spcPts val="1000"/>
              </a:spcBef>
              <a:spcAft>
                <a:spcPts val="0"/>
              </a:spcAft>
              <a:buSzPts val="2000"/>
              <a:buChar char="•"/>
            </a:pPr>
            <a:r>
              <a:rPr lang="en-US"/>
              <a:t>&lt;img src="../picture.jpg"&gt;</a:t>
            </a:r>
            <a:endParaRPr/>
          </a:p>
          <a:p>
            <a:pPr indent="0" lvl="0" marL="0" rtl="0" algn="l">
              <a:lnSpc>
                <a:spcPct val="120000"/>
              </a:lnSpc>
              <a:spcBef>
                <a:spcPts val="1000"/>
              </a:spcBef>
              <a:spcAft>
                <a:spcPts val="0"/>
              </a:spcAft>
              <a:buSzPts val="2000"/>
              <a:buNone/>
            </a:pPr>
            <a:r>
              <a:rPr lang="en-US"/>
              <a:t>The "picture.jpg" file is located in the folder one level up from the current folder</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&lt;A&gt; TAG </a:t>
            </a:r>
            <a:endParaRPr/>
          </a:p>
        </p:txBody>
      </p:sp>
      <p:sp>
        <p:nvSpPr>
          <p:cNvPr id="316" name="Google Shape;316;p3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The &lt;a&gt; tag (anchor tag) in HTML creates hyperlinks, allowing users to navigate to different locations, such as another webpage (external linking) or a specific section within the same page (internal linking). It’s a core component of hypertext, enabling the interactive navigation central to the web.</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&lt;A&gt; TAG ATTRIBUTES</a:t>
            </a:r>
            <a:endParaRPr/>
          </a:p>
        </p:txBody>
      </p:sp>
      <p:sp>
        <p:nvSpPr>
          <p:cNvPr id="322" name="Google Shape;322;p3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Href (Hyperlink Reference) : Specifies the URL of the page the link goes to.</a:t>
            </a:r>
            <a:endParaRPr/>
          </a:p>
          <a:p>
            <a:pPr indent="-228600" lvl="0" marL="228600" rtl="0" algn="l">
              <a:lnSpc>
                <a:spcPct val="120000"/>
              </a:lnSpc>
              <a:spcBef>
                <a:spcPts val="1000"/>
              </a:spcBef>
              <a:spcAft>
                <a:spcPts val="0"/>
              </a:spcAft>
              <a:buSzPts val="2000"/>
              <a:buChar char="•"/>
            </a:pPr>
            <a:r>
              <a:rPr lang="en-US"/>
              <a:t>Target:  Specifies where to open the linked document.</a:t>
            </a:r>
            <a:endParaRPr/>
          </a:p>
          <a:p>
            <a:pPr indent="-228600" lvl="1" marL="685800" rtl="0" algn="l">
              <a:lnSpc>
                <a:spcPct val="120000"/>
              </a:lnSpc>
              <a:spcBef>
                <a:spcPts val="500"/>
              </a:spcBef>
              <a:spcAft>
                <a:spcPts val="0"/>
              </a:spcAft>
              <a:buSzPts val="1800"/>
              <a:buChar char="•"/>
            </a:pPr>
            <a:r>
              <a:rPr lang="en-US"/>
              <a:t>Values:</a:t>
            </a:r>
            <a:endParaRPr/>
          </a:p>
          <a:p>
            <a:pPr indent="0" lvl="2" marL="914400" rtl="0" algn="l">
              <a:lnSpc>
                <a:spcPct val="120000"/>
              </a:lnSpc>
              <a:spcBef>
                <a:spcPts val="500"/>
              </a:spcBef>
              <a:spcAft>
                <a:spcPts val="0"/>
              </a:spcAft>
              <a:buSzPts val="1800"/>
              <a:buNone/>
            </a:pPr>
            <a:r>
              <a:rPr lang="en-US" sz="1800"/>
              <a:t>_self :- Default. Opens in the same tab.</a:t>
            </a:r>
            <a:endParaRPr sz="1800"/>
          </a:p>
          <a:p>
            <a:pPr indent="0" lvl="2" marL="914400" rtl="0" algn="l">
              <a:lnSpc>
                <a:spcPct val="120000"/>
              </a:lnSpc>
              <a:spcBef>
                <a:spcPts val="500"/>
              </a:spcBef>
              <a:spcAft>
                <a:spcPts val="0"/>
              </a:spcAft>
              <a:buSzPts val="1800"/>
              <a:buNone/>
            </a:pPr>
            <a:r>
              <a:rPr lang="en-US" sz="1800"/>
              <a:t>_blank :- Opens in a new tab/window.</a:t>
            </a:r>
            <a:endParaRPr sz="1800"/>
          </a:p>
          <a:p>
            <a:pPr indent="0" lvl="2" marL="914400" rtl="0" algn="l">
              <a:lnSpc>
                <a:spcPct val="120000"/>
              </a:lnSpc>
              <a:spcBef>
                <a:spcPts val="500"/>
              </a:spcBef>
              <a:spcAft>
                <a:spcPts val="0"/>
              </a:spcAft>
              <a:buSzPts val="1800"/>
              <a:buNone/>
            </a:pPr>
            <a:r>
              <a:rPr lang="en-US" sz="1800"/>
              <a:t>_parent :-  Opens in the parent frame.</a:t>
            </a:r>
            <a:endParaRPr sz="1800"/>
          </a:p>
          <a:p>
            <a:pPr indent="0" lvl="2" marL="914400" rtl="0" algn="l">
              <a:lnSpc>
                <a:spcPct val="120000"/>
              </a:lnSpc>
              <a:spcBef>
                <a:spcPts val="500"/>
              </a:spcBef>
              <a:spcAft>
                <a:spcPts val="0"/>
              </a:spcAft>
              <a:buSzPts val="1800"/>
              <a:buNone/>
            </a:pPr>
            <a:r>
              <a:rPr lang="en-US" sz="1800"/>
              <a:t>_top :- Opens in the full body of the window.</a:t>
            </a:r>
            <a:endParaRPr sz="1800"/>
          </a:p>
          <a:p>
            <a:pPr indent="-228600" lvl="0" marL="228600" rtl="0" algn="l">
              <a:lnSpc>
                <a:spcPct val="120000"/>
              </a:lnSpc>
              <a:spcBef>
                <a:spcPts val="1000"/>
              </a:spcBef>
              <a:spcAft>
                <a:spcPts val="0"/>
              </a:spcAft>
              <a:buSzPts val="2000"/>
              <a:buChar char="•"/>
            </a:pPr>
            <a:r>
              <a:rPr lang="en-US"/>
              <a:t>Title :  Specifies extra information (tooltip) about the link, shown when hovered.</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1376313" y="1055802"/>
            <a:ext cx="9678541" cy="7979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HOW HTML WORKS</a:t>
            </a:r>
            <a:endParaRPr/>
          </a:p>
        </p:txBody>
      </p:sp>
      <p:sp>
        <p:nvSpPr>
          <p:cNvPr id="117" name="Google Shape;117;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lang="en-US" sz="2400"/>
              <a:t>Markup Language: Uses tags (e.g., &lt;p&gt; , &lt;h1&gt; , &lt;img&gt; ) to define elements on a page.</a:t>
            </a:r>
            <a:endParaRPr/>
          </a:p>
          <a:p>
            <a:pPr indent="-228600" lvl="0" marL="228600" rtl="0" algn="l">
              <a:lnSpc>
                <a:spcPct val="120000"/>
              </a:lnSpc>
              <a:spcBef>
                <a:spcPts val="1000"/>
              </a:spcBef>
              <a:spcAft>
                <a:spcPts val="0"/>
              </a:spcAft>
              <a:buSzPts val="2400"/>
              <a:buChar char="•"/>
            </a:pPr>
            <a:r>
              <a:rPr lang="en-US" sz="2400"/>
              <a:t>Browser Interpretation: Web browsers (Chrome, Firefox, etc.) read HTML files and render them as visual webpages.</a:t>
            </a:r>
            <a:endParaRPr/>
          </a:p>
          <a:p>
            <a:pPr indent="-228600" lvl="0" marL="228600" rtl="0" algn="l">
              <a:lnSpc>
                <a:spcPct val="120000"/>
              </a:lnSpc>
              <a:spcBef>
                <a:spcPts val="1000"/>
              </a:spcBef>
              <a:spcAft>
                <a:spcPts val="0"/>
              </a:spcAft>
              <a:buSzPts val="2400"/>
              <a:buChar char="•"/>
            </a:pPr>
            <a:r>
              <a:rPr lang="en-US" sz="2400"/>
              <a:t>Client-Side Technology: HTML runs on the user’s device, not on a server.</a:t>
            </a:r>
            <a:endParaRPr/>
          </a:p>
          <a:p>
            <a:pPr indent="-228600" lvl="0" marL="228600" rtl="0" algn="l">
              <a:lnSpc>
                <a:spcPct val="120000"/>
              </a:lnSpc>
              <a:spcBef>
                <a:spcPts val="1000"/>
              </a:spcBef>
              <a:spcAft>
                <a:spcPts val="0"/>
              </a:spcAft>
              <a:buSzPts val="2400"/>
              <a:buChar char="•"/>
            </a:pPr>
            <a:r>
              <a:rPr lang="en-US" sz="2400"/>
              <a:t>File Extension: HTML files end with .html or .htm</a:t>
            </a:r>
            <a:endParaRPr sz="2400"/>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&lt;A&gt; TAG ATTRIBUTES</a:t>
            </a:r>
            <a:endParaRPr/>
          </a:p>
        </p:txBody>
      </p:sp>
      <p:sp>
        <p:nvSpPr>
          <p:cNvPr id="328" name="Google Shape;328;p4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download : Specifies that the target will be downloaded when clicked, instead of navigating to it.</a:t>
            </a:r>
            <a:endParaRPr/>
          </a:p>
          <a:p>
            <a:pPr indent="-228600" lvl="0" marL="228600" rtl="0" algn="l">
              <a:lnSpc>
                <a:spcPct val="120000"/>
              </a:lnSpc>
              <a:spcBef>
                <a:spcPts val="1000"/>
              </a:spcBef>
              <a:spcAft>
                <a:spcPts val="0"/>
              </a:spcAft>
              <a:buSzPts val="2000"/>
              <a:buChar char="•"/>
            </a:pPr>
            <a:r>
              <a:rPr lang="en-US"/>
              <a:t>type : Specifies the MIME type of the linked document.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INTERNAL LINKS</a:t>
            </a:r>
            <a:endParaRPr/>
          </a:p>
        </p:txBody>
      </p:sp>
      <p:sp>
        <p:nvSpPr>
          <p:cNvPr id="334" name="Google Shape;334;p4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lang="en-US"/>
              <a:t>An </a:t>
            </a:r>
            <a:r>
              <a:rPr b="1" lang="en-US"/>
              <a:t>internal link</a:t>
            </a:r>
            <a:r>
              <a:rPr lang="en-US"/>
              <a:t> connects one part of a website to another page or section within the </a:t>
            </a:r>
            <a:r>
              <a:rPr b="1" lang="en-US"/>
              <a:t>same website</a:t>
            </a:r>
            <a:r>
              <a:rPr lang="en-US"/>
              <a:t>.</a:t>
            </a:r>
            <a:br>
              <a:rPr lang="en-US"/>
            </a:br>
            <a:r>
              <a:rPr lang="en-US"/>
              <a:t>It is used for site navigation or linking to a specific section on the same page.</a:t>
            </a:r>
            <a:endParaRPr/>
          </a:p>
          <a:p>
            <a:pPr indent="-228600" lvl="0" marL="228600" rtl="0" algn="l">
              <a:lnSpc>
                <a:spcPct val="120000"/>
              </a:lnSpc>
              <a:spcBef>
                <a:spcPts val="1000"/>
              </a:spcBef>
              <a:spcAft>
                <a:spcPts val="0"/>
              </a:spcAft>
              <a:buSzPct val="100000"/>
              <a:buChar char="•"/>
            </a:pPr>
            <a:r>
              <a:rPr b="1" lang="en-US"/>
              <a:t>Examples of Internal Links</a:t>
            </a:r>
            <a:endParaRPr/>
          </a:p>
          <a:p>
            <a:pPr indent="-228600" lvl="1" marL="685800" rtl="0" algn="l">
              <a:lnSpc>
                <a:spcPct val="120000"/>
              </a:lnSpc>
              <a:spcBef>
                <a:spcPts val="500"/>
              </a:spcBef>
              <a:spcAft>
                <a:spcPts val="0"/>
              </a:spcAft>
              <a:buSzPct val="100000"/>
              <a:buChar char="•"/>
            </a:pPr>
            <a:r>
              <a:rPr b="1" lang="en-US"/>
              <a:t>Linking to another page in the same website:</a:t>
            </a:r>
            <a:endParaRPr/>
          </a:p>
          <a:p>
            <a:pPr indent="0" lvl="2" marL="914400" rtl="0" algn="l">
              <a:lnSpc>
                <a:spcPct val="120000"/>
              </a:lnSpc>
              <a:spcBef>
                <a:spcPts val="500"/>
              </a:spcBef>
              <a:spcAft>
                <a:spcPts val="0"/>
              </a:spcAft>
              <a:buSzPct val="100000"/>
              <a:buNone/>
            </a:pPr>
            <a:r>
              <a:rPr lang="en-US"/>
              <a:t>&lt;a href="about.html"&gt;About Us&lt;/a&gt;</a:t>
            </a:r>
            <a:endParaRPr/>
          </a:p>
          <a:p>
            <a:pPr indent="-228600" lvl="1" marL="685800" rtl="0" algn="l">
              <a:lnSpc>
                <a:spcPct val="120000"/>
              </a:lnSpc>
              <a:spcBef>
                <a:spcPts val="500"/>
              </a:spcBef>
              <a:spcAft>
                <a:spcPts val="0"/>
              </a:spcAft>
              <a:buSzPct val="100000"/>
              <a:buChar char="•"/>
            </a:pPr>
            <a:r>
              <a:rPr b="1" lang="en-US"/>
              <a:t>Linking to a section in the same page:</a:t>
            </a:r>
            <a:endParaRPr/>
          </a:p>
          <a:p>
            <a:pPr indent="0" lvl="2" marL="914400" rtl="0" algn="l">
              <a:lnSpc>
                <a:spcPct val="120000"/>
              </a:lnSpc>
              <a:spcBef>
                <a:spcPts val="500"/>
              </a:spcBef>
              <a:spcAft>
                <a:spcPts val="0"/>
              </a:spcAft>
              <a:buSzPct val="100000"/>
              <a:buNone/>
            </a:pPr>
            <a:r>
              <a:rPr lang="en-US"/>
              <a:t>&lt;a href="#contact"&gt;Go to Contact Section&lt;/a&gt;</a:t>
            </a:r>
            <a:endParaRPr/>
          </a:p>
          <a:p>
            <a:pPr indent="0" lvl="2" marL="914400" rtl="0" algn="l">
              <a:lnSpc>
                <a:spcPct val="120000"/>
              </a:lnSpc>
              <a:spcBef>
                <a:spcPts val="500"/>
              </a:spcBef>
              <a:spcAft>
                <a:spcPts val="0"/>
              </a:spcAft>
              <a:buSzPct val="100000"/>
              <a:buNone/>
            </a:pPr>
            <a:r>
              <a:rPr lang="en-US"/>
              <a:t>...</a:t>
            </a:r>
            <a:endParaRPr/>
          </a:p>
          <a:p>
            <a:pPr indent="0" lvl="2" marL="914400" rtl="0" algn="l">
              <a:lnSpc>
                <a:spcPct val="120000"/>
              </a:lnSpc>
              <a:spcBef>
                <a:spcPts val="500"/>
              </a:spcBef>
              <a:spcAft>
                <a:spcPts val="0"/>
              </a:spcAft>
              <a:buSzPct val="100000"/>
              <a:buNone/>
            </a:pPr>
            <a:r>
              <a:rPr lang="en-US"/>
              <a:t>&lt;h2 id="contact"&gt;Contact Us&lt;/h2&gt;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EXTERNAL LINKS</a:t>
            </a:r>
            <a:endParaRPr/>
          </a:p>
        </p:txBody>
      </p:sp>
      <p:sp>
        <p:nvSpPr>
          <p:cNvPr id="340" name="Google Shape;340;p4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An </a:t>
            </a:r>
            <a:r>
              <a:rPr b="1" lang="en-US"/>
              <a:t>external link</a:t>
            </a:r>
            <a:r>
              <a:rPr lang="en-US"/>
              <a:t> connects a page of a website to a </a:t>
            </a:r>
            <a:r>
              <a:rPr b="1" lang="en-US"/>
              <a:t>completely different website</a:t>
            </a:r>
            <a:r>
              <a:rPr lang="en-US"/>
              <a:t>.</a:t>
            </a:r>
            <a:br>
              <a:rPr lang="en-US"/>
            </a:br>
            <a:r>
              <a:rPr lang="en-US"/>
              <a:t>It is used to point users to an external resource or reference.</a:t>
            </a:r>
            <a:endParaRPr/>
          </a:p>
          <a:p>
            <a:pPr indent="-101600" lvl="0" marL="228600" rtl="0" algn="l">
              <a:lnSpc>
                <a:spcPct val="120000"/>
              </a:lnSpc>
              <a:spcBef>
                <a:spcPts val="1000"/>
              </a:spcBef>
              <a:spcAft>
                <a:spcPts val="0"/>
              </a:spcAft>
              <a:buSzPts val="2000"/>
              <a:buNone/>
            </a:pPr>
            <a:r>
              <a:t/>
            </a:r>
            <a:endParaRPr/>
          </a:p>
          <a:p>
            <a:pPr indent="-228600" lvl="0" marL="228600" rtl="0" algn="l">
              <a:lnSpc>
                <a:spcPct val="120000"/>
              </a:lnSpc>
              <a:spcBef>
                <a:spcPts val="1000"/>
              </a:spcBef>
              <a:spcAft>
                <a:spcPts val="0"/>
              </a:spcAft>
              <a:buSzPts val="2000"/>
              <a:buChar char="•"/>
            </a:pPr>
            <a:r>
              <a:rPr lang="en-US"/>
              <a:t>Example of External Link</a:t>
            </a:r>
            <a:endParaRPr/>
          </a:p>
          <a:p>
            <a:pPr indent="0" lvl="1" marL="457200" rtl="0" algn="l">
              <a:lnSpc>
                <a:spcPct val="120000"/>
              </a:lnSpc>
              <a:spcBef>
                <a:spcPts val="500"/>
              </a:spcBef>
              <a:spcAft>
                <a:spcPts val="0"/>
              </a:spcAft>
              <a:buSzPts val="1800"/>
              <a:buNone/>
            </a:pPr>
            <a:r>
              <a:rPr lang="en-US"/>
              <a:t>&lt;a href="https://www.wikipedia.org" target="_blank"&gt;Visit Wikipedia&lt;/a&gt;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a:off x="1585508" y="2967335"/>
            <a:ext cx="9020996"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dk1"/>
                </a:solidFill>
                <a:latin typeface="Gill Sans"/>
                <a:ea typeface="Gill Sans"/>
                <a:cs typeface="Gill Sans"/>
                <a:sym typeface="Gill Sans"/>
              </a:rPr>
              <a:t>HTML PAGE STRUCTURE</a:t>
            </a:r>
            <a:endParaRPr b="1" i="0" sz="5400" u="none" cap="none" strike="noStrik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6"/>
          <p:cNvPicPr preferRelativeResize="0"/>
          <p:nvPr/>
        </p:nvPicPr>
        <p:blipFill rotWithShape="1">
          <a:blip r:embed="rId3">
            <a:alphaModFix/>
          </a:blip>
          <a:srcRect b="0" l="0" r="0" t="0"/>
          <a:stretch/>
        </p:blipFill>
        <p:spPr>
          <a:xfrm>
            <a:off x="2242272" y="128127"/>
            <a:ext cx="7849695" cy="66017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idx="4294967295" type="body"/>
          </p:nvPr>
        </p:nvSpPr>
        <p:spPr>
          <a:xfrm>
            <a:off x="678730" y="301658"/>
            <a:ext cx="11038788" cy="5788057"/>
          </a:xfrm>
          <a:prstGeom prst="rect">
            <a:avLst/>
          </a:prstGeom>
          <a:noFill/>
          <a:ln>
            <a:noFill/>
          </a:ln>
        </p:spPr>
        <p:txBody>
          <a:bodyPr anchorCtr="0" anchor="t" bIns="45700" lIns="91425" spcFirstLastPara="1" rIns="91425" wrap="square" tIns="45700">
            <a:normAutofit fontScale="92500" lnSpcReduction="10000"/>
          </a:bodyPr>
          <a:lstStyle/>
          <a:p>
            <a:pPr indent="-228631" lvl="0" marL="228600" rtl="0" algn="l">
              <a:lnSpc>
                <a:spcPct val="120000"/>
              </a:lnSpc>
              <a:spcBef>
                <a:spcPts val="0"/>
              </a:spcBef>
              <a:spcAft>
                <a:spcPts val="0"/>
              </a:spcAft>
              <a:buSzPct val="100000"/>
              <a:buChar char="•"/>
            </a:pPr>
            <a:r>
              <a:rPr b="1" lang="en-US" sz="2100"/>
              <a:t>&lt;!DOCTYPE html&gt; </a:t>
            </a:r>
            <a:r>
              <a:rPr lang="en-US"/>
              <a:t>- This is the document type declaration, not a tag. It declares that the document is an HTML5 document.</a:t>
            </a:r>
            <a:endParaRPr/>
          </a:p>
          <a:p>
            <a:pPr indent="-228631" lvl="0" marL="228600" rtl="0" algn="l">
              <a:lnSpc>
                <a:spcPct val="120000"/>
              </a:lnSpc>
              <a:spcBef>
                <a:spcPts val="1000"/>
              </a:spcBef>
              <a:spcAft>
                <a:spcPts val="0"/>
              </a:spcAft>
              <a:buSzPct val="100000"/>
              <a:buChar char="•"/>
            </a:pPr>
            <a:r>
              <a:rPr b="1" lang="en-US" sz="2100"/>
              <a:t>&lt;html&gt; </a:t>
            </a:r>
            <a:r>
              <a:rPr lang="en-US" sz="2100"/>
              <a:t>- This is called the HTML root element.  All other elements are contained within it.</a:t>
            </a:r>
            <a:endParaRPr/>
          </a:p>
          <a:p>
            <a:pPr indent="-228631" lvl="0" marL="228600" rtl="0" algn="l">
              <a:lnSpc>
                <a:spcPct val="120000"/>
              </a:lnSpc>
              <a:spcBef>
                <a:spcPts val="1000"/>
              </a:spcBef>
              <a:spcAft>
                <a:spcPts val="0"/>
              </a:spcAft>
              <a:buSzPct val="100000"/>
              <a:buChar char="•"/>
            </a:pPr>
            <a:r>
              <a:rPr b="1" lang="en-US" sz="2100"/>
              <a:t>&lt;head&gt; </a:t>
            </a:r>
            <a:r>
              <a:rPr lang="en-US" sz="2100"/>
              <a:t>- </a:t>
            </a:r>
            <a:r>
              <a:rPr lang="en-US" sz="2200"/>
              <a:t>element is a container for </a:t>
            </a:r>
            <a:r>
              <a:rPr b="1" lang="en-US" sz="2200"/>
              <a:t>metadata</a:t>
            </a:r>
            <a:r>
              <a:rPr lang="en-US" sz="2200"/>
              <a:t> (data about the webpage) and instructions that are </a:t>
            </a:r>
            <a:r>
              <a:rPr b="1" lang="en-US" sz="2200"/>
              <a:t>not directly displayed on the page</a:t>
            </a:r>
            <a:r>
              <a:rPr b="1" lang="en-US" sz="2400"/>
              <a:t>. </a:t>
            </a:r>
            <a:r>
              <a:rPr lang="en-US" sz="2100"/>
              <a:t>Typical elements inside the &lt;head&gt; include:</a:t>
            </a:r>
            <a:endParaRPr/>
          </a:p>
          <a:p>
            <a:pPr indent="0" lvl="1" marL="457200" rtl="0" algn="l">
              <a:lnSpc>
                <a:spcPct val="120000"/>
              </a:lnSpc>
              <a:spcBef>
                <a:spcPts val="500"/>
              </a:spcBef>
              <a:spcAft>
                <a:spcPts val="0"/>
              </a:spcAft>
              <a:buSzPct val="100000"/>
              <a:buNone/>
            </a:pPr>
            <a:r>
              <a:rPr b="1" lang="en-US" sz="2100"/>
              <a:t>&lt;title&gt; : </a:t>
            </a:r>
            <a:r>
              <a:rPr lang="en-US" sz="2100"/>
              <a:t>Defines the title displayed on the browser tab.</a:t>
            </a:r>
            <a:endParaRPr/>
          </a:p>
          <a:p>
            <a:pPr indent="0" lvl="1" marL="457200" rtl="0" algn="l">
              <a:lnSpc>
                <a:spcPct val="120000"/>
              </a:lnSpc>
              <a:spcBef>
                <a:spcPts val="500"/>
              </a:spcBef>
              <a:spcAft>
                <a:spcPts val="0"/>
              </a:spcAft>
              <a:buSzPct val="100000"/>
              <a:buNone/>
            </a:pPr>
            <a:r>
              <a:rPr b="1" lang="en-US" sz="2100"/>
              <a:t>&lt;meta&gt; </a:t>
            </a:r>
            <a:r>
              <a:rPr lang="en-US" sz="2100"/>
              <a:t>: Provides information like the character encoding</a:t>
            </a:r>
            <a:r>
              <a:rPr lang="en-US" sz="2400"/>
              <a:t> </a:t>
            </a:r>
            <a:r>
              <a:rPr lang="en-US" sz="2100"/>
              <a:t>, description and keywords of webpage.</a:t>
            </a:r>
            <a:endParaRPr/>
          </a:p>
          <a:p>
            <a:pPr indent="0" lvl="1" marL="457200" rtl="0" algn="l">
              <a:lnSpc>
                <a:spcPct val="120000"/>
              </a:lnSpc>
              <a:spcBef>
                <a:spcPts val="500"/>
              </a:spcBef>
              <a:spcAft>
                <a:spcPts val="0"/>
              </a:spcAft>
              <a:buSzPct val="100000"/>
              <a:buNone/>
            </a:pPr>
            <a:r>
              <a:rPr b="1" lang="en-US" sz="2100"/>
              <a:t>&lt;link&gt; </a:t>
            </a:r>
            <a:r>
              <a:rPr lang="en-US" sz="2100"/>
              <a:t>: Links external stylesheets or resources.</a:t>
            </a:r>
            <a:endParaRPr/>
          </a:p>
          <a:p>
            <a:pPr indent="0" lvl="1" marL="457200" rtl="0" algn="l">
              <a:lnSpc>
                <a:spcPct val="120000"/>
              </a:lnSpc>
              <a:spcBef>
                <a:spcPts val="500"/>
              </a:spcBef>
              <a:spcAft>
                <a:spcPts val="0"/>
              </a:spcAft>
              <a:buSzPct val="100000"/>
              <a:buNone/>
            </a:pPr>
            <a:r>
              <a:rPr b="1" lang="en-US" sz="2100"/>
              <a:t>&lt;style&gt; </a:t>
            </a:r>
            <a:r>
              <a:rPr lang="en-US" sz="2100"/>
              <a:t>: Embeds internal CSS styles.</a:t>
            </a:r>
            <a:endParaRPr/>
          </a:p>
          <a:p>
            <a:pPr indent="0" lvl="1" marL="457200" rtl="0" algn="l">
              <a:lnSpc>
                <a:spcPct val="120000"/>
              </a:lnSpc>
              <a:spcBef>
                <a:spcPts val="500"/>
              </a:spcBef>
              <a:spcAft>
                <a:spcPts val="0"/>
              </a:spcAft>
              <a:buSzPct val="100000"/>
              <a:buNone/>
            </a:pPr>
            <a:r>
              <a:rPr b="1" lang="en-US" sz="2100"/>
              <a:t>&lt;script&gt; </a:t>
            </a:r>
            <a:r>
              <a:rPr lang="en-US" sz="2100"/>
              <a:t>: Embeds JavaScript for functionality.</a:t>
            </a:r>
            <a:endParaRPr/>
          </a:p>
          <a:p>
            <a:pPr indent="-228631" lvl="0" marL="228600" rtl="0" algn="l">
              <a:lnSpc>
                <a:spcPct val="120000"/>
              </a:lnSpc>
              <a:spcBef>
                <a:spcPts val="1000"/>
              </a:spcBef>
              <a:spcAft>
                <a:spcPts val="0"/>
              </a:spcAft>
              <a:buSzPct val="100000"/>
              <a:buChar char="•"/>
            </a:pPr>
            <a:r>
              <a:rPr b="1" lang="en-US" sz="2100"/>
              <a:t>&lt;h2&gt; </a:t>
            </a:r>
            <a:r>
              <a:rPr lang="en-US" sz="2100"/>
              <a:t>- The &lt;h2&gt; tag is a second-level heading tag.</a:t>
            </a:r>
            <a:endParaRPr/>
          </a:p>
          <a:p>
            <a:pPr indent="-228631" lvl="0" marL="228600" rtl="0" algn="l">
              <a:lnSpc>
                <a:spcPct val="120000"/>
              </a:lnSpc>
              <a:spcBef>
                <a:spcPts val="1000"/>
              </a:spcBef>
              <a:spcAft>
                <a:spcPts val="0"/>
              </a:spcAft>
              <a:buSzPct val="100000"/>
              <a:buChar char="•"/>
            </a:pPr>
            <a:r>
              <a:rPr b="1" lang="en-US" sz="2100"/>
              <a:t>&lt;p&gt; </a:t>
            </a:r>
            <a:r>
              <a:rPr lang="en-US" sz="2100"/>
              <a:t>- The &lt;p&gt; tag represents a paragraph of text.</a:t>
            </a:r>
            <a:endParaRPr/>
          </a:p>
          <a:p>
            <a:pPr indent="-228631" lvl="0" marL="228600" rtl="0" algn="l">
              <a:lnSpc>
                <a:spcPct val="120000"/>
              </a:lnSpc>
              <a:spcBef>
                <a:spcPts val="1000"/>
              </a:spcBef>
              <a:spcAft>
                <a:spcPts val="0"/>
              </a:spcAft>
              <a:buSzPct val="100000"/>
              <a:buChar char="•"/>
            </a:pPr>
            <a:r>
              <a:rPr b="1" lang="en-US" sz="2100"/>
              <a:t>&lt;body&gt; </a:t>
            </a:r>
            <a:r>
              <a:rPr lang="en-US" sz="2100"/>
              <a:t>- The body tag is used to enclose all the visible content of a webpage. In other words, the body content is what </a:t>
            </a:r>
            <a:r>
              <a:rPr lang="en-US"/>
              <a:t>the browser will show on the front end.</a:t>
            </a:r>
            <a:endParaRPr/>
          </a:p>
          <a:p>
            <a:pPr indent="-111125" lvl="0" marL="228600" rtl="0" algn="l">
              <a:lnSpc>
                <a:spcPct val="120000"/>
              </a:lnSpc>
              <a:spcBef>
                <a:spcPts val="10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TAG</a:t>
            </a:r>
            <a:endParaRPr/>
          </a:p>
        </p:txBody>
      </p:sp>
      <p:sp>
        <p:nvSpPr>
          <p:cNvPr id="138" name="Google Shape;138;p8"/>
          <p:cNvSpPr txBox="1"/>
          <p:nvPr>
            <p:ph idx="1" type="body"/>
          </p:nvPr>
        </p:nvSpPr>
        <p:spPr>
          <a:xfrm>
            <a:off x="1451579" y="2015732"/>
            <a:ext cx="9603275" cy="429362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A </a:t>
            </a:r>
            <a:r>
              <a:rPr b="1" lang="en-US"/>
              <a:t>tag</a:t>
            </a:r>
            <a:r>
              <a:rPr lang="en-US"/>
              <a:t> in HTML is a piece of code used to define the start and/or end of an </a:t>
            </a:r>
            <a:r>
              <a:rPr b="1" lang="en-US"/>
              <a:t>HTML element</a:t>
            </a:r>
            <a:r>
              <a:rPr lang="en-US"/>
              <a:t>. Tags are instructions enclosed in </a:t>
            </a:r>
            <a:r>
              <a:rPr b="1" lang="en-US"/>
              <a:t>angle brackets &lt;&gt; </a:t>
            </a:r>
            <a:r>
              <a:rPr lang="en-US"/>
              <a:t>that tell the browser </a:t>
            </a:r>
            <a:r>
              <a:rPr b="1" lang="en-US"/>
              <a:t>how to interpret or display content</a:t>
            </a:r>
            <a:r>
              <a:rPr lang="en-US"/>
              <a:t>.</a:t>
            </a:r>
            <a:endParaRPr/>
          </a:p>
          <a:p>
            <a:pPr indent="-228600" lvl="0" marL="228600" rtl="0" algn="l">
              <a:lnSpc>
                <a:spcPct val="120000"/>
              </a:lnSpc>
              <a:spcBef>
                <a:spcPts val="1000"/>
              </a:spcBef>
              <a:spcAft>
                <a:spcPts val="0"/>
              </a:spcAft>
              <a:buSzPts val="2000"/>
              <a:buChar char="•"/>
            </a:pPr>
            <a:r>
              <a:rPr b="1" lang="en-US"/>
              <a:t>Structure of Tags</a:t>
            </a:r>
            <a:endParaRPr/>
          </a:p>
          <a:p>
            <a:pPr indent="-228600" lvl="1" marL="685800" rtl="0" algn="l">
              <a:lnSpc>
                <a:spcPct val="120000"/>
              </a:lnSpc>
              <a:spcBef>
                <a:spcPts val="500"/>
              </a:spcBef>
              <a:spcAft>
                <a:spcPts val="0"/>
              </a:spcAft>
              <a:buSzPts val="1800"/>
              <a:buChar char="•"/>
            </a:pPr>
            <a:r>
              <a:rPr b="1" lang="en-US"/>
              <a:t>Opening tag</a:t>
            </a:r>
            <a:r>
              <a:rPr lang="en-US"/>
              <a:t>: Starts an element.</a:t>
            </a:r>
            <a:endParaRPr/>
          </a:p>
          <a:p>
            <a:pPr indent="-228600" lvl="2" marL="1143000" rtl="0" algn="l">
              <a:lnSpc>
                <a:spcPct val="120000"/>
              </a:lnSpc>
              <a:spcBef>
                <a:spcPts val="500"/>
              </a:spcBef>
              <a:spcAft>
                <a:spcPts val="0"/>
              </a:spcAft>
              <a:buSzPts val="1600"/>
              <a:buChar char="•"/>
            </a:pPr>
            <a:r>
              <a:rPr lang="en-US"/>
              <a:t>Example: &lt;p&gt; begins a paragraph.</a:t>
            </a:r>
            <a:endParaRPr/>
          </a:p>
          <a:p>
            <a:pPr indent="-228600" lvl="1" marL="685800" rtl="0" algn="l">
              <a:lnSpc>
                <a:spcPct val="120000"/>
              </a:lnSpc>
              <a:spcBef>
                <a:spcPts val="500"/>
              </a:spcBef>
              <a:spcAft>
                <a:spcPts val="0"/>
              </a:spcAft>
              <a:buSzPts val="1800"/>
              <a:buChar char="•"/>
            </a:pPr>
            <a:r>
              <a:rPr b="1" lang="en-US"/>
              <a:t>Closing tag</a:t>
            </a:r>
            <a:r>
              <a:rPr lang="en-US"/>
              <a:t>: Ends an element.</a:t>
            </a:r>
            <a:r>
              <a:rPr b="1" lang="en-US"/>
              <a:t> </a:t>
            </a:r>
            <a:endParaRPr/>
          </a:p>
          <a:p>
            <a:pPr indent="-228600" lvl="2" marL="1143000" rtl="0" algn="l">
              <a:lnSpc>
                <a:spcPct val="120000"/>
              </a:lnSpc>
              <a:spcBef>
                <a:spcPts val="500"/>
              </a:spcBef>
              <a:spcAft>
                <a:spcPts val="0"/>
              </a:spcAft>
              <a:buSzPts val="1600"/>
              <a:buChar char="•"/>
            </a:pPr>
            <a:r>
              <a:rPr lang="en-US"/>
              <a:t>Example: &lt;/p&gt; ends a paragraph.</a:t>
            </a:r>
            <a:endParaRPr/>
          </a:p>
          <a:p>
            <a:pPr indent="-228600" lvl="1" marL="685800" rtl="0" algn="l">
              <a:lnSpc>
                <a:spcPct val="120000"/>
              </a:lnSpc>
              <a:spcBef>
                <a:spcPts val="500"/>
              </a:spcBef>
              <a:spcAft>
                <a:spcPts val="0"/>
              </a:spcAft>
              <a:buSzPts val="1800"/>
              <a:buChar char="•"/>
            </a:pPr>
            <a:r>
              <a:rPr b="1" lang="en-US"/>
              <a:t>Self-closing tag</a:t>
            </a:r>
            <a:r>
              <a:rPr lang="en-US"/>
              <a:t>: Does not need a closing tag.</a:t>
            </a:r>
            <a:endParaRPr/>
          </a:p>
          <a:p>
            <a:pPr indent="-228600" lvl="2" marL="1143000" rtl="0" algn="l">
              <a:lnSpc>
                <a:spcPct val="120000"/>
              </a:lnSpc>
              <a:spcBef>
                <a:spcPts val="500"/>
              </a:spcBef>
              <a:spcAft>
                <a:spcPts val="0"/>
              </a:spcAft>
              <a:buSzPts val="1600"/>
              <a:buChar char="•"/>
            </a:pPr>
            <a:r>
              <a:rPr lang="en-US"/>
              <a:t>Example: &lt;br&gt; line break.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What is an HTML Element? | DigitalOcean" id="143" name="Google Shape;143;p9"/>
          <p:cNvPicPr preferRelativeResize="0"/>
          <p:nvPr/>
        </p:nvPicPr>
        <p:blipFill rotWithShape="1">
          <a:blip r:embed="rId3">
            <a:alphaModFix/>
          </a:blip>
          <a:srcRect b="0" l="0" r="0" t="0"/>
          <a:stretch/>
        </p:blipFill>
        <p:spPr>
          <a:xfrm>
            <a:off x="1052660" y="397301"/>
            <a:ext cx="10086680" cy="51268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2025-08-22T06:00:51Z</dcterms:created>
  <dc:creator>Neetu Pundir</dc:creator>
</cp:coreProperties>
</file>