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434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rb.gy/ry9pbl"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1.png"/><Relationship Id="rId7" Type="http://schemas.openxmlformats.org/officeDocument/2006/relationships/hyperlink" Target="https://postimg.cc/yg2CDR56"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postimg.cc/JDNCHv5t" TargetMode="External"/><Relationship Id="rId4" Type="http://schemas.openxmlformats.org/officeDocument/2006/relationships/image" Target="../media/image8.png"/><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2F2F2">
              <a:alpha val="75000"/>
            </a:srgbClr>
          </a:solidFill>
          <a:ln w="45601">
            <a:solidFill>
              <a:srgbClr val="DEDEDE"/>
            </a:solidFill>
            <a:prstDash val="solid"/>
          </a:ln>
        </p:spPr>
      </p:sp>
      <p:pic>
        <p:nvPicPr>
          <p:cNvPr id="4" name="Image 1" descr="preencoded.png"/>
          <p:cNvPicPr>
            <a:picLocks noChangeAspect="1"/>
          </p:cNvPicPr>
          <p:nvPr/>
        </p:nvPicPr>
        <p:blipFill>
          <a:blip r:embed="rId4"/>
          <a:stretch>
            <a:fillRect/>
          </a:stretch>
        </p:blipFill>
        <p:spPr>
          <a:xfrm>
            <a:off x="0" y="0"/>
            <a:ext cx="14630400" cy="2284571"/>
          </a:xfrm>
          <a:prstGeom prst="rect">
            <a:avLst/>
          </a:prstGeom>
        </p:spPr>
      </p:pic>
      <p:sp>
        <p:nvSpPr>
          <p:cNvPr id="5" name="Text 1"/>
          <p:cNvSpPr/>
          <p:nvPr/>
        </p:nvSpPr>
        <p:spPr>
          <a:xfrm>
            <a:off x="3836551" y="2787848"/>
            <a:ext cx="6957060" cy="571143"/>
          </a:xfrm>
          <a:prstGeom prst="rect">
            <a:avLst/>
          </a:prstGeom>
          <a:noFill/>
          <a:ln/>
        </p:spPr>
        <p:txBody>
          <a:bodyPr wrap="none" rtlCol="0" anchor="t"/>
          <a:lstStyle/>
          <a:p>
            <a:pPr marL="0" indent="0" algn="ctr">
              <a:lnSpc>
                <a:spcPts val="4497"/>
              </a:lnSpc>
              <a:buNone/>
            </a:pPr>
            <a:r>
              <a:rPr lang="en-US" sz="3598" b="1" dirty="0">
                <a:solidFill>
                  <a:srgbClr val="00002E"/>
                </a:solidFill>
                <a:latin typeface="Nunito" pitchFamily="34" charset="0"/>
                <a:ea typeface="Nunito" pitchFamily="34" charset="-122"/>
                <a:cs typeface="Nunito" pitchFamily="34" charset="-120"/>
              </a:rPr>
              <a:t>Customer Segmentation Analysis</a:t>
            </a:r>
            <a:endParaRPr lang="en-US" sz="3598" dirty="0"/>
          </a:p>
        </p:txBody>
      </p:sp>
      <p:sp>
        <p:nvSpPr>
          <p:cNvPr id="6" name="Text 2"/>
          <p:cNvSpPr/>
          <p:nvPr/>
        </p:nvSpPr>
        <p:spPr>
          <a:xfrm>
            <a:off x="2154674" y="3633073"/>
            <a:ext cx="10320933" cy="292418"/>
          </a:xfrm>
          <a:prstGeom prst="rect">
            <a:avLst/>
          </a:prstGeom>
          <a:noFill/>
          <a:ln/>
        </p:spPr>
        <p:txBody>
          <a:bodyPr wrap="none" rtlCol="0" anchor="t"/>
          <a:lstStyle/>
          <a:p>
            <a:pPr marL="0" indent="0" algn="ctr">
              <a:lnSpc>
                <a:spcPts val="2303"/>
              </a:lnSpc>
              <a:buNone/>
            </a:pPr>
            <a:endParaRPr lang="en-US" sz="1439" dirty="0"/>
          </a:p>
        </p:txBody>
      </p:sp>
      <p:sp>
        <p:nvSpPr>
          <p:cNvPr id="7" name="Text 3"/>
          <p:cNvSpPr/>
          <p:nvPr/>
        </p:nvSpPr>
        <p:spPr>
          <a:xfrm>
            <a:off x="2154674" y="4130993"/>
            <a:ext cx="10320933" cy="292418"/>
          </a:xfrm>
          <a:prstGeom prst="rect">
            <a:avLst/>
          </a:prstGeom>
          <a:noFill/>
          <a:ln/>
        </p:spPr>
        <p:txBody>
          <a:bodyPr wrap="none" rtlCol="0" anchor="t"/>
          <a:lstStyle/>
          <a:p>
            <a:pPr marL="0" indent="0" algn="ctr">
              <a:lnSpc>
                <a:spcPts val="2303"/>
              </a:lnSpc>
              <a:buNone/>
            </a:pPr>
            <a:endParaRPr lang="en-US" sz="1439" dirty="0"/>
          </a:p>
        </p:txBody>
      </p:sp>
      <p:sp>
        <p:nvSpPr>
          <p:cNvPr id="8" name="Text 4"/>
          <p:cNvSpPr/>
          <p:nvPr/>
        </p:nvSpPr>
        <p:spPr>
          <a:xfrm>
            <a:off x="2154673" y="4628912"/>
            <a:ext cx="4123463" cy="545254"/>
          </a:xfrm>
          <a:prstGeom prst="rect">
            <a:avLst/>
          </a:prstGeom>
          <a:noFill/>
          <a:ln/>
        </p:spPr>
        <p:txBody>
          <a:bodyPr wrap="none" rtlCol="0" anchor="t"/>
          <a:lstStyle/>
          <a:p>
            <a:pPr marL="0" indent="0">
              <a:lnSpc>
                <a:spcPts val="2249"/>
              </a:lnSpc>
              <a:buNone/>
            </a:pPr>
            <a:r>
              <a:rPr lang="en-US" sz="1799" b="1" dirty="0">
                <a:solidFill>
                  <a:srgbClr val="00002E"/>
                </a:solidFill>
                <a:latin typeface="Nunito" pitchFamily="34" charset="0"/>
                <a:ea typeface="Nunito" pitchFamily="34" charset="-122"/>
                <a:cs typeface="Nunito" pitchFamily="34" charset="-120"/>
              </a:rPr>
              <a:t>NAME – YOGESH KUMAR BANJARE</a:t>
            </a:r>
            <a:endParaRPr lang="en-US" sz="1799" dirty="0"/>
          </a:p>
        </p:txBody>
      </p:sp>
      <p:sp>
        <p:nvSpPr>
          <p:cNvPr id="9" name="Text 5"/>
          <p:cNvSpPr/>
          <p:nvPr/>
        </p:nvSpPr>
        <p:spPr>
          <a:xfrm>
            <a:off x="2154674" y="5257086"/>
            <a:ext cx="3055620" cy="285512"/>
          </a:xfrm>
          <a:prstGeom prst="rect">
            <a:avLst/>
          </a:prstGeom>
          <a:noFill/>
          <a:ln/>
        </p:spPr>
        <p:txBody>
          <a:bodyPr wrap="none" rtlCol="0" anchor="t"/>
          <a:lstStyle/>
          <a:p>
            <a:pPr marL="0" indent="0">
              <a:lnSpc>
                <a:spcPts val="2249"/>
              </a:lnSpc>
              <a:buNone/>
            </a:pPr>
            <a:r>
              <a:rPr lang="en-US" sz="1799" b="1" dirty="0">
                <a:solidFill>
                  <a:srgbClr val="00002E"/>
                </a:solidFill>
                <a:latin typeface="Nunito" pitchFamily="34" charset="0"/>
                <a:ea typeface="Nunito" pitchFamily="34" charset="-122"/>
                <a:cs typeface="Nunito" pitchFamily="34" charset="-120"/>
              </a:rPr>
              <a:t>BATCH CODE - 19-SEP-CDA</a:t>
            </a:r>
            <a:endParaRPr lang="en-US" sz="1799" dirty="0"/>
          </a:p>
        </p:txBody>
      </p:sp>
      <p:sp>
        <p:nvSpPr>
          <p:cNvPr id="10" name="Text 6"/>
          <p:cNvSpPr/>
          <p:nvPr/>
        </p:nvSpPr>
        <p:spPr>
          <a:xfrm>
            <a:off x="2154674" y="5816679"/>
            <a:ext cx="3992880" cy="285512"/>
          </a:xfrm>
          <a:prstGeom prst="rect">
            <a:avLst/>
          </a:prstGeom>
          <a:noFill/>
          <a:ln/>
        </p:spPr>
        <p:txBody>
          <a:bodyPr wrap="none" rtlCol="0" anchor="t"/>
          <a:lstStyle/>
          <a:p>
            <a:pPr marL="0" indent="0">
              <a:lnSpc>
                <a:spcPts val="2249"/>
              </a:lnSpc>
              <a:buNone/>
            </a:pPr>
            <a:r>
              <a:rPr lang="en-US" sz="1799" b="1" dirty="0">
                <a:solidFill>
                  <a:srgbClr val="00002E"/>
                </a:solidFill>
                <a:latin typeface="Nunito" pitchFamily="34" charset="0"/>
                <a:ea typeface="Nunito" pitchFamily="34" charset="-122"/>
                <a:cs typeface="Nunito" pitchFamily="34" charset="-120"/>
              </a:rPr>
              <a:t>PROJECT ID -PTID-CDA-NOV-23-082</a:t>
            </a:r>
            <a:endParaRPr lang="en-US" sz="1799" dirty="0"/>
          </a:p>
        </p:txBody>
      </p:sp>
      <p:sp>
        <p:nvSpPr>
          <p:cNvPr id="11" name="Text 7"/>
          <p:cNvSpPr/>
          <p:nvPr/>
        </p:nvSpPr>
        <p:spPr>
          <a:xfrm>
            <a:off x="2154674" y="6376273"/>
            <a:ext cx="1827609" cy="285512"/>
          </a:xfrm>
          <a:prstGeom prst="rect">
            <a:avLst/>
          </a:prstGeom>
          <a:noFill/>
          <a:ln/>
        </p:spPr>
        <p:txBody>
          <a:bodyPr wrap="none" rtlCol="0" anchor="t"/>
          <a:lstStyle/>
          <a:p>
            <a:pPr marL="0" indent="0">
              <a:lnSpc>
                <a:spcPts val="2249"/>
              </a:lnSpc>
              <a:buNone/>
            </a:pPr>
            <a:r>
              <a:rPr lang="en-US" sz="1799" b="1" dirty="0">
                <a:solidFill>
                  <a:srgbClr val="00002E"/>
                </a:solidFill>
                <a:latin typeface="Nunito" pitchFamily="34" charset="0"/>
                <a:ea typeface="Nunito" pitchFamily="34" charset="-122"/>
                <a:cs typeface="Nunito" pitchFamily="34" charset="-120"/>
              </a:rPr>
              <a:t>DATE - 20/12/23</a:t>
            </a:r>
            <a:endParaRPr lang="en-US" sz="1799" dirty="0"/>
          </a:p>
        </p:txBody>
      </p:sp>
      <p:sp>
        <p:nvSpPr>
          <p:cNvPr id="12" name="Text 8"/>
          <p:cNvSpPr/>
          <p:nvPr/>
        </p:nvSpPr>
        <p:spPr>
          <a:xfrm>
            <a:off x="2154674" y="6935867"/>
            <a:ext cx="10320933" cy="292418"/>
          </a:xfrm>
          <a:prstGeom prst="rect">
            <a:avLst/>
          </a:prstGeom>
          <a:noFill/>
          <a:ln/>
        </p:spPr>
        <p:txBody>
          <a:bodyPr wrap="none" rtlCol="0" anchor="t"/>
          <a:lstStyle/>
          <a:p>
            <a:pPr marL="0" indent="0">
              <a:lnSpc>
                <a:spcPts val="2303"/>
              </a:lnSpc>
              <a:buNone/>
            </a:pPr>
            <a:endParaRPr lang="en-US" sz="1439" dirty="0"/>
          </a:p>
        </p:txBody>
      </p:sp>
      <p:sp>
        <p:nvSpPr>
          <p:cNvPr id="13" name="Text 9"/>
          <p:cNvSpPr/>
          <p:nvPr/>
        </p:nvSpPr>
        <p:spPr>
          <a:xfrm>
            <a:off x="2154674" y="7433786"/>
            <a:ext cx="10320933" cy="292418"/>
          </a:xfrm>
          <a:prstGeom prst="rect">
            <a:avLst/>
          </a:prstGeom>
          <a:noFill/>
          <a:ln/>
        </p:spPr>
        <p:txBody>
          <a:bodyPr wrap="none" rtlCol="0" anchor="t"/>
          <a:lstStyle/>
          <a:p>
            <a:pPr marL="0" indent="0">
              <a:lnSpc>
                <a:spcPts val="2303"/>
              </a:lnSpc>
              <a:buNone/>
            </a:pPr>
            <a:endParaRPr lang="en-US" sz="1439" dirty="0"/>
          </a:p>
        </p:txBody>
      </p:sp>
      <p:pic>
        <p:nvPicPr>
          <p:cNvPr id="14"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2F2F2">
              <a:alpha val="75000"/>
            </a:srgbClr>
          </a:solidFill>
          <a:ln w="55483">
            <a:solidFill>
              <a:srgbClr val="DEDEDE"/>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2F2F2">
              <a:alpha val="85000"/>
            </a:srgbClr>
          </a:solidFill>
          <a:ln/>
        </p:spPr>
      </p:sp>
      <p:sp>
        <p:nvSpPr>
          <p:cNvPr id="6" name="Text 2"/>
          <p:cNvSpPr/>
          <p:nvPr/>
        </p:nvSpPr>
        <p:spPr>
          <a:xfrm>
            <a:off x="5093137" y="1263134"/>
            <a:ext cx="4443889" cy="694373"/>
          </a:xfrm>
          <a:prstGeom prst="rect">
            <a:avLst/>
          </a:prstGeom>
          <a:noFill/>
          <a:ln/>
        </p:spPr>
        <p:txBody>
          <a:bodyPr wrap="none" rtlCol="0" anchor="t"/>
          <a:lstStyle/>
          <a:p>
            <a:pPr marL="0" indent="0" algn="ctr">
              <a:lnSpc>
                <a:spcPts val="5468"/>
              </a:lnSpc>
              <a:buNone/>
            </a:pPr>
            <a:r>
              <a:rPr lang="en-US" sz="4374" b="1" dirty="0">
                <a:solidFill>
                  <a:srgbClr val="00002E"/>
                </a:solidFill>
                <a:latin typeface="Nunito" pitchFamily="34" charset="0"/>
                <a:ea typeface="Nunito" pitchFamily="34" charset="-122"/>
                <a:cs typeface="Nunito" pitchFamily="34" charset="-120"/>
              </a:rPr>
              <a:t>Project Agenda</a:t>
            </a:r>
            <a:endParaRPr lang="en-US" sz="4374" dirty="0"/>
          </a:p>
        </p:txBody>
      </p:sp>
      <p:sp>
        <p:nvSpPr>
          <p:cNvPr id="7" name="Text 3"/>
          <p:cNvSpPr/>
          <p:nvPr/>
        </p:nvSpPr>
        <p:spPr>
          <a:xfrm>
            <a:off x="1041321" y="2290763"/>
            <a:ext cx="12547640" cy="355402"/>
          </a:xfrm>
          <a:prstGeom prst="rect">
            <a:avLst/>
          </a:prstGeom>
          <a:noFill/>
          <a:ln/>
        </p:spPr>
        <p:txBody>
          <a:bodyPr wrap="none" rtlCol="0" anchor="t"/>
          <a:lstStyle/>
          <a:p>
            <a:pPr marL="0" indent="0" algn="ctr">
              <a:lnSpc>
                <a:spcPts val="2799"/>
              </a:lnSpc>
              <a:buNone/>
            </a:pPr>
            <a:endParaRPr lang="en-US" sz="1750" dirty="0"/>
          </a:p>
        </p:txBody>
      </p:sp>
      <p:sp>
        <p:nvSpPr>
          <p:cNvPr id="8" name="Text 4"/>
          <p:cNvSpPr/>
          <p:nvPr/>
        </p:nvSpPr>
        <p:spPr>
          <a:xfrm>
            <a:off x="1396722" y="2896076"/>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Introduction</a:t>
            </a:r>
            <a:endParaRPr lang="en-US" sz="1750" dirty="0"/>
          </a:p>
        </p:txBody>
      </p:sp>
      <p:sp>
        <p:nvSpPr>
          <p:cNvPr id="9" name="Text 5"/>
          <p:cNvSpPr/>
          <p:nvPr/>
        </p:nvSpPr>
        <p:spPr>
          <a:xfrm>
            <a:off x="1396722" y="3340298"/>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Types of Segmentation</a:t>
            </a:r>
            <a:endParaRPr lang="en-US" sz="1750" dirty="0"/>
          </a:p>
        </p:txBody>
      </p:sp>
      <p:sp>
        <p:nvSpPr>
          <p:cNvPr id="10" name="Text 6"/>
          <p:cNvSpPr/>
          <p:nvPr/>
        </p:nvSpPr>
        <p:spPr>
          <a:xfrm>
            <a:off x="1396722" y="3784521"/>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How to Analyze</a:t>
            </a:r>
            <a:endParaRPr lang="en-US" sz="1750" dirty="0"/>
          </a:p>
        </p:txBody>
      </p:sp>
      <p:sp>
        <p:nvSpPr>
          <p:cNvPr id="11" name="Text 7"/>
          <p:cNvSpPr/>
          <p:nvPr/>
        </p:nvSpPr>
        <p:spPr>
          <a:xfrm>
            <a:off x="1396722" y="4228743"/>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SQL Queries Analysis</a:t>
            </a:r>
            <a:endParaRPr lang="en-US" sz="1750" dirty="0"/>
          </a:p>
        </p:txBody>
      </p:sp>
      <p:sp>
        <p:nvSpPr>
          <p:cNvPr id="12" name="Text 8"/>
          <p:cNvSpPr/>
          <p:nvPr/>
        </p:nvSpPr>
        <p:spPr>
          <a:xfrm>
            <a:off x="1396722" y="4672965"/>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SQL Queries</a:t>
            </a:r>
            <a:endParaRPr lang="en-US" sz="1750" dirty="0"/>
          </a:p>
        </p:txBody>
      </p:sp>
      <p:sp>
        <p:nvSpPr>
          <p:cNvPr id="13" name="Text 9"/>
          <p:cNvSpPr/>
          <p:nvPr/>
        </p:nvSpPr>
        <p:spPr>
          <a:xfrm>
            <a:off x="1396722" y="5117187"/>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Power BI Dashboard Analysis</a:t>
            </a:r>
            <a:endParaRPr lang="en-US" sz="1750" dirty="0"/>
          </a:p>
        </p:txBody>
      </p:sp>
      <p:sp>
        <p:nvSpPr>
          <p:cNvPr id="14" name="Text 10"/>
          <p:cNvSpPr/>
          <p:nvPr/>
        </p:nvSpPr>
        <p:spPr>
          <a:xfrm>
            <a:off x="1396722" y="5561409"/>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Use of Customer Segmentation Analysis</a:t>
            </a:r>
            <a:endParaRPr lang="en-US" sz="1750" dirty="0"/>
          </a:p>
        </p:txBody>
      </p:sp>
      <p:sp>
        <p:nvSpPr>
          <p:cNvPr id="15" name="Text 11"/>
          <p:cNvSpPr/>
          <p:nvPr/>
        </p:nvSpPr>
        <p:spPr>
          <a:xfrm>
            <a:off x="1396722" y="6005632"/>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Conclusion</a:t>
            </a:r>
            <a:endParaRPr lang="en-US" sz="1750" dirty="0"/>
          </a:p>
        </p:txBody>
      </p:sp>
      <p:sp>
        <p:nvSpPr>
          <p:cNvPr id="16" name="Text 12"/>
          <p:cNvSpPr/>
          <p:nvPr/>
        </p:nvSpPr>
        <p:spPr>
          <a:xfrm>
            <a:off x="1041321" y="6610945"/>
            <a:ext cx="12547640" cy="355402"/>
          </a:xfrm>
          <a:prstGeom prst="rect">
            <a:avLst/>
          </a:prstGeom>
          <a:noFill/>
          <a:ln/>
        </p:spPr>
        <p:txBody>
          <a:bodyPr wrap="none" rtlCol="0" anchor="t"/>
          <a:lstStyle/>
          <a:p>
            <a:pPr marL="0" indent="0">
              <a:lnSpc>
                <a:spcPts val="2799"/>
              </a:lnSpc>
              <a:buNone/>
            </a:pPr>
            <a:endParaRPr lang="en-US" sz="1750" dirty="0"/>
          </a:p>
        </p:txBody>
      </p:sp>
      <p:pic>
        <p:nvPicPr>
          <p:cNvPr id="1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2F2F2">
              <a:alpha val="75000"/>
            </a:srgbClr>
          </a:solidFill>
          <a:ln w="46792">
            <a:solidFill>
              <a:srgbClr val="DEDEDE"/>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2F2F2">
              <a:alpha val="85000"/>
            </a:srgbClr>
          </a:solidFill>
          <a:ln/>
        </p:spPr>
      </p:sp>
      <p:sp>
        <p:nvSpPr>
          <p:cNvPr id="6" name="Text 2"/>
          <p:cNvSpPr/>
          <p:nvPr/>
        </p:nvSpPr>
        <p:spPr>
          <a:xfrm>
            <a:off x="5438894" y="516493"/>
            <a:ext cx="3752493" cy="586383"/>
          </a:xfrm>
          <a:prstGeom prst="rect">
            <a:avLst/>
          </a:prstGeom>
          <a:noFill/>
          <a:ln/>
        </p:spPr>
        <p:txBody>
          <a:bodyPr wrap="none" rtlCol="0" anchor="t"/>
          <a:lstStyle/>
          <a:p>
            <a:pPr marL="0" indent="0" algn="ctr">
              <a:lnSpc>
                <a:spcPts val="4617"/>
              </a:lnSpc>
              <a:buNone/>
            </a:pPr>
            <a:r>
              <a:rPr lang="en-US" sz="3693" b="1" dirty="0">
                <a:solidFill>
                  <a:srgbClr val="00002E"/>
                </a:solidFill>
                <a:latin typeface="Nunito" pitchFamily="34" charset="0"/>
                <a:ea typeface="Nunito" pitchFamily="34" charset="-122"/>
                <a:cs typeface="Nunito" pitchFamily="34" charset="-120"/>
              </a:rPr>
              <a:t>Introduction</a:t>
            </a:r>
            <a:endParaRPr lang="en-US" sz="3693" dirty="0"/>
          </a:p>
        </p:txBody>
      </p:sp>
      <p:sp>
        <p:nvSpPr>
          <p:cNvPr id="7" name="Text 3"/>
          <p:cNvSpPr/>
          <p:nvPr/>
        </p:nvSpPr>
        <p:spPr>
          <a:xfrm>
            <a:off x="2017514" y="1384221"/>
            <a:ext cx="10595372" cy="300157"/>
          </a:xfrm>
          <a:prstGeom prst="rect">
            <a:avLst/>
          </a:prstGeom>
          <a:noFill/>
          <a:ln/>
        </p:spPr>
        <p:txBody>
          <a:bodyPr wrap="none" rtlCol="0" anchor="t"/>
          <a:lstStyle/>
          <a:p>
            <a:pPr marL="0" indent="0">
              <a:lnSpc>
                <a:spcPts val="2364"/>
              </a:lnSpc>
              <a:buNone/>
            </a:pPr>
            <a:endParaRPr lang="en-US" sz="1477" dirty="0"/>
          </a:p>
        </p:txBody>
      </p:sp>
      <p:sp>
        <p:nvSpPr>
          <p:cNvPr id="8" name="Text 4"/>
          <p:cNvSpPr/>
          <p:nvPr/>
        </p:nvSpPr>
        <p:spPr>
          <a:xfrm>
            <a:off x="2017514" y="1965722"/>
            <a:ext cx="10595372" cy="1758791"/>
          </a:xfrm>
          <a:prstGeom prst="rect">
            <a:avLst/>
          </a:prstGeom>
          <a:noFill/>
          <a:ln/>
        </p:spPr>
        <p:txBody>
          <a:bodyPr wrap="square" rtlCol="0" anchor="t"/>
          <a:lstStyle/>
          <a:p>
            <a:pPr marL="0" indent="0">
              <a:lnSpc>
                <a:spcPts val="2308"/>
              </a:lnSpc>
              <a:buNone/>
            </a:pPr>
            <a:r>
              <a:rPr lang="en-US" sz="1847" b="1" dirty="0">
                <a:solidFill>
                  <a:srgbClr val="00002E"/>
                </a:solidFill>
                <a:latin typeface="Nunito" pitchFamily="34" charset="0"/>
                <a:ea typeface="Nunito" pitchFamily="34" charset="-122"/>
                <a:cs typeface="Nunito" pitchFamily="34" charset="-120"/>
              </a:rPr>
              <a:t>Welcome to our ultimate guide on cracking the code of customer segmentation! In today's fast-paced business world, knowing your target audience is the key to success. By unraveling the secrets of your customers and grouping them based on shared qualities, you'll unlock invaluable insights into their behaviors, desires, and needs. Enter customer segmentation analysis - a mighty tool that not only reveals the hidden gems of your audience but also empowers you to create knockout marketing campaigns that truly resonate.</a:t>
            </a:r>
            <a:endParaRPr lang="en-US" sz="1847" dirty="0"/>
          </a:p>
        </p:txBody>
      </p:sp>
      <p:sp>
        <p:nvSpPr>
          <p:cNvPr id="9" name="Text 5"/>
          <p:cNvSpPr/>
          <p:nvPr/>
        </p:nvSpPr>
        <p:spPr>
          <a:xfrm>
            <a:off x="2017514" y="4005858"/>
            <a:ext cx="1876187" cy="293132"/>
          </a:xfrm>
          <a:prstGeom prst="rect">
            <a:avLst/>
          </a:prstGeom>
          <a:noFill/>
          <a:ln/>
        </p:spPr>
        <p:txBody>
          <a:bodyPr wrap="none" rtlCol="0" anchor="t"/>
          <a:lstStyle/>
          <a:p>
            <a:pPr marL="0" indent="0">
              <a:lnSpc>
                <a:spcPts val="2308"/>
              </a:lnSpc>
              <a:buNone/>
            </a:pPr>
            <a:endParaRPr lang="en-US" sz="1847" dirty="0"/>
          </a:p>
        </p:txBody>
      </p:sp>
      <p:sp>
        <p:nvSpPr>
          <p:cNvPr id="10" name="Text 6"/>
          <p:cNvSpPr/>
          <p:nvPr/>
        </p:nvSpPr>
        <p:spPr>
          <a:xfrm>
            <a:off x="2017514" y="4580334"/>
            <a:ext cx="10595372" cy="1465659"/>
          </a:xfrm>
          <a:prstGeom prst="rect">
            <a:avLst/>
          </a:prstGeom>
          <a:noFill/>
          <a:ln/>
        </p:spPr>
        <p:txBody>
          <a:bodyPr wrap="square" rtlCol="0" anchor="t"/>
          <a:lstStyle/>
          <a:p>
            <a:pPr marL="0" indent="0">
              <a:lnSpc>
                <a:spcPts val="2308"/>
              </a:lnSpc>
              <a:buNone/>
            </a:pPr>
            <a:r>
              <a:rPr lang="en-US" sz="1847" b="1" dirty="0">
                <a:solidFill>
                  <a:srgbClr val="00002E"/>
                </a:solidFill>
                <a:latin typeface="Nunito" pitchFamily="34" charset="0"/>
                <a:ea typeface="Nunito" pitchFamily="34" charset="-122"/>
                <a:cs typeface="Nunito" pitchFamily="34" charset="-120"/>
              </a:rPr>
              <a:t>At its core, customer segmentation analysis is all about breaking down your customer base into bite-sized tribes, each with distinct characteristics and quirks. You'll explore a vast array of factors like demographics, psychographics, and behavior to uncover the unique desires and preferences of each tribe. Armed with this knowledge, you can craft tailored marketing strategies that speak their language and leave a lasting impression.</a:t>
            </a:r>
            <a:endParaRPr lang="en-US" sz="1847" dirty="0"/>
          </a:p>
        </p:txBody>
      </p:sp>
      <p:sp>
        <p:nvSpPr>
          <p:cNvPr id="11" name="Text 7"/>
          <p:cNvSpPr/>
          <p:nvPr/>
        </p:nvSpPr>
        <p:spPr>
          <a:xfrm>
            <a:off x="2017514" y="6327338"/>
            <a:ext cx="1876187" cy="293132"/>
          </a:xfrm>
          <a:prstGeom prst="rect">
            <a:avLst/>
          </a:prstGeom>
          <a:noFill/>
          <a:ln/>
        </p:spPr>
        <p:txBody>
          <a:bodyPr wrap="none" rtlCol="0" anchor="t"/>
          <a:lstStyle/>
          <a:p>
            <a:pPr marL="0" indent="0">
              <a:lnSpc>
                <a:spcPts val="2308"/>
              </a:lnSpc>
              <a:buNone/>
            </a:pPr>
            <a:endParaRPr lang="en-US" sz="1847" dirty="0"/>
          </a:p>
        </p:txBody>
      </p:sp>
      <p:sp>
        <p:nvSpPr>
          <p:cNvPr id="12" name="Text 8"/>
          <p:cNvSpPr/>
          <p:nvPr/>
        </p:nvSpPr>
        <p:spPr>
          <a:xfrm>
            <a:off x="2017514" y="6901815"/>
            <a:ext cx="10595372" cy="300157"/>
          </a:xfrm>
          <a:prstGeom prst="rect">
            <a:avLst/>
          </a:prstGeom>
          <a:noFill/>
          <a:ln/>
        </p:spPr>
        <p:txBody>
          <a:bodyPr wrap="none" rtlCol="0" anchor="t"/>
          <a:lstStyle/>
          <a:p>
            <a:pPr marL="0" indent="0">
              <a:lnSpc>
                <a:spcPts val="2364"/>
              </a:lnSpc>
              <a:buNone/>
            </a:pPr>
            <a:endParaRPr lang="en-US" sz="1477" dirty="0"/>
          </a:p>
        </p:txBody>
      </p:sp>
      <p:sp>
        <p:nvSpPr>
          <p:cNvPr id="13" name="Text 9"/>
          <p:cNvSpPr/>
          <p:nvPr/>
        </p:nvSpPr>
        <p:spPr>
          <a:xfrm>
            <a:off x="2017514" y="7412950"/>
            <a:ext cx="10595372" cy="300157"/>
          </a:xfrm>
          <a:prstGeom prst="rect">
            <a:avLst/>
          </a:prstGeom>
          <a:noFill/>
          <a:ln/>
        </p:spPr>
        <p:txBody>
          <a:bodyPr wrap="none" rtlCol="0" anchor="t"/>
          <a:lstStyle/>
          <a:p>
            <a:pPr marL="0" indent="0">
              <a:lnSpc>
                <a:spcPts val="2364"/>
              </a:lnSpc>
              <a:buNone/>
            </a:pPr>
            <a:endParaRPr lang="en-US" sz="1477" dirty="0"/>
          </a:p>
        </p:txBody>
      </p:sp>
      <p:pic>
        <p:nvPicPr>
          <p:cNvPr id="14"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029"/>
          </a:xfrm>
          <a:prstGeom prst="rect">
            <a:avLst/>
          </a:prstGeom>
          <a:solidFill>
            <a:srgbClr val="F2F2F2">
              <a:alpha val="75000"/>
            </a:srgbClr>
          </a:solidFill>
          <a:ln w="46077">
            <a:solidFill>
              <a:srgbClr val="DEDEDE"/>
            </a:solidFill>
            <a:prstDash val="solid"/>
          </a:ln>
        </p:spPr>
      </p:sp>
      <p:sp>
        <p:nvSpPr>
          <p:cNvPr id="4" name="Text 1"/>
          <p:cNvSpPr/>
          <p:nvPr/>
        </p:nvSpPr>
        <p:spPr>
          <a:xfrm>
            <a:off x="4884420" y="507563"/>
            <a:ext cx="4861560" cy="576858"/>
          </a:xfrm>
          <a:prstGeom prst="rect">
            <a:avLst/>
          </a:prstGeom>
          <a:noFill/>
          <a:ln/>
        </p:spPr>
        <p:txBody>
          <a:bodyPr wrap="none" rtlCol="0" anchor="t"/>
          <a:lstStyle/>
          <a:p>
            <a:pPr marL="0" indent="0" algn="ctr">
              <a:lnSpc>
                <a:spcPts val="4542"/>
              </a:lnSpc>
              <a:buNone/>
            </a:pPr>
            <a:r>
              <a:rPr lang="en-US" sz="3634" b="1" dirty="0">
                <a:solidFill>
                  <a:srgbClr val="00002E"/>
                </a:solidFill>
                <a:latin typeface="Nunito" pitchFamily="34" charset="0"/>
                <a:ea typeface="Nunito" pitchFamily="34" charset="-122"/>
                <a:cs typeface="Nunito" pitchFamily="34" charset="-120"/>
              </a:rPr>
              <a:t>Types of Segmentation</a:t>
            </a:r>
            <a:endParaRPr lang="en-US" sz="3634" dirty="0"/>
          </a:p>
        </p:txBody>
      </p:sp>
      <p:sp>
        <p:nvSpPr>
          <p:cNvPr id="5" name="Text 2"/>
          <p:cNvSpPr/>
          <p:nvPr/>
        </p:nvSpPr>
        <p:spPr>
          <a:xfrm>
            <a:off x="2103120" y="1361242"/>
            <a:ext cx="10424160" cy="295275"/>
          </a:xfrm>
          <a:prstGeom prst="rect">
            <a:avLst/>
          </a:prstGeom>
          <a:noFill/>
          <a:ln/>
        </p:spPr>
        <p:txBody>
          <a:bodyPr wrap="none" rtlCol="0" anchor="t"/>
          <a:lstStyle/>
          <a:p>
            <a:pPr marL="0" indent="0" algn="ctr">
              <a:lnSpc>
                <a:spcPts val="2326"/>
              </a:lnSpc>
              <a:buNone/>
            </a:pPr>
            <a:endParaRPr lang="en-US" sz="1454" dirty="0"/>
          </a:p>
        </p:txBody>
      </p:sp>
      <p:sp>
        <p:nvSpPr>
          <p:cNvPr id="6" name="Text 3"/>
          <p:cNvSpPr/>
          <p:nvPr/>
        </p:nvSpPr>
        <p:spPr>
          <a:xfrm>
            <a:off x="2103120" y="1864162"/>
            <a:ext cx="10424160" cy="295275"/>
          </a:xfrm>
          <a:prstGeom prst="rect">
            <a:avLst/>
          </a:prstGeom>
          <a:noFill/>
          <a:ln/>
        </p:spPr>
        <p:txBody>
          <a:bodyPr wrap="none" rtlCol="0" anchor="t"/>
          <a:lstStyle/>
          <a:p>
            <a:pPr marL="0" indent="0" algn="ctr">
              <a:lnSpc>
                <a:spcPts val="2326"/>
              </a:lnSpc>
              <a:buNone/>
            </a:pPr>
            <a:endParaRPr lang="en-US" sz="1454" dirty="0"/>
          </a:p>
        </p:txBody>
      </p:sp>
      <p:sp>
        <p:nvSpPr>
          <p:cNvPr id="7" name="Shape 4"/>
          <p:cNvSpPr/>
          <p:nvPr/>
        </p:nvSpPr>
        <p:spPr>
          <a:xfrm>
            <a:off x="2103120" y="2367082"/>
            <a:ext cx="3351728" cy="4350544"/>
          </a:xfrm>
          <a:prstGeom prst="roundRect">
            <a:avLst>
              <a:gd name="adj" fmla="val 9913"/>
            </a:avLst>
          </a:prstGeom>
          <a:solidFill>
            <a:srgbClr val="F2F2F2"/>
          </a:solidFill>
          <a:ln w="22979">
            <a:solidFill>
              <a:srgbClr val="0C29C0"/>
            </a:solidFill>
            <a:prstDash val="solid"/>
          </a:ln>
        </p:spPr>
      </p:sp>
      <p:sp>
        <p:nvSpPr>
          <p:cNvPr id="8" name="Text 5"/>
          <p:cNvSpPr/>
          <p:nvPr/>
        </p:nvSpPr>
        <p:spPr>
          <a:xfrm>
            <a:off x="2310646" y="2574608"/>
            <a:ext cx="2910840" cy="288369"/>
          </a:xfrm>
          <a:prstGeom prst="rect">
            <a:avLst/>
          </a:prstGeom>
          <a:noFill/>
          <a:ln/>
        </p:spPr>
        <p:txBody>
          <a:bodyPr wrap="none" rtlCol="0" anchor="t"/>
          <a:lstStyle/>
          <a:p>
            <a:pPr marL="0" indent="0">
              <a:lnSpc>
                <a:spcPts val="2271"/>
              </a:lnSpc>
              <a:buNone/>
            </a:pPr>
            <a:r>
              <a:rPr lang="en-US" sz="1817" b="1" dirty="0">
                <a:solidFill>
                  <a:srgbClr val="0C29C0"/>
                </a:solidFill>
                <a:latin typeface="Nunito" pitchFamily="34" charset="0"/>
                <a:ea typeface="Nunito" pitchFamily="34" charset="-122"/>
                <a:cs typeface="Nunito" pitchFamily="34" charset="-120"/>
              </a:rPr>
              <a:t>Demographic Segmentation</a:t>
            </a:r>
            <a:endParaRPr lang="en-US" sz="1817" dirty="0"/>
          </a:p>
        </p:txBody>
      </p:sp>
      <p:sp>
        <p:nvSpPr>
          <p:cNvPr id="9" name="Text 6"/>
          <p:cNvSpPr/>
          <p:nvPr/>
        </p:nvSpPr>
        <p:spPr>
          <a:xfrm>
            <a:off x="2310646" y="2973705"/>
            <a:ext cx="2936677" cy="3248025"/>
          </a:xfrm>
          <a:prstGeom prst="rect">
            <a:avLst/>
          </a:prstGeom>
          <a:noFill/>
          <a:ln/>
        </p:spPr>
        <p:txBody>
          <a:bodyPr wrap="square" rtlCol="0" anchor="t"/>
          <a:lstStyle/>
          <a:p>
            <a:pPr marL="0" indent="0">
              <a:lnSpc>
                <a:spcPts val="2326"/>
              </a:lnSpc>
              <a:buNone/>
            </a:pPr>
            <a:r>
              <a:rPr lang="en-US" sz="1454" dirty="0">
                <a:solidFill>
                  <a:srgbClr val="00002E"/>
                </a:solidFill>
                <a:latin typeface="PT Sans" pitchFamily="34" charset="0"/>
                <a:ea typeface="PT Sans" pitchFamily="34" charset="-122"/>
                <a:cs typeface="PT Sans" pitchFamily="34" charset="-120"/>
              </a:rPr>
              <a:t>Demographic segmentation involves categorizing consumers by age, gender, income, and more. This strategic approach helps businesses tailor products and marketing to specific groups, acknowledging and capitalizing on the diverse needs and preferences within their target audience. It's a key tool for crafting precise, consumer-centric strategies in a dynamic market.</a:t>
            </a:r>
            <a:endParaRPr lang="en-US" sz="1454" dirty="0"/>
          </a:p>
        </p:txBody>
      </p:sp>
      <p:sp>
        <p:nvSpPr>
          <p:cNvPr id="10" name="Shape 7"/>
          <p:cNvSpPr/>
          <p:nvPr/>
        </p:nvSpPr>
        <p:spPr>
          <a:xfrm>
            <a:off x="5639395" y="2367082"/>
            <a:ext cx="3351728" cy="4350544"/>
          </a:xfrm>
          <a:prstGeom prst="roundRect">
            <a:avLst>
              <a:gd name="adj" fmla="val 9913"/>
            </a:avLst>
          </a:prstGeom>
          <a:solidFill>
            <a:srgbClr val="F2F2F2"/>
          </a:solidFill>
          <a:ln w="22979">
            <a:solidFill>
              <a:srgbClr val="015F98"/>
            </a:solidFill>
            <a:prstDash val="solid"/>
          </a:ln>
        </p:spPr>
      </p:sp>
      <p:sp>
        <p:nvSpPr>
          <p:cNvPr id="11" name="Text 8"/>
          <p:cNvSpPr/>
          <p:nvPr/>
        </p:nvSpPr>
        <p:spPr>
          <a:xfrm>
            <a:off x="5846921" y="2574608"/>
            <a:ext cx="2936677" cy="576739"/>
          </a:xfrm>
          <a:prstGeom prst="rect">
            <a:avLst/>
          </a:prstGeom>
          <a:noFill/>
          <a:ln/>
        </p:spPr>
        <p:txBody>
          <a:bodyPr wrap="square" rtlCol="0" anchor="t"/>
          <a:lstStyle/>
          <a:p>
            <a:pPr marL="0" indent="0">
              <a:lnSpc>
                <a:spcPts val="2271"/>
              </a:lnSpc>
              <a:buNone/>
            </a:pPr>
            <a:r>
              <a:rPr lang="en-US" sz="1817" b="1" dirty="0">
                <a:solidFill>
                  <a:srgbClr val="015F98"/>
                </a:solidFill>
                <a:latin typeface="Nunito" pitchFamily="34" charset="0"/>
                <a:ea typeface="Nunito" pitchFamily="34" charset="-122"/>
                <a:cs typeface="Nunito" pitchFamily="34" charset="-120"/>
              </a:rPr>
              <a:t>Psychographic Segmentation</a:t>
            </a:r>
            <a:endParaRPr lang="en-US" sz="1817" dirty="0"/>
          </a:p>
        </p:txBody>
      </p:sp>
      <p:sp>
        <p:nvSpPr>
          <p:cNvPr id="12" name="Text 9"/>
          <p:cNvSpPr/>
          <p:nvPr/>
        </p:nvSpPr>
        <p:spPr>
          <a:xfrm>
            <a:off x="5846921" y="3262074"/>
            <a:ext cx="2936677" cy="3248025"/>
          </a:xfrm>
          <a:prstGeom prst="rect">
            <a:avLst/>
          </a:prstGeom>
          <a:noFill/>
          <a:ln/>
        </p:spPr>
        <p:txBody>
          <a:bodyPr wrap="square" rtlCol="0" anchor="t"/>
          <a:lstStyle/>
          <a:p>
            <a:pPr marL="0" indent="0">
              <a:lnSpc>
                <a:spcPts val="2326"/>
              </a:lnSpc>
              <a:buNone/>
            </a:pPr>
            <a:r>
              <a:rPr lang="en-US" sz="1454" i="1" dirty="0">
                <a:solidFill>
                  <a:srgbClr val="00002E"/>
                </a:solidFill>
                <a:latin typeface="PT Sans" pitchFamily="34" charset="0"/>
                <a:ea typeface="PT Sans" pitchFamily="34" charset="-122"/>
                <a:cs typeface="PT Sans" pitchFamily="34" charset="-120"/>
              </a:rPr>
              <a:t>Psychographic segmentation delves into consumer lifestyles, values, and attitudes. It goes beyond demographics to understand the motivations and aspirations that drive purchasing decisions. By identifying shared psychological traits, businesses tailor marketing strategies for a more resonant and impactful connection with their target audience.</a:t>
            </a:r>
            <a:endParaRPr lang="en-US" sz="1454" dirty="0"/>
          </a:p>
        </p:txBody>
      </p:sp>
      <p:sp>
        <p:nvSpPr>
          <p:cNvPr id="13" name="Shape 10"/>
          <p:cNvSpPr/>
          <p:nvPr/>
        </p:nvSpPr>
        <p:spPr>
          <a:xfrm>
            <a:off x="9175671" y="2367082"/>
            <a:ext cx="3351728" cy="4350544"/>
          </a:xfrm>
          <a:prstGeom prst="roundRect">
            <a:avLst>
              <a:gd name="adj" fmla="val 9913"/>
            </a:avLst>
          </a:prstGeom>
          <a:solidFill>
            <a:srgbClr val="F2F2F2"/>
          </a:solidFill>
          <a:ln w="22979">
            <a:solidFill>
              <a:srgbClr val="821770"/>
            </a:solidFill>
            <a:prstDash val="solid"/>
          </a:ln>
        </p:spPr>
      </p:sp>
      <p:sp>
        <p:nvSpPr>
          <p:cNvPr id="14" name="Text 11"/>
          <p:cNvSpPr/>
          <p:nvPr/>
        </p:nvSpPr>
        <p:spPr>
          <a:xfrm>
            <a:off x="9383197" y="2574608"/>
            <a:ext cx="2628900" cy="288369"/>
          </a:xfrm>
          <a:prstGeom prst="rect">
            <a:avLst/>
          </a:prstGeom>
          <a:noFill/>
          <a:ln/>
        </p:spPr>
        <p:txBody>
          <a:bodyPr wrap="none" rtlCol="0" anchor="t"/>
          <a:lstStyle/>
          <a:p>
            <a:pPr marL="0" indent="0">
              <a:lnSpc>
                <a:spcPts val="2271"/>
              </a:lnSpc>
              <a:buNone/>
            </a:pPr>
            <a:r>
              <a:rPr lang="en-US" sz="1817" b="1" dirty="0">
                <a:solidFill>
                  <a:srgbClr val="821770"/>
                </a:solidFill>
                <a:latin typeface="Nunito" pitchFamily="34" charset="0"/>
                <a:ea typeface="Nunito" pitchFamily="34" charset="-122"/>
                <a:cs typeface="Nunito" pitchFamily="34" charset="-120"/>
              </a:rPr>
              <a:t>Behavioral Segmentation</a:t>
            </a:r>
            <a:endParaRPr lang="en-US" sz="1817" dirty="0"/>
          </a:p>
        </p:txBody>
      </p:sp>
      <p:sp>
        <p:nvSpPr>
          <p:cNvPr id="15" name="Text 12"/>
          <p:cNvSpPr/>
          <p:nvPr/>
        </p:nvSpPr>
        <p:spPr>
          <a:xfrm>
            <a:off x="9383197" y="2973705"/>
            <a:ext cx="2936677" cy="2952750"/>
          </a:xfrm>
          <a:prstGeom prst="rect">
            <a:avLst/>
          </a:prstGeom>
          <a:noFill/>
          <a:ln/>
        </p:spPr>
        <p:txBody>
          <a:bodyPr wrap="square" rtlCol="0" anchor="t"/>
          <a:lstStyle/>
          <a:p>
            <a:pPr marL="0" indent="0">
              <a:lnSpc>
                <a:spcPts val="2326"/>
              </a:lnSpc>
              <a:buNone/>
            </a:pPr>
            <a:r>
              <a:rPr lang="en-US" sz="1454" dirty="0">
                <a:solidFill>
                  <a:srgbClr val="00002E"/>
                </a:solidFill>
                <a:latin typeface="PT Sans" pitchFamily="34" charset="0"/>
                <a:ea typeface="PT Sans" pitchFamily="34" charset="-122"/>
                <a:cs typeface="PT Sans" pitchFamily="34" charset="-120"/>
              </a:rPr>
              <a:t>Behavioral segmentation delves into customer actions, preferences, and usage patterns. By understanding buying habits, brand interactions, and product usage, businesses tailor strategies to meet specific customer needs. This nuanced approach enhances marketing effectiveness, customer satisfaction, and overall business success.</a:t>
            </a:r>
            <a:endParaRPr lang="en-US" sz="1454" dirty="0"/>
          </a:p>
        </p:txBody>
      </p:sp>
      <p:sp>
        <p:nvSpPr>
          <p:cNvPr id="16" name="Text 13"/>
          <p:cNvSpPr/>
          <p:nvPr/>
        </p:nvSpPr>
        <p:spPr>
          <a:xfrm>
            <a:off x="2103120" y="6925270"/>
            <a:ext cx="10424160" cy="295275"/>
          </a:xfrm>
          <a:prstGeom prst="rect">
            <a:avLst/>
          </a:prstGeom>
          <a:noFill/>
          <a:ln/>
        </p:spPr>
        <p:txBody>
          <a:bodyPr wrap="none" rtlCol="0" anchor="t"/>
          <a:lstStyle/>
          <a:p>
            <a:pPr marL="0" indent="0">
              <a:lnSpc>
                <a:spcPts val="2326"/>
              </a:lnSpc>
              <a:buNone/>
            </a:pPr>
            <a:endParaRPr lang="en-US" sz="1454" dirty="0"/>
          </a:p>
        </p:txBody>
      </p:sp>
      <p:sp>
        <p:nvSpPr>
          <p:cNvPr id="17" name="Text 14"/>
          <p:cNvSpPr/>
          <p:nvPr/>
        </p:nvSpPr>
        <p:spPr>
          <a:xfrm>
            <a:off x="2103120" y="7428190"/>
            <a:ext cx="10424160" cy="295275"/>
          </a:xfrm>
          <a:prstGeom prst="rect">
            <a:avLst/>
          </a:prstGeom>
          <a:noFill/>
          <a:ln/>
        </p:spPr>
        <p:txBody>
          <a:bodyPr wrap="none" rtlCol="0" anchor="t"/>
          <a:lstStyle/>
          <a:p>
            <a:pPr marL="0" indent="0">
              <a:lnSpc>
                <a:spcPts val="2326"/>
              </a:lnSpc>
              <a:buNone/>
            </a:pPr>
            <a:endParaRPr lang="en-US" sz="1454" dirty="0"/>
          </a:p>
        </p:txBody>
      </p:sp>
      <p:pic>
        <p:nvPicPr>
          <p:cNvPr id="1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553"/>
          </a:xfrm>
          <a:prstGeom prst="rect">
            <a:avLst/>
          </a:prstGeom>
          <a:solidFill>
            <a:srgbClr val="F2F2F2">
              <a:alpha val="75000"/>
            </a:srgbClr>
          </a:solidFill>
          <a:ln w="42267">
            <a:solidFill>
              <a:srgbClr val="DEDEDE"/>
            </a:solidFill>
            <a:prstDash val="solid"/>
          </a:ln>
        </p:spPr>
      </p:sp>
      <p:sp>
        <p:nvSpPr>
          <p:cNvPr id="4" name="Text 1"/>
          <p:cNvSpPr/>
          <p:nvPr/>
        </p:nvSpPr>
        <p:spPr>
          <a:xfrm>
            <a:off x="5622846" y="465296"/>
            <a:ext cx="3384590" cy="528757"/>
          </a:xfrm>
          <a:prstGeom prst="rect">
            <a:avLst/>
          </a:prstGeom>
          <a:noFill/>
          <a:ln/>
        </p:spPr>
        <p:txBody>
          <a:bodyPr wrap="none" rtlCol="0" anchor="t"/>
          <a:lstStyle/>
          <a:p>
            <a:pPr marL="0" indent="0" algn="ctr">
              <a:lnSpc>
                <a:spcPts val="4164"/>
              </a:lnSpc>
              <a:buNone/>
            </a:pPr>
            <a:r>
              <a:rPr lang="en-US" sz="3331" b="1" dirty="0">
                <a:solidFill>
                  <a:srgbClr val="00002E"/>
                </a:solidFill>
                <a:latin typeface="Nunito" pitchFamily="34" charset="0"/>
                <a:ea typeface="Nunito" pitchFamily="34" charset="-122"/>
                <a:cs typeface="Nunito" pitchFamily="34" charset="-120"/>
              </a:rPr>
              <a:t>How to Analyze</a:t>
            </a:r>
            <a:endParaRPr lang="en-US" sz="3331" dirty="0"/>
          </a:p>
        </p:txBody>
      </p:sp>
      <p:sp>
        <p:nvSpPr>
          <p:cNvPr id="5" name="Text 2"/>
          <p:cNvSpPr/>
          <p:nvPr/>
        </p:nvSpPr>
        <p:spPr>
          <a:xfrm>
            <a:off x="2536746" y="1332428"/>
            <a:ext cx="9556790" cy="270629"/>
          </a:xfrm>
          <a:prstGeom prst="rect">
            <a:avLst/>
          </a:prstGeom>
          <a:noFill/>
          <a:ln/>
        </p:spPr>
        <p:txBody>
          <a:bodyPr wrap="none" rtlCol="0" anchor="t"/>
          <a:lstStyle/>
          <a:p>
            <a:pPr marL="0" indent="0" algn="ctr">
              <a:lnSpc>
                <a:spcPts val="2132"/>
              </a:lnSpc>
              <a:buNone/>
            </a:pPr>
            <a:endParaRPr lang="en-US" sz="1333" dirty="0"/>
          </a:p>
        </p:txBody>
      </p:sp>
      <p:sp>
        <p:nvSpPr>
          <p:cNvPr id="6" name="Shape 3"/>
          <p:cNvSpPr/>
          <p:nvPr/>
        </p:nvSpPr>
        <p:spPr>
          <a:xfrm>
            <a:off x="7304603" y="1793438"/>
            <a:ext cx="21074" cy="4588788"/>
          </a:xfrm>
          <a:prstGeom prst="rect">
            <a:avLst/>
          </a:prstGeom>
          <a:solidFill>
            <a:srgbClr val="DEDEDE"/>
          </a:solidFill>
          <a:ln/>
        </p:spPr>
      </p:sp>
      <p:sp>
        <p:nvSpPr>
          <p:cNvPr id="7" name="Shape 4"/>
          <p:cNvSpPr/>
          <p:nvPr/>
        </p:nvSpPr>
        <p:spPr>
          <a:xfrm>
            <a:off x="7505462" y="2105442"/>
            <a:ext cx="592217" cy="21074"/>
          </a:xfrm>
          <a:prstGeom prst="rect">
            <a:avLst/>
          </a:prstGeom>
          <a:solidFill>
            <a:srgbClr val="0C29C0"/>
          </a:solidFill>
          <a:ln/>
        </p:spPr>
      </p:sp>
      <p:sp>
        <p:nvSpPr>
          <p:cNvPr id="8" name="Shape 5"/>
          <p:cNvSpPr/>
          <p:nvPr/>
        </p:nvSpPr>
        <p:spPr>
          <a:xfrm>
            <a:off x="7124700" y="1925598"/>
            <a:ext cx="380762" cy="380762"/>
          </a:xfrm>
          <a:prstGeom prst="roundRect">
            <a:avLst>
              <a:gd name="adj" fmla="val 80004"/>
            </a:avLst>
          </a:prstGeom>
          <a:solidFill>
            <a:srgbClr val="F2F2F2"/>
          </a:solidFill>
          <a:ln w="21074">
            <a:solidFill>
              <a:srgbClr val="0C29C0"/>
            </a:solidFill>
            <a:prstDash val="solid"/>
          </a:ln>
        </p:spPr>
      </p:sp>
      <p:sp>
        <p:nvSpPr>
          <p:cNvPr id="9" name="Text 6"/>
          <p:cNvSpPr/>
          <p:nvPr/>
        </p:nvSpPr>
        <p:spPr>
          <a:xfrm>
            <a:off x="7238881" y="1957268"/>
            <a:ext cx="152400" cy="317302"/>
          </a:xfrm>
          <a:prstGeom prst="rect">
            <a:avLst/>
          </a:prstGeom>
          <a:noFill/>
          <a:ln/>
        </p:spPr>
        <p:txBody>
          <a:bodyPr wrap="none" rtlCol="0" anchor="t"/>
          <a:lstStyle/>
          <a:p>
            <a:pPr marL="0" indent="0" algn="ctr">
              <a:lnSpc>
                <a:spcPts val="2499"/>
              </a:lnSpc>
              <a:buNone/>
            </a:pPr>
            <a:r>
              <a:rPr lang="en-US" sz="1999" b="1" dirty="0">
                <a:solidFill>
                  <a:srgbClr val="0C29C0"/>
                </a:solidFill>
                <a:latin typeface="Nunito" pitchFamily="34" charset="0"/>
                <a:ea typeface="Nunito" pitchFamily="34" charset="-122"/>
                <a:cs typeface="Nunito" pitchFamily="34" charset="-120"/>
              </a:rPr>
              <a:t>1</a:t>
            </a:r>
            <a:endParaRPr lang="en-US" sz="1999" dirty="0"/>
          </a:p>
        </p:txBody>
      </p:sp>
      <p:sp>
        <p:nvSpPr>
          <p:cNvPr id="10" name="Text 7"/>
          <p:cNvSpPr/>
          <p:nvPr/>
        </p:nvSpPr>
        <p:spPr>
          <a:xfrm>
            <a:off x="8245793" y="1962626"/>
            <a:ext cx="1692235" cy="264438"/>
          </a:xfrm>
          <a:prstGeom prst="rect">
            <a:avLst/>
          </a:prstGeom>
          <a:noFill/>
          <a:ln/>
        </p:spPr>
        <p:txBody>
          <a:bodyPr wrap="none" rtlCol="0" anchor="t"/>
          <a:lstStyle/>
          <a:p>
            <a:pPr marL="0" indent="0" algn="l">
              <a:lnSpc>
                <a:spcPts val="2082"/>
              </a:lnSpc>
              <a:buNone/>
            </a:pPr>
            <a:r>
              <a:rPr lang="en-US" sz="1666" b="1" dirty="0">
                <a:solidFill>
                  <a:srgbClr val="0C29C0"/>
                </a:solidFill>
                <a:latin typeface="Nunito" pitchFamily="34" charset="0"/>
                <a:ea typeface="Nunito" pitchFamily="34" charset="-122"/>
                <a:cs typeface="Nunito" pitchFamily="34" charset="-120"/>
              </a:rPr>
              <a:t>Data Collection</a:t>
            </a:r>
            <a:endParaRPr lang="en-US" sz="1666" dirty="0"/>
          </a:p>
        </p:txBody>
      </p:sp>
      <p:sp>
        <p:nvSpPr>
          <p:cNvPr id="11" name="Text 8"/>
          <p:cNvSpPr/>
          <p:nvPr/>
        </p:nvSpPr>
        <p:spPr>
          <a:xfrm>
            <a:off x="8245793" y="2328505"/>
            <a:ext cx="3847743" cy="811887"/>
          </a:xfrm>
          <a:prstGeom prst="rect">
            <a:avLst/>
          </a:prstGeom>
          <a:noFill/>
          <a:ln/>
        </p:spPr>
        <p:txBody>
          <a:bodyPr wrap="square" rtlCol="0" anchor="t"/>
          <a:lstStyle/>
          <a:p>
            <a:pPr marL="0" indent="0" algn="l">
              <a:lnSpc>
                <a:spcPts val="2132"/>
              </a:lnSpc>
              <a:buNone/>
            </a:pPr>
            <a:r>
              <a:rPr lang="en-US" sz="1333" dirty="0">
                <a:solidFill>
                  <a:srgbClr val="00002E"/>
                </a:solidFill>
                <a:latin typeface="PT Sans" pitchFamily="34" charset="0"/>
                <a:ea typeface="PT Sans" pitchFamily="34" charset="-122"/>
                <a:cs typeface="PT Sans" pitchFamily="34" charset="-120"/>
              </a:rPr>
              <a:t>Gather relevant customer data through surveys, CRM systems, web analytics, and social media monitoring to build a comprehensive dataset.</a:t>
            </a:r>
            <a:endParaRPr lang="en-US" sz="1333" dirty="0"/>
          </a:p>
        </p:txBody>
      </p:sp>
      <p:sp>
        <p:nvSpPr>
          <p:cNvPr id="12" name="Shape 9"/>
          <p:cNvSpPr/>
          <p:nvPr/>
        </p:nvSpPr>
        <p:spPr>
          <a:xfrm>
            <a:off x="6532483" y="2951500"/>
            <a:ext cx="592217" cy="21074"/>
          </a:xfrm>
          <a:prstGeom prst="rect">
            <a:avLst/>
          </a:prstGeom>
          <a:solidFill>
            <a:srgbClr val="015F98"/>
          </a:solidFill>
          <a:ln/>
        </p:spPr>
      </p:sp>
      <p:sp>
        <p:nvSpPr>
          <p:cNvPr id="13" name="Shape 10"/>
          <p:cNvSpPr/>
          <p:nvPr/>
        </p:nvSpPr>
        <p:spPr>
          <a:xfrm>
            <a:off x="7124700" y="2771656"/>
            <a:ext cx="380762" cy="380762"/>
          </a:xfrm>
          <a:prstGeom prst="roundRect">
            <a:avLst>
              <a:gd name="adj" fmla="val 80004"/>
            </a:avLst>
          </a:prstGeom>
          <a:solidFill>
            <a:srgbClr val="F2F2F2"/>
          </a:solidFill>
          <a:ln w="21074">
            <a:solidFill>
              <a:srgbClr val="015F98"/>
            </a:solidFill>
            <a:prstDash val="solid"/>
          </a:ln>
        </p:spPr>
      </p:sp>
      <p:sp>
        <p:nvSpPr>
          <p:cNvPr id="14" name="Text 11"/>
          <p:cNvSpPr/>
          <p:nvPr/>
        </p:nvSpPr>
        <p:spPr>
          <a:xfrm>
            <a:off x="7238881" y="2803327"/>
            <a:ext cx="152400" cy="317302"/>
          </a:xfrm>
          <a:prstGeom prst="rect">
            <a:avLst/>
          </a:prstGeom>
          <a:noFill/>
          <a:ln/>
        </p:spPr>
        <p:txBody>
          <a:bodyPr wrap="none" rtlCol="0" anchor="t"/>
          <a:lstStyle/>
          <a:p>
            <a:pPr marL="0" indent="0" algn="ctr">
              <a:lnSpc>
                <a:spcPts val="2499"/>
              </a:lnSpc>
              <a:buNone/>
            </a:pPr>
            <a:r>
              <a:rPr lang="en-US" sz="1999" b="1" dirty="0">
                <a:solidFill>
                  <a:srgbClr val="015F98"/>
                </a:solidFill>
                <a:latin typeface="Nunito" pitchFamily="34" charset="0"/>
                <a:ea typeface="Nunito" pitchFamily="34" charset="-122"/>
                <a:cs typeface="Nunito" pitchFamily="34" charset="-120"/>
              </a:rPr>
              <a:t>2</a:t>
            </a:r>
            <a:endParaRPr lang="en-US" sz="1999" dirty="0"/>
          </a:p>
        </p:txBody>
      </p:sp>
      <p:sp>
        <p:nvSpPr>
          <p:cNvPr id="15" name="Text 12"/>
          <p:cNvSpPr/>
          <p:nvPr/>
        </p:nvSpPr>
        <p:spPr>
          <a:xfrm>
            <a:off x="4692134" y="2808684"/>
            <a:ext cx="1692235" cy="264438"/>
          </a:xfrm>
          <a:prstGeom prst="rect">
            <a:avLst/>
          </a:prstGeom>
          <a:noFill/>
          <a:ln/>
        </p:spPr>
        <p:txBody>
          <a:bodyPr wrap="none" rtlCol="0" anchor="t"/>
          <a:lstStyle/>
          <a:p>
            <a:pPr marL="0" indent="0" algn="r">
              <a:lnSpc>
                <a:spcPts val="2082"/>
              </a:lnSpc>
              <a:buNone/>
            </a:pPr>
            <a:r>
              <a:rPr lang="en-US" sz="1666" b="1" dirty="0">
                <a:solidFill>
                  <a:srgbClr val="015F98"/>
                </a:solidFill>
                <a:latin typeface="Nunito" pitchFamily="34" charset="0"/>
                <a:ea typeface="Nunito" pitchFamily="34" charset="-122"/>
                <a:cs typeface="Nunito" pitchFamily="34" charset="-120"/>
              </a:rPr>
              <a:t>Data Exploration</a:t>
            </a:r>
            <a:endParaRPr lang="en-US" sz="1666" dirty="0"/>
          </a:p>
        </p:txBody>
      </p:sp>
      <p:sp>
        <p:nvSpPr>
          <p:cNvPr id="16" name="Text 13"/>
          <p:cNvSpPr/>
          <p:nvPr/>
        </p:nvSpPr>
        <p:spPr>
          <a:xfrm>
            <a:off x="2536746" y="3174563"/>
            <a:ext cx="3847624" cy="811887"/>
          </a:xfrm>
          <a:prstGeom prst="rect">
            <a:avLst/>
          </a:prstGeom>
          <a:noFill/>
          <a:ln/>
        </p:spPr>
        <p:txBody>
          <a:bodyPr wrap="square" rtlCol="0" anchor="t"/>
          <a:lstStyle/>
          <a:p>
            <a:pPr marL="0" indent="0" algn="r">
              <a:lnSpc>
                <a:spcPts val="2132"/>
              </a:lnSpc>
              <a:buNone/>
            </a:pPr>
            <a:r>
              <a:rPr lang="en-US" sz="1333" dirty="0">
                <a:solidFill>
                  <a:srgbClr val="00002E"/>
                </a:solidFill>
                <a:latin typeface="PT Sans" pitchFamily="34" charset="0"/>
                <a:ea typeface="PT Sans" pitchFamily="34" charset="-122"/>
                <a:cs typeface="PT Sans" pitchFamily="34" charset="-120"/>
              </a:rPr>
              <a:t>Use data visualization techniques and statistical analysis to uncover patterns, identify segments, and gain insights into customer behavior.</a:t>
            </a:r>
            <a:endParaRPr lang="en-US" sz="1333" dirty="0"/>
          </a:p>
        </p:txBody>
      </p:sp>
      <p:sp>
        <p:nvSpPr>
          <p:cNvPr id="17" name="Shape 14"/>
          <p:cNvSpPr/>
          <p:nvPr/>
        </p:nvSpPr>
        <p:spPr>
          <a:xfrm>
            <a:off x="7505462" y="3794105"/>
            <a:ext cx="592217" cy="21074"/>
          </a:xfrm>
          <a:prstGeom prst="rect">
            <a:avLst/>
          </a:prstGeom>
          <a:solidFill>
            <a:srgbClr val="821770"/>
          </a:solidFill>
          <a:ln/>
        </p:spPr>
      </p:sp>
      <p:sp>
        <p:nvSpPr>
          <p:cNvPr id="18" name="Shape 15"/>
          <p:cNvSpPr/>
          <p:nvPr/>
        </p:nvSpPr>
        <p:spPr>
          <a:xfrm>
            <a:off x="7124700" y="3614261"/>
            <a:ext cx="380762" cy="380762"/>
          </a:xfrm>
          <a:prstGeom prst="roundRect">
            <a:avLst>
              <a:gd name="adj" fmla="val 80004"/>
            </a:avLst>
          </a:prstGeom>
          <a:solidFill>
            <a:srgbClr val="F2F2F2"/>
          </a:solidFill>
          <a:ln w="21074">
            <a:solidFill>
              <a:srgbClr val="821770"/>
            </a:solidFill>
            <a:prstDash val="solid"/>
          </a:ln>
        </p:spPr>
      </p:sp>
      <p:sp>
        <p:nvSpPr>
          <p:cNvPr id="19" name="Text 16"/>
          <p:cNvSpPr/>
          <p:nvPr/>
        </p:nvSpPr>
        <p:spPr>
          <a:xfrm>
            <a:off x="7238881" y="3645932"/>
            <a:ext cx="152400" cy="317302"/>
          </a:xfrm>
          <a:prstGeom prst="rect">
            <a:avLst/>
          </a:prstGeom>
          <a:noFill/>
          <a:ln/>
        </p:spPr>
        <p:txBody>
          <a:bodyPr wrap="none" rtlCol="0" anchor="t"/>
          <a:lstStyle/>
          <a:p>
            <a:pPr marL="0" indent="0" algn="ctr">
              <a:lnSpc>
                <a:spcPts val="2499"/>
              </a:lnSpc>
              <a:buNone/>
            </a:pPr>
            <a:r>
              <a:rPr lang="en-US" sz="1999" b="1" dirty="0">
                <a:solidFill>
                  <a:srgbClr val="821770"/>
                </a:solidFill>
                <a:latin typeface="Nunito" pitchFamily="34" charset="0"/>
                <a:ea typeface="Nunito" pitchFamily="34" charset="-122"/>
                <a:cs typeface="Nunito" pitchFamily="34" charset="-120"/>
              </a:rPr>
              <a:t>3</a:t>
            </a:r>
            <a:endParaRPr lang="en-US" sz="1999" dirty="0"/>
          </a:p>
        </p:txBody>
      </p:sp>
      <p:sp>
        <p:nvSpPr>
          <p:cNvPr id="20" name="Text 17"/>
          <p:cNvSpPr/>
          <p:nvPr/>
        </p:nvSpPr>
        <p:spPr>
          <a:xfrm>
            <a:off x="8245793" y="3651290"/>
            <a:ext cx="2369820" cy="264438"/>
          </a:xfrm>
          <a:prstGeom prst="rect">
            <a:avLst/>
          </a:prstGeom>
          <a:noFill/>
          <a:ln/>
        </p:spPr>
        <p:txBody>
          <a:bodyPr wrap="none" rtlCol="0" anchor="t"/>
          <a:lstStyle/>
          <a:p>
            <a:pPr marL="0" indent="0" algn="l">
              <a:lnSpc>
                <a:spcPts val="2082"/>
              </a:lnSpc>
              <a:buNone/>
            </a:pPr>
            <a:r>
              <a:rPr lang="en-US" sz="1666" b="1" dirty="0">
                <a:solidFill>
                  <a:srgbClr val="821770"/>
                </a:solidFill>
                <a:latin typeface="Nunito" pitchFamily="34" charset="0"/>
                <a:ea typeface="Nunito" pitchFamily="34" charset="-122"/>
                <a:cs typeface="Nunito" pitchFamily="34" charset="-120"/>
              </a:rPr>
              <a:t>Segmentation Validation</a:t>
            </a:r>
            <a:endParaRPr lang="en-US" sz="1666" dirty="0"/>
          </a:p>
        </p:txBody>
      </p:sp>
      <p:sp>
        <p:nvSpPr>
          <p:cNvPr id="21" name="Text 18"/>
          <p:cNvSpPr/>
          <p:nvPr/>
        </p:nvSpPr>
        <p:spPr>
          <a:xfrm>
            <a:off x="8245793" y="4017169"/>
            <a:ext cx="3847743" cy="811887"/>
          </a:xfrm>
          <a:prstGeom prst="rect">
            <a:avLst/>
          </a:prstGeom>
          <a:noFill/>
          <a:ln/>
        </p:spPr>
        <p:txBody>
          <a:bodyPr wrap="square" rtlCol="0" anchor="t"/>
          <a:lstStyle/>
          <a:p>
            <a:pPr marL="0" indent="0" algn="l">
              <a:lnSpc>
                <a:spcPts val="2132"/>
              </a:lnSpc>
              <a:buNone/>
            </a:pPr>
            <a:r>
              <a:rPr lang="en-US" sz="1333" dirty="0">
                <a:solidFill>
                  <a:srgbClr val="00002E"/>
                </a:solidFill>
                <a:latin typeface="PT Sans" pitchFamily="34" charset="0"/>
                <a:ea typeface="PT Sans" pitchFamily="34" charset="-122"/>
                <a:cs typeface="PT Sans" pitchFamily="34" charset="-120"/>
              </a:rPr>
              <a:t>Validate segmentation by conducting tests, experiments, and customer feedback. Refine and adjust segments based on real-world results.</a:t>
            </a:r>
            <a:endParaRPr lang="en-US" sz="1333" dirty="0"/>
          </a:p>
        </p:txBody>
      </p:sp>
      <p:sp>
        <p:nvSpPr>
          <p:cNvPr id="22" name="Shape 19"/>
          <p:cNvSpPr/>
          <p:nvPr/>
        </p:nvSpPr>
        <p:spPr>
          <a:xfrm>
            <a:off x="6532483" y="4636830"/>
            <a:ext cx="592217" cy="21074"/>
          </a:xfrm>
          <a:prstGeom prst="rect">
            <a:avLst/>
          </a:prstGeom>
          <a:solidFill>
            <a:srgbClr val="0C29C0"/>
          </a:solidFill>
          <a:ln/>
        </p:spPr>
      </p:sp>
      <p:sp>
        <p:nvSpPr>
          <p:cNvPr id="23" name="Shape 20"/>
          <p:cNvSpPr/>
          <p:nvPr/>
        </p:nvSpPr>
        <p:spPr>
          <a:xfrm>
            <a:off x="7124700" y="4456986"/>
            <a:ext cx="380762" cy="380762"/>
          </a:xfrm>
          <a:prstGeom prst="roundRect">
            <a:avLst>
              <a:gd name="adj" fmla="val 80004"/>
            </a:avLst>
          </a:prstGeom>
          <a:solidFill>
            <a:srgbClr val="F2F2F2"/>
          </a:solidFill>
          <a:ln w="21074">
            <a:solidFill>
              <a:srgbClr val="0C29C0"/>
            </a:solidFill>
            <a:prstDash val="solid"/>
          </a:ln>
        </p:spPr>
      </p:sp>
      <p:sp>
        <p:nvSpPr>
          <p:cNvPr id="24" name="Text 21"/>
          <p:cNvSpPr/>
          <p:nvPr/>
        </p:nvSpPr>
        <p:spPr>
          <a:xfrm>
            <a:off x="7238881" y="4488656"/>
            <a:ext cx="152400" cy="317302"/>
          </a:xfrm>
          <a:prstGeom prst="rect">
            <a:avLst/>
          </a:prstGeom>
          <a:noFill/>
          <a:ln/>
        </p:spPr>
        <p:txBody>
          <a:bodyPr wrap="none" rtlCol="0" anchor="t"/>
          <a:lstStyle/>
          <a:p>
            <a:pPr marL="0" indent="0" algn="ctr">
              <a:lnSpc>
                <a:spcPts val="2499"/>
              </a:lnSpc>
              <a:buNone/>
            </a:pPr>
            <a:r>
              <a:rPr lang="en-US" sz="1999" b="1" dirty="0">
                <a:solidFill>
                  <a:srgbClr val="0C29C0"/>
                </a:solidFill>
                <a:latin typeface="Nunito" pitchFamily="34" charset="0"/>
                <a:ea typeface="Nunito" pitchFamily="34" charset="-122"/>
                <a:cs typeface="Nunito" pitchFamily="34" charset="-120"/>
              </a:rPr>
              <a:t>4</a:t>
            </a:r>
            <a:endParaRPr lang="en-US" sz="1999" dirty="0"/>
          </a:p>
        </p:txBody>
      </p:sp>
      <p:sp>
        <p:nvSpPr>
          <p:cNvPr id="25" name="Text 22"/>
          <p:cNvSpPr/>
          <p:nvPr/>
        </p:nvSpPr>
        <p:spPr>
          <a:xfrm>
            <a:off x="4593669" y="4494014"/>
            <a:ext cx="1790700" cy="264438"/>
          </a:xfrm>
          <a:prstGeom prst="rect">
            <a:avLst/>
          </a:prstGeom>
          <a:noFill/>
          <a:ln/>
        </p:spPr>
        <p:txBody>
          <a:bodyPr wrap="none" rtlCol="0" anchor="t"/>
          <a:lstStyle/>
          <a:p>
            <a:pPr marL="0" indent="0" algn="r">
              <a:lnSpc>
                <a:spcPts val="2082"/>
              </a:lnSpc>
              <a:buNone/>
            </a:pPr>
            <a:r>
              <a:rPr lang="en-US" sz="1666" b="1" dirty="0">
                <a:solidFill>
                  <a:srgbClr val="0C29C0"/>
                </a:solidFill>
                <a:latin typeface="Nunito" pitchFamily="34" charset="0"/>
                <a:ea typeface="Nunito" pitchFamily="34" charset="-122"/>
                <a:cs typeface="Nunito" pitchFamily="34" charset="-120"/>
              </a:rPr>
              <a:t>Segment Profiling</a:t>
            </a:r>
            <a:endParaRPr lang="en-US" sz="1666" dirty="0"/>
          </a:p>
        </p:txBody>
      </p:sp>
      <p:sp>
        <p:nvSpPr>
          <p:cNvPr id="26" name="Text 23"/>
          <p:cNvSpPr/>
          <p:nvPr/>
        </p:nvSpPr>
        <p:spPr>
          <a:xfrm>
            <a:off x="2536746" y="4859893"/>
            <a:ext cx="3847624" cy="1353145"/>
          </a:xfrm>
          <a:prstGeom prst="rect">
            <a:avLst/>
          </a:prstGeom>
          <a:noFill/>
          <a:ln/>
        </p:spPr>
        <p:txBody>
          <a:bodyPr wrap="square" rtlCol="0" anchor="t"/>
          <a:lstStyle/>
          <a:p>
            <a:pPr marL="0" indent="0" algn="r">
              <a:lnSpc>
                <a:spcPts val="2132"/>
              </a:lnSpc>
              <a:buNone/>
            </a:pPr>
            <a:r>
              <a:rPr lang="en-US" sz="1333" dirty="0">
                <a:solidFill>
                  <a:srgbClr val="00002E"/>
                </a:solidFill>
                <a:latin typeface="PT Sans" pitchFamily="34" charset="0"/>
                <a:ea typeface="PT Sans" pitchFamily="34" charset="-122"/>
                <a:cs typeface="PT Sans" pitchFamily="34" charset="-120"/>
              </a:rPr>
              <a:t>Once the initial segmentation is established, it's crucial to delve deeper into each identified segment. Conduct a detailed analysis of the characteristics, behaviors, and preferences of customers within each segment.</a:t>
            </a:r>
            <a:endParaRPr lang="en-US" sz="1333" dirty="0"/>
          </a:p>
        </p:txBody>
      </p:sp>
      <p:sp>
        <p:nvSpPr>
          <p:cNvPr id="27" name="Text 24"/>
          <p:cNvSpPr/>
          <p:nvPr/>
        </p:nvSpPr>
        <p:spPr>
          <a:xfrm>
            <a:off x="2536746" y="6572607"/>
            <a:ext cx="9556790" cy="270629"/>
          </a:xfrm>
          <a:prstGeom prst="rect">
            <a:avLst/>
          </a:prstGeom>
          <a:noFill/>
          <a:ln/>
        </p:spPr>
        <p:txBody>
          <a:bodyPr wrap="none" rtlCol="0" anchor="t"/>
          <a:lstStyle/>
          <a:p>
            <a:pPr marL="0" indent="0">
              <a:lnSpc>
                <a:spcPts val="2132"/>
              </a:lnSpc>
              <a:buNone/>
            </a:pPr>
            <a:endParaRPr lang="en-US" sz="1333" dirty="0"/>
          </a:p>
        </p:txBody>
      </p:sp>
      <p:sp>
        <p:nvSpPr>
          <p:cNvPr id="28" name="Text 25"/>
          <p:cNvSpPr/>
          <p:nvPr/>
        </p:nvSpPr>
        <p:spPr>
          <a:xfrm>
            <a:off x="2536746" y="7033617"/>
            <a:ext cx="9556790" cy="270629"/>
          </a:xfrm>
          <a:prstGeom prst="rect">
            <a:avLst/>
          </a:prstGeom>
          <a:noFill/>
          <a:ln/>
        </p:spPr>
        <p:txBody>
          <a:bodyPr wrap="none" rtlCol="0" anchor="t"/>
          <a:lstStyle/>
          <a:p>
            <a:pPr marL="0" indent="0">
              <a:lnSpc>
                <a:spcPts val="2132"/>
              </a:lnSpc>
              <a:buNone/>
            </a:pPr>
            <a:endParaRPr lang="en-US" sz="1333" dirty="0"/>
          </a:p>
        </p:txBody>
      </p:sp>
      <p:sp>
        <p:nvSpPr>
          <p:cNvPr id="29" name="Text 26"/>
          <p:cNvSpPr/>
          <p:nvPr/>
        </p:nvSpPr>
        <p:spPr>
          <a:xfrm>
            <a:off x="2536746" y="7494627"/>
            <a:ext cx="9556790" cy="270629"/>
          </a:xfrm>
          <a:prstGeom prst="rect">
            <a:avLst/>
          </a:prstGeom>
          <a:noFill/>
          <a:ln/>
        </p:spPr>
        <p:txBody>
          <a:bodyPr wrap="none" rtlCol="0" anchor="t"/>
          <a:lstStyle/>
          <a:p>
            <a:pPr marL="0" indent="0">
              <a:lnSpc>
                <a:spcPts val="2132"/>
              </a:lnSpc>
              <a:buNone/>
            </a:pPr>
            <a:endParaRPr lang="en-US" sz="1333" dirty="0"/>
          </a:p>
        </p:txBody>
      </p:sp>
      <p:pic>
        <p:nvPicPr>
          <p:cNvPr id="30"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1736467"/>
          </a:xfrm>
          <a:prstGeom prst="rect">
            <a:avLst/>
          </a:prstGeom>
          <a:solidFill>
            <a:srgbClr val="F2F2F2">
              <a:alpha val="75000"/>
            </a:srgbClr>
          </a:solidFill>
          <a:ln w="38814">
            <a:solidFill>
              <a:srgbClr val="DEDEDE"/>
            </a:solidFill>
            <a:prstDash val="solid"/>
          </a:ln>
        </p:spPr>
      </p:sp>
      <p:sp>
        <p:nvSpPr>
          <p:cNvPr id="4" name="Text 1"/>
          <p:cNvSpPr/>
          <p:nvPr/>
        </p:nvSpPr>
        <p:spPr>
          <a:xfrm>
            <a:off x="5402461" y="427673"/>
            <a:ext cx="3825240" cy="486013"/>
          </a:xfrm>
          <a:prstGeom prst="rect">
            <a:avLst/>
          </a:prstGeom>
          <a:noFill/>
          <a:ln/>
        </p:spPr>
        <p:txBody>
          <a:bodyPr wrap="none" rtlCol="0" anchor="t"/>
          <a:lstStyle/>
          <a:p>
            <a:pPr marL="0" indent="0" algn="ctr">
              <a:lnSpc>
                <a:spcPts val="3827"/>
              </a:lnSpc>
              <a:buNone/>
            </a:pPr>
            <a:r>
              <a:rPr lang="en-US" sz="3062" b="1" dirty="0">
                <a:solidFill>
                  <a:srgbClr val="00002E"/>
                </a:solidFill>
                <a:latin typeface="Nunito" pitchFamily="34" charset="0"/>
                <a:ea typeface="Nunito" pitchFamily="34" charset="-122"/>
                <a:cs typeface="Nunito" pitchFamily="34" charset="-120"/>
              </a:rPr>
              <a:t>SQL Queries Analysis</a:t>
            </a:r>
            <a:endParaRPr lang="en-US" sz="3062" dirty="0"/>
          </a:p>
        </p:txBody>
      </p:sp>
      <p:sp>
        <p:nvSpPr>
          <p:cNvPr id="5" name="Text 2"/>
          <p:cNvSpPr/>
          <p:nvPr/>
        </p:nvSpPr>
        <p:spPr>
          <a:xfrm>
            <a:off x="2923461" y="1146929"/>
            <a:ext cx="8783360" cy="497443"/>
          </a:xfrm>
          <a:prstGeom prst="rect">
            <a:avLst/>
          </a:prstGeom>
          <a:noFill/>
          <a:ln/>
        </p:spPr>
        <p:txBody>
          <a:bodyPr wrap="square" rtlCol="0" anchor="t"/>
          <a:lstStyle/>
          <a:p>
            <a:pPr marL="0" indent="0">
              <a:lnSpc>
                <a:spcPts val="1960"/>
              </a:lnSpc>
              <a:buNone/>
            </a:pPr>
            <a:r>
              <a:rPr lang="en-US" sz="1225" dirty="0">
                <a:solidFill>
                  <a:srgbClr val="00002E"/>
                </a:solidFill>
                <a:latin typeface="PT Sans" pitchFamily="34" charset="0"/>
                <a:ea typeface="PT Sans" pitchFamily="34" charset="-122"/>
                <a:cs typeface="PT Sans" pitchFamily="34" charset="-120"/>
              </a:rPr>
              <a:t>Utilizing SQL queries to extract valuable insights from customer data, enabling effective segmentation strategies. Identify patterns, preferences, and behaviors, optimizing marketing efforts for targeted customer segments.</a:t>
            </a:r>
            <a:endParaRPr lang="en-US" sz="1225" dirty="0"/>
          </a:p>
        </p:txBody>
      </p:sp>
      <p:sp>
        <p:nvSpPr>
          <p:cNvPr id="6" name="Text 3"/>
          <p:cNvSpPr/>
          <p:nvPr/>
        </p:nvSpPr>
        <p:spPr>
          <a:xfrm>
            <a:off x="2923461" y="1819275"/>
            <a:ext cx="8783360" cy="248722"/>
          </a:xfrm>
          <a:prstGeom prst="rect">
            <a:avLst/>
          </a:prstGeom>
          <a:noFill/>
          <a:ln/>
        </p:spPr>
        <p:txBody>
          <a:bodyPr wrap="none" rtlCol="0" anchor="t"/>
          <a:lstStyle/>
          <a:p>
            <a:pPr marL="0" indent="0">
              <a:lnSpc>
                <a:spcPts val="1960"/>
              </a:lnSpc>
              <a:buNone/>
            </a:pPr>
            <a:r>
              <a:rPr lang="en-US" sz="1225" dirty="0">
                <a:solidFill>
                  <a:srgbClr val="00002E"/>
                </a:solidFill>
                <a:latin typeface="PT Sans" pitchFamily="34" charset="0"/>
                <a:ea typeface="PT Sans" pitchFamily="34" charset="-122"/>
                <a:cs typeface="PT Sans" pitchFamily="34" charset="-120"/>
              </a:rPr>
              <a:t> Here's a summarized overview of the SQL queries for each question in the Customer Segmentation Analysis</a:t>
            </a:r>
            <a:endParaRPr lang="en-US" sz="1225" dirty="0"/>
          </a:p>
        </p:txBody>
      </p:sp>
      <p:sp>
        <p:nvSpPr>
          <p:cNvPr id="7" name="Text 4"/>
          <p:cNvSpPr/>
          <p:nvPr/>
        </p:nvSpPr>
        <p:spPr>
          <a:xfrm>
            <a:off x="3172301" y="2242899"/>
            <a:ext cx="8534519" cy="248722"/>
          </a:xfrm>
          <a:prstGeom prst="rect">
            <a:avLst/>
          </a:prstGeom>
          <a:noFill/>
          <a:ln/>
        </p:spPr>
        <p:txBody>
          <a:bodyPr wrap="none" rtlCol="0" anchor="t"/>
          <a:lstStyle/>
          <a:p>
            <a:pPr marL="342900" indent="-342900" algn="l">
              <a:lnSpc>
                <a:spcPts val="1960"/>
              </a:lnSpc>
              <a:buSzPct val="100000"/>
              <a:buFont typeface="+mj-lt"/>
              <a:buAutoNum type="arabicPeriod"/>
            </a:pPr>
            <a:r>
              <a:rPr lang="en-US" sz="1225" b="1" dirty="0">
                <a:solidFill>
                  <a:srgbClr val="00002E"/>
                </a:solidFill>
                <a:latin typeface="PT Sans" pitchFamily="34" charset="0"/>
                <a:ea typeface="PT Sans" pitchFamily="34" charset="-122"/>
                <a:cs typeface="PT Sans" pitchFamily="34" charset="-120"/>
              </a:rPr>
              <a:t>Shopping Distribution According to Gender:</a:t>
            </a:r>
            <a:endParaRPr lang="en-US" sz="1225" dirty="0"/>
          </a:p>
        </p:txBody>
      </p:sp>
      <p:sp>
        <p:nvSpPr>
          <p:cNvPr id="8" name="Text 5"/>
          <p:cNvSpPr/>
          <p:nvPr/>
        </p:nvSpPr>
        <p:spPr>
          <a:xfrm>
            <a:off x="3421023" y="2666524"/>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Count the number of transactions for each gender.</a:t>
            </a:r>
            <a:endParaRPr lang="en-US" sz="1225" dirty="0"/>
          </a:p>
        </p:txBody>
      </p:sp>
      <p:sp>
        <p:nvSpPr>
          <p:cNvPr id="9" name="Text 6"/>
          <p:cNvSpPr/>
          <p:nvPr/>
        </p:nvSpPr>
        <p:spPr>
          <a:xfrm>
            <a:off x="3421023" y="2977396"/>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Understand the distribution of shopping based on gender.</a:t>
            </a:r>
            <a:endParaRPr lang="en-US" sz="1225" dirty="0"/>
          </a:p>
        </p:txBody>
      </p:sp>
      <p:sp>
        <p:nvSpPr>
          <p:cNvPr id="10" name="Text 7"/>
          <p:cNvSpPr/>
          <p:nvPr/>
        </p:nvSpPr>
        <p:spPr>
          <a:xfrm>
            <a:off x="3172301" y="3288268"/>
            <a:ext cx="8534519" cy="248722"/>
          </a:xfrm>
          <a:prstGeom prst="rect">
            <a:avLst/>
          </a:prstGeom>
          <a:noFill/>
          <a:ln/>
        </p:spPr>
        <p:txBody>
          <a:bodyPr wrap="none" rtlCol="0" anchor="t"/>
          <a:lstStyle/>
          <a:p>
            <a:pPr marL="342900" indent="-342900" algn="l">
              <a:lnSpc>
                <a:spcPts val="1960"/>
              </a:lnSpc>
              <a:buSzPct val="100000"/>
              <a:buFont typeface="+mj-lt"/>
              <a:buAutoNum type="arabicPeriod" startAt="2"/>
            </a:pPr>
            <a:r>
              <a:rPr lang="en-US" sz="1225" b="1" dirty="0">
                <a:solidFill>
                  <a:srgbClr val="00002E"/>
                </a:solidFill>
                <a:latin typeface="PT Sans" pitchFamily="34" charset="0"/>
                <a:ea typeface="PT Sans" pitchFamily="34" charset="-122"/>
                <a:cs typeface="PT Sans" pitchFamily="34" charset="-120"/>
              </a:rPr>
              <a:t>Which Gender Had the Highest Product Sales:</a:t>
            </a:r>
            <a:endParaRPr lang="en-US" sz="1225" dirty="0"/>
          </a:p>
        </p:txBody>
      </p:sp>
      <p:sp>
        <p:nvSpPr>
          <p:cNvPr id="11" name="Text 8"/>
          <p:cNvSpPr/>
          <p:nvPr/>
        </p:nvSpPr>
        <p:spPr>
          <a:xfrm>
            <a:off x="3421023" y="3599140"/>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Identify the gender with the highest number of products sold.</a:t>
            </a:r>
            <a:endParaRPr lang="en-US" sz="1225" dirty="0"/>
          </a:p>
        </p:txBody>
      </p:sp>
      <p:sp>
        <p:nvSpPr>
          <p:cNvPr id="12" name="Text 9"/>
          <p:cNvSpPr/>
          <p:nvPr/>
        </p:nvSpPr>
        <p:spPr>
          <a:xfrm>
            <a:off x="3421023" y="3910013"/>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Determine the gender that contributed the most to product sales.</a:t>
            </a:r>
            <a:endParaRPr lang="en-US" sz="1225" dirty="0"/>
          </a:p>
        </p:txBody>
      </p:sp>
      <p:sp>
        <p:nvSpPr>
          <p:cNvPr id="13" name="Text 10"/>
          <p:cNvSpPr/>
          <p:nvPr/>
        </p:nvSpPr>
        <p:spPr>
          <a:xfrm>
            <a:off x="3172301" y="4220885"/>
            <a:ext cx="8534519" cy="248722"/>
          </a:xfrm>
          <a:prstGeom prst="rect">
            <a:avLst/>
          </a:prstGeom>
          <a:noFill/>
          <a:ln/>
        </p:spPr>
        <p:txBody>
          <a:bodyPr wrap="none" rtlCol="0" anchor="t"/>
          <a:lstStyle/>
          <a:p>
            <a:pPr marL="342900" indent="-342900" algn="l">
              <a:lnSpc>
                <a:spcPts val="1960"/>
              </a:lnSpc>
              <a:buSzPct val="100000"/>
              <a:buFont typeface="+mj-lt"/>
              <a:buAutoNum type="arabicPeriod" startAt="3"/>
            </a:pPr>
            <a:r>
              <a:rPr lang="en-US" sz="1225" b="1" dirty="0">
                <a:solidFill>
                  <a:srgbClr val="00002E"/>
                </a:solidFill>
                <a:latin typeface="PT Sans" pitchFamily="34" charset="0"/>
                <a:ea typeface="PT Sans" pitchFamily="34" charset="-122"/>
                <a:cs typeface="PT Sans" pitchFamily="34" charset="-120"/>
              </a:rPr>
              <a:t>Which Gender Generated the Most Revenue:</a:t>
            </a:r>
            <a:endParaRPr lang="en-US" sz="1225" dirty="0"/>
          </a:p>
        </p:txBody>
      </p:sp>
      <p:sp>
        <p:nvSpPr>
          <p:cNvPr id="14" name="Text 11"/>
          <p:cNvSpPr/>
          <p:nvPr/>
        </p:nvSpPr>
        <p:spPr>
          <a:xfrm>
            <a:off x="3421023" y="4531757"/>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Find the gender that generated the highest revenue.</a:t>
            </a:r>
            <a:endParaRPr lang="en-US" sz="1225" dirty="0"/>
          </a:p>
        </p:txBody>
      </p:sp>
      <p:sp>
        <p:nvSpPr>
          <p:cNvPr id="15" name="Text 12"/>
          <p:cNvSpPr/>
          <p:nvPr/>
        </p:nvSpPr>
        <p:spPr>
          <a:xfrm>
            <a:off x="3421023" y="4842629"/>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Identify the gender with the greatest impact on revenue generation.</a:t>
            </a:r>
            <a:endParaRPr lang="en-US" sz="1225" dirty="0"/>
          </a:p>
        </p:txBody>
      </p:sp>
      <p:sp>
        <p:nvSpPr>
          <p:cNvPr id="16" name="Text 13"/>
          <p:cNvSpPr/>
          <p:nvPr/>
        </p:nvSpPr>
        <p:spPr>
          <a:xfrm>
            <a:off x="3172301" y="5153501"/>
            <a:ext cx="8534519" cy="248722"/>
          </a:xfrm>
          <a:prstGeom prst="rect">
            <a:avLst/>
          </a:prstGeom>
          <a:noFill/>
          <a:ln/>
        </p:spPr>
        <p:txBody>
          <a:bodyPr wrap="none" rtlCol="0" anchor="t"/>
          <a:lstStyle/>
          <a:p>
            <a:pPr marL="342900" indent="-342900" algn="l">
              <a:lnSpc>
                <a:spcPts val="1960"/>
              </a:lnSpc>
              <a:buSzPct val="100000"/>
              <a:buFont typeface="+mj-lt"/>
              <a:buAutoNum type="arabicPeriod" startAt="4"/>
            </a:pPr>
            <a:r>
              <a:rPr lang="en-US" sz="1225" b="1" dirty="0">
                <a:solidFill>
                  <a:srgbClr val="00002E"/>
                </a:solidFill>
                <a:latin typeface="PT Sans" pitchFamily="34" charset="0"/>
                <a:ea typeface="PT Sans" pitchFamily="34" charset="-122"/>
                <a:cs typeface="PT Sans" pitchFamily="34" charset="-120"/>
              </a:rPr>
              <a:t>Shopping Distribution According to Age:</a:t>
            </a:r>
            <a:endParaRPr lang="en-US" sz="1225" dirty="0"/>
          </a:p>
        </p:txBody>
      </p:sp>
      <p:sp>
        <p:nvSpPr>
          <p:cNvPr id="17" name="Text 14"/>
          <p:cNvSpPr/>
          <p:nvPr/>
        </p:nvSpPr>
        <p:spPr>
          <a:xfrm>
            <a:off x="3421023" y="5464373"/>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Count the number of transactions for each age category.</a:t>
            </a:r>
            <a:endParaRPr lang="en-US" sz="1225" dirty="0"/>
          </a:p>
        </p:txBody>
      </p:sp>
      <p:sp>
        <p:nvSpPr>
          <p:cNvPr id="18" name="Text 15"/>
          <p:cNvSpPr/>
          <p:nvPr/>
        </p:nvSpPr>
        <p:spPr>
          <a:xfrm>
            <a:off x="3421023" y="5775246"/>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Understand the distribution of shopping based on age groups.</a:t>
            </a:r>
            <a:endParaRPr lang="en-US" sz="1225" dirty="0"/>
          </a:p>
        </p:txBody>
      </p:sp>
      <p:sp>
        <p:nvSpPr>
          <p:cNvPr id="19" name="Text 16"/>
          <p:cNvSpPr/>
          <p:nvPr/>
        </p:nvSpPr>
        <p:spPr>
          <a:xfrm>
            <a:off x="3172301" y="6086118"/>
            <a:ext cx="8534519" cy="248722"/>
          </a:xfrm>
          <a:prstGeom prst="rect">
            <a:avLst/>
          </a:prstGeom>
          <a:noFill/>
          <a:ln/>
        </p:spPr>
        <p:txBody>
          <a:bodyPr wrap="none" rtlCol="0" anchor="t"/>
          <a:lstStyle/>
          <a:p>
            <a:pPr marL="342900" indent="-342900" algn="l">
              <a:lnSpc>
                <a:spcPts val="1960"/>
              </a:lnSpc>
              <a:buSzPct val="100000"/>
              <a:buFont typeface="+mj-lt"/>
              <a:buAutoNum type="arabicPeriod" startAt="5"/>
            </a:pPr>
            <a:r>
              <a:rPr lang="en-US" sz="1225" b="1" dirty="0">
                <a:solidFill>
                  <a:srgbClr val="00002E"/>
                </a:solidFill>
                <a:latin typeface="PT Sans" pitchFamily="34" charset="0"/>
                <a:ea typeface="PT Sans" pitchFamily="34" charset="-122"/>
                <a:cs typeface="PT Sans" pitchFamily="34" charset="-120"/>
              </a:rPr>
              <a:t>Which Age Category Had the Highest Product Sales:</a:t>
            </a:r>
            <a:endParaRPr lang="en-US" sz="1225" dirty="0"/>
          </a:p>
        </p:txBody>
      </p:sp>
      <p:sp>
        <p:nvSpPr>
          <p:cNvPr id="20" name="Text 17"/>
          <p:cNvSpPr/>
          <p:nvPr/>
        </p:nvSpPr>
        <p:spPr>
          <a:xfrm>
            <a:off x="3421023" y="6396990"/>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Identify the age category with the highest number of products sold.</a:t>
            </a:r>
            <a:endParaRPr lang="en-US" sz="1225" dirty="0"/>
          </a:p>
        </p:txBody>
      </p:sp>
      <p:sp>
        <p:nvSpPr>
          <p:cNvPr id="21" name="Text 18"/>
          <p:cNvSpPr/>
          <p:nvPr/>
        </p:nvSpPr>
        <p:spPr>
          <a:xfrm>
            <a:off x="3421023" y="6707862"/>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Determine the age category contributing the most to product sales.</a:t>
            </a:r>
            <a:endParaRPr lang="en-US" sz="1225" dirty="0"/>
          </a:p>
        </p:txBody>
      </p:sp>
      <p:sp>
        <p:nvSpPr>
          <p:cNvPr id="22" name="Text 19"/>
          <p:cNvSpPr/>
          <p:nvPr/>
        </p:nvSpPr>
        <p:spPr>
          <a:xfrm>
            <a:off x="3172301" y="7018734"/>
            <a:ext cx="8534519" cy="248722"/>
          </a:xfrm>
          <a:prstGeom prst="rect">
            <a:avLst/>
          </a:prstGeom>
          <a:noFill/>
          <a:ln/>
        </p:spPr>
        <p:txBody>
          <a:bodyPr wrap="none" rtlCol="0" anchor="t"/>
          <a:lstStyle/>
          <a:p>
            <a:pPr marL="342900" indent="-342900" algn="l">
              <a:lnSpc>
                <a:spcPts val="1960"/>
              </a:lnSpc>
              <a:buSzPct val="100000"/>
              <a:buFont typeface="+mj-lt"/>
              <a:buAutoNum type="arabicPeriod" startAt="6"/>
            </a:pPr>
            <a:r>
              <a:rPr lang="en-US" sz="1225" b="1" dirty="0">
                <a:solidFill>
                  <a:srgbClr val="00002E"/>
                </a:solidFill>
                <a:latin typeface="PT Sans" pitchFamily="34" charset="0"/>
                <a:ea typeface="PT Sans" pitchFamily="34" charset="-122"/>
                <a:cs typeface="PT Sans" pitchFamily="34" charset="-120"/>
              </a:rPr>
              <a:t>Which Age Category Generated the Most Revenue:</a:t>
            </a:r>
            <a:endParaRPr lang="en-US" sz="1225" dirty="0"/>
          </a:p>
        </p:txBody>
      </p:sp>
      <p:sp>
        <p:nvSpPr>
          <p:cNvPr id="23" name="Text 20"/>
          <p:cNvSpPr/>
          <p:nvPr/>
        </p:nvSpPr>
        <p:spPr>
          <a:xfrm>
            <a:off x="3421023" y="7329607"/>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Find the age category that generated the highest revenue.</a:t>
            </a:r>
            <a:endParaRPr lang="en-US" sz="1225" dirty="0"/>
          </a:p>
        </p:txBody>
      </p:sp>
      <p:sp>
        <p:nvSpPr>
          <p:cNvPr id="24" name="Text 21"/>
          <p:cNvSpPr/>
          <p:nvPr/>
        </p:nvSpPr>
        <p:spPr>
          <a:xfrm>
            <a:off x="3421023" y="7640479"/>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Identify the age category with the greatest impact on revenue generation.</a:t>
            </a:r>
            <a:endParaRPr lang="en-US" sz="1225" dirty="0"/>
          </a:p>
        </p:txBody>
      </p:sp>
      <p:sp>
        <p:nvSpPr>
          <p:cNvPr id="25" name="Text 22"/>
          <p:cNvSpPr/>
          <p:nvPr/>
        </p:nvSpPr>
        <p:spPr>
          <a:xfrm>
            <a:off x="3172301" y="7951351"/>
            <a:ext cx="8534519" cy="248722"/>
          </a:xfrm>
          <a:prstGeom prst="rect">
            <a:avLst/>
          </a:prstGeom>
          <a:noFill/>
          <a:ln/>
        </p:spPr>
        <p:txBody>
          <a:bodyPr wrap="none" rtlCol="0" anchor="t"/>
          <a:lstStyle/>
          <a:p>
            <a:pPr marL="342900" indent="-342900" algn="l">
              <a:lnSpc>
                <a:spcPts val="1960"/>
              </a:lnSpc>
              <a:buSzPct val="100000"/>
              <a:buFont typeface="+mj-lt"/>
              <a:buAutoNum type="arabicPeriod" startAt="7"/>
            </a:pPr>
            <a:r>
              <a:rPr lang="en-US" sz="1225" b="1" dirty="0">
                <a:solidFill>
                  <a:srgbClr val="00002E"/>
                </a:solidFill>
                <a:latin typeface="PT Sans" pitchFamily="34" charset="0"/>
                <a:ea typeface="PT Sans" pitchFamily="34" charset="-122"/>
                <a:cs typeface="PT Sans" pitchFamily="34" charset="-120"/>
              </a:rPr>
              <a:t>Distribution of Purchase Categories:</a:t>
            </a:r>
            <a:endParaRPr lang="en-US" sz="1225" dirty="0"/>
          </a:p>
        </p:txBody>
      </p:sp>
      <p:sp>
        <p:nvSpPr>
          <p:cNvPr id="26" name="Text 23"/>
          <p:cNvSpPr/>
          <p:nvPr/>
        </p:nvSpPr>
        <p:spPr>
          <a:xfrm>
            <a:off x="3421023" y="8262223"/>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Analyze the distribution of purchase categories.</a:t>
            </a:r>
            <a:endParaRPr lang="en-US" sz="1225" dirty="0"/>
          </a:p>
        </p:txBody>
      </p:sp>
      <p:sp>
        <p:nvSpPr>
          <p:cNvPr id="27" name="Text 24"/>
          <p:cNvSpPr/>
          <p:nvPr/>
        </p:nvSpPr>
        <p:spPr>
          <a:xfrm>
            <a:off x="3421023" y="8573095"/>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Understand how different product categories contribute to overall sales.</a:t>
            </a:r>
            <a:endParaRPr lang="en-US" sz="1225" dirty="0"/>
          </a:p>
        </p:txBody>
      </p:sp>
      <p:sp>
        <p:nvSpPr>
          <p:cNvPr id="28" name="Text 25"/>
          <p:cNvSpPr/>
          <p:nvPr/>
        </p:nvSpPr>
        <p:spPr>
          <a:xfrm>
            <a:off x="3172301" y="8883968"/>
            <a:ext cx="8534519" cy="248722"/>
          </a:xfrm>
          <a:prstGeom prst="rect">
            <a:avLst/>
          </a:prstGeom>
          <a:noFill/>
          <a:ln/>
        </p:spPr>
        <p:txBody>
          <a:bodyPr wrap="none" rtlCol="0" anchor="t"/>
          <a:lstStyle/>
          <a:p>
            <a:pPr marL="342900" indent="-342900" algn="l">
              <a:lnSpc>
                <a:spcPts val="1960"/>
              </a:lnSpc>
              <a:buSzPct val="100000"/>
              <a:buFont typeface="+mj-lt"/>
              <a:buAutoNum type="arabicPeriod" startAt="8"/>
            </a:pPr>
            <a:r>
              <a:rPr lang="en-US" sz="1225" b="1" dirty="0">
                <a:solidFill>
                  <a:srgbClr val="00002E"/>
                </a:solidFill>
                <a:latin typeface="PT Sans" pitchFamily="34" charset="0"/>
                <a:ea typeface="PT Sans" pitchFamily="34" charset="-122"/>
                <a:cs typeface="PT Sans" pitchFamily="34" charset="-120"/>
              </a:rPr>
              <a:t>Does Payment Method Have a Relationship with Other Columns:</a:t>
            </a:r>
            <a:endParaRPr lang="en-US" sz="1225" dirty="0"/>
          </a:p>
        </p:txBody>
      </p:sp>
      <p:sp>
        <p:nvSpPr>
          <p:cNvPr id="29" name="Text 26"/>
          <p:cNvSpPr/>
          <p:nvPr/>
        </p:nvSpPr>
        <p:spPr>
          <a:xfrm>
            <a:off x="3421023" y="9194840"/>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Investigate the relationship between payment methods and other columns.</a:t>
            </a:r>
            <a:endParaRPr lang="en-US" sz="1225" dirty="0"/>
          </a:p>
        </p:txBody>
      </p:sp>
      <p:sp>
        <p:nvSpPr>
          <p:cNvPr id="30" name="Text 27"/>
          <p:cNvSpPr/>
          <p:nvPr/>
        </p:nvSpPr>
        <p:spPr>
          <a:xfrm>
            <a:off x="3421023" y="9505712"/>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Understand if payment methods correlate with other transaction details.</a:t>
            </a:r>
            <a:endParaRPr lang="en-US" sz="1225" dirty="0"/>
          </a:p>
        </p:txBody>
      </p:sp>
      <p:sp>
        <p:nvSpPr>
          <p:cNvPr id="31" name="Text 28"/>
          <p:cNvSpPr/>
          <p:nvPr/>
        </p:nvSpPr>
        <p:spPr>
          <a:xfrm>
            <a:off x="3172301" y="9816584"/>
            <a:ext cx="8534519" cy="248722"/>
          </a:xfrm>
          <a:prstGeom prst="rect">
            <a:avLst/>
          </a:prstGeom>
          <a:noFill/>
          <a:ln/>
        </p:spPr>
        <p:txBody>
          <a:bodyPr wrap="none" rtlCol="0" anchor="t"/>
          <a:lstStyle/>
          <a:p>
            <a:pPr marL="342900" indent="-342900" algn="l">
              <a:lnSpc>
                <a:spcPts val="1960"/>
              </a:lnSpc>
              <a:buSzPct val="100000"/>
              <a:buFont typeface="+mj-lt"/>
              <a:buAutoNum type="arabicPeriod" startAt="9"/>
            </a:pPr>
            <a:r>
              <a:rPr lang="en-US" sz="1225" b="1" dirty="0">
                <a:solidFill>
                  <a:srgbClr val="00002E"/>
                </a:solidFill>
                <a:latin typeface="PT Sans" pitchFamily="34" charset="0"/>
                <a:ea typeface="PT Sans" pitchFamily="34" charset="-122"/>
                <a:cs typeface="PT Sans" pitchFamily="34" charset="-120"/>
              </a:rPr>
              <a:t>Distribution of Payment Methods:</a:t>
            </a:r>
            <a:endParaRPr lang="en-US" sz="1225" dirty="0"/>
          </a:p>
        </p:txBody>
      </p:sp>
      <p:sp>
        <p:nvSpPr>
          <p:cNvPr id="32" name="Text 29"/>
          <p:cNvSpPr/>
          <p:nvPr/>
        </p:nvSpPr>
        <p:spPr>
          <a:xfrm>
            <a:off x="3421023" y="10127456"/>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Examine the distribution of payment methods based on total transaction amounts.</a:t>
            </a:r>
            <a:endParaRPr lang="en-US" sz="1225" dirty="0"/>
          </a:p>
        </p:txBody>
      </p:sp>
      <p:sp>
        <p:nvSpPr>
          <p:cNvPr id="33" name="Text 30"/>
          <p:cNvSpPr/>
          <p:nvPr/>
        </p:nvSpPr>
        <p:spPr>
          <a:xfrm>
            <a:off x="3421023" y="10438328"/>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Analyze the popularity and effectiveness of different payment methods.</a:t>
            </a:r>
            <a:endParaRPr lang="en-US" sz="1225" dirty="0"/>
          </a:p>
        </p:txBody>
      </p:sp>
      <p:sp>
        <p:nvSpPr>
          <p:cNvPr id="34" name="Text 31"/>
          <p:cNvSpPr/>
          <p:nvPr/>
        </p:nvSpPr>
        <p:spPr>
          <a:xfrm>
            <a:off x="3172301" y="10749201"/>
            <a:ext cx="8534519" cy="248722"/>
          </a:xfrm>
          <a:prstGeom prst="rect">
            <a:avLst/>
          </a:prstGeom>
          <a:noFill/>
          <a:ln/>
        </p:spPr>
        <p:txBody>
          <a:bodyPr wrap="none" rtlCol="0" anchor="t"/>
          <a:lstStyle/>
          <a:p>
            <a:pPr marL="342900" indent="-342900" algn="l">
              <a:lnSpc>
                <a:spcPts val="1960"/>
              </a:lnSpc>
              <a:buSzPct val="100000"/>
              <a:buFont typeface="+mj-lt"/>
              <a:buAutoNum type="arabicPeriod" startAt="10"/>
            </a:pPr>
            <a:r>
              <a:rPr lang="en-US" sz="1225" b="1" dirty="0">
                <a:solidFill>
                  <a:srgbClr val="00002E"/>
                </a:solidFill>
                <a:latin typeface="PT Sans" pitchFamily="34" charset="0"/>
                <a:ea typeface="PT Sans" pitchFamily="34" charset="-122"/>
                <a:cs typeface="PT Sans" pitchFamily="34" charset="-120"/>
              </a:rPr>
              <a:t>Visualizing Data with Tableau/PowerBI:</a:t>
            </a:r>
            <a:endParaRPr lang="en-US" sz="1225" dirty="0"/>
          </a:p>
        </p:txBody>
      </p:sp>
      <p:sp>
        <p:nvSpPr>
          <p:cNvPr id="35" name="Text 32"/>
          <p:cNvSpPr/>
          <p:nvPr/>
        </p:nvSpPr>
        <p:spPr>
          <a:xfrm>
            <a:off x="3421023" y="11060073"/>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Explanation: Discuss the use of visualization tools for deriving insights and providing suggestions to the company.</a:t>
            </a:r>
            <a:endParaRPr lang="en-US" sz="1225" dirty="0"/>
          </a:p>
        </p:txBody>
      </p:sp>
      <p:pic>
        <p:nvPicPr>
          <p:cNvPr id="3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018865"/>
          </a:xfrm>
          <a:prstGeom prst="rect">
            <a:avLst/>
          </a:prstGeom>
          <a:solidFill>
            <a:srgbClr val="F2F2F2">
              <a:alpha val="75000"/>
            </a:srgbClr>
          </a:solidFill>
          <a:ln w="38814">
            <a:solidFill>
              <a:srgbClr val="DEDEDE"/>
            </a:solidFill>
            <a:prstDash val="solid"/>
          </a:ln>
        </p:spPr>
      </p:sp>
      <p:sp>
        <p:nvSpPr>
          <p:cNvPr id="4" name="Text 1"/>
          <p:cNvSpPr/>
          <p:nvPr/>
        </p:nvSpPr>
        <p:spPr>
          <a:xfrm>
            <a:off x="3838456" y="427673"/>
            <a:ext cx="3110746" cy="486013"/>
          </a:xfrm>
          <a:prstGeom prst="rect">
            <a:avLst/>
          </a:prstGeom>
          <a:noFill/>
          <a:ln/>
        </p:spPr>
        <p:txBody>
          <a:bodyPr wrap="none" rtlCol="0" anchor="t"/>
          <a:lstStyle/>
          <a:p>
            <a:pPr marL="0" indent="0">
              <a:lnSpc>
                <a:spcPts val="3827"/>
              </a:lnSpc>
              <a:buNone/>
            </a:pPr>
            <a:r>
              <a:rPr lang="en-US" sz="3062" b="1" dirty="0">
                <a:solidFill>
                  <a:srgbClr val="00002E"/>
                </a:solidFill>
                <a:latin typeface="Nunito" pitchFamily="34" charset="0"/>
                <a:ea typeface="Nunito" pitchFamily="34" charset="-122"/>
                <a:cs typeface="Nunito" pitchFamily="34" charset="-120"/>
              </a:rPr>
              <a:t>SQL Queries</a:t>
            </a:r>
            <a:endParaRPr lang="en-US" sz="3062" dirty="0"/>
          </a:p>
        </p:txBody>
      </p:sp>
      <p:sp>
        <p:nvSpPr>
          <p:cNvPr id="5" name="Text 2"/>
          <p:cNvSpPr/>
          <p:nvPr/>
        </p:nvSpPr>
        <p:spPr>
          <a:xfrm>
            <a:off x="3838456" y="1224677"/>
            <a:ext cx="6953488" cy="248722"/>
          </a:xfrm>
          <a:prstGeom prst="rect">
            <a:avLst/>
          </a:prstGeom>
          <a:noFill/>
          <a:ln/>
        </p:spPr>
        <p:txBody>
          <a:bodyPr wrap="none" rtlCol="0" anchor="t"/>
          <a:lstStyle/>
          <a:p>
            <a:pPr marL="0" indent="0">
              <a:lnSpc>
                <a:spcPts val="1960"/>
              </a:lnSpc>
              <a:buNone/>
            </a:pPr>
            <a:endParaRPr lang="en-US" sz="1225" dirty="0"/>
          </a:p>
        </p:txBody>
      </p:sp>
      <p:sp>
        <p:nvSpPr>
          <p:cNvPr id="6" name="Text 3"/>
          <p:cNvSpPr/>
          <p:nvPr/>
        </p:nvSpPr>
        <p:spPr>
          <a:xfrm>
            <a:off x="3838456" y="1706642"/>
            <a:ext cx="6953488" cy="972026"/>
          </a:xfrm>
          <a:prstGeom prst="rect">
            <a:avLst/>
          </a:prstGeom>
          <a:noFill/>
          <a:ln/>
        </p:spPr>
        <p:txBody>
          <a:bodyPr wrap="square" rtlCol="0" anchor="t"/>
          <a:lstStyle/>
          <a:p>
            <a:pPr marL="0" indent="0">
              <a:lnSpc>
                <a:spcPts val="1914"/>
              </a:lnSpc>
              <a:buNone/>
            </a:pPr>
            <a:r>
              <a:rPr lang="en-US" sz="1531" b="1" dirty="0">
                <a:solidFill>
                  <a:srgbClr val="00002E"/>
                </a:solidFill>
                <a:latin typeface="Nunito" pitchFamily="34" charset="0"/>
                <a:ea typeface="Nunito" pitchFamily="34" charset="-122"/>
                <a:cs typeface="Nunito" pitchFamily="34" charset="-120"/>
              </a:rPr>
              <a:t>In this section, we will explore the power of SQL queries for data analysis. Learn how to retrieve specific data, filter results, perform calculations, and more using SQL. Master the art of querying databases and unlock valuable insights from your data.</a:t>
            </a:r>
            <a:endParaRPr lang="en-US" sz="1531" dirty="0"/>
          </a:p>
        </p:txBody>
      </p:sp>
      <p:pic>
        <p:nvPicPr>
          <p:cNvPr id="7" name="Image 1" descr="preencoded.png"/>
          <p:cNvPicPr>
            <a:picLocks noChangeAspect="1"/>
          </p:cNvPicPr>
          <p:nvPr/>
        </p:nvPicPr>
        <p:blipFill>
          <a:blip r:embed="rId4"/>
          <a:stretch>
            <a:fillRect/>
          </a:stretch>
        </p:blipFill>
        <p:spPr>
          <a:xfrm>
            <a:off x="3838456" y="3086814"/>
            <a:ext cx="3287792" cy="1965603"/>
          </a:xfrm>
          <a:prstGeom prst="rect">
            <a:avLst/>
          </a:prstGeom>
        </p:spPr>
      </p:pic>
      <p:sp>
        <p:nvSpPr>
          <p:cNvPr id="8" name="Text 4"/>
          <p:cNvSpPr/>
          <p:nvPr/>
        </p:nvSpPr>
        <p:spPr>
          <a:xfrm>
            <a:off x="3838456" y="5227320"/>
            <a:ext cx="1866424" cy="291703"/>
          </a:xfrm>
          <a:prstGeom prst="rect">
            <a:avLst/>
          </a:prstGeom>
          <a:noFill/>
          <a:ln/>
        </p:spPr>
        <p:txBody>
          <a:bodyPr wrap="none" rtlCol="0" anchor="t"/>
          <a:lstStyle/>
          <a:p>
            <a:pPr marL="0" indent="0">
              <a:lnSpc>
                <a:spcPts val="2296"/>
              </a:lnSpc>
              <a:buNone/>
            </a:pPr>
            <a:r>
              <a:rPr lang="en-US" sz="1837" b="1" dirty="0">
                <a:solidFill>
                  <a:srgbClr val="00002E"/>
                </a:solidFill>
                <a:latin typeface="Nunito" pitchFamily="34" charset="0"/>
                <a:ea typeface="Nunito" pitchFamily="34" charset="-122"/>
                <a:cs typeface="Nunito" pitchFamily="34" charset="-120"/>
              </a:rPr>
              <a:t> screenshot 1</a:t>
            </a:r>
            <a:endParaRPr lang="en-US" sz="1837" dirty="0"/>
          </a:p>
        </p:txBody>
      </p:sp>
      <p:pic>
        <p:nvPicPr>
          <p:cNvPr id="9" name="Image 2" descr="preencoded.png"/>
          <p:cNvPicPr>
            <a:picLocks noChangeAspect="1"/>
          </p:cNvPicPr>
          <p:nvPr/>
        </p:nvPicPr>
        <p:blipFill>
          <a:blip r:embed="rId5"/>
          <a:stretch>
            <a:fillRect/>
          </a:stretch>
        </p:blipFill>
        <p:spPr>
          <a:xfrm>
            <a:off x="7513201" y="3086814"/>
            <a:ext cx="3286244" cy="2104787"/>
          </a:xfrm>
          <a:prstGeom prst="rect">
            <a:avLst/>
          </a:prstGeom>
        </p:spPr>
      </p:pic>
      <p:sp>
        <p:nvSpPr>
          <p:cNvPr id="10" name="Text 5"/>
          <p:cNvSpPr/>
          <p:nvPr/>
        </p:nvSpPr>
        <p:spPr>
          <a:xfrm>
            <a:off x="7513201" y="5366504"/>
            <a:ext cx="1866424" cy="291703"/>
          </a:xfrm>
          <a:prstGeom prst="rect">
            <a:avLst/>
          </a:prstGeom>
          <a:noFill/>
          <a:ln/>
        </p:spPr>
        <p:txBody>
          <a:bodyPr wrap="none" rtlCol="0" anchor="t"/>
          <a:lstStyle/>
          <a:p>
            <a:pPr marL="0" indent="0">
              <a:lnSpc>
                <a:spcPts val="2296"/>
              </a:lnSpc>
              <a:buNone/>
            </a:pPr>
            <a:r>
              <a:rPr lang="en-US" sz="1837" b="1" dirty="0">
                <a:solidFill>
                  <a:srgbClr val="00002E"/>
                </a:solidFill>
                <a:latin typeface="Nunito" pitchFamily="34" charset="0"/>
                <a:ea typeface="Nunito" pitchFamily="34" charset="-122"/>
                <a:cs typeface="Nunito" pitchFamily="34" charset="-120"/>
              </a:rPr>
              <a:t>screenshot 2</a:t>
            </a:r>
            <a:endParaRPr lang="en-US" sz="1837" dirty="0"/>
          </a:p>
        </p:txBody>
      </p:sp>
      <p:sp>
        <p:nvSpPr>
          <p:cNvPr id="11" name="Text 6"/>
          <p:cNvSpPr/>
          <p:nvPr/>
        </p:nvSpPr>
        <p:spPr>
          <a:xfrm>
            <a:off x="3838456" y="6046946"/>
            <a:ext cx="6953488" cy="1215033"/>
          </a:xfrm>
          <a:prstGeom prst="rect">
            <a:avLst/>
          </a:prstGeom>
          <a:noFill/>
          <a:ln/>
        </p:spPr>
        <p:txBody>
          <a:bodyPr wrap="square" rtlCol="0" anchor="t"/>
          <a:lstStyle/>
          <a:p>
            <a:pPr marL="0" indent="0">
              <a:lnSpc>
                <a:spcPts val="1914"/>
              </a:lnSpc>
              <a:buNone/>
            </a:pPr>
            <a:r>
              <a:rPr lang="en-US" sz="1531" b="1" i="1" dirty="0">
                <a:solidFill>
                  <a:srgbClr val="00002E"/>
                </a:solidFill>
                <a:latin typeface="Nunito" pitchFamily="34" charset="0"/>
                <a:ea typeface="Nunito" pitchFamily="34" charset="-122"/>
                <a:cs typeface="Nunito" pitchFamily="34" charset="-120"/>
              </a:rPr>
              <a:t>For your reference, I have included two screenshots of SQL queries used in the analysis. These queries are available on my GitHub repository for easy access and review. You can find them at the following link: </a:t>
            </a:r>
            <a:r>
              <a:rPr lang="en-US" sz="1531" b="1" i="1" u="sng" dirty="0">
                <a:solidFill>
                  <a:srgbClr val="2D4DF2"/>
                </a:solidFill>
                <a:latin typeface="Nunito" pitchFamily="34" charset="0"/>
                <a:ea typeface="Nunito" pitchFamily="34" charset="-122"/>
                <a:cs typeface="Nunito" pitchFamily="34" charset="-120"/>
                <a:hlinkClick r:id="rId6">
                  <a:extLst>
                    <a:ext uri="{A12FA001-AC4F-418D-AE19-62706E023703}">
                      <ahyp:hlinkClr xmlns:ahyp="http://schemas.microsoft.com/office/drawing/2018/hyperlinkcolor" val="tx"/>
                    </a:ext>
                  </a:extLst>
                </a:hlinkClick>
              </a:rPr>
              <a:t>GitHub Repository.</a:t>
            </a:r>
            <a:r>
              <a:rPr lang="en-US" sz="1531" b="1" i="1" dirty="0">
                <a:solidFill>
                  <a:srgbClr val="00002E"/>
                </a:solidFill>
                <a:latin typeface="Nunito" pitchFamily="34" charset="0"/>
                <a:ea typeface="Nunito" pitchFamily="34" charset="-122"/>
                <a:cs typeface="Nunito" pitchFamily="34" charset="-120"/>
              </a:rPr>
              <a:t> Feel free to explore the queries for a more in-depth understanding of the data analysis process.</a:t>
            </a:r>
            <a:endParaRPr lang="en-US" sz="1531" dirty="0"/>
          </a:p>
        </p:txBody>
      </p:sp>
      <p:sp>
        <p:nvSpPr>
          <p:cNvPr id="12" name="Text 7"/>
          <p:cNvSpPr/>
          <p:nvPr/>
        </p:nvSpPr>
        <p:spPr>
          <a:xfrm>
            <a:off x="3838456" y="7495222"/>
            <a:ext cx="6953488" cy="248722"/>
          </a:xfrm>
          <a:prstGeom prst="rect">
            <a:avLst/>
          </a:prstGeom>
          <a:noFill/>
          <a:ln/>
        </p:spPr>
        <p:txBody>
          <a:bodyPr wrap="none" rtlCol="0" anchor="t"/>
          <a:lstStyle/>
          <a:p>
            <a:pPr marL="0" indent="0">
              <a:lnSpc>
                <a:spcPts val="1960"/>
              </a:lnSpc>
              <a:buNone/>
            </a:pPr>
            <a:endParaRPr lang="en-US" sz="1225" dirty="0"/>
          </a:p>
        </p:txBody>
      </p:sp>
      <p:sp>
        <p:nvSpPr>
          <p:cNvPr id="13" name="Text 8"/>
          <p:cNvSpPr/>
          <p:nvPr/>
        </p:nvSpPr>
        <p:spPr>
          <a:xfrm>
            <a:off x="3838456" y="7918847"/>
            <a:ext cx="6953488" cy="248722"/>
          </a:xfrm>
          <a:prstGeom prst="rect">
            <a:avLst/>
          </a:prstGeom>
          <a:noFill/>
          <a:ln/>
        </p:spPr>
        <p:txBody>
          <a:bodyPr wrap="none" rtlCol="0" anchor="t"/>
          <a:lstStyle/>
          <a:p>
            <a:pPr marL="0" indent="0">
              <a:lnSpc>
                <a:spcPts val="1960"/>
              </a:lnSpc>
              <a:buNone/>
            </a:pPr>
            <a:endParaRPr lang="en-US" sz="1225" dirty="0"/>
          </a:p>
        </p:txBody>
      </p:sp>
      <p:sp>
        <p:nvSpPr>
          <p:cNvPr id="14" name="Text 9"/>
          <p:cNvSpPr/>
          <p:nvPr/>
        </p:nvSpPr>
        <p:spPr>
          <a:xfrm>
            <a:off x="3838456" y="8342471"/>
            <a:ext cx="6953488" cy="248722"/>
          </a:xfrm>
          <a:prstGeom prst="rect">
            <a:avLst/>
          </a:prstGeom>
          <a:noFill/>
          <a:ln/>
        </p:spPr>
        <p:txBody>
          <a:bodyPr wrap="none" rtlCol="0" anchor="t"/>
          <a:lstStyle/>
          <a:p>
            <a:pPr marL="0" indent="0">
              <a:lnSpc>
                <a:spcPts val="1960"/>
              </a:lnSpc>
              <a:buNone/>
            </a:pPr>
            <a:endParaRPr lang="en-US" sz="1225" dirty="0"/>
          </a:p>
        </p:txBody>
      </p:sp>
      <p:pic>
        <p:nvPicPr>
          <p:cNvPr id="15" name="Image 3"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1295578"/>
          </a:xfrm>
          <a:prstGeom prst="rect">
            <a:avLst/>
          </a:prstGeom>
          <a:solidFill>
            <a:srgbClr val="F2F2F2">
              <a:alpha val="75000"/>
            </a:srgbClr>
          </a:solidFill>
          <a:ln w="38814">
            <a:solidFill>
              <a:srgbClr val="DEDEDE"/>
            </a:solidFill>
            <a:prstDash val="solid"/>
          </a:ln>
        </p:spPr>
      </p:sp>
      <p:sp>
        <p:nvSpPr>
          <p:cNvPr id="4" name="Text 1"/>
          <p:cNvSpPr/>
          <p:nvPr/>
        </p:nvSpPr>
        <p:spPr>
          <a:xfrm>
            <a:off x="5756791" y="427673"/>
            <a:ext cx="3116580" cy="486013"/>
          </a:xfrm>
          <a:prstGeom prst="rect">
            <a:avLst/>
          </a:prstGeom>
          <a:noFill/>
          <a:ln/>
        </p:spPr>
        <p:txBody>
          <a:bodyPr wrap="none" rtlCol="0" anchor="t"/>
          <a:lstStyle/>
          <a:p>
            <a:pPr marL="0" indent="0" algn="ctr">
              <a:lnSpc>
                <a:spcPts val="3827"/>
              </a:lnSpc>
              <a:buNone/>
            </a:pPr>
            <a:r>
              <a:rPr lang="en-US" sz="3062" b="1" dirty="0">
                <a:solidFill>
                  <a:srgbClr val="00002E"/>
                </a:solidFill>
                <a:latin typeface="Nunito" pitchFamily="34" charset="0"/>
                <a:ea typeface="Nunito" pitchFamily="34" charset="-122"/>
                <a:cs typeface="Nunito" pitchFamily="34" charset="-120"/>
              </a:rPr>
              <a:t>PowerBI Analysis</a:t>
            </a:r>
            <a:endParaRPr lang="en-US" sz="3062" dirty="0"/>
          </a:p>
        </p:txBody>
      </p:sp>
      <p:sp>
        <p:nvSpPr>
          <p:cNvPr id="5" name="Text 2"/>
          <p:cNvSpPr/>
          <p:nvPr/>
        </p:nvSpPr>
        <p:spPr>
          <a:xfrm>
            <a:off x="2923461" y="1224677"/>
            <a:ext cx="8783360" cy="248722"/>
          </a:xfrm>
          <a:prstGeom prst="rect">
            <a:avLst/>
          </a:prstGeom>
          <a:noFill/>
          <a:ln/>
        </p:spPr>
        <p:txBody>
          <a:bodyPr wrap="none" rtlCol="0" anchor="t"/>
          <a:lstStyle/>
          <a:p>
            <a:pPr marL="0" indent="0" algn="ctr">
              <a:lnSpc>
                <a:spcPts val="1960"/>
              </a:lnSpc>
              <a:buNone/>
            </a:pPr>
            <a:endParaRPr lang="en-US" sz="1225" dirty="0"/>
          </a:p>
        </p:txBody>
      </p:sp>
      <p:sp>
        <p:nvSpPr>
          <p:cNvPr id="6" name="Shape 3"/>
          <p:cNvSpPr/>
          <p:nvPr/>
        </p:nvSpPr>
        <p:spPr>
          <a:xfrm>
            <a:off x="2923461" y="1648301"/>
            <a:ext cx="4275058" cy="2642116"/>
          </a:xfrm>
          <a:prstGeom prst="roundRect">
            <a:avLst>
              <a:gd name="adj" fmla="val 10596"/>
            </a:avLst>
          </a:prstGeom>
          <a:noFill/>
          <a:ln w="19407">
            <a:solidFill>
              <a:srgbClr val="0C29C0"/>
            </a:solidFill>
            <a:prstDash val="solid"/>
          </a:ln>
        </p:spPr>
      </p:sp>
      <p:pic>
        <p:nvPicPr>
          <p:cNvPr id="7" name="Image 1" descr="preencoded.png"/>
          <p:cNvPicPr>
            <a:picLocks noChangeAspect="1"/>
          </p:cNvPicPr>
          <p:nvPr/>
        </p:nvPicPr>
        <p:blipFill>
          <a:blip r:embed="rId4"/>
          <a:stretch>
            <a:fillRect/>
          </a:stretch>
        </p:blipFill>
        <p:spPr>
          <a:xfrm>
            <a:off x="2942868" y="1667708"/>
            <a:ext cx="4236244" cy="2603302"/>
          </a:xfrm>
          <a:prstGeom prst="rect">
            <a:avLst/>
          </a:prstGeom>
        </p:spPr>
      </p:pic>
      <p:sp>
        <p:nvSpPr>
          <p:cNvPr id="8" name="Text 4"/>
          <p:cNvSpPr/>
          <p:nvPr/>
        </p:nvSpPr>
        <p:spPr>
          <a:xfrm>
            <a:off x="4001810" y="4484727"/>
            <a:ext cx="2118360" cy="243007"/>
          </a:xfrm>
          <a:prstGeom prst="rect">
            <a:avLst/>
          </a:prstGeom>
          <a:noFill/>
          <a:ln/>
        </p:spPr>
        <p:txBody>
          <a:bodyPr wrap="none" rtlCol="0" anchor="t"/>
          <a:lstStyle/>
          <a:p>
            <a:pPr marL="0" indent="0" algn="ctr">
              <a:lnSpc>
                <a:spcPts val="1914"/>
              </a:lnSpc>
              <a:buNone/>
            </a:pPr>
            <a:r>
              <a:rPr lang="en-US" sz="1531" b="1" dirty="0">
                <a:solidFill>
                  <a:srgbClr val="0C29C0"/>
                </a:solidFill>
                <a:latin typeface="Nunito" pitchFamily="34" charset="0"/>
                <a:ea typeface="Nunito" pitchFamily="34" charset="-122"/>
                <a:cs typeface="Nunito" pitchFamily="34" charset="-120"/>
              </a:rPr>
              <a:t>Visual Data Exploration</a:t>
            </a:r>
            <a:endParaRPr lang="en-US" sz="1531" dirty="0"/>
          </a:p>
        </p:txBody>
      </p:sp>
      <p:sp>
        <p:nvSpPr>
          <p:cNvPr id="9" name="Text 5"/>
          <p:cNvSpPr/>
          <p:nvPr/>
        </p:nvSpPr>
        <p:spPr>
          <a:xfrm>
            <a:off x="2923461" y="4820960"/>
            <a:ext cx="4275058" cy="2238494"/>
          </a:xfrm>
          <a:prstGeom prst="rect">
            <a:avLst/>
          </a:prstGeom>
          <a:noFill/>
          <a:ln/>
        </p:spPr>
        <p:txBody>
          <a:bodyPr wrap="square" rtlCol="0" anchor="t"/>
          <a:lstStyle/>
          <a:p>
            <a:pPr marL="0" indent="0" algn="ctr">
              <a:lnSpc>
                <a:spcPts val="1960"/>
              </a:lnSpc>
              <a:buNone/>
            </a:pPr>
            <a:r>
              <a:rPr lang="en-US" sz="1225" i="1" dirty="0">
                <a:solidFill>
                  <a:srgbClr val="00002E"/>
                </a:solidFill>
                <a:latin typeface="PT Sans" pitchFamily="34" charset="0"/>
                <a:ea typeface="PT Sans" pitchFamily="34" charset="-122"/>
                <a:cs typeface="PT Sans" pitchFamily="34" charset="-120"/>
              </a:rPr>
              <a:t>Visual Data Exploration is a pivotal aspect of our Customer Segmentation Analysis. The integration of powerful visualization tools, such as Tableau and PowerBI, allows us to delve into the intricate patterns and relationships within the data. The visual representations provide a dynamic and intuitive means of understanding customer behaviors, preferences, and trends. As you navigate through the visualizations, keep an eye out for key insights that will guide strategic decisions and enhance our understanding of customer segmentation dynamics.</a:t>
            </a:r>
            <a:endParaRPr lang="en-US" sz="1225" dirty="0"/>
          </a:p>
        </p:txBody>
      </p:sp>
      <p:sp>
        <p:nvSpPr>
          <p:cNvPr id="10" name="Text 6"/>
          <p:cNvSpPr/>
          <p:nvPr/>
        </p:nvSpPr>
        <p:spPr>
          <a:xfrm>
            <a:off x="2923461" y="7152680"/>
            <a:ext cx="4275058" cy="248722"/>
          </a:xfrm>
          <a:prstGeom prst="rect">
            <a:avLst/>
          </a:prstGeom>
          <a:noFill/>
          <a:ln/>
        </p:spPr>
        <p:txBody>
          <a:bodyPr wrap="none" rtlCol="0" anchor="t"/>
          <a:lstStyle/>
          <a:p>
            <a:pPr marL="0" indent="0" algn="ctr">
              <a:lnSpc>
                <a:spcPts val="1960"/>
              </a:lnSpc>
              <a:buNone/>
            </a:pPr>
            <a:endParaRPr lang="en-US" sz="1225" dirty="0"/>
          </a:p>
        </p:txBody>
      </p:sp>
      <p:sp>
        <p:nvSpPr>
          <p:cNvPr id="11" name="Text 7"/>
          <p:cNvSpPr/>
          <p:nvPr/>
        </p:nvSpPr>
        <p:spPr>
          <a:xfrm>
            <a:off x="2923461" y="7494627"/>
            <a:ext cx="4275058" cy="746165"/>
          </a:xfrm>
          <a:prstGeom prst="rect">
            <a:avLst/>
          </a:prstGeom>
          <a:noFill/>
          <a:ln/>
        </p:spPr>
        <p:txBody>
          <a:bodyPr wrap="square" rtlCol="0" anchor="t"/>
          <a:lstStyle/>
          <a:p>
            <a:pPr marL="0" indent="0" algn="ctr">
              <a:lnSpc>
                <a:spcPts val="1960"/>
              </a:lnSpc>
              <a:buNone/>
            </a:pPr>
            <a:r>
              <a:rPr lang="en-US" sz="1225" i="1" dirty="0">
                <a:solidFill>
                  <a:srgbClr val="00002E"/>
                </a:solidFill>
                <a:latin typeface="PT Sans" pitchFamily="34" charset="0"/>
                <a:ea typeface="PT Sans" pitchFamily="34" charset="-122"/>
                <a:cs typeface="PT Sans" pitchFamily="34" charset="-120"/>
              </a:rPr>
              <a:t>For future reference, dashboard images are included in this presentation. Access the visuals via the following link: ​​</a:t>
            </a:r>
            <a:r>
              <a:rPr lang="en-US" sz="1225" i="1" u="sng" dirty="0">
                <a:solidFill>
                  <a:srgbClr val="2D4DF2"/>
                </a:solidFill>
                <a:latin typeface="PT Sans" pitchFamily="34" charset="0"/>
                <a:ea typeface="PT Sans" pitchFamily="34" charset="-122"/>
                <a:cs typeface="PT Sans" pitchFamily="34" charset="-120"/>
                <a:hlinkClick r:id="rId5">
                  <a:extLst>
                    <a:ext uri="{A12FA001-AC4F-418D-AE19-62706E023703}">
                      <ahyp:hlinkClr xmlns:ahyp="http://schemas.microsoft.com/office/drawing/2018/hyperlinkcolor" val="tx"/>
                    </a:ext>
                  </a:extLst>
                </a:hlinkClick>
              </a:rPr>
              <a:t>https://postimg.cc/JDNCHv5t</a:t>
            </a:r>
            <a:endParaRPr lang="en-US" sz="1225" dirty="0"/>
          </a:p>
        </p:txBody>
      </p:sp>
      <p:sp>
        <p:nvSpPr>
          <p:cNvPr id="12" name="Shape 8"/>
          <p:cNvSpPr/>
          <p:nvPr/>
        </p:nvSpPr>
        <p:spPr>
          <a:xfrm>
            <a:off x="7431762" y="1648301"/>
            <a:ext cx="4275058" cy="2642116"/>
          </a:xfrm>
          <a:prstGeom prst="roundRect">
            <a:avLst>
              <a:gd name="adj" fmla="val 10596"/>
            </a:avLst>
          </a:prstGeom>
          <a:noFill/>
          <a:ln w="19407">
            <a:solidFill>
              <a:srgbClr val="015F98"/>
            </a:solidFill>
            <a:prstDash val="solid"/>
          </a:ln>
        </p:spPr>
      </p:sp>
      <p:pic>
        <p:nvPicPr>
          <p:cNvPr id="13" name="Image 2" descr="preencoded.png"/>
          <p:cNvPicPr>
            <a:picLocks noChangeAspect="1"/>
          </p:cNvPicPr>
          <p:nvPr/>
        </p:nvPicPr>
        <p:blipFill>
          <a:blip r:embed="rId6"/>
          <a:stretch>
            <a:fillRect/>
          </a:stretch>
        </p:blipFill>
        <p:spPr>
          <a:xfrm>
            <a:off x="7451169" y="1667708"/>
            <a:ext cx="4236244" cy="2603302"/>
          </a:xfrm>
          <a:prstGeom prst="rect">
            <a:avLst/>
          </a:prstGeom>
        </p:spPr>
      </p:pic>
      <p:sp>
        <p:nvSpPr>
          <p:cNvPr id="14" name="Text 9"/>
          <p:cNvSpPr/>
          <p:nvPr/>
        </p:nvSpPr>
        <p:spPr>
          <a:xfrm>
            <a:off x="8582501" y="4484727"/>
            <a:ext cx="1973580" cy="243007"/>
          </a:xfrm>
          <a:prstGeom prst="rect">
            <a:avLst/>
          </a:prstGeom>
          <a:noFill/>
          <a:ln/>
        </p:spPr>
        <p:txBody>
          <a:bodyPr wrap="none" rtlCol="0" anchor="t"/>
          <a:lstStyle/>
          <a:p>
            <a:pPr marL="0" indent="0" algn="ctr">
              <a:lnSpc>
                <a:spcPts val="1914"/>
              </a:lnSpc>
              <a:buNone/>
            </a:pPr>
            <a:r>
              <a:rPr lang="en-US" sz="1531" b="1" dirty="0">
                <a:solidFill>
                  <a:srgbClr val="015F98"/>
                </a:solidFill>
                <a:latin typeface="Nunito" pitchFamily="34" charset="0"/>
                <a:ea typeface="Nunito" pitchFamily="34" charset="-122"/>
                <a:cs typeface="Nunito" pitchFamily="34" charset="-120"/>
              </a:rPr>
              <a:t>Customized Reporting</a:t>
            </a:r>
            <a:endParaRPr lang="en-US" sz="1531" dirty="0"/>
          </a:p>
        </p:txBody>
      </p:sp>
      <p:sp>
        <p:nvSpPr>
          <p:cNvPr id="15" name="Text 10"/>
          <p:cNvSpPr/>
          <p:nvPr/>
        </p:nvSpPr>
        <p:spPr>
          <a:xfrm>
            <a:off x="7431762" y="4820960"/>
            <a:ext cx="4275058" cy="2735937"/>
          </a:xfrm>
          <a:prstGeom prst="rect">
            <a:avLst/>
          </a:prstGeom>
          <a:noFill/>
          <a:ln/>
        </p:spPr>
        <p:txBody>
          <a:bodyPr wrap="square" rtlCol="0" anchor="t"/>
          <a:lstStyle/>
          <a:p>
            <a:pPr marL="0" indent="0" algn="ctr">
              <a:lnSpc>
                <a:spcPts val="1960"/>
              </a:lnSpc>
              <a:buNone/>
            </a:pPr>
            <a:r>
              <a:rPr lang="en-US" sz="1225" dirty="0">
                <a:solidFill>
                  <a:srgbClr val="00002E"/>
                </a:solidFill>
                <a:latin typeface="PT Sans" pitchFamily="34" charset="0"/>
                <a:ea typeface="PT Sans" pitchFamily="34" charset="-122"/>
                <a:cs typeface="PT Sans" pitchFamily="34" charset="-120"/>
              </a:rPr>
              <a:t>Our Customer Segmentation Analysis surpasses basic data examination, integrating customized reporting to deliver a targeted view of pivotal business metrics. Our reporting strategy is designed to furnish insightful, actionable information that harmonizes with the distinct goals and strategies of the company. Each meticulously crafted report presents pertinent data points, facilitating informed decision-making and strategic planning. By tailoring our approach, we ensure that the reports not only meet but exceed the unique needs of the company, providing a comprehensive understanding of customer behavior, preferences, and trends. </a:t>
            </a:r>
            <a:endParaRPr lang="en-US" sz="1225" dirty="0"/>
          </a:p>
        </p:txBody>
      </p:sp>
      <p:sp>
        <p:nvSpPr>
          <p:cNvPr id="16" name="Text 11"/>
          <p:cNvSpPr/>
          <p:nvPr/>
        </p:nvSpPr>
        <p:spPr>
          <a:xfrm>
            <a:off x="7431762" y="7650123"/>
            <a:ext cx="4275058" cy="497443"/>
          </a:xfrm>
          <a:prstGeom prst="rect">
            <a:avLst/>
          </a:prstGeom>
          <a:noFill/>
          <a:ln/>
        </p:spPr>
        <p:txBody>
          <a:bodyPr wrap="square" rtlCol="0" anchor="t"/>
          <a:lstStyle/>
          <a:p>
            <a:pPr marL="0" indent="0" algn="ctr">
              <a:lnSpc>
                <a:spcPts val="1960"/>
              </a:lnSpc>
              <a:buNone/>
            </a:pPr>
            <a:r>
              <a:rPr lang="en-US" sz="1225" i="1" dirty="0">
                <a:solidFill>
                  <a:srgbClr val="00002E"/>
                </a:solidFill>
                <a:latin typeface="PT Sans" pitchFamily="34" charset="0"/>
                <a:ea typeface="PT Sans" pitchFamily="34" charset="-122"/>
                <a:cs typeface="PT Sans" pitchFamily="34" charset="-120"/>
              </a:rPr>
              <a:t> For future reference, you can access the visuals via the following image link: </a:t>
            </a:r>
            <a:r>
              <a:rPr lang="en-US" sz="1225" i="1" u="sng" dirty="0">
                <a:solidFill>
                  <a:srgbClr val="2D4DF2"/>
                </a:solidFill>
                <a:latin typeface="PT Sans" pitchFamily="34" charset="0"/>
                <a:ea typeface="PT Sans" pitchFamily="34" charset="-122"/>
                <a:cs typeface="PT Sans" pitchFamily="34" charset="-120"/>
                <a:hlinkClick r:id="rId7">
                  <a:extLst>
                    <a:ext uri="{A12FA001-AC4F-418D-AE19-62706E023703}">
                      <ahyp:hlinkClr xmlns:ahyp="http://schemas.microsoft.com/office/drawing/2018/hyperlinkcolor" val="tx"/>
                    </a:ext>
                  </a:extLst>
                </a:hlinkClick>
              </a:rPr>
              <a:t>https://postimg.cc/yg2CDR56</a:t>
            </a:r>
            <a:endParaRPr lang="en-US" sz="1225" dirty="0"/>
          </a:p>
        </p:txBody>
      </p:sp>
      <p:sp>
        <p:nvSpPr>
          <p:cNvPr id="17" name="Text 12"/>
          <p:cNvSpPr/>
          <p:nvPr/>
        </p:nvSpPr>
        <p:spPr>
          <a:xfrm>
            <a:off x="7431762" y="8240792"/>
            <a:ext cx="4275058" cy="248722"/>
          </a:xfrm>
          <a:prstGeom prst="rect">
            <a:avLst/>
          </a:prstGeom>
          <a:noFill/>
          <a:ln/>
        </p:spPr>
        <p:txBody>
          <a:bodyPr wrap="none" rtlCol="0" anchor="t"/>
          <a:lstStyle/>
          <a:p>
            <a:pPr marL="0" indent="0" algn="ctr">
              <a:lnSpc>
                <a:spcPts val="1960"/>
              </a:lnSpc>
              <a:buNone/>
            </a:pPr>
            <a:endParaRPr lang="en-US" sz="1225" dirty="0"/>
          </a:p>
        </p:txBody>
      </p:sp>
      <p:sp>
        <p:nvSpPr>
          <p:cNvPr id="18" name="Text 13"/>
          <p:cNvSpPr/>
          <p:nvPr/>
        </p:nvSpPr>
        <p:spPr>
          <a:xfrm>
            <a:off x="7431762" y="8582739"/>
            <a:ext cx="4275058" cy="248722"/>
          </a:xfrm>
          <a:prstGeom prst="rect">
            <a:avLst/>
          </a:prstGeom>
          <a:noFill/>
          <a:ln/>
        </p:spPr>
        <p:txBody>
          <a:bodyPr wrap="none" rtlCol="0" anchor="t"/>
          <a:lstStyle/>
          <a:p>
            <a:pPr marL="0" indent="0" algn="ctr">
              <a:lnSpc>
                <a:spcPts val="1960"/>
              </a:lnSpc>
              <a:buNone/>
            </a:pPr>
            <a:endParaRPr lang="en-US" sz="1225" dirty="0"/>
          </a:p>
        </p:txBody>
      </p:sp>
      <p:sp>
        <p:nvSpPr>
          <p:cNvPr id="19" name="Text 14"/>
          <p:cNvSpPr/>
          <p:nvPr/>
        </p:nvSpPr>
        <p:spPr>
          <a:xfrm>
            <a:off x="7431762" y="8924687"/>
            <a:ext cx="4275058" cy="248722"/>
          </a:xfrm>
          <a:prstGeom prst="rect">
            <a:avLst/>
          </a:prstGeom>
          <a:noFill/>
          <a:ln/>
        </p:spPr>
        <p:txBody>
          <a:bodyPr wrap="none" rtlCol="0" anchor="t"/>
          <a:lstStyle/>
          <a:p>
            <a:pPr marL="0" indent="0" algn="ctr">
              <a:lnSpc>
                <a:spcPts val="1960"/>
              </a:lnSpc>
              <a:buNone/>
            </a:pPr>
            <a:endParaRPr lang="en-US" sz="1225" dirty="0"/>
          </a:p>
        </p:txBody>
      </p:sp>
      <p:sp>
        <p:nvSpPr>
          <p:cNvPr id="20" name="Text 15"/>
          <p:cNvSpPr/>
          <p:nvPr/>
        </p:nvSpPr>
        <p:spPr>
          <a:xfrm>
            <a:off x="2923461" y="9348311"/>
            <a:ext cx="8783360" cy="248722"/>
          </a:xfrm>
          <a:prstGeom prst="rect">
            <a:avLst/>
          </a:prstGeom>
          <a:noFill/>
          <a:ln/>
        </p:spPr>
        <p:txBody>
          <a:bodyPr wrap="none" rtlCol="0" anchor="t"/>
          <a:lstStyle/>
          <a:p>
            <a:pPr marL="0" indent="0">
              <a:lnSpc>
                <a:spcPts val="1960"/>
              </a:lnSpc>
              <a:buNone/>
            </a:pPr>
            <a:endParaRPr lang="en-US" sz="1225" dirty="0"/>
          </a:p>
        </p:txBody>
      </p:sp>
      <p:sp>
        <p:nvSpPr>
          <p:cNvPr id="21" name="Text 16"/>
          <p:cNvSpPr/>
          <p:nvPr/>
        </p:nvSpPr>
        <p:spPr>
          <a:xfrm>
            <a:off x="2923461" y="9771936"/>
            <a:ext cx="8783360" cy="248722"/>
          </a:xfrm>
          <a:prstGeom prst="rect">
            <a:avLst/>
          </a:prstGeom>
          <a:noFill/>
          <a:ln/>
        </p:spPr>
        <p:txBody>
          <a:bodyPr wrap="none" rtlCol="0" anchor="t"/>
          <a:lstStyle/>
          <a:p>
            <a:pPr marL="0" indent="0">
              <a:lnSpc>
                <a:spcPts val="1960"/>
              </a:lnSpc>
              <a:buNone/>
            </a:pPr>
            <a:endParaRPr lang="en-US" sz="1225" dirty="0"/>
          </a:p>
        </p:txBody>
      </p:sp>
      <p:sp>
        <p:nvSpPr>
          <p:cNvPr id="22" name="Text 17"/>
          <p:cNvSpPr/>
          <p:nvPr/>
        </p:nvSpPr>
        <p:spPr>
          <a:xfrm>
            <a:off x="2923461" y="10195560"/>
            <a:ext cx="8783360" cy="248722"/>
          </a:xfrm>
          <a:prstGeom prst="rect">
            <a:avLst/>
          </a:prstGeom>
          <a:noFill/>
          <a:ln/>
        </p:spPr>
        <p:txBody>
          <a:bodyPr wrap="none" rtlCol="0" anchor="t"/>
          <a:lstStyle/>
          <a:p>
            <a:pPr marL="0" indent="0">
              <a:lnSpc>
                <a:spcPts val="1960"/>
              </a:lnSpc>
              <a:buNone/>
            </a:pPr>
            <a:endParaRPr lang="en-US" sz="1225" dirty="0"/>
          </a:p>
        </p:txBody>
      </p:sp>
      <p:sp>
        <p:nvSpPr>
          <p:cNvPr id="23" name="Text 18"/>
          <p:cNvSpPr/>
          <p:nvPr/>
        </p:nvSpPr>
        <p:spPr>
          <a:xfrm>
            <a:off x="2923461" y="10619184"/>
            <a:ext cx="8783360" cy="248722"/>
          </a:xfrm>
          <a:prstGeom prst="rect">
            <a:avLst/>
          </a:prstGeom>
          <a:noFill/>
          <a:ln/>
        </p:spPr>
        <p:txBody>
          <a:bodyPr wrap="none" rtlCol="0" anchor="t"/>
          <a:lstStyle/>
          <a:p>
            <a:pPr marL="0" indent="0">
              <a:lnSpc>
                <a:spcPts val="1960"/>
              </a:lnSpc>
              <a:buNone/>
            </a:pPr>
            <a:endParaRPr lang="en-US" sz="1225" dirty="0"/>
          </a:p>
        </p:txBody>
      </p:sp>
      <p:pic>
        <p:nvPicPr>
          <p:cNvPr id="24" name="Image 3"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w="55483">
            <a:solidFill>
              <a:srgbClr val="DFDFEB"/>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3F3FF">
              <a:alpha val="85000"/>
            </a:srgbClr>
          </a:solidFill>
          <a:ln/>
        </p:spPr>
      </p:sp>
      <p:sp>
        <p:nvSpPr>
          <p:cNvPr id="6" name="Text 2"/>
          <p:cNvSpPr/>
          <p:nvPr/>
        </p:nvSpPr>
        <p:spPr>
          <a:xfrm>
            <a:off x="1041321" y="1374934"/>
            <a:ext cx="4443889" cy="694373"/>
          </a:xfrm>
          <a:prstGeom prst="rect">
            <a:avLst/>
          </a:prstGeom>
          <a:noFill/>
          <a:ln/>
        </p:spPr>
        <p:txBody>
          <a:bodyPr wrap="non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Conclusion</a:t>
            </a:r>
            <a:endParaRPr lang="en-US" sz="4374" dirty="0"/>
          </a:p>
        </p:txBody>
      </p:sp>
      <p:sp>
        <p:nvSpPr>
          <p:cNvPr id="7" name="Text 3"/>
          <p:cNvSpPr/>
          <p:nvPr/>
        </p:nvSpPr>
        <p:spPr>
          <a:xfrm>
            <a:off x="1041321" y="2402562"/>
            <a:ext cx="12547640" cy="355402"/>
          </a:xfrm>
          <a:prstGeom prst="rect">
            <a:avLst/>
          </a:prstGeom>
          <a:noFill/>
          <a:ln/>
        </p:spPr>
        <p:txBody>
          <a:bodyPr wrap="none" rtlCol="0" anchor="t"/>
          <a:lstStyle/>
          <a:p>
            <a:pPr marL="0" indent="0">
              <a:lnSpc>
                <a:spcPts val="2799"/>
              </a:lnSpc>
              <a:buNone/>
            </a:pPr>
            <a:endParaRPr lang="en-US" sz="1750" dirty="0"/>
          </a:p>
        </p:txBody>
      </p:sp>
      <p:sp>
        <p:nvSpPr>
          <p:cNvPr id="8" name="Text 4"/>
          <p:cNvSpPr/>
          <p:nvPr/>
        </p:nvSpPr>
        <p:spPr>
          <a:xfrm>
            <a:off x="1041321" y="3091220"/>
            <a:ext cx="12547640" cy="694373"/>
          </a:xfrm>
          <a:prstGeom prst="rect">
            <a:avLst/>
          </a:prstGeom>
          <a:noFill/>
          <a:ln/>
        </p:spPr>
        <p:txBody>
          <a:bodyPr wrap="squar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1. Gender &amp; Age Dynamics: Uncover nuances in shopping behavior across genders and age groups.</a:t>
            </a:r>
            <a:endParaRPr lang="en-US" sz="2187" dirty="0"/>
          </a:p>
        </p:txBody>
      </p:sp>
      <p:sp>
        <p:nvSpPr>
          <p:cNvPr id="9" name="Text 5"/>
          <p:cNvSpPr/>
          <p:nvPr/>
        </p:nvSpPr>
        <p:spPr>
          <a:xfrm>
            <a:off x="1041321" y="4118848"/>
            <a:ext cx="9639300" cy="347186"/>
          </a:xfrm>
          <a:prstGeom prst="rect">
            <a:avLst/>
          </a:prstGeom>
          <a:noFill/>
          <a:ln/>
        </p:spPr>
        <p:txBody>
          <a:bodyPr wrap="non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2. Revenue Impact: Identify the primary contributors to revenue generation.</a:t>
            </a:r>
            <a:endParaRPr lang="en-US" sz="2187" dirty="0"/>
          </a:p>
        </p:txBody>
      </p:sp>
      <p:sp>
        <p:nvSpPr>
          <p:cNvPr id="10" name="Text 6"/>
          <p:cNvSpPr/>
          <p:nvPr/>
        </p:nvSpPr>
        <p:spPr>
          <a:xfrm>
            <a:off x="1041321" y="4799290"/>
            <a:ext cx="10751820" cy="347186"/>
          </a:xfrm>
          <a:prstGeom prst="rect">
            <a:avLst/>
          </a:prstGeom>
          <a:noFill/>
          <a:ln/>
        </p:spPr>
        <p:txBody>
          <a:bodyPr wrap="non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3. Purchase Categories: Understand how various product categories influence sales.</a:t>
            </a:r>
            <a:endParaRPr lang="en-US" sz="2187" dirty="0"/>
          </a:p>
        </p:txBody>
      </p:sp>
      <p:sp>
        <p:nvSpPr>
          <p:cNvPr id="11" name="Text 7"/>
          <p:cNvSpPr/>
          <p:nvPr/>
        </p:nvSpPr>
        <p:spPr>
          <a:xfrm>
            <a:off x="1041321" y="5479733"/>
            <a:ext cx="12062460" cy="347186"/>
          </a:xfrm>
          <a:prstGeom prst="rect">
            <a:avLst/>
          </a:prstGeom>
          <a:noFill/>
          <a:ln/>
        </p:spPr>
        <p:txBody>
          <a:bodyPr wrap="non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4. Payment Patterns: Discern relationships between payment methods and transaction details.</a:t>
            </a:r>
            <a:endParaRPr lang="en-US" sz="2187" dirty="0"/>
          </a:p>
        </p:txBody>
      </p:sp>
      <p:sp>
        <p:nvSpPr>
          <p:cNvPr id="12" name="Text 8"/>
          <p:cNvSpPr/>
          <p:nvPr/>
        </p:nvSpPr>
        <p:spPr>
          <a:xfrm>
            <a:off x="1041321" y="6160175"/>
            <a:ext cx="12547640" cy="694373"/>
          </a:xfrm>
          <a:prstGeom prst="rect">
            <a:avLst/>
          </a:prstGeom>
          <a:noFill/>
          <a:ln/>
        </p:spPr>
        <p:txBody>
          <a:bodyPr wrap="squar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5. Informed by these insights, the company can refine strategies and elevate the customer experience. The PowerBI visualizations provide a dynamic platform for ongoing exploration.</a:t>
            </a:r>
            <a:endParaRPr lang="en-US" sz="2187" dirty="0"/>
          </a:p>
        </p:txBody>
      </p:sp>
      <p:pic>
        <p:nvPicPr>
          <p:cNvPr id="13"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1297</Words>
  <Application>Microsoft Office PowerPoint</Application>
  <PresentationFormat>Custom</PresentationFormat>
  <Paragraphs>96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yku835807@gmail.com</cp:lastModifiedBy>
  <cp:revision>2</cp:revision>
  <dcterms:created xsi:type="dcterms:W3CDTF">2023-12-19T12:27:58Z</dcterms:created>
  <dcterms:modified xsi:type="dcterms:W3CDTF">2023-12-20T10:34:06Z</dcterms:modified>
</cp:coreProperties>
</file>