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1" r:id="rId6"/>
    <p:sldId id="264" r:id="rId7"/>
    <p:sldId id="262"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50" autoAdjust="0"/>
  </p:normalViewPr>
  <p:slideViewPr>
    <p:cSldViewPr snapToGrid="0">
      <p:cViewPr varScale="1">
        <p:scale>
          <a:sx n="65" d="100"/>
          <a:sy n="65" d="100"/>
        </p:scale>
        <p:origin x="724" y="64"/>
      </p:cViewPr>
      <p:guideLst/>
    </p:cSldViewPr>
  </p:slideViewPr>
  <p:notesTextViewPr>
    <p:cViewPr>
      <p:scale>
        <a:sx n="1" d="1"/>
        <a:sy n="1" d="1"/>
      </p:scale>
      <p:origin x="0" y="0"/>
    </p:cViewPr>
  </p:notesTextViewPr>
  <p:sorterViewPr>
    <p:cViewPr>
      <p:scale>
        <a:sx n="100" d="100"/>
        <a:sy n="100" d="100"/>
      </p:scale>
      <p:origin x="0" y="-5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9A56F-0126-454E-B0A3-C4DE18ECFFC7}"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16E6B-ED4C-4BE4-91C8-037841DE34F2}" type="slidenum">
              <a:rPr lang="en-IN" smtClean="0"/>
              <a:t>‹#›</a:t>
            </a:fld>
            <a:endParaRPr lang="en-IN"/>
          </a:p>
        </p:txBody>
      </p:sp>
    </p:spTree>
    <p:extLst>
      <p:ext uri="{BB962C8B-B14F-4D97-AF65-F5344CB8AC3E}">
        <p14:creationId xmlns:p14="http://schemas.microsoft.com/office/powerpoint/2010/main" val="117297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C16E6B-ED4C-4BE4-91C8-037841DE34F2}" type="slidenum">
              <a:rPr lang="en-IN" smtClean="0"/>
              <a:t>6</a:t>
            </a:fld>
            <a:endParaRPr lang="en-IN"/>
          </a:p>
        </p:txBody>
      </p:sp>
    </p:spTree>
    <p:extLst>
      <p:ext uri="{BB962C8B-B14F-4D97-AF65-F5344CB8AC3E}">
        <p14:creationId xmlns:p14="http://schemas.microsoft.com/office/powerpoint/2010/main" val="41265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C16E6B-ED4C-4BE4-91C8-037841DE34F2}" type="slidenum">
              <a:rPr lang="en-IN" smtClean="0"/>
              <a:t>25</a:t>
            </a:fld>
            <a:endParaRPr lang="en-IN"/>
          </a:p>
        </p:txBody>
      </p:sp>
    </p:spTree>
    <p:extLst>
      <p:ext uri="{BB962C8B-B14F-4D97-AF65-F5344CB8AC3E}">
        <p14:creationId xmlns:p14="http://schemas.microsoft.com/office/powerpoint/2010/main" val="1119633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179028"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8BFF7F-9309-CD8F-3A00-A5506497872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65988"/>
            <a:ext cx="12305122" cy="6923988"/>
          </a:xfrm>
          <a:prstGeom prst="rect">
            <a:avLst/>
          </a:prstGeom>
        </p:spPr>
      </p:pic>
      <p:sp>
        <p:nvSpPr>
          <p:cNvPr id="3" name="Subtitle 2">
            <a:extLst>
              <a:ext uri="{FF2B5EF4-FFF2-40B4-BE49-F238E27FC236}">
                <a16:creationId xmlns:a16="http://schemas.microsoft.com/office/drawing/2014/main" id="{FD41A0F9-E789-3472-60A4-D76A27A89EE4}"/>
              </a:ext>
            </a:extLst>
          </p:cNvPr>
          <p:cNvSpPr>
            <a:spLocks noGrp="1"/>
          </p:cNvSpPr>
          <p:nvPr>
            <p:ph type="subTitle" idx="1"/>
          </p:nvPr>
        </p:nvSpPr>
        <p:spPr>
          <a:xfrm>
            <a:off x="4994274" y="6478482"/>
            <a:ext cx="7197726" cy="1405467"/>
          </a:xfrm>
        </p:spPr>
        <p:txBody>
          <a:bodyPr>
            <a:normAutofit/>
          </a:bodyPr>
          <a:lstStyle/>
          <a:p>
            <a:r>
              <a:rPr lang="en-IN" sz="1400" dirty="0">
                <a:solidFill>
                  <a:schemeClr val="accent1">
                    <a:lumMod val="20000"/>
                    <a:lumOff val="80000"/>
                  </a:schemeClr>
                </a:solidFill>
                <a:latin typeface="Algerian" panose="04020705040A02060702" pitchFamily="82" charset="0"/>
              </a:rPr>
              <a:t>By- Yoginder Singh Sandhu </a:t>
            </a:r>
          </a:p>
        </p:txBody>
      </p:sp>
      <p:sp>
        <p:nvSpPr>
          <p:cNvPr id="2" name="Title 1">
            <a:extLst>
              <a:ext uri="{FF2B5EF4-FFF2-40B4-BE49-F238E27FC236}">
                <a16:creationId xmlns:a16="http://schemas.microsoft.com/office/drawing/2014/main" id="{64E6F261-BD3A-5828-9C43-A406F4AD6931}"/>
              </a:ext>
            </a:extLst>
          </p:cNvPr>
          <p:cNvSpPr>
            <a:spLocks noGrp="1"/>
          </p:cNvSpPr>
          <p:nvPr>
            <p:ph type="ctrTitle"/>
          </p:nvPr>
        </p:nvSpPr>
        <p:spPr>
          <a:xfrm>
            <a:off x="173254" y="-65988"/>
            <a:ext cx="11958613" cy="1960775"/>
          </a:xfrm>
        </p:spPr>
        <p:txBody>
          <a:bodyPr vert="horz">
            <a:noAutofit/>
          </a:bodyPr>
          <a:lstStyle/>
          <a:p>
            <a:r>
              <a:rPr lang="en-IN" b="1" u="sng" dirty="0">
                <a:solidFill>
                  <a:schemeClr val="accent1">
                    <a:lumMod val="20000"/>
                    <a:lumOff val="80000"/>
                  </a:schemeClr>
                </a:solidFill>
                <a:latin typeface="Algerian" panose="04020705040A02060702" pitchFamily="82" charset="0"/>
              </a:rPr>
              <a:t>Airlines customer loyalty  program</a:t>
            </a:r>
            <a:br>
              <a:rPr lang="en-IN" sz="3600" b="1" u="sng" dirty="0">
                <a:solidFill>
                  <a:schemeClr val="accent1">
                    <a:lumMod val="20000"/>
                    <a:lumOff val="80000"/>
                  </a:schemeClr>
                </a:solidFill>
                <a:latin typeface="Algerian" panose="04020705040A02060702" pitchFamily="82" charset="0"/>
              </a:rPr>
            </a:br>
            <a:r>
              <a:rPr lang="en-US" sz="2800" dirty="0">
                <a:solidFill>
                  <a:schemeClr val="accent1">
                    <a:lumMod val="20000"/>
                    <a:lumOff val="80000"/>
                  </a:schemeClr>
                </a:solidFill>
                <a:latin typeface="Algerian" panose="04020705040A02060702" pitchFamily="82" charset="0"/>
              </a:rPr>
              <a:t>Analyzing Data from Northern Lights Air (NLA)</a:t>
            </a:r>
            <a:r>
              <a:rPr lang="en-IN" sz="6600" b="1" u="sng" dirty="0">
                <a:solidFill>
                  <a:schemeClr val="accent1">
                    <a:lumMod val="20000"/>
                    <a:lumOff val="80000"/>
                  </a:schemeClr>
                </a:solidFill>
                <a:latin typeface="Algerian" panose="04020705040A02060702" pitchFamily="82" charset="0"/>
              </a:rPr>
              <a:t> </a:t>
            </a:r>
            <a:endParaRPr lang="en-IN" sz="3600" b="1" u="sng" dirty="0">
              <a:solidFill>
                <a:schemeClr val="accent1">
                  <a:lumMod val="20000"/>
                  <a:lumOff val="80000"/>
                </a:schemeClr>
              </a:solidFill>
              <a:latin typeface="Algerian" panose="04020705040A02060702" pitchFamily="82" charset="0"/>
            </a:endParaRPr>
          </a:p>
        </p:txBody>
      </p:sp>
    </p:spTree>
    <p:extLst>
      <p:ext uri="{BB962C8B-B14F-4D97-AF65-F5344CB8AC3E}">
        <p14:creationId xmlns:p14="http://schemas.microsoft.com/office/powerpoint/2010/main" val="177462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80">
                                          <p:stCondLst>
                                            <p:cond delay="0"/>
                                          </p:stCondLst>
                                        </p:cTn>
                                        <p:tgtEl>
                                          <p:spTgt spid="3">
                                            <p:txEl>
                                              <p:pRg st="0" end="0"/>
                                            </p:txEl>
                                          </p:spTgt>
                                        </p:tgtEl>
                                      </p:cBhvr>
                                    </p:animEffect>
                                    <p:anim calcmode="lin" valueType="num">
                                      <p:cBhvr>
                                        <p:cTn id="20"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0" end="0"/>
                                            </p:txEl>
                                          </p:spTgt>
                                        </p:tgtEl>
                                      </p:cBhvr>
                                      <p:to x="100000" y="60000"/>
                                    </p:animScale>
                                    <p:animScale>
                                      <p:cBhvr>
                                        <p:cTn id="26" dur="166" decel="50000">
                                          <p:stCondLst>
                                            <p:cond delay="676"/>
                                          </p:stCondLst>
                                        </p:cTn>
                                        <p:tgtEl>
                                          <p:spTgt spid="3">
                                            <p:txEl>
                                              <p:pRg st="0" end="0"/>
                                            </p:txEl>
                                          </p:spTgt>
                                        </p:tgtEl>
                                      </p:cBhvr>
                                      <p:to x="100000" y="100000"/>
                                    </p:animScale>
                                    <p:animScale>
                                      <p:cBhvr>
                                        <p:cTn id="27" dur="26">
                                          <p:stCondLst>
                                            <p:cond delay="1312"/>
                                          </p:stCondLst>
                                        </p:cTn>
                                        <p:tgtEl>
                                          <p:spTgt spid="3">
                                            <p:txEl>
                                              <p:pRg st="0" end="0"/>
                                            </p:txEl>
                                          </p:spTgt>
                                        </p:tgtEl>
                                      </p:cBhvr>
                                      <p:to x="100000" y="80000"/>
                                    </p:animScale>
                                    <p:animScale>
                                      <p:cBhvr>
                                        <p:cTn id="28" dur="166" decel="50000">
                                          <p:stCondLst>
                                            <p:cond delay="1338"/>
                                          </p:stCondLst>
                                        </p:cTn>
                                        <p:tgtEl>
                                          <p:spTgt spid="3">
                                            <p:txEl>
                                              <p:pRg st="0" end="0"/>
                                            </p:txEl>
                                          </p:spTgt>
                                        </p:tgtEl>
                                      </p:cBhvr>
                                      <p:to x="100000" y="100000"/>
                                    </p:animScale>
                                    <p:animScale>
                                      <p:cBhvr>
                                        <p:cTn id="29" dur="26">
                                          <p:stCondLst>
                                            <p:cond delay="1642"/>
                                          </p:stCondLst>
                                        </p:cTn>
                                        <p:tgtEl>
                                          <p:spTgt spid="3">
                                            <p:txEl>
                                              <p:pRg st="0" end="0"/>
                                            </p:txEl>
                                          </p:spTgt>
                                        </p:tgtEl>
                                      </p:cBhvr>
                                      <p:to x="100000" y="90000"/>
                                    </p:animScale>
                                    <p:animScale>
                                      <p:cBhvr>
                                        <p:cTn id="30" dur="166" decel="50000">
                                          <p:stCondLst>
                                            <p:cond delay="1668"/>
                                          </p:stCondLst>
                                        </p:cTn>
                                        <p:tgtEl>
                                          <p:spTgt spid="3">
                                            <p:txEl>
                                              <p:pRg st="0" end="0"/>
                                            </p:txEl>
                                          </p:spTgt>
                                        </p:tgtEl>
                                      </p:cBhvr>
                                      <p:to x="100000" y="100000"/>
                                    </p:animScale>
                                    <p:animScale>
                                      <p:cBhvr>
                                        <p:cTn id="31" dur="26">
                                          <p:stCondLst>
                                            <p:cond delay="1808"/>
                                          </p:stCondLst>
                                        </p:cTn>
                                        <p:tgtEl>
                                          <p:spTgt spid="3">
                                            <p:txEl>
                                              <p:pRg st="0" end="0"/>
                                            </p:txEl>
                                          </p:spTgt>
                                        </p:tgtEl>
                                      </p:cBhvr>
                                      <p:to x="100000" y="95000"/>
                                    </p:animScale>
                                    <p:animScale>
                                      <p:cBhvr>
                                        <p:cTn id="32"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6BD9A-7FB4-7F2E-7D6D-16962D748F4C}"/>
              </a:ext>
            </a:extLst>
          </p:cNvPr>
          <p:cNvPicPr>
            <a:picLocks noChangeAspect="1"/>
          </p:cNvPicPr>
          <p:nvPr/>
        </p:nvPicPr>
        <p:blipFill>
          <a:blip r:embed="rId2"/>
          <a:stretch>
            <a:fillRect/>
          </a:stretch>
        </p:blipFill>
        <p:spPr>
          <a:xfrm>
            <a:off x="331043" y="1155032"/>
            <a:ext cx="5764957" cy="5332395"/>
          </a:xfrm>
          <a:prstGeom prst="rect">
            <a:avLst/>
          </a:prstGeom>
        </p:spPr>
      </p:pic>
      <p:pic>
        <p:nvPicPr>
          <p:cNvPr id="5" name="Picture 4">
            <a:extLst>
              <a:ext uri="{FF2B5EF4-FFF2-40B4-BE49-F238E27FC236}">
                <a16:creationId xmlns:a16="http://schemas.microsoft.com/office/drawing/2014/main" id="{CC24349F-92C8-F037-C2E7-44F941AEE559}"/>
              </a:ext>
            </a:extLst>
          </p:cNvPr>
          <p:cNvPicPr>
            <a:picLocks noChangeAspect="1"/>
          </p:cNvPicPr>
          <p:nvPr/>
        </p:nvPicPr>
        <p:blipFill>
          <a:blip r:embed="rId3"/>
          <a:stretch>
            <a:fillRect/>
          </a:stretch>
        </p:blipFill>
        <p:spPr>
          <a:xfrm>
            <a:off x="6241170" y="1155030"/>
            <a:ext cx="5764957" cy="5332396"/>
          </a:xfrm>
          <a:prstGeom prst="rect">
            <a:avLst/>
          </a:prstGeom>
        </p:spPr>
      </p:pic>
      <p:sp>
        <p:nvSpPr>
          <p:cNvPr id="6" name="Title 5">
            <a:extLst>
              <a:ext uri="{FF2B5EF4-FFF2-40B4-BE49-F238E27FC236}">
                <a16:creationId xmlns:a16="http://schemas.microsoft.com/office/drawing/2014/main" id="{4F3A40CB-8F61-62A3-3654-5455028BFADA}"/>
              </a:ext>
            </a:extLst>
          </p:cNvPr>
          <p:cNvSpPr>
            <a:spLocks noGrp="1"/>
          </p:cNvSpPr>
          <p:nvPr>
            <p:ph type="title"/>
          </p:nvPr>
        </p:nvSpPr>
        <p:spPr>
          <a:xfrm>
            <a:off x="331044" y="195715"/>
            <a:ext cx="8100688" cy="728312"/>
          </a:xfrm>
        </p:spPr>
        <p:txBody>
          <a:bodyPr>
            <a:normAutofit fontScale="90000"/>
          </a:bodyPr>
          <a:lstStyle/>
          <a:p>
            <a:r>
              <a:rPr lang="en-IN" sz="4400" u="sng" dirty="0">
                <a:solidFill>
                  <a:schemeClr val="accent6">
                    <a:lumMod val="40000"/>
                    <a:lumOff val="60000"/>
                  </a:schemeClr>
                </a:solidFill>
                <a:latin typeface="Algerian" panose="04020705040A02060702" pitchFamily="82" charset="0"/>
              </a:rPr>
              <a:t>Skewness before treatment </a:t>
            </a:r>
          </a:p>
        </p:txBody>
      </p:sp>
    </p:spTree>
    <p:extLst>
      <p:ext uri="{BB962C8B-B14F-4D97-AF65-F5344CB8AC3E}">
        <p14:creationId xmlns:p14="http://schemas.microsoft.com/office/powerpoint/2010/main" val="35398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E3F80B-0F4B-6DA4-9387-A1A9ADC133C7}"/>
              </a:ext>
            </a:extLst>
          </p:cNvPr>
          <p:cNvSpPr>
            <a:spLocks noGrp="1"/>
          </p:cNvSpPr>
          <p:nvPr>
            <p:ph type="title"/>
          </p:nvPr>
        </p:nvSpPr>
        <p:spPr>
          <a:xfrm>
            <a:off x="406668" y="349718"/>
            <a:ext cx="10131425" cy="757187"/>
          </a:xfrm>
        </p:spPr>
        <p:txBody>
          <a:bodyPr>
            <a:noAutofit/>
          </a:bodyPr>
          <a:lstStyle/>
          <a:p>
            <a:r>
              <a:rPr lang="en-IN" sz="2800" u="sng" dirty="0">
                <a:solidFill>
                  <a:schemeClr val="accent6">
                    <a:lumMod val="40000"/>
                    <a:lumOff val="60000"/>
                  </a:schemeClr>
                </a:solidFill>
                <a:latin typeface="Algerian" panose="04020705040A02060702" pitchFamily="82" charset="0"/>
              </a:rPr>
              <a:t>Code for Box-cox method</a:t>
            </a:r>
            <a:br>
              <a:rPr lang="en-IN" sz="2800" u="sng" dirty="0">
                <a:solidFill>
                  <a:schemeClr val="accent6">
                    <a:lumMod val="40000"/>
                    <a:lumOff val="60000"/>
                  </a:schemeClr>
                </a:solidFill>
                <a:latin typeface="Algerian" panose="04020705040A02060702" pitchFamily="82" charset="0"/>
              </a:rPr>
            </a:br>
            <a:r>
              <a:rPr lang="en-IN" sz="2800" dirty="0">
                <a:solidFill>
                  <a:schemeClr val="accent6">
                    <a:lumMod val="40000"/>
                    <a:lumOff val="60000"/>
                  </a:schemeClr>
                </a:solidFill>
                <a:latin typeface="Algerian" panose="04020705040A02060702" pitchFamily="82" charset="0"/>
              </a:rPr>
              <a:t>	</a:t>
            </a:r>
            <a:r>
              <a:rPr lang="en-US" sz="1600" b="1" dirty="0"/>
              <a:t>Handling Skewed Data</a:t>
            </a:r>
            <a:r>
              <a:rPr lang="en-US" sz="1600" dirty="0"/>
              <a:t>: The transformation is useful for reducing skewness in the data. 	This is particularly important when dealing with highly skewed data, which can distort 	statistical analyses and lead to incorrect conclusions.</a:t>
            </a:r>
            <a:endParaRPr lang="en-IN" sz="2800" u="sng" dirty="0">
              <a:solidFill>
                <a:schemeClr val="accent6">
                  <a:lumMod val="40000"/>
                  <a:lumOff val="6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A3970B50-6FE0-9B64-B2BC-3D1BCCD2D5BE}"/>
              </a:ext>
            </a:extLst>
          </p:cNvPr>
          <p:cNvPicPr>
            <a:picLocks noChangeAspect="1"/>
          </p:cNvPicPr>
          <p:nvPr/>
        </p:nvPicPr>
        <p:blipFill rotWithShape="1">
          <a:blip r:embed="rId2"/>
          <a:srcRect r="26450"/>
          <a:stretch/>
        </p:blipFill>
        <p:spPr>
          <a:xfrm>
            <a:off x="1601482" y="1470581"/>
            <a:ext cx="8776355" cy="5387419"/>
          </a:xfrm>
          <a:prstGeom prst="rect">
            <a:avLst/>
          </a:prstGeom>
        </p:spPr>
      </p:pic>
    </p:spTree>
    <p:extLst>
      <p:ext uri="{BB962C8B-B14F-4D97-AF65-F5344CB8AC3E}">
        <p14:creationId xmlns:p14="http://schemas.microsoft.com/office/powerpoint/2010/main" val="160841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318B-7ABB-B674-976B-ED8C54F2343F}"/>
              </a:ext>
            </a:extLst>
          </p:cNvPr>
          <p:cNvSpPr>
            <a:spLocks noGrp="1"/>
          </p:cNvSpPr>
          <p:nvPr>
            <p:ph type="title"/>
          </p:nvPr>
        </p:nvSpPr>
        <p:spPr>
          <a:xfrm>
            <a:off x="160881" y="1"/>
            <a:ext cx="10131425" cy="779646"/>
          </a:xfrm>
        </p:spPr>
        <p:txBody>
          <a:bodyPr>
            <a:normAutofit fontScale="90000"/>
          </a:bodyPr>
          <a:lstStyle/>
          <a:p>
            <a:r>
              <a:rPr lang="en-IN" sz="2800" u="sng" dirty="0">
                <a:solidFill>
                  <a:schemeClr val="accent6">
                    <a:lumMod val="40000"/>
                    <a:lumOff val="60000"/>
                  </a:schemeClr>
                </a:solidFill>
                <a:latin typeface="Algerian" panose="04020705040A02060702" pitchFamily="82" charset="0"/>
              </a:rPr>
              <a:t>Skewness before  and after treatment using box-cox method on column level</a:t>
            </a:r>
          </a:p>
        </p:txBody>
      </p:sp>
      <p:pic>
        <p:nvPicPr>
          <p:cNvPr id="5" name="Picture 4">
            <a:extLst>
              <a:ext uri="{FF2B5EF4-FFF2-40B4-BE49-F238E27FC236}">
                <a16:creationId xmlns:a16="http://schemas.microsoft.com/office/drawing/2014/main" id="{245491AF-853B-8C9A-4412-B5E8B58DB6C8}"/>
              </a:ext>
            </a:extLst>
          </p:cNvPr>
          <p:cNvPicPr>
            <a:picLocks noChangeAspect="1"/>
          </p:cNvPicPr>
          <p:nvPr/>
        </p:nvPicPr>
        <p:blipFill>
          <a:blip r:embed="rId2"/>
          <a:stretch>
            <a:fillRect/>
          </a:stretch>
        </p:blipFill>
        <p:spPr>
          <a:xfrm>
            <a:off x="160881" y="875899"/>
            <a:ext cx="5826033" cy="5881035"/>
          </a:xfrm>
          <a:prstGeom prst="rect">
            <a:avLst/>
          </a:prstGeom>
        </p:spPr>
      </p:pic>
      <p:pic>
        <p:nvPicPr>
          <p:cNvPr id="7" name="Picture 6">
            <a:extLst>
              <a:ext uri="{FF2B5EF4-FFF2-40B4-BE49-F238E27FC236}">
                <a16:creationId xmlns:a16="http://schemas.microsoft.com/office/drawing/2014/main" id="{A4074FA4-6583-5E42-4683-DD7D87100EEE}"/>
              </a:ext>
            </a:extLst>
          </p:cNvPr>
          <p:cNvPicPr>
            <a:picLocks noChangeAspect="1"/>
          </p:cNvPicPr>
          <p:nvPr/>
        </p:nvPicPr>
        <p:blipFill>
          <a:blip r:embed="rId3"/>
          <a:stretch>
            <a:fillRect/>
          </a:stretch>
        </p:blipFill>
        <p:spPr>
          <a:xfrm>
            <a:off x="6096000" y="878305"/>
            <a:ext cx="5935119" cy="5881035"/>
          </a:xfrm>
          <a:prstGeom prst="rect">
            <a:avLst/>
          </a:prstGeom>
        </p:spPr>
      </p:pic>
    </p:spTree>
    <p:extLst>
      <p:ext uri="{BB962C8B-B14F-4D97-AF65-F5344CB8AC3E}">
        <p14:creationId xmlns:p14="http://schemas.microsoft.com/office/powerpoint/2010/main" val="333866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8B96-8044-CB31-9596-0C605C4FF9F4}"/>
              </a:ext>
            </a:extLst>
          </p:cNvPr>
          <p:cNvSpPr>
            <a:spLocks noGrp="1"/>
          </p:cNvSpPr>
          <p:nvPr>
            <p:ph type="title"/>
          </p:nvPr>
        </p:nvSpPr>
        <p:spPr>
          <a:xfrm>
            <a:off x="156412" y="0"/>
            <a:ext cx="10037580" cy="670560"/>
          </a:xfrm>
        </p:spPr>
        <p:txBody>
          <a:bodyPr>
            <a:normAutofit fontScale="90000"/>
          </a:bodyPr>
          <a:lstStyle/>
          <a:p>
            <a:r>
              <a:rPr lang="en-IN" sz="4000" u="sng" dirty="0">
                <a:solidFill>
                  <a:schemeClr val="accent6">
                    <a:lumMod val="40000"/>
                    <a:lumOff val="60000"/>
                  </a:schemeClr>
                </a:solidFill>
                <a:latin typeface="Algerian" panose="04020705040A02060702" pitchFamily="82" charset="0"/>
              </a:rPr>
              <a:t>Impact of promotional campaign </a:t>
            </a:r>
          </a:p>
        </p:txBody>
      </p:sp>
      <p:pic>
        <p:nvPicPr>
          <p:cNvPr id="5" name="Picture 4">
            <a:extLst>
              <a:ext uri="{FF2B5EF4-FFF2-40B4-BE49-F238E27FC236}">
                <a16:creationId xmlns:a16="http://schemas.microsoft.com/office/drawing/2014/main" id="{45DB45BF-5589-43BB-C06C-45B304445962}"/>
              </a:ext>
            </a:extLst>
          </p:cNvPr>
          <p:cNvPicPr>
            <a:picLocks noChangeAspect="1"/>
          </p:cNvPicPr>
          <p:nvPr/>
        </p:nvPicPr>
        <p:blipFill>
          <a:blip r:embed="rId2"/>
          <a:stretch>
            <a:fillRect/>
          </a:stretch>
        </p:blipFill>
        <p:spPr>
          <a:xfrm>
            <a:off x="1020278" y="847023"/>
            <a:ext cx="9904396" cy="5765533"/>
          </a:xfrm>
          <a:prstGeom prst="rect">
            <a:avLst/>
          </a:prstGeom>
        </p:spPr>
      </p:pic>
    </p:spTree>
    <p:extLst>
      <p:ext uri="{BB962C8B-B14F-4D97-AF65-F5344CB8AC3E}">
        <p14:creationId xmlns:p14="http://schemas.microsoft.com/office/powerpoint/2010/main" val="210446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871A9-30BB-FE0D-3B96-2FABEF28B5AA}"/>
              </a:ext>
            </a:extLst>
          </p:cNvPr>
          <p:cNvSpPr>
            <a:spLocks noGrp="1"/>
          </p:cNvSpPr>
          <p:nvPr>
            <p:ph type="title"/>
          </p:nvPr>
        </p:nvSpPr>
        <p:spPr>
          <a:xfrm>
            <a:off x="399047" y="122939"/>
            <a:ext cx="11393905" cy="679528"/>
          </a:xfrm>
        </p:spPr>
        <p:txBody>
          <a:bodyPr>
            <a:normAutofit fontScale="90000"/>
          </a:bodyPr>
          <a:lstStyle/>
          <a:p>
            <a:r>
              <a:rPr lang="en-IN" u="sng" dirty="0">
                <a:solidFill>
                  <a:schemeClr val="accent6">
                    <a:lumMod val="40000"/>
                    <a:lumOff val="60000"/>
                  </a:schemeClr>
                </a:solidFill>
                <a:latin typeface="Algerian" panose="04020705040A02060702" pitchFamily="82" charset="0"/>
              </a:rPr>
              <a:t>Enrolment trend from year 2012 to 2018</a:t>
            </a:r>
          </a:p>
        </p:txBody>
      </p:sp>
      <p:sp>
        <p:nvSpPr>
          <p:cNvPr id="9" name="Text Placeholder 8">
            <a:extLst>
              <a:ext uri="{FF2B5EF4-FFF2-40B4-BE49-F238E27FC236}">
                <a16:creationId xmlns:a16="http://schemas.microsoft.com/office/drawing/2014/main" id="{CF5FDD51-8EF3-AB8D-7220-4438797FC3BA}"/>
              </a:ext>
            </a:extLst>
          </p:cNvPr>
          <p:cNvSpPr>
            <a:spLocks noGrp="1"/>
          </p:cNvSpPr>
          <p:nvPr>
            <p:ph type="body" idx="1"/>
          </p:nvPr>
        </p:nvSpPr>
        <p:spPr>
          <a:xfrm>
            <a:off x="1030286" y="5874661"/>
            <a:ext cx="10131428" cy="860400"/>
          </a:xfrm>
        </p:spPr>
        <p:txBody>
          <a:bodyPr>
            <a:normAutofit fontScale="92500" lnSpcReduction="20000"/>
          </a:bodyPr>
          <a:lstStyle/>
          <a:p>
            <a:pPr algn="ctr"/>
            <a:r>
              <a:rPr lang="en-US" dirty="0"/>
              <a:t>this indicates that the promotional campaign had a positive impact on the loyalty program's membership, with a significant net increase in memberships during the promotional period in 2018</a:t>
            </a:r>
          </a:p>
        </p:txBody>
      </p:sp>
      <p:pic>
        <p:nvPicPr>
          <p:cNvPr id="6" name="Picture 5">
            <a:extLst>
              <a:ext uri="{FF2B5EF4-FFF2-40B4-BE49-F238E27FC236}">
                <a16:creationId xmlns:a16="http://schemas.microsoft.com/office/drawing/2014/main" id="{6E25AD62-3035-F791-6053-1354A77FC8EF}"/>
              </a:ext>
            </a:extLst>
          </p:cNvPr>
          <p:cNvPicPr>
            <a:picLocks noChangeAspect="1"/>
          </p:cNvPicPr>
          <p:nvPr/>
        </p:nvPicPr>
        <p:blipFill>
          <a:blip r:embed="rId2"/>
          <a:stretch>
            <a:fillRect/>
          </a:stretch>
        </p:blipFill>
        <p:spPr>
          <a:xfrm>
            <a:off x="2135205" y="1212784"/>
            <a:ext cx="8115702" cy="4543122"/>
          </a:xfrm>
          <a:prstGeom prst="rect">
            <a:avLst/>
          </a:prstGeom>
        </p:spPr>
      </p:pic>
    </p:spTree>
    <p:extLst>
      <p:ext uri="{BB962C8B-B14F-4D97-AF65-F5344CB8AC3E}">
        <p14:creationId xmlns:p14="http://schemas.microsoft.com/office/powerpoint/2010/main" val="179471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160A-1726-8B70-DA12-141CFC418735}"/>
              </a:ext>
            </a:extLst>
          </p:cNvPr>
          <p:cNvSpPr>
            <a:spLocks noGrp="1"/>
          </p:cNvSpPr>
          <p:nvPr>
            <p:ph type="title"/>
          </p:nvPr>
        </p:nvSpPr>
        <p:spPr>
          <a:xfrm>
            <a:off x="103808" y="-203920"/>
            <a:ext cx="11076271" cy="1256544"/>
          </a:xfrm>
        </p:spPr>
        <p:txBody>
          <a:bodyPr>
            <a:noAutofit/>
          </a:bodyPr>
          <a:lstStyle/>
          <a:p>
            <a:br>
              <a:rPr lang="en-US" sz="2800" i="0" u="sng" dirty="0">
                <a:solidFill>
                  <a:schemeClr val="accent6">
                    <a:lumMod val="40000"/>
                    <a:lumOff val="60000"/>
                  </a:schemeClr>
                </a:solidFill>
                <a:effectLst/>
                <a:highlight>
                  <a:srgbClr val="FFFFFF"/>
                </a:highlight>
                <a:latin typeface="Algerian" panose="04020705040A02060702" pitchFamily="82" charset="0"/>
              </a:rPr>
            </a:br>
            <a:r>
              <a:rPr lang="en-US" sz="2800" u="sng" dirty="0">
                <a:solidFill>
                  <a:schemeClr val="accent6">
                    <a:lumMod val="40000"/>
                    <a:lumOff val="60000"/>
                  </a:schemeClr>
                </a:solidFill>
                <a:latin typeface="Algerian" panose="04020705040A02060702" pitchFamily="82" charset="0"/>
              </a:rPr>
              <a:t>Demographic Breakdown of Loyalty Members</a:t>
            </a:r>
            <a:br>
              <a:rPr lang="en-US" sz="2800" u="sng" dirty="0">
                <a:solidFill>
                  <a:schemeClr val="accent6">
                    <a:lumMod val="40000"/>
                    <a:lumOff val="60000"/>
                  </a:schemeClr>
                </a:solidFill>
                <a:latin typeface="Algerian" panose="04020705040A02060702" pitchFamily="82" charset="0"/>
              </a:rPr>
            </a:br>
            <a:r>
              <a:rPr lang="en-US" sz="2000" u="sng" dirty="0">
                <a:solidFill>
                  <a:schemeClr val="accent6">
                    <a:lumMod val="40000"/>
                    <a:lumOff val="60000"/>
                  </a:schemeClr>
                </a:solidFill>
                <a:latin typeface="Algerian" panose="04020705040A02060702" pitchFamily="82" charset="0"/>
              </a:rPr>
              <a:t>SINGLE VARIATE ANALYSIS</a:t>
            </a:r>
            <a:br>
              <a:rPr lang="en-US" sz="2800" i="0" u="sng" dirty="0">
                <a:solidFill>
                  <a:schemeClr val="accent6">
                    <a:lumMod val="40000"/>
                    <a:lumOff val="60000"/>
                  </a:schemeClr>
                </a:solidFill>
                <a:effectLst/>
                <a:highlight>
                  <a:srgbClr val="FFFFFF"/>
                </a:highlight>
                <a:latin typeface="Algerian" panose="04020705040A02060702" pitchFamily="82" charset="0"/>
              </a:rPr>
            </a:br>
            <a:endParaRPr lang="en-IN" sz="2800" u="sng" dirty="0">
              <a:solidFill>
                <a:schemeClr val="accent6">
                  <a:lumMod val="40000"/>
                  <a:lumOff val="6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B39BDAA6-7F9F-291B-DB03-E9168FAD0024}"/>
              </a:ext>
            </a:extLst>
          </p:cNvPr>
          <p:cNvPicPr>
            <a:picLocks noChangeAspect="1"/>
          </p:cNvPicPr>
          <p:nvPr/>
        </p:nvPicPr>
        <p:blipFill>
          <a:blip r:embed="rId2"/>
          <a:stretch>
            <a:fillRect/>
          </a:stretch>
        </p:blipFill>
        <p:spPr>
          <a:xfrm>
            <a:off x="1011921" y="914400"/>
            <a:ext cx="9707526" cy="2806995"/>
          </a:xfrm>
          <a:prstGeom prst="rect">
            <a:avLst/>
          </a:prstGeom>
        </p:spPr>
      </p:pic>
      <p:pic>
        <p:nvPicPr>
          <p:cNvPr id="8" name="Picture 7">
            <a:extLst>
              <a:ext uri="{FF2B5EF4-FFF2-40B4-BE49-F238E27FC236}">
                <a16:creationId xmlns:a16="http://schemas.microsoft.com/office/drawing/2014/main" id="{1FC264ED-8ABB-25BE-50A2-F6130638DF8A}"/>
              </a:ext>
            </a:extLst>
          </p:cNvPr>
          <p:cNvPicPr>
            <a:picLocks noChangeAspect="1"/>
          </p:cNvPicPr>
          <p:nvPr/>
        </p:nvPicPr>
        <p:blipFill>
          <a:blip r:embed="rId3"/>
          <a:stretch>
            <a:fillRect/>
          </a:stretch>
        </p:blipFill>
        <p:spPr>
          <a:xfrm>
            <a:off x="2972739" y="3859619"/>
            <a:ext cx="5785890" cy="2913321"/>
          </a:xfrm>
          <a:prstGeom prst="rect">
            <a:avLst/>
          </a:prstGeom>
        </p:spPr>
      </p:pic>
    </p:spTree>
    <p:extLst>
      <p:ext uri="{BB962C8B-B14F-4D97-AF65-F5344CB8AC3E}">
        <p14:creationId xmlns:p14="http://schemas.microsoft.com/office/powerpoint/2010/main" val="324116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E07E-5BC6-3B88-11B8-ED2C27DA318D}"/>
              </a:ext>
            </a:extLst>
          </p:cNvPr>
          <p:cNvSpPr>
            <a:spLocks noGrp="1"/>
          </p:cNvSpPr>
          <p:nvPr>
            <p:ph type="title"/>
          </p:nvPr>
        </p:nvSpPr>
        <p:spPr>
          <a:xfrm>
            <a:off x="254270" y="-106565"/>
            <a:ext cx="13908505" cy="811375"/>
          </a:xfrm>
        </p:spPr>
        <p:txBody>
          <a:bodyPr>
            <a:normAutofit/>
          </a:bodyPr>
          <a:lstStyle/>
          <a:p>
            <a:r>
              <a:rPr lang="en-IN" sz="3200" u="sng" dirty="0">
                <a:solidFill>
                  <a:schemeClr val="accent6">
                    <a:lumMod val="40000"/>
                    <a:lumOff val="60000"/>
                  </a:schemeClr>
                </a:solidFill>
                <a:latin typeface="Algerian" panose="04020705040A02060702" pitchFamily="82" charset="0"/>
              </a:rPr>
              <a:t>Graphical representation for each demographic</a:t>
            </a:r>
          </a:p>
        </p:txBody>
      </p:sp>
      <p:pic>
        <p:nvPicPr>
          <p:cNvPr id="4" name="Picture 3">
            <a:extLst>
              <a:ext uri="{FF2B5EF4-FFF2-40B4-BE49-F238E27FC236}">
                <a16:creationId xmlns:a16="http://schemas.microsoft.com/office/drawing/2014/main" id="{FA1C9A58-7E80-CCF3-8C46-2A1F9372ABC5}"/>
              </a:ext>
            </a:extLst>
          </p:cNvPr>
          <p:cNvPicPr>
            <a:picLocks noChangeAspect="1"/>
          </p:cNvPicPr>
          <p:nvPr/>
        </p:nvPicPr>
        <p:blipFill>
          <a:blip r:embed="rId2"/>
          <a:stretch>
            <a:fillRect/>
          </a:stretch>
        </p:blipFill>
        <p:spPr>
          <a:xfrm>
            <a:off x="579327" y="705910"/>
            <a:ext cx="5168128" cy="2413331"/>
          </a:xfrm>
          <a:prstGeom prst="rect">
            <a:avLst/>
          </a:prstGeom>
        </p:spPr>
      </p:pic>
      <p:pic>
        <p:nvPicPr>
          <p:cNvPr id="6" name="Picture 5">
            <a:extLst>
              <a:ext uri="{FF2B5EF4-FFF2-40B4-BE49-F238E27FC236}">
                <a16:creationId xmlns:a16="http://schemas.microsoft.com/office/drawing/2014/main" id="{24CE37A1-F11C-F351-A09D-88DE928AF221}"/>
              </a:ext>
            </a:extLst>
          </p:cNvPr>
          <p:cNvPicPr>
            <a:picLocks noChangeAspect="1"/>
          </p:cNvPicPr>
          <p:nvPr/>
        </p:nvPicPr>
        <p:blipFill>
          <a:blip r:embed="rId3"/>
          <a:stretch>
            <a:fillRect/>
          </a:stretch>
        </p:blipFill>
        <p:spPr>
          <a:xfrm>
            <a:off x="2183330" y="3240862"/>
            <a:ext cx="7825339" cy="3617138"/>
          </a:xfrm>
          <a:prstGeom prst="rect">
            <a:avLst/>
          </a:prstGeom>
        </p:spPr>
      </p:pic>
      <p:pic>
        <p:nvPicPr>
          <p:cNvPr id="8" name="Picture 7">
            <a:extLst>
              <a:ext uri="{FF2B5EF4-FFF2-40B4-BE49-F238E27FC236}">
                <a16:creationId xmlns:a16="http://schemas.microsoft.com/office/drawing/2014/main" id="{6BBC29F8-4CD9-24C7-7A57-BF9A5843CFEF}"/>
              </a:ext>
            </a:extLst>
          </p:cNvPr>
          <p:cNvPicPr>
            <a:picLocks noChangeAspect="1"/>
          </p:cNvPicPr>
          <p:nvPr/>
        </p:nvPicPr>
        <p:blipFill>
          <a:blip r:embed="rId4"/>
          <a:stretch>
            <a:fillRect/>
          </a:stretch>
        </p:blipFill>
        <p:spPr>
          <a:xfrm>
            <a:off x="5855697" y="705910"/>
            <a:ext cx="6058300" cy="2413331"/>
          </a:xfrm>
          <a:prstGeom prst="rect">
            <a:avLst/>
          </a:prstGeom>
        </p:spPr>
      </p:pic>
    </p:spTree>
    <p:extLst>
      <p:ext uri="{BB962C8B-B14F-4D97-AF65-F5344CB8AC3E}">
        <p14:creationId xmlns:p14="http://schemas.microsoft.com/office/powerpoint/2010/main" val="380112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1FA1-AB6F-FB90-FBFF-B453E6BBB11D}"/>
              </a:ext>
            </a:extLst>
          </p:cNvPr>
          <p:cNvSpPr>
            <a:spLocks noGrp="1"/>
          </p:cNvSpPr>
          <p:nvPr>
            <p:ph type="title"/>
          </p:nvPr>
        </p:nvSpPr>
        <p:spPr>
          <a:xfrm>
            <a:off x="186180" y="-229386"/>
            <a:ext cx="10131425" cy="1624552"/>
          </a:xfrm>
        </p:spPr>
        <p:txBody>
          <a:bodyPr>
            <a:normAutofit fontScale="90000"/>
          </a:bodyPr>
          <a:lstStyle/>
          <a:p>
            <a:r>
              <a:rPr lang="en-US" u="sng" dirty="0">
                <a:solidFill>
                  <a:schemeClr val="accent6">
                    <a:lumMod val="40000"/>
                    <a:lumOff val="60000"/>
                  </a:schemeClr>
                </a:solidFill>
                <a:latin typeface="Algerian" panose="04020705040A02060702" pitchFamily="82" charset="0"/>
              </a:rPr>
              <a:t>The impact of the campaign on booked flights during the summer months (June, July, August)</a:t>
            </a:r>
            <a:br>
              <a:rPr lang="en-US" u="sng" dirty="0">
                <a:solidFill>
                  <a:schemeClr val="accent6">
                    <a:lumMod val="40000"/>
                    <a:lumOff val="60000"/>
                  </a:schemeClr>
                </a:solidFill>
                <a:latin typeface="Algerian" panose="04020705040A02060702" pitchFamily="82" charset="0"/>
              </a:rPr>
            </a:br>
            <a:r>
              <a:rPr lang="en-US" sz="2000" u="sng" dirty="0">
                <a:solidFill>
                  <a:schemeClr val="accent6">
                    <a:lumMod val="40000"/>
                    <a:lumOff val="60000"/>
                  </a:schemeClr>
                </a:solidFill>
                <a:latin typeface="Algerian" panose="04020705040A02060702" pitchFamily="82" charset="0"/>
              </a:rPr>
              <a:t>BI VARIATE ANALYSIS</a:t>
            </a:r>
            <a:endParaRPr lang="en-IN" u="sng" dirty="0">
              <a:solidFill>
                <a:schemeClr val="accent6">
                  <a:lumMod val="40000"/>
                  <a:lumOff val="6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0814AAD3-D7FE-8417-197D-CAD567D68B49}"/>
              </a:ext>
            </a:extLst>
          </p:cNvPr>
          <p:cNvPicPr>
            <a:picLocks noChangeAspect="1"/>
          </p:cNvPicPr>
          <p:nvPr/>
        </p:nvPicPr>
        <p:blipFill>
          <a:blip r:embed="rId2"/>
          <a:stretch>
            <a:fillRect/>
          </a:stretch>
        </p:blipFill>
        <p:spPr>
          <a:xfrm>
            <a:off x="593104" y="1395166"/>
            <a:ext cx="11005792" cy="5165889"/>
          </a:xfrm>
          <a:prstGeom prst="rect">
            <a:avLst/>
          </a:prstGeom>
        </p:spPr>
      </p:pic>
    </p:spTree>
    <p:extLst>
      <p:ext uri="{BB962C8B-B14F-4D97-AF65-F5344CB8AC3E}">
        <p14:creationId xmlns:p14="http://schemas.microsoft.com/office/powerpoint/2010/main" val="49026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7496-94D9-2D06-91AB-BA79E743A7C3}"/>
              </a:ext>
            </a:extLst>
          </p:cNvPr>
          <p:cNvSpPr>
            <a:spLocks noGrp="1"/>
          </p:cNvSpPr>
          <p:nvPr>
            <p:ph type="title"/>
          </p:nvPr>
        </p:nvSpPr>
        <p:spPr>
          <a:xfrm>
            <a:off x="301659" y="108408"/>
            <a:ext cx="9964132" cy="890833"/>
          </a:xfrm>
        </p:spPr>
        <p:txBody>
          <a:bodyPr>
            <a:normAutofit fontScale="90000"/>
          </a:bodyPr>
          <a:lstStyle/>
          <a:p>
            <a:r>
              <a:rPr lang="en-US" u="sng" dirty="0">
                <a:solidFill>
                  <a:schemeClr val="accent6">
                    <a:lumMod val="40000"/>
                    <a:lumOff val="60000"/>
                  </a:schemeClr>
                </a:solidFill>
                <a:latin typeface="Algerian" panose="04020705040A02060702" pitchFamily="82" charset="0"/>
              </a:rPr>
              <a:t>overall flight activity during the summer by loyalty number</a:t>
            </a:r>
            <a:endParaRPr lang="en-IN" u="sng" dirty="0">
              <a:solidFill>
                <a:schemeClr val="accent6">
                  <a:lumMod val="40000"/>
                  <a:lumOff val="6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52BE1123-4F0B-1C33-BB8F-827338C5BE20}"/>
              </a:ext>
            </a:extLst>
          </p:cNvPr>
          <p:cNvPicPr>
            <a:picLocks noChangeAspect="1"/>
          </p:cNvPicPr>
          <p:nvPr/>
        </p:nvPicPr>
        <p:blipFill>
          <a:blip r:embed="rId2"/>
          <a:stretch>
            <a:fillRect/>
          </a:stretch>
        </p:blipFill>
        <p:spPr>
          <a:xfrm>
            <a:off x="685801" y="1159497"/>
            <a:ext cx="10814900" cy="5590095"/>
          </a:xfrm>
          <a:prstGeom prst="rect">
            <a:avLst/>
          </a:prstGeom>
        </p:spPr>
      </p:pic>
    </p:spTree>
    <p:extLst>
      <p:ext uri="{BB962C8B-B14F-4D97-AF65-F5344CB8AC3E}">
        <p14:creationId xmlns:p14="http://schemas.microsoft.com/office/powerpoint/2010/main" val="374500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F346-F0B0-C2EF-0767-AF9390AEA347}"/>
              </a:ext>
            </a:extLst>
          </p:cNvPr>
          <p:cNvSpPr>
            <a:spLocks noGrp="1"/>
          </p:cNvSpPr>
          <p:nvPr>
            <p:ph type="title"/>
          </p:nvPr>
        </p:nvSpPr>
        <p:spPr>
          <a:xfrm>
            <a:off x="242741" y="0"/>
            <a:ext cx="10131425" cy="1456267"/>
          </a:xfrm>
        </p:spPr>
        <p:txBody>
          <a:bodyPr>
            <a:normAutofit/>
          </a:bodyPr>
          <a:lstStyle/>
          <a:p>
            <a:r>
              <a:rPr lang="en-IN" sz="3200" u="sng" dirty="0">
                <a:solidFill>
                  <a:schemeClr val="accent6">
                    <a:lumMod val="40000"/>
                    <a:lumOff val="60000"/>
                  </a:schemeClr>
                </a:solidFill>
                <a:latin typeface="Algerian" panose="04020705040A02060702" pitchFamily="82" charset="0"/>
              </a:rPr>
              <a:t>The total flight activity by all customers during summer months </a:t>
            </a:r>
          </a:p>
        </p:txBody>
      </p:sp>
      <p:pic>
        <p:nvPicPr>
          <p:cNvPr id="4" name="Picture 3">
            <a:extLst>
              <a:ext uri="{FF2B5EF4-FFF2-40B4-BE49-F238E27FC236}">
                <a16:creationId xmlns:a16="http://schemas.microsoft.com/office/drawing/2014/main" id="{62732C3E-92DA-6D57-F3DE-A0A5780DFCEE}"/>
              </a:ext>
            </a:extLst>
          </p:cNvPr>
          <p:cNvPicPr>
            <a:picLocks noChangeAspect="1"/>
          </p:cNvPicPr>
          <p:nvPr/>
        </p:nvPicPr>
        <p:blipFill>
          <a:blip r:embed="rId2"/>
          <a:stretch>
            <a:fillRect/>
          </a:stretch>
        </p:blipFill>
        <p:spPr>
          <a:xfrm>
            <a:off x="1244338" y="2138368"/>
            <a:ext cx="9563461" cy="4055041"/>
          </a:xfrm>
          <a:prstGeom prst="rect">
            <a:avLst/>
          </a:prstGeom>
        </p:spPr>
      </p:pic>
    </p:spTree>
    <p:extLst>
      <p:ext uri="{BB962C8B-B14F-4D97-AF65-F5344CB8AC3E}">
        <p14:creationId xmlns:p14="http://schemas.microsoft.com/office/powerpoint/2010/main" val="21519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0B64-D57D-C7B4-153D-D47D6F70B39D}"/>
              </a:ext>
            </a:extLst>
          </p:cNvPr>
          <p:cNvSpPr>
            <a:spLocks noGrp="1"/>
          </p:cNvSpPr>
          <p:nvPr>
            <p:ph type="title"/>
          </p:nvPr>
        </p:nvSpPr>
        <p:spPr>
          <a:xfrm>
            <a:off x="685801" y="128833"/>
            <a:ext cx="10131425" cy="926969"/>
          </a:xfrm>
        </p:spPr>
        <p:txBody>
          <a:bodyPr>
            <a:normAutofit/>
          </a:bodyPr>
          <a:lstStyle/>
          <a:p>
            <a:r>
              <a:rPr lang="en-IN" sz="4400" u="sng" dirty="0">
                <a:solidFill>
                  <a:schemeClr val="accent6">
                    <a:lumMod val="40000"/>
                    <a:lumOff val="60000"/>
                  </a:schemeClr>
                </a:solidFill>
                <a:latin typeface="Algerian" panose="04020705040A02060702" pitchFamily="82" charset="0"/>
              </a:rPr>
              <a:t>OVERVIEW </a:t>
            </a:r>
          </a:p>
        </p:txBody>
      </p:sp>
      <p:sp>
        <p:nvSpPr>
          <p:cNvPr id="3" name="Content Placeholder 2">
            <a:extLst>
              <a:ext uri="{FF2B5EF4-FFF2-40B4-BE49-F238E27FC236}">
                <a16:creationId xmlns:a16="http://schemas.microsoft.com/office/drawing/2014/main" id="{BCB58F9F-5761-E95E-11BB-6D19EA11A547}"/>
              </a:ext>
            </a:extLst>
          </p:cNvPr>
          <p:cNvSpPr>
            <a:spLocks noGrp="1"/>
          </p:cNvSpPr>
          <p:nvPr>
            <p:ph idx="1"/>
          </p:nvPr>
        </p:nvSpPr>
        <p:spPr>
          <a:xfrm>
            <a:off x="685801" y="989815"/>
            <a:ext cx="10131425" cy="5868185"/>
          </a:xfrm>
        </p:spPr>
        <p:txBody>
          <a:bodyPr>
            <a:normAutofit/>
          </a:bodyPr>
          <a:lstStyle/>
          <a:p>
            <a:pPr>
              <a:lnSpc>
                <a:spcPct val="110000"/>
              </a:lnSpc>
            </a:pPr>
            <a:r>
              <a:rPr lang="en-US" sz="2000" dirty="0"/>
              <a:t>This project focused on analyzing the loyalty program data from Northern Lights Air (NLA), a fictitious airline based in Canada.</a:t>
            </a:r>
          </a:p>
          <a:p>
            <a:pPr>
              <a:lnSpc>
                <a:spcPct val="110000"/>
              </a:lnSpc>
            </a:pPr>
            <a:r>
              <a:rPr lang="en-US" sz="2000" dirty="0"/>
              <a:t> The analysis covered the impact of a promotional campaign on loyalty program enrollments, demographic adoption, flight bookings during summer, and flight activity by province. </a:t>
            </a:r>
          </a:p>
          <a:p>
            <a:pPr>
              <a:lnSpc>
                <a:spcPct val="110000"/>
              </a:lnSpc>
            </a:pPr>
            <a:r>
              <a:rPr lang="en-US" sz="2000" dirty="0"/>
              <a:t>Key areas of analysis included: </a:t>
            </a:r>
          </a:p>
          <a:p>
            <a:pPr>
              <a:lnSpc>
                <a:spcPct val="110000"/>
              </a:lnSpc>
            </a:pPr>
            <a:r>
              <a:rPr lang="en-US" sz="2000" dirty="0"/>
              <a:t>Promotional Campaign Impact: Evaluating the success of a campaign aimed at increasing loyalty program memberships.</a:t>
            </a:r>
          </a:p>
          <a:p>
            <a:pPr>
              <a:lnSpc>
                <a:spcPct val="110000"/>
              </a:lnSpc>
            </a:pPr>
            <a:r>
              <a:rPr lang="en-US" sz="2000" dirty="0"/>
              <a:t> Demographic Adoption: Analyzing which demographics were more inclined to enroll in the loyalty program during the campaign. </a:t>
            </a:r>
          </a:p>
          <a:p>
            <a:pPr>
              <a:lnSpc>
                <a:spcPct val="110000"/>
              </a:lnSpc>
            </a:pPr>
            <a:r>
              <a:rPr lang="en-US" sz="2000" dirty="0"/>
              <a:t>Summer Flight Bookings: Assessing the effect of the promotional campaign on the number of flights booked during the summer months. </a:t>
            </a:r>
          </a:p>
          <a:p>
            <a:pPr>
              <a:lnSpc>
                <a:spcPct val="110000"/>
              </a:lnSpc>
            </a:pPr>
            <a:r>
              <a:rPr lang="en-US" sz="2000" dirty="0"/>
              <a:t>Flight Activity by Province: Understanding regional differences in flight bookings among loyalty program members. </a:t>
            </a:r>
            <a:endParaRPr lang="en-IN" sz="2000" dirty="0"/>
          </a:p>
          <a:p>
            <a:pPr marL="0" indent="0">
              <a:lnSpc>
                <a:spcPct val="110000"/>
              </a:lnSpc>
              <a:buNone/>
            </a:pPr>
            <a:endParaRPr lang="en-IN" sz="800" dirty="0"/>
          </a:p>
        </p:txBody>
      </p:sp>
    </p:spTree>
    <p:extLst>
      <p:ext uri="{BB962C8B-B14F-4D97-AF65-F5344CB8AC3E}">
        <p14:creationId xmlns:p14="http://schemas.microsoft.com/office/powerpoint/2010/main" val="40356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38BD-CCE6-5A73-11E7-FAAD9A4C636E}"/>
              </a:ext>
            </a:extLst>
          </p:cNvPr>
          <p:cNvSpPr>
            <a:spLocks noGrp="1"/>
          </p:cNvSpPr>
          <p:nvPr>
            <p:ph type="title"/>
          </p:nvPr>
        </p:nvSpPr>
        <p:spPr>
          <a:xfrm>
            <a:off x="139046" y="81699"/>
            <a:ext cx="10131425" cy="1370029"/>
          </a:xfrm>
        </p:spPr>
        <p:txBody>
          <a:bodyPr/>
          <a:lstStyle/>
          <a:p>
            <a:r>
              <a:rPr lang="en-IN" u="sng" dirty="0">
                <a:solidFill>
                  <a:schemeClr val="accent6">
                    <a:lumMod val="40000"/>
                    <a:lumOff val="60000"/>
                  </a:schemeClr>
                </a:solidFill>
                <a:latin typeface="Algerian" panose="04020705040A02060702" pitchFamily="82" charset="0"/>
              </a:rPr>
              <a:t>Distribution of Number of members by number of flight bookings</a:t>
            </a:r>
          </a:p>
        </p:txBody>
      </p:sp>
      <p:pic>
        <p:nvPicPr>
          <p:cNvPr id="4" name="Picture 3">
            <a:extLst>
              <a:ext uri="{FF2B5EF4-FFF2-40B4-BE49-F238E27FC236}">
                <a16:creationId xmlns:a16="http://schemas.microsoft.com/office/drawing/2014/main" id="{578B864E-CF45-B985-41F6-1A4A42905655}"/>
              </a:ext>
            </a:extLst>
          </p:cNvPr>
          <p:cNvPicPr>
            <a:picLocks noChangeAspect="1"/>
          </p:cNvPicPr>
          <p:nvPr/>
        </p:nvPicPr>
        <p:blipFill>
          <a:blip r:embed="rId2"/>
          <a:stretch>
            <a:fillRect/>
          </a:stretch>
        </p:blipFill>
        <p:spPr>
          <a:xfrm>
            <a:off x="292232" y="1762811"/>
            <a:ext cx="5533533" cy="4561111"/>
          </a:xfrm>
          <a:prstGeom prst="rect">
            <a:avLst/>
          </a:prstGeom>
        </p:spPr>
      </p:pic>
      <p:pic>
        <p:nvPicPr>
          <p:cNvPr id="6" name="Picture 5">
            <a:extLst>
              <a:ext uri="{FF2B5EF4-FFF2-40B4-BE49-F238E27FC236}">
                <a16:creationId xmlns:a16="http://schemas.microsoft.com/office/drawing/2014/main" id="{775B2025-01D6-4008-8860-4EFB0DAC432B}"/>
              </a:ext>
            </a:extLst>
          </p:cNvPr>
          <p:cNvPicPr>
            <a:picLocks noChangeAspect="1"/>
          </p:cNvPicPr>
          <p:nvPr/>
        </p:nvPicPr>
        <p:blipFill rotWithShape="1">
          <a:blip r:embed="rId3"/>
          <a:srcRect l="6671"/>
          <a:stretch/>
        </p:blipFill>
        <p:spPr>
          <a:xfrm>
            <a:off x="5957740" y="1762811"/>
            <a:ext cx="5942028" cy="4561111"/>
          </a:xfrm>
          <a:prstGeom prst="rect">
            <a:avLst/>
          </a:prstGeom>
        </p:spPr>
      </p:pic>
    </p:spTree>
    <p:extLst>
      <p:ext uri="{BB962C8B-B14F-4D97-AF65-F5344CB8AC3E}">
        <p14:creationId xmlns:p14="http://schemas.microsoft.com/office/powerpoint/2010/main" val="116050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C45A-721D-1DA1-2E99-898A446B5323}"/>
              </a:ext>
            </a:extLst>
          </p:cNvPr>
          <p:cNvSpPr>
            <a:spLocks noGrp="1"/>
          </p:cNvSpPr>
          <p:nvPr>
            <p:ph type="title"/>
          </p:nvPr>
        </p:nvSpPr>
        <p:spPr>
          <a:xfrm>
            <a:off x="154440" y="-135117"/>
            <a:ext cx="10131425" cy="1456267"/>
          </a:xfrm>
        </p:spPr>
        <p:txBody>
          <a:bodyPr>
            <a:normAutofit/>
          </a:bodyPr>
          <a:lstStyle/>
          <a:p>
            <a:r>
              <a:rPr lang="en-IN" sz="3200" u="sng" dirty="0">
                <a:solidFill>
                  <a:schemeClr val="accent6">
                    <a:lumMod val="40000"/>
                    <a:lumOff val="60000"/>
                  </a:schemeClr>
                </a:solidFill>
                <a:latin typeface="Algerian" panose="04020705040A02060702" pitchFamily="82" charset="0"/>
              </a:rPr>
              <a:t>Correlation between distance flown and the points accumulated</a:t>
            </a:r>
          </a:p>
        </p:txBody>
      </p:sp>
      <p:pic>
        <p:nvPicPr>
          <p:cNvPr id="4" name="Picture 3">
            <a:extLst>
              <a:ext uri="{FF2B5EF4-FFF2-40B4-BE49-F238E27FC236}">
                <a16:creationId xmlns:a16="http://schemas.microsoft.com/office/drawing/2014/main" id="{6B2C92A6-1764-D4B0-2800-97B8D4E83E79}"/>
              </a:ext>
            </a:extLst>
          </p:cNvPr>
          <p:cNvPicPr>
            <a:picLocks noChangeAspect="1"/>
          </p:cNvPicPr>
          <p:nvPr/>
        </p:nvPicPr>
        <p:blipFill>
          <a:blip r:embed="rId2"/>
          <a:stretch>
            <a:fillRect/>
          </a:stretch>
        </p:blipFill>
        <p:spPr>
          <a:xfrm>
            <a:off x="182721" y="2517664"/>
            <a:ext cx="5718458" cy="4005683"/>
          </a:xfrm>
          <a:prstGeom prst="rect">
            <a:avLst/>
          </a:prstGeom>
        </p:spPr>
      </p:pic>
      <p:pic>
        <p:nvPicPr>
          <p:cNvPr id="6" name="Picture 5">
            <a:extLst>
              <a:ext uri="{FF2B5EF4-FFF2-40B4-BE49-F238E27FC236}">
                <a16:creationId xmlns:a16="http://schemas.microsoft.com/office/drawing/2014/main" id="{36E7F040-B84D-CA3F-27D2-6806AD827CC7}"/>
              </a:ext>
            </a:extLst>
          </p:cNvPr>
          <p:cNvPicPr>
            <a:picLocks noChangeAspect="1"/>
          </p:cNvPicPr>
          <p:nvPr/>
        </p:nvPicPr>
        <p:blipFill>
          <a:blip r:embed="rId3"/>
          <a:stretch>
            <a:fillRect/>
          </a:stretch>
        </p:blipFill>
        <p:spPr>
          <a:xfrm>
            <a:off x="6014301" y="2517665"/>
            <a:ext cx="5994978" cy="4005682"/>
          </a:xfrm>
          <a:prstGeom prst="rect">
            <a:avLst/>
          </a:prstGeom>
        </p:spPr>
      </p:pic>
      <p:pic>
        <p:nvPicPr>
          <p:cNvPr id="10" name="Picture 9">
            <a:extLst>
              <a:ext uri="{FF2B5EF4-FFF2-40B4-BE49-F238E27FC236}">
                <a16:creationId xmlns:a16="http://schemas.microsoft.com/office/drawing/2014/main" id="{63F8F8BE-43A2-A4B9-2020-40FAB0CB30D1}"/>
              </a:ext>
            </a:extLst>
          </p:cNvPr>
          <p:cNvPicPr>
            <a:picLocks noChangeAspect="1"/>
          </p:cNvPicPr>
          <p:nvPr/>
        </p:nvPicPr>
        <p:blipFill rotWithShape="1">
          <a:blip r:embed="rId4"/>
          <a:srcRect l="4825" t="22016"/>
          <a:stretch/>
        </p:blipFill>
        <p:spPr>
          <a:xfrm>
            <a:off x="1906135" y="1321150"/>
            <a:ext cx="7662071" cy="939848"/>
          </a:xfrm>
          <a:prstGeom prst="rect">
            <a:avLst/>
          </a:prstGeom>
        </p:spPr>
      </p:pic>
    </p:spTree>
    <p:extLst>
      <p:ext uri="{BB962C8B-B14F-4D97-AF65-F5344CB8AC3E}">
        <p14:creationId xmlns:p14="http://schemas.microsoft.com/office/powerpoint/2010/main" val="337422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5975-46AE-B3E8-5159-0195DC9F732E}"/>
              </a:ext>
            </a:extLst>
          </p:cNvPr>
          <p:cNvSpPr>
            <a:spLocks noGrp="1"/>
          </p:cNvSpPr>
          <p:nvPr>
            <p:ph type="title"/>
          </p:nvPr>
        </p:nvSpPr>
        <p:spPr>
          <a:xfrm>
            <a:off x="205034" y="-380214"/>
            <a:ext cx="10131425" cy="1456267"/>
          </a:xfrm>
        </p:spPr>
        <p:txBody>
          <a:bodyPr/>
          <a:lstStyle/>
          <a:p>
            <a:r>
              <a:rPr lang="en-IN" u="sng" dirty="0">
                <a:solidFill>
                  <a:schemeClr val="accent6">
                    <a:lumMod val="40000"/>
                    <a:lumOff val="60000"/>
                  </a:schemeClr>
                </a:solidFill>
                <a:latin typeface="Algerian" panose="04020705040A02060702" pitchFamily="82" charset="0"/>
              </a:rPr>
              <a:t>flight activity analysis by province</a:t>
            </a:r>
          </a:p>
        </p:txBody>
      </p:sp>
      <p:pic>
        <p:nvPicPr>
          <p:cNvPr id="4" name="Picture 3">
            <a:extLst>
              <a:ext uri="{FF2B5EF4-FFF2-40B4-BE49-F238E27FC236}">
                <a16:creationId xmlns:a16="http://schemas.microsoft.com/office/drawing/2014/main" id="{A7CE199B-B424-D128-516A-0B7211E53F42}"/>
              </a:ext>
            </a:extLst>
          </p:cNvPr>
          <p:cNvPicPr>
            <a:picLocks noChangeAspect="1"/>
          </p:cNvPicPr>
          <p:nvPr/>
        </p:nvPicPr>
        <p:blipFill>
          <a:blip r:embed="rId2"/>
          <a:stretch>
            <a:fillRect/>
          </a:stretch>
        </p:blipFill>
        <p:spPr>
          <a:xfrm>
            <a:off x="926216" y="889966"/>
            <a:ext cx="10131425" cy="2680436"/>
          </a:xfrm>
          <a:prstGeom prst="rect">
            <a:avLst/>
          </a:prstGeom>
        </p:spPr>
      </p:pic>
      <p:pic>
        <p:nvPicPr>
          <p:cNvPr id="6" name="Picture 5">
            <a:extLst>
              <a:ext uri="{FF2B5EF4-FFF2-40B4-BE49-F238E27FC236}">
                <a16:creationId xmlns:a16="http://schemas.microsoft.com/office/drawing/2014/main" id="{C93B775D-6EE3-CEF7-A0AC-92864E3E7788}"/>
              </a:ext>
            </a:extLst>
          </p:cNvPr>
          <p:cNvPicPr>
            <a:picLocks noChangeAspect="1"/>
          </p:cNvPicPr>
          <p:nvPr/>
        </p:nvPicPr>
        <p:blipFill rotWithShape="1">
          <a:blip r:embed="rId3"/>
          <a:srcRect r="37630"/>
          <a:stretch/>
        </p:blipFill>
        <p:spPr>
          <a:xfrm>
            <a:off x="4034672" y="3733013"/>
            <a:ext cx="3370867" cy="2984449"/>
          </a:xfrm>
          <a:prstGeom prst="rect">
            <a:avLst/>
          </a:prstGeom>
        </p:spPr>
      </p:pic>
    </p:spTree>
    <p:extLst>
      <p:ext uri="{BB962C8B-B14F-4D97-AF65-F5344CB8AC3E}">
        <p14:creationId xmlns:p14="http://schemas.microsoft.com/office/powerpoint/2010/main" val="154673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20C1A6-CA73-6343-21A5-68C4E109FB89}"/>
              </a:ext>
            </a:extLst>
          </p:cNvPr>
          <p:cNvPicPr>
            <a:picLocks noChangeAspect="1"/>
          </p:cNvPicPr>
          <p:nvPr/>
        </p:nvPicPr>
        <p:blipFill>
          <a:blip r:embed="rId2"/>
          <a:stretch>
            <a:fillRect/>
          </a:stretch>
        </p:blipFill>
        <p:spPr>
          <a:xfrm>
            <a:off x="204246" y="103696"/>
            <a:ext cx="11783505" cy="1904214"/>
          </a:xfrm>
          <a:prstGeom prst="rect">
            <a:avLst/>
          </a:prstGeom>
        </p:spPr>
      </p:pic>
      <p:pic>
        <p:nvPicPr>
          <p:cNvPr id="6" name="Picture 5">
            <a:extLst>
              <a:ext uri="{FF2B5EF4-FFF2-40B4-BE49-F238E27FC236}">
                <a16:creationId xmlns:a16="http://schemas.microsoft.com/office/drawing/2014/main" id="{5DA95738-927F-52E9-1AC8-353A24436474}"/>
              </a:ext>
            </a:extLst>
          </p:cNvPr>
          <p:cNvPicPr>
            <a:picLocks noChangeAspect="1"/>
          </p:cNvPicPr>
          <p:nvPr/>
        </p:nvPicPr>
        <p:blipFill>
          <a:blip r:embed="rId3"/>
          <a:stretch>
            <a:fillRect/>
          </a:stretch>
        </p:blipFill>
        <p:spPr>
          <a:xfrm>
            <a:off x="641024" y="2158738"/>
            <a:ext cx="11010506" cy="4595566"/>
          </a:xfrm>
          <a:prstGeom prst="rect">
            <a:avLst/>
          </a:prstGeom>
        </p:spPr>
      </p:pic>
    </p:spTree>
    <p:extLst>
      <p:ext uri="{BB962C8B-B14F-4D97-AF65-F5344CB8AC3E}">
        <p14:creationId xmlns:p14="http://schemas.microsoft.com/office/powerpoint/2010/main" val="28454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2EFC-4B24-A5F9-1C33-5BF3286EB1B8}"/>
              </a:ext>
            </a:extLst>
          </p:cNvPr>
          <p:cNvSpPr>
            <a:spLocks noGrp="1"/>
          </p:cNvSpPr>
          <p:nvPr>
            <p:ph type="title"/>
          </p:nvPr>
        </p:nvSpPr>
        <p:spPr>
          <a:xfrm>
            <a:off x="205034" y="-106837"/>
            <a:ext cx="10131425" cy="1456267"/>
          </a:xfrm>
        </p:spPr>
        <p:txBody>
          <a:bodyPr>
            <a:normAutofit/>
          </a:bodyPr>
          <a:lstStyle/>
          <a:p>
            <a:r>
              <a:rPr lang="en-IN" sz="4000" u="sng" dirty="0">
                <a:solidFill>
                  <a:schemeClr val="accent6">
                    <a:lumMod val="40000"/>
                    <a:lumOff val="60000"/>
                  </a:schemeClr>
                </a:solidFill>
                <a:latin typeface="Algerian" panose="04020705040A02060702" pitchFamily="82" charset="0"/>
              </a:rPr>
              <a:t>Challenges faced while making of project</a:t>
            </a:r>
          </a:p>
        </p:txBody>
      </p:sp>
      <p:sp>
        <p:nvSpPr>
          <p:cNvPr id="4" name="Rectangle 1">
            <a:extLst>
              <a:ext uri="{FF2B5EF4-FFF2-40B4-BE49-F238E27FC236}">
                <a16:creationId xmlns:a16="http://schemas.microsoft.com/office/drawing/2014/main" id="{C95ECDCF-DDFF-D3C2-64ED-81A718640BCA}"/>
              </a:ext>
            </a:extLst>
          </p:cNvPr>
          <p:cNvSpPr>
            <a:spLocks noGrp="1" noChangeArrowheads="1"/>
          </p:cNvSpPr>
          <p:nvPr>
            <p:ph idx="1"/>
          </p:nvPr>
        </p:nvSpPr>
        <p:spPr bwMode="auto">
          <a:xfrm>
            <a:off x="685801" y="1460986"/>
            <a:ext cx="11132574"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accent5">
                    <a:lumMod val="40000"/>
                    <a:lumOff val="60000"/>
                  </a:schemeClr>
                </a:solidFill>
                <a:effectLst/>
                <a:latin typeface="Arial" panose="020B0604020202020204" pitchFamily="34" charset="0"/>
              </a:rPr>
              <a:t>Data Quality Issues</a:t>
            </a:r>
            <a:r>
              <a:rPr kumimoji="0" lang="en-US" altLang="en-US" b="0" i="0" u="sng" strike="noStrike" cap="none" normalizeH="0" baseline="0" dirty="0">
                <a:ln>
                  <a:noFill/>
                </a:ln>
                <a:solidFill>
                  <a:schemeClr val="accent5">
                    <a:lumMod val="40000"/>
                    <a:lumOff val="6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Missing Values</a:t>
            </a:r>
            <a:r>
              <a:rPr kumimoji="0" lang="en-US" altLang="en-US" sz="1200" b="0" i="0" u="none" strike="noStrike" cap="none" normalizeH="0" baseline="0" dirty="0">
                <a:ln>
                  <a:noFill/>
                </a:ln>
                <a:solidFill>
                  <a:schemeClr val="tx1"/>
                </a:solidFill>
                <a:effectLst/>
                <a:latin typeface="Arial" panose="020B0604020202020204" pitchFamily="34" charset="0"/>
              </a:rPr>
              <a:t>: Encountered missing values in critical columns such as 'Salary', 'Cancellation Year', and 'Cancellation Month', which could potentially skew analysis results.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Inconsistent Data Entries</a:t>
            </a:r>
            <a:r>
              <a:rPr kumimoji="0" lang="en-US" altLang="en-US" sz="1200" b="0" i="0" u="none" strike="noStrike" cap="none" normalizeH="0" baseline="0" dirty="0">
                <a:ln>
                  <a:noFill/>
                </a:ln>
                <a:solidFill>
                  <a:schemeClr val="tx1"/>
                </a:solidFill>
                <a:effectLst/>
                <a:latin typeface="Arial" panose="020B0604020202020204" pitchFamily="34" charset="0"/>
              </a:rPr>
              <a:t>: Discovered inconsistencies in data entries, such as different formats for dates and categorical variables, requiring extensive cleaning and standardization.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accent5">
                    <a:lumMod val="40000"/>
                    <a:lumOff val="60000"/>
                  </a:schemeClr>
                </a:solidFill>
                <a:effectLst/>
                <a:latin typeface="Arial" panose="020B0604020202020204" pitchFamily="34" charset="0"/>
              </a:rPr>
              <a:t>Skewness and Outliers</a:t>
            </a:r>
            <a:r>
              <a:rPr kumimoji="0" lang="en-US" altLang="en-US" b="0" i="0" u="sng" strike="noStrike" cap="none" normalizeH="0" baseline="0" dirty="0">
                <a:ln>
                  <a:noFill/>
                </a:ln>
                <a:solidFill>
                  <a:schemeClr val="accent5">
                    <a:lumMod val="40000"/>
                    <a:lumOff val="60000"/>
                  </a:schemeClr>
                </a:solidFill>
                <a:effectLst/>
                <a:latin typeface="Arial" panose="020B0604020202020204" pitchFamily="34" charset="0"/>
              </a:rPr>
              <a:t>:</a:t>
            </a:r>
            <a:endParaRPr lang="en-US" altLang="en-US" u="sng" dirty="0">
              <a:solidFill>
                <a:schemeClr val="accent5">
                  <a:lumMod val="40000"/>
                  <a:lumOff val="6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Data Skewness</a:t>
            </a:r>
            <a:r>
              <a:rPr kumimoji="0" lang="en-US" altLang="en-US" sz="1200" b="0" i="0" u="none" strike="noStrike" cap="none" normalizeH="0" baseline="0" dirty="0">
                <a:ln>
                  <a:noFill/>
                </a:ln>
                <a:solidFill>
                  <a:schemeClr val="tx1"/>
                </a:solidFill>
                <a:effectLst/>
                <a:latin typeface="Arial" panose="020B0604020202020204" pitchFamily="34" charset="0"/>
              </a:rPr>
              <a:t>: Faced challenges with skewed data distributions in variables like 'Total Flights' and 'Points Accumulated', which needed transformation to ensure accurate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Outliers</a:t>
            </a:r>
            <a:r>
              <a:rPr kumimoji="0" lang="en-US" altLang="en-US" sz="1200" b="0" i="0" u="none" strike="noStrike" cap="none" normalizeH="0" baseline="0" dirty="0">
                <a:ln>
                  <a:noFill/>
                </a:ln>
                <a:solidFill>
                  <a:schemeClr val="tx1"/>
                </a:solidFill>
                <a:effectLst/>
                <a:latin typeface="Arial" panose="020B0604020202020204" pitchFamily="34" charset="0"/>
              </a:rPr>
              <a:t>: Identified outliers in the dataset that could impact the analysis. Deciding whether to retain, transform, or remove these outliers was critical.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accent5">
                    <a:lumMod val="40000"/>
                    <a:lumOff val="60000"/>
                  </a:schemeClr>
                </a:solidFill>
                <a:effectLst/>
                <a:latin typeface="Arial" panose="020B0604020202020204" pitchFamily="34" charset="0"/>
              </a:rPr>
              <a:t>Handling Large Datasets</a:t>
            </a:r>
            <a:r>
              <a:rPr kumimoji="0" lang="en-US" altLang="en-US" b="0" i="0" u="sng" strike="noStrike" cap="none" normalizeH="0" baseline="0" dirty="0">
                <a:ln>
                  <a:noFill/>
                </a:ln>
                <a:solidFill>
                  <a:schemeClr val="accent5">
                    <a:lumMod val="40000"/>
                    <a:lumOff val="6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Performance Issues</a:t>
            </a:r>
            <a:r>
              <a:rPr kumimoji="0" lang="en-US" altLang="en-US" sz="1200" b="0" i="0" u="none" strike="noStrike" cap="none" normalizeH="0" baseline="0" dirty="0">
                <a:ln>
                  <a:noFill/>
                </a:ln>
                <a:solidFill>
                  <a:schemeClr val="tx1"/>
                </a:solidFill>
                <a:effectLst/>
                <a:latin typeface="Arial" panose="020B0604020202020204" pitchFamily="34" charset="0"/>
              </a:rPr>
              <a:t>: Processing and analyzing large datasets with over 390,000 entries in the 'Customer Flight Activity' table posed performance challenges. Optimization techniques were required to handle and process the data efficiently.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accent5">
                    <a:lumMod val="40000"/>
                    <a:lumOff val="60000"/>
                  </a:schemeClr>
                </a:solidFill>
                <a:effectLst/>
                <a:latin typeface="Arial" panose="020B0604020202020204" pitchFamily="34" charset="0"/>
              </a:rPr>
              <a:t>Integration of Multiple Data Sources</a:t>
            </a:r>
            <a:r>
              <a:rPr kumimoji="0" lang="en-US" altLang="en-US" b="0" i="0" u="sng" strike="noStrike" cap="none" normalizeH="0" baseline="0" dirty="0">
                <a:ln>
                  <a:noFill/>
                </a:ln>
                <a:solidFill>
                  <a:schemeClr val="accent5">
                    <a:lumMod val="40000"/>
                    <a:lumOff val="6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Data Merging</a:t>
            </a:r>
            <a:r>
              <a:rPr kumimoji="0" lang="en-US" altLang="en-US" sz="1200" b="0" i="0" u="none" strike="noStrike" cap="none" normalizeH="0" baseline="0" dirty="0">
                <a:ln>
                  <a:noFill/>
                </a:ln>
                <a:solidFill>
                  <a:schemeClr val="tx1"/>
                </a:solidFill>
                <a:effectLst/>
                <a:latin typeface="Arial" panose="020B0604020202020204" pitchFamily="34" charset="0"/>
              </a:rPr>
              <a:t>: Combining data from 'Customer Flight Activity' and 'Customer Loyalty History' tables required careful handling to maintain data integrity and ensure accurate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Data Consistency</a:t>
            </a:r>
            <a:r>
              <a:rPr kumimoji="0" lang="en-US" altLang="en-US" sz="1200" b="0" i="0" u="none" strike="noStrike" cap="none" normalizeH="0" baseline="0" dirty="0">
                <a:ln>
                  <a:noFill/>
                </a:ln>
                <a:solidFill>
                  <a:schemeClr val="tx1"/>
                </a:solidFill>
                <a:effectLst/>
                <a:latin typeface="Arial" panose="020B0604020202020204" pitchFamily="34" charset="0"/>
              </a:rPr>
              <a:t>: Ensuring consistency across different datasets, especially when merging based on common keys like 'Loyalty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9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anim calcmode="lin" valueType="num">
                                      <p:cBhvr>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anim calcmode="lin" valueType="num">
                                      <p:cBhvr>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anim calcmode="lin" valueType="num">
                                      <p:cBhvr>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anim calcmode="lin" valueType="num">
                                      <p:cBhvr>
                                        <p:cTn id="50"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500"/>
                                        <p:tgtEl>
                                          <p:spTgt spid="4">
                                            <p:txEl>
                                              <p:pRg st="12" end="12"/>
                                            </p:txEl>
                                          </p:spTgt>
                                        </p:tgtEl>
                                      </p:cBhvr>
                                    </p:animEffect>
                                    <p:anim calcmode="lin" valueType="num">
                                      <p:cBhvr>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fade">
                                      <p:cBhvr>
                                        <p:cTn id="63" dur="500"/>
                                        <p:tgtEl>
                                          <p:spTgt spid="4">
                                            <p:txEl>
                                              <p:pRg st="14" end="14"/>
                                            </p:txEl>
                                          </p:spTgt>
                                        </p:tgtEl>
                                      </p:cBhvr>
                                    </p:animEffect>
                                    <p:anim calcmode="lin" valueType="num">
                                      <p:cBhvr>
                                        <p:cTn id="64"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6" end="16"/>
                                            </p:txEl>
                                          </p:spTgt>
                                        </p:tgtEl>
                                        <p:attrNameLst>
                                          <p:attrName>style.visibility</p:attrName>
                                        </p:attrNameLst>
                                      </p:cBhvr>
                                      <p:to>
                                        <p:strVal val="visible"/>
                                      </p:to>
                                    </p:set>
                                    <p:animEffect transition="in" filter="fade">
                                      <p:cBhvr>
                                        <p:cTn id="70" dur="500"/>
                                        <p:tgtEl>
                                          <p:spTgt spid="4">
                                            <p:txEl>
                                              <p:pRg st="16" end="16"/>
                                            </p:txEl>
                                          </p:spTgt>
                                        </p:tgtEl>
                                      </p:cBhvr>
                                    </p:animEffect>
                                    <p:anim calcmode="lin" valueType="num">
                                      <p:cBhvr>
                                        <p:cTn id="7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72" dur="500" fill="hold"/>
                                        <p:tgtEl>
                                          <p:spTgt spid="4">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8" end="18"/>
                                            </p:txEl>
                                          </p:spTgt>
                                        </p:tgtEl>
                                        <p:attrNameLst>
                                          <p:attrName>style.visibility</p:attrName>
                                        </p:attrNameLst>
                                      </p:cBhvr>
                                      <p:to>
                                        <p:strVal val="visible"/>
                                      </p:to>
                                    </p:set>
                                    <p:animEffect transition="in" filter="fade">
                                      <p:cBhvr>
                                        <p:cTn id="77" dur="500"/>
                                        <p:tgtEl>
                                          <p:spTgt spid="4">
                                            <p:txEl>
                                              <p:pRg st="18" end="18"/>
                                            </p:txEl>
                                          </p:spTgt>
                                        </p:tgtEl>
                                      </p:cBhvr>
                                    </p:animEffect>
                                    <p:anim calcmode="lin" valueType="num">
                                      <p:cBhvr>
                                        <p:cTn id="78"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79" dur="500" fill="hold"/>
                                        <p:tgtEl>
                                          <p:spTgt spid="4">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20" end="20"/>
                                            </p:txEl>
                                          </p:spTgt>
                                        </p:tgtEl>
                                        <p:attrNameLst>
                                          <p:attrName>style.visibility</p:attrName>
                                        </p:attrNameLst>
                                      </p:cBhvr>
                                      <p:to>
                                        <p:strVal val="visible"/>
                                      </p:to>
                                    </p:set>
                                    <p:animEffect transition="in" filter="fade">
                                      <p:cBhvr>
                                        <p:cTn id="84" dur="500"/>
                                        <p:tgtEl>
                                          <p:spTgt spid="4">
                                            <p:txEl>
                                              <p:pRg st="20" end="20"/>
                                            </p:txEl>
                                          </p:spTgt>
                                        </p:tgtEl>
                                      </p:cBhvr>
                                    </p:animEffect>
                                    <p:anim calcmode="lin" valueType="num">
                                      <p:cBhvr>
                                        <p:cTn id="85"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p:cTn id="86" dur="500" fill="hold"/>
                                        <p:tgtEl>
                                          <p:spTgt spid="4">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29E9-661F-AD9F-ED6C-A6448908A9B2}"/>
              </a:ext>
            </a:extLst>
          </p:cNvPr>
          <p:cNvSpPr>
            <a:spLocks noGrp="1"/>
          </p:cNvSpPr>
          <p:nvPr>
            <p:ph type="title"/>
          </p:nvPr>
        </p:nvSpPr>
        <p:spPr>
          <a:xfrm>
            <a:off x="242741" y="0"/>
            <a:ext cx="10131425" cy="1456267"/>
          </a:xfrm>
        </p:spPr>
        <p:txBody>
          <a:bodyPr/>
          <a:lstStyle/>
          <a:p>
            <a:r>
              <a:rPr lang="en-US" u="sng" dirty="0"/>
              <a:t> </a:t>
            </a:r>
            <a:r>
              <a:rPr lang="en-US" sz="4000" u="sng" dirty="0">
                <a:solidFill>
                  <a:schemeClr val="accent5">
                    <a:lumMod val="40000"/>
                    <a:lumOff val="60000"/>
                  </a:schemeClr>
                </a:solidFill>
                <a:latin typeface="Algerian" panose="04020705040A02060702" pitchFamily="82" charset="0"/>
              </a:rPr>
              <a:t>Insights</a:t>
            </a:r>
            <a:br>
              <a:rPr lang="en-US" u="sng" dirty="0"/>
            </a:br>
            <a:endParaRPr lang="en-IN" u="sng" dirty="0"/>
          </a:p>
        </p:txBody>
      </p:sp>
      <p:sp>
        <p:nvSpPr>
          <p:cNvPr id="3" name="Content Placeholder 2">
            <a:extLst>
              <a:ext uri="{FF2B5EF4-FFF2-40B4-BE49-F238E27FC236}">
                <a16:creationId xmlns:a16="http://schemas.microsoft.com/office/drawing/2014/main" id="{C510A650-2C16-EE86-B76F-A3D6572E56C3}"/>
              </a:ext>
            </a:extLst>
          </p:cNvPr>
          <p:cNvSpPr>
            <a:spLocks noGrp="1"/>
          </p:cNvSpPr>
          <p:nvPr>
            <p:ph idx="1"/>
          </p:nvPr>
        </p:nvSpPr>
        <p:spPr>
          <a:xfrm>
            <a:off x="685801" y="848412"/>
            <a:ext cx="10131425" cy="5929459"/>
          </a:xfrm>
        </p:spPr>
        <p:txBody>
          <a:bodyPr anchor="t">
            <a:normAutofit fontScale="92500" lnSpcReduction="10000"/>
          </a:bodyPr>
          <a:lstStyle/>
          <a:p>
            <a:pPr marL="0" indent="0">
              <a:buNone/>
            </a:pPr>
            <a:r>
              <a:rPr lang="en-US" sz="2400" u="sng" dirty="0">
                <a:solidFill>
                  <a:schemeClr val="accent5">
                    <a:lumMod val="40000"/>
                    <a:lumOff val="60000"/>
                  </a:schemeClr>
                </a:solidFill>
                <a:latin typeface="Algerian" panose="04020705040A02060702" pitchFamily="82" charset="0"/>
              </a:rPr>
              <a:t>Successful Promotion: </a:t>
            </a:r>
          </a:p>
          <a:p>
            <a:pPr marL="0" indent="0">
              <a:buNone/>
            </a:pPr>
            <a:r>
              <a:rPr lang="en-US" sz="2000" dirty="0"/>
              <a:t>		The promotional campaign led to a significant net increase in loyalty program 					memberships, indicating its effectiveness in attracting new members.</a:t>
            </a:r>
          </a:p>
          <a:p>
            <a:pPr marL="0" indent="0">
              <a:buNone/>
            </a:pPr>
            <a:r>
              <a:rPr lang="en-US" sz="2400" u="sng" dirty="0">
                <a:solidFill>
                  <a:schemeClr val="accent5">
                    <a:lumMod val="40000"/>
                    <a:lumOff val="60000"/>
                  </a:schemeClr>
                </a:solidFill>
                <a:latin typeface="Algerian" panose="04020705040A02060702" pitchFamily="82" charset="0"/>
              </a:rPr>
              <a:t>Demographic Patterns:</a:t>
            </a:r>
          </a:p>
          <a:p>
            <a:pPr marL="0" indent="0">
              <a:buNone/>
            </a:pPr>
            <a:r>
              <a:rPr lang="en-US" sz="2000" dirty="0"/>
              <a:t>		The campaign saw higher adoption among certain demographics, particularly among</a:t>
            </a:r>
          </a:p>
          <a:p>
            <a:pPr marL="0" indent="0">
              <a:buNone/>
            </a:pPr>
            <a:r>
              <a:rPr lang="en-US" sz="2000" dirty="0"/>
              <a:t>		individuals with a Bachelor's degree and those who are married, suggesting that future 			campaigns could be tailored more specifically to target these groups.</a:t>
            </a:r>
          </a:p>
          <a:p>
            <a:pPr marL="0" indent="0">
              <a:buNone/>
            </a:pPr>
            <a:r>
              <a:rPr lang="en-US" sz="2400" u="sng" dirty="0">
                <a:solidFill>
                  <a:schemeClr val="accent5">
                    <a:lumMod val="40000"/>
                    <a:lumOff val="60000"/>
                  </a:schemeClr>
                </a:solidFill>
                <a:latin typeface="Algerian" panose="04020705040A02060702" pitchFamily="82" charset="0"/>
              </a:rPr>
              <a:t>Increased Summer Activity:</a:t>
            </a:r>
          </a:p>
          <a:p>
            <a:pPr marL="0" indent="0">
              <a:buNone/>
            </a:pPr>
            <a:r>
              <a:rPr lang="en-US" sz="2000" dirty="0"/>
              <a:t>		There was a notable increase in flight bookings during the summer months following 			the campaign, suggesting that the promotion not only boosted loyalty program 				enrollments but also encouraged immediate travel activity.</a:t>
            </a:r>
          </a:p>
          <a:p>
            <a:endParaRPr lang="en-US" sz="2000" dirty="0"/>
          </a:p>
          <a:p>
            <a:pPr marL="0" indent="0">
              <a:buNone/>
            </a:pPr>
            <a:r>
              <a:rPr lang="en-US" sz="2400" u="sng" dirty="0">
                <a:solidFill>
                  <a:schemeClr val="accent5">
                    <a:lumMod val="40000"/>
                    <a:lumOff val="60000"/>
                  </a:schemeClr>
                </a:solidFill>
                <a:latin typeface="Algerian" panose="04020705040A02060702" pitchFamily="82" charset="0"/>
              </a:rPr>
              <a:t>Regional Flight Activity Variations: </a:t>
            </a:r>
          </a:p>
          <a:p>
            <a:pPr marL="0" indent="0">
              <a:buNone/>
            </a:pPr>
            <a:r>
              <a:rPr lang="en-US" sz="2000" dirty="0"/>
              <a:t>		The analysis of flight activity by province revealed significant regional variations, with 			Ontario and British Columbia leading in total flights. This points to a strong market presence 		in these provinces and potential areas for growth in others.</a:t>
            </a:r>
            <a:endParaRPr lang="en-IN" sz="2000" dirty="0"/>
          </a:p>
        </p:txBody>
      </p:sp>
    </p:spTree>
    <p:extLst>
      <p:ext uri="{BB962C8B-B14F-4D97-AF65-F5344CB8AC3E}">
        <p14:creationId xmlns:p14="http://schemas.microsoft.com/office/powerpoint/2010/main" val="30152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anim calcmode="lin" valueType="num">
                                      <p:cBhvr>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anim calcmode="lin" valueType="num">
                                      <p:cBhvr>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anim calcmode="lin" valueType="num">
                                      <p:cBhvr>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anim calcmode="lin" valueType="num">
                                      <p:cBhvr>
                                        <p:cTn id="7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476F7-8FCA-7D04-AC71-B7A95FA7F3D3}"/>
              </a:ext>
            </a:extLst>
          </p:cNvPr>
          <p:cNvSpPr>
            <a:spLocks noGrp="1"/>
          </p:cNvSpPr>
          <p:nvPr>
            <p:ph idx="1"/>
          </p:nvPr>
        </p:nvSpPr>
        <p:spPr>
          <a:xfrm>
            <a:off x="0" y="480768"/>
            <a:ext cx="12192000" cy="6777872"/>
          </a:xfrm>
        </p:spPr>
        <p:txBody>
          <a:bodyPr>
            <a:normAutofit/>
          </a:bodyPr>
          <a:lstStyle/>
          <a:p>
            <a:pPr marL="0" indent="0" algn="ctr">
              <a:buNone/>
            </a:pPr>
            <a:r>
              <a:rPr lang="en-US" sz="7200" dirty="0">
                <a:solidFill>
                  <a:schemeClr val="accent5">
                    <a:lumMod val="60000"/>
                    <a:lumOff val="40000"/>
                  </a:schemeClr>
                </a:solidFill>
                <a:latin typeface="Algerian" panose="04020705040A02060702" pitchFamily="82" charset="0"/>
              </a:rPr>
              <a:t>Open the floor for any questions from the audience</a:t>
            </a:r>
            <a:br>
              <a:rPr lang="en-US" dirty="0">
                <a:solidFill>
                  <a:schemeClr val="accent5">
                    <a:lumMod val="60000"/>
                    <a:lumOff val="40000"/>
                  </a:schemeClr>
                </a:solidFill>
              </a:rPr>
            </a:br>
            <a:endParaRPr lang="en-IN" dirty="0">
              <a:solidFill>
                <a:schemeClr val="accent5">
                  <a:lumMod val="60000"/>
                  <a:lumOff val="40000"/>
                </a:schemeClr>
              </a:solidFill>
            </a:endParaRPr>
          </a:p>
        </p:txBody>
      </p:sp>
    </p:spTree>
    <p:extLst>
      <p:ext uri="{BB962C8B-B14F-4D97-AF65-F5344CB8AC3E}">
        <p14:creationId xmlns:p14="http://schemas.microsoft.com/office/powerpoint/2010/main" val="248277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F714-A0A2-5F55-01A8-966704ABC4AF}"/>
              </a:ext>
            </a:extLst>
          </p:cNvPr>
          <p:cNvSpPr>
            <a:spLocks noGrp="1"/>
          </p:cNvSpPr>
          <p:nvPr>
            <p:ph type="title"/>
          </p:nvPr>
        </p:nvSpPr>
        <p:spPr>
          <a:xfrm>
            <a:off x="1030287" y="292231"/>
            <a:ext cx="10131425" cy="1065229"/>
          </a:xfrm>
        </p:spPr>
        <p:txBody>
          <a:bodyPr>
            <a:normAutofit fontScale="90000"/>
          </a:bodyPr>
          <a:lstStyle/>
          <a:p>
            <a:r>
              <a:rPr kumimoji="0" lang="en-US" altLang="en-US" sz="4900" i="0" u="sng" strike="noStrike" cap="none" normalizeH="0" baseline="0" dirty="0">
                <a:ln>
                  <a:noFill/>
                </a:ln>
                <a:solidFill>
                  <a:schemeClr val="accent6">
                    <a:lumMod val="40000"/>
                    <a:lumOff val="60000"/>
                  </a:schemeClr>
                </a:solidFill>
                <a:effectLst/>
                <a:latin typeface="Algerian" panose="04020705040A02060702" pitchFamily="82" charset="0"/>
              </a:rPr>
              <a:t>Objective</a:t>
            </a:r>
            <a:br>
              <a:rPr kumimoji="0" lang="en-US" altLang="en-US" sz="360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36A25F01-7987-9E00-64E3-E8D54CF060A2}"/>
              </a:ext>
            </a:extLst>
          </p:cNvPr>
          <p:cNvSpPr>
            <a:spLocks noGrp="1" noChangeArrowheads="1"/>
          </p:cNvSpPr>
          <p:nvPr>
            <p:ph idx="1"/>
          </p:nvPr>
        </p:nvSpPr>
        <p:spPr bwMode="auto">
          <a:xfrm>
            <a:off x="685801" y="1150480"/>
            <a:ext cx="1098508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Goal</a:t>
            </a:r>
            <a:r>
              <a:rPr kumimoji="0" lang="en-US" altLang="en-US" sz="1800" b="0" i="0" u="none" strike="noStrike" cap="none" normalizeH="0" baseline="0" dirty="0">
                <a:ln>
                  <a:noFill/>
                </a:ln>
                <a:solidFill>
                  <a:schemeClr val="tx1"/>
                </a:solidFill>
                <a:effectLst/>
                <a:latin typeface="Arial" panose="020B0604020202020204" pitchFamily="34" charset="0"/>
              </a:rPr>
              <a:t>: To enhance the understanding of customer behavior and loyalty patterns by thoroughly analyzing the provided datasets.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Specific Objectives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Analyze Customer Demographics</a:t>
            </a:r>
            <a:r>
              <a:rPr kumimoji="0" lang="en-US" altLang="en-US" sz="1800" b="0" i="0" u="none" strike="noStrike" cap="none" normalizeH="0" baseline="0" dirty="0">
                <a:ln>
                  <a:noFill/>
                </a:ln>
                <a:solidFill>
                  <a:schemeClr val="tx1"/>
                </a:solidFill>
                <a:effectLst/>
                <a:latin typeface="Arial" panose="020B0604020202020204" pitchFamily="34" charset="0"/>
              </a:rPr>
              <a:t>: Understand the composition of the customer base by examining demographic variables such as gender, education level, salary, and marital status.</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Flight Activity Patterns</a:t>
            </a:r>
            <a:r>
              <a:rPr kumimoji="0" lang="en-US" altLang="en-US" sz="1800" b="0" i="0" u="none" strike="noStrike" cap="none" normalizeH="0" baseline="0" dirty="0">
                <a:ln>
                  <a:noFill/>
                </a:ln>
                <a:solidFill>
                  <a:schemeClr val="tx1"/>
                </a:solidFill>
                <a:effectLst/>
                <a:latin typeface="Arial" panose="020B0604020202020204" pitchFamily="34" charset="0"/>
              </a:rPr>
              <a:t>: Evaluate the flight activity of customers to identify trends in flight frequency, distance traveled, points accumulated, and points redeemed.</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Enrollment and Cancellation Trends</a:t>
            </a:r>
            <a:r>
              <a:rPr kumimoji="0" lang="en-US" altLang="en-US" sz="1800" b="0" i="0" u="none" strike="noStrike" cap="none" normalizeH="0" baseline="0" dirty="0">
                <a:ln>
                  <a:noFill/>
                </a:ln>
                <a:solidFill>
                  <a:schemeClr val="tx1"/>
                </a:solidFill>
                <a:effectLst/>
                <a:latin typeface="Arial" panose="020B0604020202020204" pitchFamily="34" charset="0"/>
              </a:rPr>
              <a:t>: Investigate the enrollment patterns to determine what factors contribute to successful enrollments and identify common reasons for cancellations.</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Lifetime Value (CLV)</a:t>
            </a:r>
            <a:r>
              <a:rPr kumimoji="0" lang="en-US" altLang="en-US" sz="1800" b="0" i="0" u="none" strike="noStrike" cap="none" normalizeH="0" baseline="0" dirty="0">
                <a:ln>
                  <a:noFill/>
                </a:ln>
                <a:solidFill>
                  <a:schemeClr val="tx1"/>
                </a:solidFill>
                <a:effectLst/>
                <a:latin typeface="Arial" panose="020B0604020202020204" pitchFamily="34" charset="0"/>
              </a:rPr>
              <a:t>: Assess the CLV across different customer segments to determine the most valuable customers and how to retain them.</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and recommendations for enhancing the customer loyalty program based on the analysis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25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anim calcmode="lin" valueType="num">
                                      <p:cBhvr>
                                        <p:cTn id="1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anim calcmode="lin" valueType="num">
                                      <p:cBhvr>
                                        <p:cTn id="2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1000"/>
                                        <p:tgtEl>
                                          <p:spTgt spid="4">
                                            <p:txEl>
                                              <p:pRg st="8" end="8"/>
                                            </p:txEl>
                                          </p:spTgt>
                                        </p:tgtEl>
                                      </p:cBhvr>
                                    </p:animEffect>
                                    <p:anim calcmode="lin" valueType="num">
                                      <p:cBhvr>
                                        <p:cTn id="2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1000"/>
                                        <p:tgtEl>
                                          <p:spTgt spid="4">
                                            <p:txEl>
                                              <p:pRg st="10" end="10"/>
                                            </p:txEl>
                                          </p:spTgt>
                                        </p:tgtEl>
                                      </p:cBhvr>
                                    </p:animEffect>
                                    <p:anim calcmode="lin" valueType="num">
                                      <p:cBhvr>
                                        <p:cTn id="3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1000"/>
                                        <p:tgtEl>
                                          <p:spTgt spid="4">
                                            <p:txEl>
                                              <p:pRg st="12" end="12"/>
                                            </p:txEl>
                                          </p:spTgt>
                                        </p:tgtEl>
                                      </p:cBhvr>
                                    </p:animEffect>
                                    <p:anim calcmode="lin" valueType="num">
                                      <p:cBhvr>
                                        <p:cTn id="3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5D43-6DE4-8548-C186-3533C6F3914A}"/>
              </a:ext>
            </a:extLst>
          </p:cNvPr>
          <p:cNvSpPr>
            <a:spLocks noGrp="1"/>
          </p:cNvSpPr>
          <p:nvPr>
            <p:ph type="title"/>
          </p:nvPr>
        </p:nvSpPr>
        <p:spPr>
          <a:xfrm>
            <a:off x="685800" y="0"/>
            <a:ext cx="10131425" cy="1456267"/>
          </a:xfrm>
        </p:spPr>
        <p:txBody>
          <a:bodyPr>
            <a:normAutofit/>
          </a:bodyPr>
          <a:lstStyle/>
          <a:p>
            <a:r>
              <a:rPr lang="en-IN" sz="4400" u="sng" dirty="0">
                <a:solidFill>
                  <a:schemeClr val="accent6">
                    <a:lumMod val="40000"/>
                    <a:lumOff val="60000"/>
                  </a:schemeClr>
                </a:solidFill>
                <a:latin typeface="Algerian" panose="04020705040A02060702" pitchFamily="82" charset="0"/>
              </a:rPr>
              <a:t>Dataset Description</a:t>
            </a:r>
          </a:p>
        </p:txBody>
      </p:sp>
      <p:sp>
        <p:nvSpPr>
          <p:cNvPr id="4" name="Rectangle 1">
            <a:extLst>
              <a:ext uri="{FF2B5EF4-FFF2-40B4-BE49-F238E27FC236}">
                <a16:creationId xmlns:a16="http://schemas.microsoft.com/office/drawing/2014/main" id="{7358FFE2-0D9A-7EC5-F56A-5B17E50D1C0B}"/>
              </a:ext>
            </a:extLst>
          </p:cNvPr>
          <p:cNvSpPr>
            <a:spLocks noGrp="1" noChangeArrowheads="1"/>
          </p:cNvSpPr>
          <p:nvPr>
            <p:ph idx="1"/>
          </p:nvPr>
        </p:nvSpPr>
        <p:spPr bwMode="auto">
          <a:xfrm>
            <a:off x="685800" y="2230915"/>
            <a:ext cx="1035475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Source</a:t>
            </a:r>
            <a:r>
              <a:rPr kumimoji="0" lang="en-US" altLang="en-US" sz="2000" b="0" i="0" u="none" strike="noStrike" cap="none" normalizeH="0" baseline="0" dirty="0">
                <a:ln>
                  <a:noFill/>
                </a:ln>
                <a:solidFill>
                  <a:schemeClr val="tx1"/>
                </a:solidFill>
                <a:effectLst/>
                <a:latin typeface="Arial" panose="020B0604020202020204" pitchFamily="34" charset="0"/>
              </a:rPr>
              <a:t>: MAVEN ANALYTICS (online open platform providing datasets for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Timeframe</a:t>
            </a:r>
            <a:r>
              <a:rPr kumimoji="0" lang="en-US" altLang="en-US" sz="2000" b="0" i="0" u="none" strike="noStrike" cap="none" normalizeH="0" baseline="0" dirty="0">
                <a:ln>
                  <a:noFill/>
                </a:ln>
                <a:solidFill>
                  <a:schemeClr val="tx1"/>
                </a:solidFill>
                <a:effectLst/>
                <a:latin typeface="Arial" panose="020B0604020202020204" pitchFamily="34" charset="0"/>
              </a:rPr>
              <a:t>: Promotion ran between Feb - Apr 2018</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Datasets Included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Customer Flight Activity (CFA)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Customer</a:t>
            </a:r>
            <a:r>
              <a:rPr kumimoji="0" lang="en-US" altLang="en-US" sz="2000" b="0" i="0" u="none" strike="noStrike" cap="none" normalizeH="0" baseline="0" dirty="0">
                <a:ln>
                  <a:noFill/>
                </a:ln>
                <a:solidFill>
                  <a:schemeClr val="tx1"/>
                </a:solidFill>
                <a:effectLst/>
                <a:latin typeface="Arial" panose="020B0604020202020204" pitchFamily="34" charset="0"/>
              </a:rPr>
              <a:t> Loyalty History (CLH)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9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1000"/>
                                        <p:tgtEl>
                                          <p:spTgt spid="4">
                                            <p:txEl>
                                              <p:pRg st="8" end="8"/>
                                            </p:txEl>
                                          </p:spTgt>
                                        </p:tgtEl>
                                      </p:cBhvr>
                                    </p:animEffect>
                                    <p:anim calcmode="lin" valueType="num">
                                      <p:cBhvr>
                                        <p:cTn id="3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5887-68FE-8E7E-5938-D8EFD85884FE}"/>
              </a:ext>
            </a:extLst>
          </p:cNvPr>
          <p:cNvSpPr>
            <a:spLocks noGrp="1"/>
          </p:cNvSpPr>
          <p:nvPr>
            <p:ph type="title"/>
          </p:nvPr>
        </p:nvSpPr>
        <p:spPr>
          <a:xfrm>
            <a:off x="575734" y="169682"/>
            <a:ext cx="10131425" cy="879836"/>
          </a:xfrm>
        </p:spPr>
        <p:txBody>
          <a:bodyPr>
            <a:normAutofit/>
          </a:bodyPr>
          <a:lstStyle/>
          <a:p>
            <a:r>
              <a:rPr lang="en-US" sz="4400" u="sng" dirty="0">
                <a:solidFill>
                  <a:schemeClr val="accent6">
                    <a:lumMod val="40000"/>
                    <a:lumOff val="60000"/>
                  </a:schemeClr>
                </a:solidFill>
                <a:latin typeface="Algerian" panose="04020705040A02060702" pitchFamily="82" charset="0"/>
              </a:rPr>
              <a:t>Dataset Structure</a:t>
            </a:r>
            <a:endParaRPr lang="en-IN" sz="4400" u="sng"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253278F0-14D0-9B8C-366C-45FFA9EC79EE}"/>
              </a:ext>
            </a:extLst>
          </p:cNvPr>
          <p:cNvSpPr>
            <a:spLocks noGrp="1"/>
          </p:cNvSpPr>
          <p:nvPr>
            <p:ph sz="half" idx="1"/>
          </p:nvPr>
        </p:nvSpPr>
        <p:spPr>
          <a:xfrm>
            <a:off x="939551" y="1088797"/>
            <a:ext cx="4139561" cy="5599521"/>
          </a:xfrm>
        </p:spPr>
        <p:txBody>
          <a:bodyPr anchor="t">
            <a:normAutofit fontScale="25000" lnSpcReduction="20000"/>
          </a:bodyPr>
          <a:lstStyle/>
          <a:p>
            <a:pPr marL="0" indent="0">
              <a:buFont typeface="Arial"/>
              <a:buNone/>
            </a:pPr>
            <a:r>
              <a:rPr lang="en-US" sz="6400" b="1" dirty="0"/>
              <a:t>Customer Flight Activity:</a:t>
            </a:r>
          </a:p>
          <a:p>
            <a:pPr>
              <a:buFont typeface="Arial" panose="020B0604020202020204" pitchFamily="34" charset="0"/>
              <a:buChar char="•"/>
            </a:pPr>
            <a:r>
              <a:rPr lang="en-US" sz="7200" b="1" dirty="0"/>
              <a:t>Columns</a:t>
            </a:r>
            <a:r>
              <a:rPr lang="en-US" sz="7200" dirty="0"/>
              <a:t>:</a:t>
            </a:r>
          </a:p>
          <a:p>
            <a:pPr lvl="1">
              <a:buFont typeface="Arial" panose="020B0604020202020204" pitchFamily="34" charset="0"/>
              <a:buChar char="•"/>
            </a:pPr>
            <a:r>
              <a:rPr lang="en-US" sz="6400" dirty="0"/>
              <a:t>Loyalty Number</a:t>
            </a:r>
          </a:p>
          <a:p>
            <a:pPr lvl="1">
              <a:buFont typeface="Arial" panose="020B0604020202020204" pitchFamily="34" charset="0"/>
              <a:buChar char="•"/>
            </a:pPr>
            <a:r>
              <a:rPr lang="en-US" sz="6400" dirty="0"/>
              <a:t>Year</a:t>
            </a:r>
          </a:p>
          <a:p>
            <a:pPr lvl="1">
              <a:buFont typeface="Arial" panose="020B0604020202020204" pitchFamily="34" charset="0"/>
              <a:buChar char="•"/>
            </a:pPr>
            <a:r>
              <a:rPr lang="en-US" sz="6400" dirty="0"/>
              <a:t>Month</a:t>
            </a:r>
          </a:p>
          <a:p>
            <a:pPr lvl="1">
              <a:buFont typeface="Arial" panose="020B0604020202020204" pitchFamily="34" charset="0"/>
              <a:buChar char="•"/>
            </a:pPr>
            <a:r>
              <a:rPr lang="en-US" sz="6400" dirty="0"/>
              <a:t>Total Flights</a:t>
            </a:r>
          </a:p>
          <a:p>
            <a:pPr lvl="1">
              <a:buFont typeface="Arial" panose="020B0604020202020204" pitchFamily="34" charset="0"/>
              <a:buChar char="•"/>
            </a:pPr>
            <a:r>
              <a:rPr lang="en-US" sz="6400" dirty="0"/>
              <a:t>Distance</a:t>
            </a:r>
          </a:p>
          <a:p>
            <a:pPr lvl="1">
              <a:buFont typeface="Arial" panose="020B0604020202020204" pitchFamily="34" charset="0"/>
              <a:buChar char="•"/>
            </a:pPr>
            <a:r>
              <a:rPr lang="en-US" sz="6400" dirty="0"/>
              <a:t>Points Accumulated</a:t>
            </a:r>
          </a:p>
          <a:p>
            <a:pPr lvl="1">
              <a:buFont typeface="Arial" panose="020B0604020202020204" pitchFamily="34" charset="0"/>
              <a:buChar char="•"/>
            </a:pPr>
            <a:r>
              <a:rPr lang="en-US" sz="6400" dirty="0"/>
              <a:t>Points Redeemed</a:t>
            </a:r>
          </a:p>
          <a:p>
            <a:pPr lvl="1">
              <a:buFont typeface="Arial" panose="020B0604020202020204" pitchFamily="34" charset="0"/>
              <a:buChar char="•"/>
            </a:pPr>
            <a:r>
              <a:rPr lang="en-US" sz="6400" dirty="0"/>
              <a:t>Dollar Cost Points Redeemed</a:t>
            </a:r>
          </a:p>
          <a:p>
            <a:pPr>
              <a:buFont typeface="Arial" panose="020B0604020202020204" pitchFamily="34" charset="0"/>
              <a:buChar char="•"/>
            </a:pPr>
            <a:r>
              <a:rPr lang="en-US" sz="7200" b="1" dirty="0"/>
              <a:t>Rows</a:t>
            </a:r>
            <a:r>
              <a:rPr lang="en-US" sz="7200" dirty="0"/>
              <a:t>: 392,936 entries</a:t>
            </a:r>
          </a:p>
          <a:p>
            <a:pPr marL="0" indent="0">
              <a:buFont typeface="Arial"/>
              <a:buNone/>
            </a:pPr>
            <a:endParaRPr lang="en-IN" dirty="0"/>
          </a:p>
          <a:p>
            <a:endParaRPr lang="en-IN" dirty="0"/>
          </a:p>
        </p:txBody>
      </p:sp>
      <p:sp>
        <p:nvSpPr>
          <p:cNvPr id="4" name="Content Placeholder 3">
            <a:extLst>
              <a:ext uri="{FF2B5EF4-FFF2-40B4-BE49-F238E27FC236}">
                <a16:creationId xmlns:a16="http://schemas.microsoft.com/office/drawing/2014/main" id="{436DFFEC-2DAC-DCCF-D03A-CB3B6AF7EBEF}"/>
              </a:ext>
            </a:extLst>
          </p:cNvPr>
          <p:cNvSpPr>
            <a:spLocks noGrp="1"/>
          </p:cNvSpPr>
          <p:nvPr>
            <p:ph sz="half" idx="2"/>
          </p:nvPr>
        </p:nvSpPr>
        <p:spPr>
          <a:xfrm>
            <a:off x="5821895" y="1134533"/>
            <a:ext cx="4995332" cy="5723467"/>
          </a:xfrm>
        </p:spPr>
        <p:txBody>
          <a:bodyPr anchor="t">
            <a:normAutofit fontScale="25000" lnSpcReduction="20000"/>
          </a:bodyPr>
          <a:lstStyle/>
          <a:p>
            <a:r>
              <a:rPr lang="en-IN" sz="6400" b="1" dirty="0"/>
              <a:t>Customer Loyalty History</a:t>
            </a:r>
          </a:p>
          <a:p>
            <a:pPr>
              <a:buFont typeface="Arial" panose="020B0604020202020204" pitchFamily="34" charset="0"/>
              <a:buChar char="•"/>
            </a:pPr>
            <a:r>
              <a:rPr lang="en-IN" sz="6400" b="1" dirty="0"/>
              <a:t>Columns</a:t>
            </a:r>
            <a:r>
              <a:rPr lang="en-IN" sz="6400" dirty="0"/>
              <a:t>:</a:t>
            </a:r>
          </a:p>
          <a:p>
            <a:pPr marL="742950" lvl="1" indent="-285750">
              <a:buFont typeface="Arial" panose="020B0604020202020204" pitchFamily="34" charset="0"/>
              <a:buChar char="•"/>
            </a:pPr>
            <a:r>
              <a:rPr lang="en-IN" sz="4800" dirty="0"/>
              <a:t>Loyalty Number</a:t>
            </a:r>
          </a:p>
          <a:p>
            <a:pPr marL="742950" lvl="1" indent="-285750">
              <a:buFont typeface="Arial" panose="020B0604020202020204" pitchFamily="34" charset="0"/>
              <a:buChar char="•"/>
            </a:pPr>
            <a:r>
              <a:rPr lang="en-IN" sz="4800" dirty="0"/>
              <a:t>Country</a:t>
            </a:r>
          </a:p>
          <a:p>
            <a:pPr marL="742950" lvl="1" indent="-285750">
              <a:buFont typeface="Arial" panose="020B0604020202020204" pitchFamily="34" charset="0"/>
              <a:buChar char="•"/>
            </a:pPr>
            <a:r>
              <a:rPr lang="en-IN" sz="4800" dirty="0"/>
              <a:t>Province</a:t>
            </a:r>
          </a:p>
          <a:p>
            <a:pPr marL="742950" lvl="1" indent="-285750">
              <a:buFont typeface="Arial" panose="020B0604020202020204" pitchFamily="34" charset="0"/>
              <a:buChar char="•"/>
            </a:pPr>
            <a:r>
              <a:rPr lang="en-IN" sz="4800" dirty="0"/>
              <a:t>City</a:t>
            </a:r>
          </a:p>
          <a:p>
            <a:pPr marL="742950" lvl="1" indent="-285750">
              <a:buFont typeface="Arial" panose="020B0604020202020204" pitchFamily="34" charset="0"/>
              <a:buChar char="•"/>
            </a:pPr>
            <a:r>
              <a:rPr lang="en-IN" sz="4800" dirty="0"/>
              <a:t>Postal Code</a:t>
            </a:r>
          </a:p>
          <a:p>
            <a:pPr marL="742950" lvl="1" indent="-285750">
              <a:buFont typeface="Arial" panose="020B0604020202020204" pitchFamily="34" charset="0"/>
              <a:buChar char="•"/>
            </a:pPr>
            <a:r>
              <a:rPr lang="en-IN" sz="4800" dirty="0"/>
              <a:t>Gender</a:t>
            </a:r>
          </a:p>
          <a:p>
            <a:pPr marL="742950" lvl="1" indent="-285750">
              <a:buFont typeface="Arial" panose="020B0604020202020204" pitchFamily="34" charset="0"/>
              <a:buChar char="•"/>
            </a:pPr>
            <a:r>
              <a:rPr lang="en-IN" sz="4800" dirty="0"/>
              <a:t>Education   </a:t>
            </a:r>
          </a:p>
          <a:p>
            <a:pPr marL="742950" lvl="1" indent="-285750">
              <a:buFont typeface="Arial" panose="020B0604020202020204" pitchFamily="34" charset="0"/>
              <a:buChar char="•"/>
            </a:pPr>
            <a:r>
              <a:rPr lang="en-IN" sz="4800" dirty="0"/>
              <a:t>Salary</a:t>
            </a:r>
          </a:p>
          <a:p>
            <a:pPr marL="742950" lvl="1" indent="-285750">
              <a:buFont typeface="Arial" panose="020B0604020202020204" pitchFamily="34" charset="0"/>
              <a:buChar char="•"/>
            </a:pPr>
            <a:r>
              <a:rPr lang="en-IN" sz="4800" dirty="0"/>
              <a:t>Marital Status</a:t>
            </a:r>
          </a:p>
          <a:p>
            <a:pPr marL="742950" lvl="1" indent="-285750">
              <a:buFont typeface="Arial" panose="020B0604020202020204" pitchFamily="34" charset="0"/>
              <a:buChar char="•"/>
            </a:pPr>
            <a:r>
              <a:rPr lang="en-IN" sz="4800" dirty="0"/>
              <a:t>Loyalty Card</a:t>
            </a:r>
          </a:p>
          <a:p>
            <a:pPr marL="742950" lvl="1" indent="-285750">
              <a:buFont typeface="Arial" panose="020B0604020202020204" pitchFamily="34" charset="0"/>
              <a:buChar char="•"/>
            </a:pPr>
            <a:r>
              <a:rPr lang="en-IN" sz="4800" dirty="0"/>
              <a:t>CLV (Customer Lifetime Value)</a:t>
            </a:r>
          </a:p>
          <a:p>
            <a:pPr marL="742950" lvl="1" indent="-285750">
              <a:buFont typeface="Arial" panose="020B0604020202020204" pitchFamily="34" charset="0"/>
              <a:buChar char="•"/>
            </a:pPr>
            <a:r>
              <a:rPr lang="en-IN" sz="4800" dirty="0" err="1"/>
              <a:t>Enrollment</a:t>
            </a:r>
            <a:r>
              <a:rPr lang="en-IN" sz="4800" dirty="0"/>
              <a:t> Type</a:t>
            </a:r>
          </a:p>
          <a:p>
            <a:pPr marL="742950" lvl="1" indent="-285750">
              <a:buFont typeface="Arial" panose="020B0604020202020204" pitchFamily="34" charset="0"/>
              <a:buChar char="•"/>
            </a:pPr>
            <a:r>
              <a:rPr lang="en-IN" sz="4800" dirty="0" err="1"/>
              <a:t>Enrollment</a:t>
            </a:r>
            <a:r>
              <a:rPr lang="en-IN" sz="4800" dirty="0"/>
              <a:t> Year</a:t>
            </a:r>
          </a:p>
          <a:p>
            <a:pPr marL="742950" lvl="1" indent="-285750">
              <a:buFont typeface="Arial" panose="020B0604020202020204" pitchFamily="34" charset="0"/>
              <a:buChar char="•"/>
            </a:pPr>
            <a:r>
              <a:rPr lang="en-IN" sz="4800" dirty="0" err="1"/>
              <a:t>Enrollment</a:t>
            </a:r>
            <a:r>
              <a:rPr lang="en-IN" sz="4800" dirty="0"/>
              <a:t> Month</a:t>
            </a:r>
          </a:p>
          <a:p>
            <a:pPr marL="742950" lvl="1" indent="-285750">
              <a:buFont typeface="Arial" panose="020B0604020202020204" pitchFamily="34" charset="0"/>
              <a:buChar char="•"/>
            </a:pPr>
            <a:r>
              <a:rPr lang="en-IN" sz="4800" dirty="0"/>
              <a:t>Cancellation Year</a:t>
            </a:r>
          </a:p>
          <a:p>
            <a:pPr marL="742950" lvl="1" indent="-285750">
              <a:buFont typeface="Arial" panose="020B0604020202020204" pitchFamily="34" charset="0"/>
              <a:buChar char="•"/>
            </a:pPr>
            <a:r>
              <a:rPr lang="en-IN" sz="4800" dirty="0"/>
              <a:t>Cancellation Month</a:t>
            </a:r>
          </a:p>
          <a:p>
            <a:pPr>
              <a:buFont typeface="Arial" panose="020B0604020202020204" pitchFamily="34" charset="0"/>
              <a:buChar char="•"/>
            </a:pPr>
            <a:r>
              <a:rPr lang="en-IN" sz="6400" b="1" dirty="0"/>
              <a:t>Rows</a:t>
            </a:r>
            <a:r>
              <a:rPr lang="en-IN" sz="6400" dirty="0"/>
              <a:t>: 16,737 entries</a:t>
            </a:r>
          </a:p>
          <a:p>
            <a:endParaRPr lang="en-IN" dirty="0"/>
          </a:p>
        </p:txBody>
      </p:sp>
      <p:sp>
        <p:nvSpPr>
          <p:cNvPr id="5" name="Title 1">
            <a:extLst>
              <a:ext uri="{FF2B5EF4-FFF2-40B4-BE49-F238E27FC236}">
                <a16:creationId xmlns:a16="http://schemas.microsoft.com/office/drawing/2014/main" id="{09C2B245-FDE1-BCB6-C2AE-7CF25246EF31}"/>
              </a:ext>
            </a:extLst>
          </p:cNvPr>
          <p:cNvSpPr txBox="1">
            <a:spLocks/>
          </p:cNvSpPr>
          <p:nvPr/>
        </p:nvSpPr>
        <p:spPr>
          <a:xfrm>
            <a:off x="685801" y="609600"/>
            <a:ext cx="10131425" cy="1456267"/>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400" dirty="0">
                <a:latin typeface="Algerian" panose="04020705040A02060702" pitchFamily="82" charset="0"/>
              </a:rPr>
            </a:br>
            <a:r>
              <a:rPr lang="en-US" sz="4400" dirty="0">
                <a:latin typeface="Algerian" panose="04020705040A02060702" pitchFamily="82" charset="0"/>
              </a:rPr>
              <a:t>					</a:t>
            </a:r>
            <a:endParaRPr lang="en-IN" sz="4400" dirty="0">
              <a:latin typeface="Algerian" panose="04020705040A02060702" pitchFamily="82" charset="0"/>
            </a:endParaRPr>
          </a:p>
        </p:txBody>
      </p:sp>
      <p:sp>
        <p:nvSpPr>
          <p:cNvPr id="6" name="Content Placeholder 2">
            <a:extLst>
              <a:ext uri="{FF2B5EF4-FFF2-40B4-BE49-F238E27FC236}">
                <a16:creationId xmlns:a16="http://schemas.microsoft.com/office/drawing/2014/main" id="{568D44C1-5B4C-1925-6A92-CA8E64BD37B2}"/>
              </a:ext>
            </a:extLst>
          </p:cNvPr>
          <p:cNvSpPr txBox="1">
            <a:spLocks/>
          </p:cNvSpPr>
          <p:nvPr/>
        </p:nvSpPr>
        <p:spPr>
          <a:xfrm>
            <a:off x="685801" y="1489436"/>
            <a:ext cx="3650529" cy="437718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IN" dirty="0"/>
          </a:p>
        </p:txBody>
      </p:sp>
    </p:spTree>
    <p:extLst>
      <p:ext uri="{BB962C8B-B14F-4D97-AF65-F5344CB8AC3E}">
        <p14:creationId xmlns:p14="http://schemas.microsoft.com/office/powerpoint/2010/main" val="311624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animEffect transition="in" filter="fade">
                                      <p:cBhvr>
                                        <p:cTn id="82" dur="1000"/>
                                        <p:tgtEl>
                                          <p:spTgt spid="4">
                                            <p:txEl>
                                              <p:pRg st="0" end="0"/>
                                            </p:txEl>
                                          </p:spTgt>
                                        </p:tgtEl>
                                      </p:cBhvr>
                                    </p:animEffect>
                                    <p:anim calcmode="lin" valueType="num">
                                      <p:cBhvr>
                                        <p:cTn id="8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1000"/>
                                        <p:tgtEl>
                                          <p:spTgt spid="4">
                                            <p:txEl>
                                              <p:pRg st="1" end="1"/>
                                            </p:txEl>
                                          </p:spTgt>
                                        </p:tgtEl>
                                      </p:cBhvr>
                                    </p:animEffect>
                                    <p:anim calcmode="lin" valueType="num">
                                      <p:cBhvr>
                                        <p:cTn id="9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
                                            <p:txEl>
                                              <p:pRg st="2" end="2"/>
                                            </p:txEl>
                                          </p:spTgt>
                                        </p:tgtEl>
                                        <p:attrNameLst>
                                          <p:attrName>style.visibility</p:attrName>
                                        </p:attrNameLst>
                                      </p:cBhvr>
                                      <p:to>
                                        <p:strVal val="visible"/>
                                      </p:to>
                                    </p:set>
                                    <p:animEffect transition="in" filter="fade">
                                      <p:cBhvr>
                                        <p:cTn id="94" dur="1000"/>
                                        <p:tgtEl>
                                          <p:spTgt spid="4">
                                            <p:txEl>
                                              <p:pRg st="2" end="2"/>
                                            </p:txEl>
                                          </p:spTgt>
                                        </p:tgtEl>
                                      </p:cBhvr>
                                    </p:animEffect>
                                    <p:anim calcmode="lin" valueType="num">
                                      <p:cBhvr>
                                        <p:cTn id="9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xEl>
                                              <p:pRg st="3" end="3"/>
                                            </p:txEl>
                                          </p:spTgt>
                                        </p:tgtEl>
                                        <p:attrNameLst>
                                          <p:attrName>style.visibility</p:attrName>
                                        </p:attrNameLst>
                                      </p:cBhvr>
                                      <p:to>
                                        <p:strVal val="visible"/>
                                      </p:to>
                                    </p:set>
                                    <p:animEffect transition="in" filter="fade">
                                      <p:cBhvr>
                                        <p:cTn id="99" dur="1000"/>
                                        <p:tgtEl>
                                          <p:spTgt spid="4">
                                            <p:txEl>
                                              <p:pRg st="3" end="3"/>
                                            </p:txEl>
                                          </p:spTgt>
                                        </p:tgtEl>
                                      </p:cBhvr>
                                    </p:animEffect>
                                    <p:anim calcmode="lin" valueType="num">
                                      <p:cBhvr>
                                        <p:cTn id="10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
                                            <p:txEl>
                                              <p:pRg st="4" end="4"/>
                                            </p:txEl>
                                          </p:spTgt>
                                        </p:tgtEl>
                                        <p:attrNameLst>
                                          <p:attrName>style.visibility</p:attrName>
                                        </p:attrNameLst>
                                      </p:cBhvr>
                                      <p:to>
                                        <p:strVal val="visible"/>
                                      </p:to>
                                    </p:set>
                                    <p:animEffect transition="in" filter="fade">
                                      <p:cBhvr>
                                        <p:cTn id="104" dur="1000"/>
                                        <p:tgtEl>
                                          <p:spTgt spid="4">
                                            <p:txEl>
                                              <p:pRg st="4" end="4"/>
                                            </p:txEl>
                                          </p:spTgt>
                                        </p:tgtEl>
                                      </p:cBhvr>
                                    </p:animEffect>
                                    <p:anim calcmode="lin" valueType="num">
                                      <p:cBhvr>
                                        <p:cTn id="10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
                                            <p:txEl>
                                              <p:pRg st="5" end="5"/>
                                            </p:txEl>
                                          </p:spTgt>
                                        </p:tgtEl>
                                        <p:attrNameLst>
                                          <p:attrName>style.visibility</p:attrName>
                                        </p:attrNameLst>
                                      </p:cBhvr>
                                      <p:to>
                                        <p:strVal val="visible"/>
                                      </p:to>
                                    </p:set>
                                    <p:animEffect transition="in" filter="fade">
                                      <p:cBhvr>
                                        <p:cTn id="109" dur="1000"/>
                                        <p:tgtEl>
                                          <p:spTgt spid="4">
                                            <p:txEl>
                                              <p:pRg st="5" end="5"/>
                                            </p:txEl>
                                          </p:spTgt>
                                        </p:tgtEl>
                                      </p:cBhvr>
                                    </p:animEffect>
                                    <p:anim calcmode="lin" valueType="num">
                                      <p:cBhvr>
                                        <p:cTn id="11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
                                            <p:txEl>
                                              <p:pRg st="6" end="6"/>
                                            </p:txEl>
                                          </p:spTgt>
                                        </p:tgtEl>
                                        <p:attrNameLst>
                                          <p:attrName>style.visibility</p:attrName>
                                        </p:attrNameLst>
                                      </p:cBhvr>
                                      <p:to>
                                        <p:strVal val="visible"/>
                                      </p:to>
                                    </p:set>
                                    <p:animEffect transition="in" filter="fade">
                                      <p:cBhvr>
                                        <p:cTn id="114" dur="1000"/>
                                        <p:tgtEl>
                                          <p:spTgt spid="4">
                                            <p:txEl>
                                              <p:pRg st="6" end="6"/>
                                            </p:txEl>
                                          </p:spTgt>
                                        </p:tgtEl>
                                      </p:cBhvr>
                                    </p:animEffect>
                                    <p:anim calcmode="lin" valueType="num">
                                      <p:cBhvr>
                                        <p:cTn id="11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Effect transition="in" filter="fade">
                                      <p:cBhvr>
                                        <p:cTn id="119" dur="1000"/>
                                        <p:tgtEl>
                                          <p:spTgt spid="4">
                                            <p:txEl>
                                              <p:pRg st="7" end="7"/>
                                            </p:txEl>
                                          </p:spTgt>
                                        </p:tgtEl>
                                      </p:cBhvr>
                                    </p:animEffect>
                                    <p:anim calcmode="lin" valueType="num">
                                      <p:cBhvr>
                                        <p:cTn id="12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
                                            <p:txEl>
                                              <p:pRg st="8" end="8"/>
                                            </p:txEl>
                                          </p:spTgt>
                                        </p:tgtEl>
                                        <p:attrNameLst>
                                          <p:attrName>style.visibility</p:attrName>
                                        </p:attrNameLst>
                                      </p:cBhvr>
                                      <p:to>
                                        <p:strVal val="visible"/>
                                      </p:to>
                                    </p:set>
                                    <p:animEffect transition="in" filter="fade">
                                      <p:cBhvr>
                                        <p:cTn id="124" dur="1000"/>
                                        <p:tgtEl>
                                          <p:spTgt spid="4">
                                            <p:txEl>
                                              <p:pRg st="8" end="8"/>
                                            </p:txEl>
                                          </p:spTgt>
                                        </p:tgtEl>
                                      </p:cBhvr>
                                    </p:animEffect>
                                    <p:anim calcmode="lin" valueType="num">
                                      <p:cBhvr>
                                        <p:cTn id="12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6"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
                                            <p:txEl>
                                              <p:pRg st="9" end="9"/>
                                            </p:txEl>
                                          </p:spTgt>
                                        </p:tgtEl>
                                        <p:attrNameLst>
                                          <p:attrName>style.visibility</p:attrName>
                                        </p:attrNameLst>
                                      </p:cBhvr>
                                      <p:to>
                                        <p:strVal val="visible"/>
                                      </p:to>
                                    </p:set>
                                    <p:animEffect transition="in" filter="fade">
                                      <p:cBhvr>
                                        <p:cTn id="129" dur="1000"/>
                                        <p:tgtEl>
                                          <p:spTgt spid="4">
                                            <p:txEl>
                                              <p:pRg st="9" end="9"/>
                                            </p:txEl>
                                          </p:spTgt>
                                        </p:tgtEl>
                                      </p:cBhvr>
                                    </p:animEffect>
                                    <p:anim calcmode="lin" valueType="num">
                                      <p:cBhvr>
                                        <p:cTn id="13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31"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
                                            <p:txEl>
                                              <p:pRg st="10" end="10"/>
                                            </p:txEl>
                                          </p:spTgt>
                                        </p:tgtEl>
                                        <p:attrNameLst>
                                          <p:attrName>style.visibility</p:attrName>
                                        </p:attrNameLst>
                                      </p:cBhvr>
                                      <p:to>
                                        <p:strVal val="visible"/>
                                      </p:to>
                                    </p:set>
                                    <p:animEffect transition="in" filter="fade">
                                      <p:cBhvr>
                                        <p:cTn id="134" dur="1000"/>
                                        <p:tgtEl>
                                          <p:spTgt spid="4">
                                            <p:txEl>
                                              <p:pRg st="10" end="10"/>
                                            </p:txEl>
                                          </p:spTgt>
                                        </p:tgtEl>
                                      </p:cBhvr>
                                    </p:animEffect>
                                    <p:anim calcmode="lin" valueType="num">
                                      <p:cBhvr>
                                        <p:cTn id="13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6"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
                                            <p:txEl>
                                              <p:pRg st="11" end="11"/>
                                            </p:txEl>
                                          </p:spTgt>
                                        </p:tgtEl>
                                        <p:attrNameLst>
                                          <p:attrName>style.visibility</p:attrName>
                                        </p:attrNameLst>
                                      </p:cBhvr>
                                      <p:to>
                                        <p:strVal val="visible"/>
                                      </p:to>
                                    </p:set>
                                    <p:animEffect transition="in" filter="fade">
                                      <p:cBhvr>
                                        <p:cTn id="139" dur="1000"/>
                                        <p:tgtEl>
                                          <p:spTgt spid="4">
                                            <p:txEl>
                                              <p:pRg st="11" end="11"/>
                                            </p:txEl>
                                          </p:spTgt>
                                        </p:tgtEl>
                                      </p:cBhvr>
                                    </p:animEffect>
                                    <p:anim calcmode="lin" valueType="num">
                                      <p:cBhvr>
                                        <p:cTn id="14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1"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
                                            <p:txEl>
                                              <p:pRg st="12" end="12"/>
                                            </p:txEl>
                                          </p:spTgt>
                                        </p:tgtEl>
                                        <p:attrNameLst>
                                          <p:attrName>style.visibility</p:attrName>
                                        </p:attrNameLst>
                                      </p:cBhvr>
                                      <p:to>
                                        <p:strVal val="visible"/>
                                      </p:to>
                                    </p:set>
                                    <p:animEffect transition="in" filter="fade">
                                      <p:cBhvr>
                                        <p:cTn id="144" dur="1000"/>
                                        <p:tgtEl>
                                          <p:spTgt spid="4">
                                            <p:txEl>
                                              <p:pRg st="12" end="12"/>
                                            </p:txEl>
                                          </p:spTgt>
                                        </p:tgtEl>
                                      </p:cBhvr>
                                    </p:animEffect>
                                    <p:anim calcmode="lin" valueType="num">
                                      <p:cBhvr>
                                        <p:cTn id="14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6"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
                                            <p:txEl>
                                              <p:pRg st="13" end="13"/>
                                            </p:txEl>
                                          </p:spTgt>
                                        </p:tgtEl>
                                        <p:attrNameLst>
                                          <p:attrName>style.visibility</p:attrName>
                                        </p:attrNameLst>
                                      </p:cBhvr>
                                      <p:to>
                                        <p:strVal val="visible"/>
                                      </p:to>
                                    </p:set>
                                    <p:animEffect transition="in" filter="fade">
                                      <p:cBhvr>
                                        <p:cTn id="149" dur="1000"/>
                                        <p:tgtEl>
                                          <p:spTgt spid="4">
                                            <p:txEl>
                                              <p:pRg st="13" end="13"/>
                                            </p:txEl>
                                          </p:spTgt>
                                        </p:tgtEl>
                                      </p:cBhvr>
                                    </p:animEffect>
                                    <p:anim calcmode="lin" valueType="num">
                                      <p:cBhvr>
                                        <p:cTn id="150"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51"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
                                            <p:txEl>
                                              <p:pRg st="14" end="14"/>
                                            </p:txEl>
                                          </p:spTgt>
                                        </p:tgtEl>
                                        <p:attrNameLst>
                                          <p:attrName>style.visibility</p:attrName>
                                        </p:attrNameLst>
                                      </p:cBhvr>
                                      <p:to>
                                        <p:strVal val="visible"/>
                                      </p:to>
                                    </p:set>
                                    <p:animEffect transition="in" filter="fade">
                                      <p:cBhvr>
                                        <p:cTn id="154" dur="1000"/>
                                        <p:tgtEl>
                                          <p:spTgt spid="4">
                                            <p:txEl>
                                              <p:pRg st="14" end="14"/>
                                            </p:txEl>
                                          </p:spTgt>
                                        </p:tgtEl>
                                      </p:cBhvr>
                                    </p:animEffect>
                                    <p:anim calcmode="lin" valueType="num">
                                      <p:cBhvr>
                                        <p:cTn id="155"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56"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
                                            <p:txEl>
                                              <p:pRg st="15" end="15"/>
                                            </p:txEl>
                                          </p:spTgt>
                                        </p:tgtEl>
                                        <p:attrNameLst>
                                          <p:attrName>style.visibility</p:attrName>
                                        </p:attrNameLst>
                                      </p:cBhvr>
                                      <p:to>
                                        <p:strVal val="visible"/>
                                      </p:to>
                                    </p:set>
                                    <p:animEffect transition="in" filter="fade">
                                      <p:cBhvr>
                                        <p:cTn id="159" dur="1000"/>
                                        <p:tgtEl>
                                          <p:spTgt spid="4">
                                            <p:txEl>
                                              <p:pRg st="15" end="15"/>
                                            </p:txEl>
                                          </p:spTgt>
                                        </p:tgtEl>
                                      </p:cBhvr>
                                    </p:animEffect>
                                    <p:anim calcmode="lin" valueType="num">
                                      <p:cBhvr>
                                        <p:cTn id="160"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61"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
                                            <p:txEl>
                                              <p:pRg st="16" end="16"/>
                                            </p:txEl>
                                          </p:spTgt>
                                        </p:tgtEl>
                                        <p:attrNameLst>
                                          <p:attrName>style.visibility</p:attrName>
                                        </p:attrNameLst>
                                      </p:cBhvr>
                                      <p:to>
                                        <p:strVal val="visible"/>
                                      </p:to>
                                    </p:set>
                                    <p:animEffect transition="in" filter="fade">
                                      <p:cBhvr>
                                        <p:cTn id="164" dur="1000"/>
                                        <p:tgtEl>
                                          <p:spTgt spid="4">
                                            <p:txEl>
                                              <p:pRg st="16" end="16"/>
                                            </p:txEl>
                                          </p:spTgt>
                                        </p:tgtEl>
                                      </p:cBhvr>
                                    </p:animEffect>
                                    <p:anim calcmode="lin" valueType="num">
                                      <p:cBhvr>
                                        <p:cTn id="165"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66"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
                                            <p:txEl>
                                              <p:pRg st="17" end="17"/>
                                            </p:txEl>
                                          </p:spTgt>
                                        </p:tgtEl>
                                        <p:attrNameLst>
                                          <p:attrName>style.visibility</p:attrName>
                                        </p:attrNameLst>
                                      </p:cBhvr>
                                      <p:to>
                                        <p:strVal val="visible"/>
                                      </p:to>
                                    </p:set>
                                    <p:animEffect transition="in" filter="fade">
                                      <p:cBhvr>
                                        <p:cTn id="169" dur="1000"/>
                                        <p:tgtEl>
                                          <p:spTgt spid="4">
                                            <p:txEl>
                                              <p:pRg st="17" end="17"/>
                                            </p:txEl>
                                          </p:spTgt>
                                        </p:tgtEl>
                                      </p:cBhvr>
                                    </p:animEffect>
                                    <p:anim calcmode="lin" valueType="num">
                                      <p:cBhvr>
                                        <p:cTn id="170"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71" dur="1000" fill="hold"/>
                                        <p:tgtEl>
                                          <p:spTgt spid="4">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4">
                                            <p:txEl>
                                              <p:pRg st="18" end="18"/>
                                            </p:txEl>
                                          </p:spTgt>
                                        </p:tgtEl>
                                        <p:attrNameLst>
                                          <p:attrName>style.visibility</p:attrName>
                                        </p:attrNameLst>
                                      </p:cBhvr>
                                      <p:to>
                                        <p:strVal val="visible"/>
                                      </p:to>
                                    </p:set>
                                    <p:animEffect transition="in" filter="fade">
                                      <p:cBhvr>
                                        <p:cTn id="176" dur="1000"/>
                                        <p:tgtEl>
                                          <p:spTgt spid="4">
                                            <p:txEl>
                                              <p:pRg st="18" end="18"/>
                                            </p:txEl>
                                          </p:spTgt>
                                        </p:tgtEl>
                                      </p:cBhvr>
                                    </p:animEffect>
                                    <p:anim calcmode="lin" valueType="num">
                                      <p:cBhvr>
                                        <p:cTn id="177"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58F19E-2ED2-3879-6651-F7F18E719FF6}"/>
              </a:ext>
            </a:extLst>
          </p:cNvPr>
          <p:cNvPicPr>
            <a:picLocks noChangeAspect="1"/>
          </p:cNvPicPr>
          <p:nvPr/>
        </p:nvPicPr>
        <p:blipFill>
          <a:blip r:embed="rId3"/>
          <a:stretch>
            <a:fillRect/>
          </a:stretch>
        </p:blipFill>
        <p:spPr>
          <a:xfrm>
            <a:off x="864037" y="1695383"/>
            <a:ext cx="10642162" cy="4542500"/>
          </a:xfrm>
          <a:prstGeom prst="rect">
            <a:avLst/>
          </a:prstGeom>
        </p:spPr>
      </p:pic>
      <p:sp>
        <p:nvSpPr>
          <p:cNvPr id="7" name="Title 6">
            <a:extLst>
              <a:ext uri="{FF2B5EF4-FFF2-40B4-BE49-F238E27FC236}">
                <a16:creationId xmlns:a16="http://schemas.microsoft.com/office/drawing/2014/main" id="{E0382926-2105-0C62-3C0E-74D8BB78A3C8}"/>
              </a:ext>
            </a:extLst>
          </p:cNvPr>
          <p:cNvSpPr>
            <a:spLocks noGrp="1"/>
          </p:cNvSpPr>
          <p:nvPr>
            <p:ph type="title"/>
          </p:nvPr>
        </p:nvSpPr>
        <p:spPr>
          <a:xfrm>
            <a:off x="864037" y="124906"/>
            <a:ext cx="10131425" cy="1456267"/>
          </a:xfrm>
        </p:spPr>
        <p:txBody>
          <a:bodyPr>
            <a:noAutofit/>
          </a:bodyPr>
          <a:lstStyle/>
          <a:p>
            <a:r>
              <a:rPr lang="en-IN" sz="2400" dirty="0"/>
              <a:t>.</a:t>
            </a:r>
            <a:r>
              <a:rPr lang="en-IN" sz="2400" dirty="0">
                <a:solidFill>
                  <a:schemeClr val="accent6">
                    <a:lumMod val="40000"/>
                    <a:lumOff val="60000"/>
                  </a:schemeClr>
                </a:solidFill>
                <a:latin typeface="Algerian" panose="04020705040A02060702" pitchFamily="82" charset="0"/>
              </a:rPr>
              <a:t>describe() – gives only numerical columns </a:t>
            </a:r>
            <a:br>
              <a:rPr lang="en-IN" sz="2400" dirty="0">
                <a:solidFill>
                  <a:schemeClr val="accent6">
                    <a:lumMod val="40000"/>
                    <a:lumOff val="60000"/>
                  </a:schemeClr>
                </a:solidFill>
                <a:latin typeface="Algerian" panose="04020705040A02060702" pitchFamily="82" charset="0"/>
              </a:rPr>
            </a:br>
            <a:r>
              <a:rPr lang="en-IN" sz="2400" dirty="0">
                <a:solidFill>
                  <a:schemeClr val="accent6">
                    <a:lumMod val="40000"/>
                    <a:lumOff val="60000"/>
                  </a:schemeClr>
                </a:solidFill>
                <a:latin typeface="Algerian" panose="04020705040A02060702" pitchFamily="82" charset="0"/>
              </a:rPr>
              <a:t>thus subtracted / reduced the numerical columns from total columns to get the categorial columns</a:t>
            </a:r>
          </a:p>
        </p:txBody>
      </p:sp>
    </p:spTree>
    <p:extLst>
      <p:ext uri="{BB962C8B-B14F-4D97-AF65-F5344CB8AC3E}">
        <p14:creationId xmlns:p14="http://schemas.microsoft.com/office/powerpoint/2010/main" val="364883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46E3C-914E-3DF5-3559-A97336E3E18A}"/>
              </a:ext>
            </a:extLst>
          </p:cNvPr>
          <p:cNvSpPr>
            <a:spLocks noGrp="1"/>
          </p:cNvSpPr>
          <p:nvPr>
            <p:ph type="title"/>
          </p:nvPr>
        </p:nvSpPr>
        <p:spPr>
          <a:xfrm>
            <a:off x="685801" y="609600"/>
            <a:ext cx="10131425" cy="973667"/>
          </a:xfrm>
        </p:spPr>
        <p:txBody>
          <a:bodyPr>
            <a:normAutofit/>
          </a:bodyPr>
          <a:lstStyle/>
          <a:p>
            <a:r>
              <a:rPr lang="en-IN" sz="4400" u="sng" dirty="0">
                <a:solidFill>
                  <a:schemeClr val="accent6">
                    <a:lumMod val="40000"/>
                    <a:lumOff val="60000"/>
                  </a:schemeClr>
                </a:solidFill>
                <a:latin typeface="Algerian" panose="04020705040A02060702" pitchFamily="82" charset="0"/>
              </a:rPr>
              <a:t>Data preprocessing </a:t>
            </a:r>
          </a:p>
        </p:txBody>
      </p:sp>
      <p:sp>
        <p:nvSpPr>
          <p:cNvPr id="6" name="Content Placeholder 5">
            <a:extLst>
              <a:ext uri="{FF2B5EF4-FFF2-40B4-BE49-F238E27FC236}">
                <a16:creationId xmlns:a16="http://schemas.microsoft.com/office/drawing/2014/main" id="{4C133AB2-CD70-B2C2-5D20-A7C9D26116A1}"/>
              </a:ext>
            </a:extLst>
          </p:cNvPr>
          <p:cNvSpPr>
            <a:spLocks noGrp="1"/>
          </p:cNvSpPr>
          <p:nvPr>
            <p:ph idx="1"/>
          </p:nvPr>
        </p:nvSpPr>
        <p:spPr/>
        <p:txBody>
          <a:bodyPr anchor="t">
            <a:normAutofit fontScale="92500" lnSpcReduction="20000"/>
          </a:bodyPr>
          <a:lstStyle/>
          <a:p>
            <a:pPr marL="0" indent="0">
              <a:buNone/>
            </a:pPr>
            <a:r>
              <a:rPr lang="en-US" b="1" dirty="0"/>
              <a:t>Importing And Inspecting :</a:t>
            </a:r>
          </a:p>
          <a:p>
            <a:pPr lvl="1"/>
            <a:r>
              <a:rPr lang="en-US" b="1" dirty="0"/>
              <a:t>Imported the  necessary libraries – Pandas(pd) , </a:t>
            </a:r>
            <a:r>
              <a:rPr lang="en-US" b="1" dirty="0" err="1"/>
              <a:t>Numpy</a:t>
            </a:r>
            <a:r>
              <a:rPr lang="en-US" b="1" dirty="0"/>
              <a:t>(np) , </a:t>
            </a:r>
            <a:r>
              <a:rPr lang="en-US" b="1" dirty="0" err="1"/>
              <a:t>Matplotlib.pyplot</a:t>
            </a:r>
            <a:r>
              <a:rPr lang="en-US" b="1" dirty="0"/>
              <a:t>(</a:t>
            </a:r>
            <a:r>
              <a:rPr lang="en-US" b="1" dirty="0" err="1"/>
              <a:t>plt</a:t>
            </a:r>
            <a:r>
              <a:rPr lang="en-US" b="1" dirty="0"/>
              <a:t>) , Seaborn(</a:t>
            </a:r>
            <a:r>
              <a:rPr lang="en-US" b="1" dirty="0" err="1"/>
              <a:t>sns</a:t>
            </a:r>
            <a:r>
              <a:rPr lang="en-US" b="1" dirty="0"/>
              <a:t>).</a:t>
            </a:r>
          </a:p>
          <a:p>
            <a:pPr lvl="1"/>
            <a:r>
              <a:rPr lang="en-US" b="1" dirty="0"/>
              <a:t>Imported the data by using the “read()” function .</a:t>
            </a:r>
          </a:p>
          <a:p>
            <a:pPr lvl="1"/>
            <a:r>
              <a:rPr lang="en-US" b="1" dirty="0"/>
              <a:t>Used functions like - head() ,tail(), info() and describe().</a:t>
            </a:r>
          </a:p>
          <a:p>
            <a:pPr marL="0" indent="0">
              <a:buNone/>
            </a:pPr>
            <a:endParaRPr lang="en-US" b="1" dirty="0"/>
          </a:p>
          <a:p>
            <a:pPr marL="0" indent="0">
              <a:buNone/>
            </a:pPr>
            <a:r>
              <a:rPr lang="en-US" b="1" dirty="0"/>
              <a:t>Handling Missing Values</a:t>
            </a:r>
            <a:r>
              <a:rPr lang="en-US" dirty="0"/>
              <a:t>:</a:t>
            </a:r>
          </a:p>
          <a:p>
            <a:pPr marL="742950" lvl="1" indent="-285750">
              <a:buFont typeface="Arial" panose="020B0604020202020204" pitchFamily="34" charset="0"/>
              <a:buChar char="•"/>
            </a:pPr>
            <a:r>
              <a:rPr lang="en-US" dirty="0"/>
              <a:t>Identified missing values in 'Salary', 'Cancellation Year', and 'Cancellation Month’ </a:t>
            </a:r>
          </a:p>
          <a:p>
            <a:pPr marL="742950" lvl="1" indent="-285750">
              <a:buFont typeface="Arial" panose="020B0604020202020204" pitchFamily="34" charset="0"/>
              <a:buChar char="•"/>
            </a:pPr>
            <a:r>
              <a:rPr lang="en-US" dirty="0"/>
              <a:t>Percentage of missing data for each column</a:t>
            </a:r>
          </a:p>
          <a:p>
            <a:pPr marL="457200" lvl="1" indent="0">
              <a:buNone/>
            </a:pPr>
            <a:endParaRPr lang="en-US" dirty="0"/>
          </a:p>
          <a:p>
            <a:pPr>
              <a:buFont typeface="Arial" panose="020B0604020202020204" pitchFamily="34" charset="0"/>
              <a:buChar char="•"/>
            </a:pPr>
            <a:r>
              <a:rPr lang="en-US" b="1" dirty="0"/>
              <a:t>Skewness Treatment</a:t>
            </a:r>
            <a:r>
              <a:rPr lang="en-US" dirty="0"/>
              <a:t>: </a:t>
            </a:r>
          </a:p>
          <a:p>
            <a:pPr lvl="1">
              <a:buFont typeface="Arial" panose="020B0604020202020204" pitchFamily="34" charset="0"/>
              <a:buChar char="•"/>
            </a:pPr>
            <a:r>
              <a:rPr lang="en-US" dirty="0"/>
              <a:t>Addressed skewness in the dataset and treated highly skewed columns using </a:t>
            </a:r>
            <a:r>
              <a:rPr lang="en-IN" dirty="0"/>
              <a:t>box-cox method.</a:t>
            </a:r>
            <a:endParaRPr lang="en-US" dirty="0"/>
          </a:p>
        </p:txBody>
      </p:sp>
    </p:spTree>
    <p:extLst>
      <p:ext uri="{BB962C8B-B14F-4D97-AF65-F5344CB8AC3E}">
        <p14:creationId xmlns:p14="http://schemas.microsoft.com/office/powerpoint/2010/main" val="113522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fade">
                                      <p:cBhvr>
                                        <p:cTn id="36" dur="1000"/>
                                        <p:tgtEl>
                                          <p:spTgt spid="6">
                                            <p:txEl>
                                              <p:pRg st="5" end="5"/>
                                            </p:txEl>
                                          </p:spTgt>
                                        </p:tgtEl>
                                      </p:cBhvr>
                                    </p:animEffect>
                                    <p:anim calcmode="lin" valueType="num">
                                      <p:cBhvr>
                                        <p:cTn id="3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anim calcmode="lin" valueType="num">
                                      <p:cBhvr>
                                        <p:cTn id="4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1000"/>
                                        <p:tgtEl>
                                          <p:spTgt spid="6">
                                            <p:txEl>
                                              <p:pRg st="7" end="7"/>
                                            </p:txEl>
                                          </p:spTgt>
                                        </p:tgtEl>
                                      </p:cBhvr>
                                    </p:animEffect>
                                    <p:anim calcmode="lin" valueType="num">
                                      <p:cBhvr>
                                        <p:cTn id="4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Effect transition="in" filter="fade">
                                      <p:cBhvr>
                                        <p:cTn id="53" dur="1000"/>
                                        <p:tgtEl>
                                          <p:spTgt spid="6">
                                            <p:txEl>
                                              <p:pRg st="9" end="9"/>
                                            </p:txEl>
                                          </p:spTgt>
                                        </p:tgtEl>
                                      </p:cBhvr>
                                    </p:animEffect>
                                    <p:anim calcmode="lin" valueType="num">
                                      <p:cBhvr>
                                        <p:cTn id="5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xEl>
                                              <p:pRg st="10" end="10"/>
                                            </p:txEl>
                                          </p:spTgt>
                                        </p:tgtEl>
                                        <p:attrNameLst>
                                          <p:attrName>style.visibility</p:attrName>
                                        </p:attrNameLst>
                                      </p:cBhvr>
                                      <p:to>
                                        <p:strVal val="visible"/>
                                      </p:to>
                                    </p:set>
                                    <p:animEffect transition="in" filter="fade">
                                      <p:cBhvr>
                                        <p:cTn id="58" dur="1000"/>
                                        <p:tgtEl>
                                          <p:spTgt spid="6">
                                            <p:txEl>
                                              <p:pRg st="10" end="10"/>
                                            </p:txEl>
                                          </p:spTgt>
                                        </p:tgtEl>
                                      </p:cBhvr>
                                    </p:animEffect>
                                    <p:anim calcmode="lin" valueType="num">
                                      <p:cBhvr>
                                        <p:cTn id="5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F5C28-2B7A-6A07-8C9D-0C4C35B8179E}"/>
              </a:ext>
            </a:extLst>
          </p:cNvPr>
          <p:cNvPicPr>
            <a:picLocks noChangeAspect="1"/>
          </p:cNvPicPr>
          <p:nvPr/>
        </p:nvPicPr>
        <p:blipFill>
          <a:blip r:embed="rId2"/>
          <a:stretch>
            <a:fillRect/>
          </a:stretch>
        </p:blipFill>
        <p:spPr>
          <a:xfrm>
            <a:off x="660400" y="177800"/>
            <a:ext cx="4367726" cy="3056467"/>
          </a:xfrm>
          <a:prstGeom prst="rect">
            <a:avLst/>
          </a:prstGeom>
        </p:spPr>
      </p:pic>
      <p:pic>
        <p:nvPicPr>
          <p:cNvPr id="6" name="Picture 5">
            <a:extLst>
              <a:ext uri="{FF2B5EF4-FFF2-40B4-BE49-F238E27FC236}">
                <a16:creationId xmlns:a16="http://schemas.microsoft.com/office/drawing/2014/main" id="{5DA43B83-F855-1113-B5FE-5126BE71864A}"/>
              </a:ext>
            </a:extLst>
          </p:cNvPr>
          <p:cNvPicPr>
            <a:picLocks noChangeAspect="1"/>
          </p:cNvPicPr>
          <p:nvPr/>
        </p:nvPicPr>
        <p:blipFill rotWithShape="1">
          <a:blip r:embed="rId3"/>
          <a:srcRect l="2699" t="-257" r="211" b="41300"/>
          <a:stretch/>
        </p:blipFill>
        <p:spPr>
          <a:xfrm>
            <a:off x="5596466" y="177800"/>
            <a:ext cx="6138334" cy="6502399"/>
          </a:xfrm>
          <a:prstGeom prst="rect">
            <a:avLst/>
          </a:prstGeom>
        </p:spPr>
      </p:pic>
      <p:pic>
        <p:nvPicPr>
          <p:cNvPr id="8" name="Picture 7">
            <a:extLst>
              <a:ext uri="{FF2B5EF4-FFF2-40B4-BE49-F238E27FC236}">
                <a16:creationId xmlns:a16="http://schemas.microsoft.com/office/drawing/2014/main" id="{181DFC92-A6F1-5FD8-8214-86CE3CBCB95E}"/>
              </a:ext>
            </a:extLst>
          </p:cNvPr>
          <p:cNvPicPr>
            <a:picLocks noChangeAspect="1"/>
          </p:cNvPicPr>
          <p:nvPr/>
        </p:nvPicPr>
        <p:blipFill rotWithShape="1">
          <a:blip r:embed="rId3"/>
          <a:srcRect t="61903" b="183"/>
          <a:stretch/>
        </p:blipFill>
        <p:spPr>
          <a:xfrm>
            <a:off x="660400" y="3429000"/>
            <a:ext cx="4367726" cy="3251199"/>
          </a:xfrm>
          <a:prstGeom prst="rect">
            <a:avLst/>
          </a:prstGeom>
        </p:spPr>
      </p:pic>
    </p:spTree>
    <p:extLst>
      <p:ext uri="{BB962C8B-B14F-4D97-AF65-F5344CB8AC3E}">
        <p14:creationId xmlns:p14="http://schemas.microsoft.com/office/powerpoint/2010/main" val="285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329F8-EB9C-13DC-0F44-E132BA6DA380}"/>
              </a:ext>
            </a:extLst>
          </p:cNvPr>
          <p:cNvPicPr>
            <a:picLocks noChangeAspect="1"/>
          </p:cNvPicPr>
          <p:nvPr/>
        </p:nvPicPr>
        <p:blipFill>
          <a:blip r:embed="rId2"/>
          <a:stretch>
            <a:fillRect/>
          </a:stretch>
        </p:blipFill>
        <p:spPr>
          <a:xfrm>
            <a:off x="318475" y="1405288"/>
            <a:ext cx="5404992" cy="5291844"/>
          </a:xfrm>
          <a:prstGeom prst="rect">
            <a:avLst/>
          </a:prstGeom>
        </p:spPr>
      </p:pic>
      <p:pic>
        <p:nvPicPr>
          <p:cNvPr id="7" name="Picture 6">
            <a:extLst>
              <a:ext uri="{FF2B5EF4-FFF2-40B4-BE49-F238E27FC236}">
                <a16:creationId xmlns:a16="http://schemas.microsoft.com/office/drawing/2014/main" id="{F89682D0-2B01-5C13-E6FD-3F7DFE1C5B44}"/>
              </a:ext>
            </a:extLst>
          </p:cNvPr>
          <p:cNvPicPr>
            <a:picLocks noChangeAspect="1"/>
          </p:cNvPicPr>
          <p:nvPr/>
        </p:nvPicPr>
        <p:blipFill>
          <a:blip r:embed="rId3"/>
          <a:stretch>
            <a:fillRect/>
          </a:stretch>
        </p:blipFill>
        <p:spPr>
          <a:xfrm>
            <a:off x="5954081" y="1405285"/>
            <a:ext cx="5919443" cy="5291845"/>
          </a:xfrm>
          <a:prstGeom prst="rect">
            <a:avLst/>
          </a:prstGeom>
        </p:spPr>
      </p:pic>
      <p:sp>
        <p:nvSpPr>
          <p:cNvPr id="8" name="Title 7">
            <a:extLst>
              <a:ext uri="{FF2B5EF4-FFF2-40B4-BE49-F238E27FC236}">
                <a16:creationId xmlns:a16="http://schemas.microsoft.com/office/drawing/2014/main" id="{F7F1792D-C61E-FDF5-D336-CAD6515652CA}"/>
              </a:ext>
            </a:extLst>
          </p:cNvPr>
          <p:cNvSpPr>
            <a:spLocks noGrp="1"/>
          </p:cNvSpPr>
          <p:nvPr>
            <p:ph type="title"/>
          </p:nvPr>
        </p:nvSpPr>
        <p:spPr>
          <a:xfrm>
            <a:off x="318475" y="-53743"/>
            <a:ext cx="11555049" cy="1456267"/>
          </a:xfrm>
        </p:spPr>
        <p:txBody>
          <a:bodyPr>
            <a:noAutofit/>
          </a:bodyPr>
          <a:lstStyle/>
          <a:p>
            <a:r>
              <a:rPr lang="en-IN" sz="1600" dirty="0">
                <a:solidFill>
                  <a:schemeClr val="accent6">
                    <a:lumMod val="40000"/>
                    <a:lumOff val="60000"/>
                  </a:schemeClr>
                </a:solidFill>
                <a:latin typeface="Algerian" panose="04020705040A02060702" pitchFamily="82" charset="0"/>
              </a:rPr>
              <a:t>as per the visuals present it is clear that there are null values present but they are present in the salary column because some people are unsalaried such as unemployed and students</a:t>
            </a:r>
            <a:br>
              <a:rPr lang="en-IN" sz="1600" dirty="0">
                <a:solidFill>
                  <a:schemeClr val="accent6">
                    <a:lumMod val="40000"/>
                    <a:lumOff val="60000"/>
                  </a:schemeClr>
                </a:solidFill>
                <a:latin typeface="Algerian" panose="04020705040A02060702" pitchFamily="82" charset="0"/>
              </a:rPr>
            </a:br>
            <a:br>
              <a:rPr lang="en-IN" sz="1600" dirty="0">
                <a:solidFill>
                  <a:schemeClr val="accent6">
                    <a:lumMod val="40000"/>
                    <a:lumOff val="60000"/>
                  </a:schemeClr>
                </a:solidFill>
                <a:latin typeface="Algerian" panose="04020705040A02060702" pitchFamily="82" charset="0"/>
              </a:rPr>
            </a:br>
            <a:r>
              <a:rPr lang="en-IN" sz="1600" dirty="0">
                <a:solidFill>
                  <a:schemeClr val="accent6">
                    <a:lumMod val="40000"/>
                    <a:lumOff val="60000"/>
                  </a:schemeClr>
                </a:solidFill>
                <a:latin typeface="Algerian" panose="04020705040A02060702" pitchFamily="82" charset="0"/>
              </a:rPr>
              <a:t>null values in cancellations column says they haven’t cancelled their memberships with </a:t>
            </a:r>
            <a:r>
              <a:rPr lang="en-IN" sz="1600" dirty="0" err="1">
                <a:solidFill>
                  <a:schemeClr val="accent6">
                    <a:lumMod val="40000"/>
                    <a:lumOff val="60000"/>
                  </a:schemeClr>
                </a:solidFill>
                <a:latin typeface="Algerian" panose="04020705040A02060702" pitchFamily="82" charset="0"/>
              </a:rPr>
              <a:t>nla</a:t>
            </a:r>
            <a:r>
              <a:rPr lang="en-IN" sz="1600" dirty="0">
                <a:solidFill>
                  <a:schemeClr val="accent6">
                    <a:lumMod val="40000"/>
                    <a:lumOff val="60000"/>
                  </a:schemeClr>
                </a:solidFill>
                <a:latin typeface="Algerian" panose="04020705040A02060702" pitchFamily="82" charset="0"/>
              </a:rPr>
              <a:t>.</a:t>
            </a:r>
          </a:p>
        </p:txBody>
      </p:sp>
    </p:spTree>
    <p:extLst>
      <p:ext uri="{BB962C8B-B14F-4D97-AF65-F5344CB8AC3E}">
        <p14:creationId xmlns:p14="http://schemas.microsoft.com/office/powerpoint/2010/main" val="18272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1708</TotalTime>
  <Words>1168</Words>
  <Application>Microsoft Office PowerPoint</Application>
  <PresentationFormat>Widescreen</PresentationFormat>
  <Paragraphs>130</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Calibri</vt:lpstr>
      <vt:lpstr>Calibri Light</vt:lpstr>
      <vt:lpstr>Celestial</vt:lpstr>
      <vt:lpstr>Airlines customer loyalty  program Analyzing Data from Northern Lights Air (NLA) </vt:lpstr>
      <vt:lpstr>OVERVIEW </vt:lpstr>
      <vt:lpstr>Objective </vt:lpstr>
      <vt:lpstr>Dataset Description</vt:lpstr>
      <vt:lpstr>Dataset Structure</vt:lpstr>
      <vt:lpstr>.describe() – gives only numerical columns  thus subtracted / reduced the numerical columns from total columns to get the categorial columns</vt:lpstr>
      <vt:lpstr>Data preprocessing </vt:lpstr>
      <vt:lpstr>PowerPoint Presentation</vt:lpstr>
      <vt:lpstr>as per the visuals present it is clear that there are null values present but they are present in the salary column because some people are unsalaried such as unemployed and students  null values in cancellations column says they haven’t cancelled their memberships with nla.</vt:lpstr>
      <vt:lpstr>Skewness before treatment </vt:lpstr>
      <vt:lpstr>Code for Box-cox method  Handling Skewed Data: The transformation is useful for reducing skewness in the data.  This is particularly important when dealing with highly skewed data, which can distort  statistical analyses and lead to incorrect conclusions.</vt:lpstr>
      <vt:lpstr>Skewness before  and after treatment using box-cox method on column level</vt:lpstr>
      <vt:lpstr>Impact of promotional campaign </vt:lpstr>
      <vt:lpstr>Enrolment trend from year 2012 to 2018</vt:lpstr>
      <vt:lpstr> Demographic Breakdown of Loyalty Members SINGLE VARIATE ANALYSIS </vt:lpstr>
      <vt:lpstr>Graphical representation for each demographic</vt:lpstr>
      <vt:lpstr>The impact of the campaign on booked flights during the summer months (June, July, August) BI VARIATE ANALYSIS</vt:lpstr>
      <vt:lpstr>overall flight activity during the summer by loyalty number</vt:lpstr>
      <vt:lpstr>The total flight activity by all customers during summer months </vt:lpstr>
      <vt:lpstr>Distribution of Number of members by number of flight bookings</vt:lpstr>
      <vt:lpstr>Correlation between distance flown and the points accumulated</vt:lpstr>
      <vt:lpstr>flight activity analysis by province</vt:lpstr>
      <vt:lpstr>PowerPoint Presentation</vt:lpstr>
      <vt:lpstr>Challenges faced while making of project</vt:lpstr>
      <vt:lpstr> 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yoginder singh sandhu</dc:creator>
  <cp:lastModifiedBy>yoginder singh sandhu</cp:lastModifiedBy>
  <cp:revision>2</cp:revision>
  <dcterms:created xsi:type="dcterms:W3CDTF">2024-06-07T05:38:44Z</dcterms:created>
  <dcterms:modified xsi:type="dcterms:W3CDTF">2024-08-06T12:43:23Z</dcterms:modified>
</cp:coreProperties>
</file>