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E2BD-E2BB-4343-9864-D612323C44CC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722C-69E0-4C07-BB3A-8F071F063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059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E2BD-E2BB-4343-9864-D612323C44CC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722C-69E0-4C07-BB3A-8F071F063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01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E2BD-E2BB-4343-9864-D612323C44CC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722C-69E0-4C07-BB3A-8F071F063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259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E2BD-E2BB-4343-9864-D612323C44CC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722C-69E0-4C07-BB3A-8F071F063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89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E2BD-E2BB-4343-9864-D612323C44CC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722C-69E0-4C07-BB3A-8F071F063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49467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E2BD-E2BB-4343-9864-D612323C44CC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722C-69E0-4C07-BB3A-8F071F063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81686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E2BD-E2BB-4343-9864-D612323C44CC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722C-69E0-4C07-BB3A-8F071F063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87493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E2BD-E2BB-4343-9864-D612323C44CC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722C-69E0-4C07-BB3A-8F071F063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60844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E2BD-E2BB-4343-9864-D612323C44CC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722C-69E0-4C07-BB3A-8F071F063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35695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E2BD-E2BB-4343-9864-D612323C44CC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1FF8722C-69E0-4C07-BB3A-8F071F063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52039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E2BD-E2BB-4343-9864-D612323C44CC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722C-69E0-4C07-BB3A-8F071F063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3182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E2BD-E2BB-4343-9864-D612323C44CC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722C-69E0-4C07-BB3A-8F071F063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163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E2BD-E2BB-4343-9864-D612323C44CC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722C-69E0-4C07-BB3A-8F071F063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855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E2BD-E2BB-4343-9864-D612323C44CC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722C-69E0-4C07-BB3A-8F071F063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6720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E2BD-E2BB-4343-9864-D612323C44CC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722C-69E0-4C07-BB3A-8F071F063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918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E2BD-E2BB-4343-9864-D612323C44CC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722C-69E0-4C07-BB3A-8F071F063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8491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6E2BD-E2BB-4343-9864-D612323C44CC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F8722C-69E0-4C07-BB3A-8F071F063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464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926E2BD-E2BB-4343-9864-D612323C44CC}" type="datetimeFigureOut">
              <a:rPr lang="en-IN" smtClean="0"/>
              <a:t>17-09-2025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FF8722C-69E0-4C07-BB3A-8F071F063D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17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B709D76-5327-412A-9404-558775BF460F}"/>
              </a:ext>
            </a:extLst>
          </p:cNvPr>
          <p:cNvSpPr txBox="1"/>
          <p:nvPr/>
        </p:nvSpPr>
        <p:spPr>
          <a:xfrm>
            <a:off x="2052918" y="19185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select sum(</a:t>
            </a:r>
            <a:r>
              <a:rPr lang="en-IN" dirty="0" err="1"/>
              <a:t>total_price</a:t>
            </a:r>
            <a:r>
              <a:rPr lang="en-IN" dirty="0"/>
              <a:t>) as </a:t>
            </a:r>
            <a:r>
              <a:rPr lang="en-IN" dirty="0" err="1"/>
              <a:t>total_revenue</a:t>
            </a:r>
            <a:r>
              <a:rPr lang="en-IN" dirty="0"/>
              <a:t> from </a:t>
            </a:r>
            <a:r>
              <a:rPr lang="en-IN" dirty="0" err="1"/>
              <a:t>pizza_sales</a:t>
            </a:r>
            <a:r>
              <a:rPr lang="en-IN" dirty="0"/>
              <a:t>;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5E53082-610A-47DD-B0C3-5875F8BEF5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327" y="90958"/>
            <a:ext cx="1928027" cy="77730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F0C3024-7C4A-4914-AF02-971ED3DC8D7A}"/>
              </a:ext>
            </a:extLst>
          </p:cNvPr>
          <p:cNvSpPr txBox="1"/>
          <p:nvPr/>
        </p:nvSpPr>
        <p:spPr>
          <a:xfrm>
            <a:off x="2052918" y="479611"/>
            <a:ext cx="1981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Arial Black" panose="020B0A04020102020204" pitchFamily="34" charset="0"/>
              </a:rPr>
              <a:t>2.Avg order value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F984EA7-5660-4D29-B217-2902CE4210C0}"/>
              </a:ext>
            </a:extLst>
          </p:cNvPr>
          <p:cNvSpPr txBox="1"/>
          <p:nvPr/>
        </p:nvSpPr>
        <p:spPr>
          <a:xfrm>
            <a:off x="1828800" y="837140"/>
            <a:ext cx="8534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select (sum(</a:t>
            </a:r>
            <a:r>
              <a:rPr lang="en-IN" dirty="0" err="1"/>
              <a:t>total_price</a:t>
            </a:r>
            <a:r>
              <a:rPr lang="en-IN" dirty="0"/>
              <a:t>)/count(distinct </a:t>
            </a:r>
            <a:r>
              <a:rPr lang="en-IN" dirty="0" err="1"/>
              <a:t>order_id</a:t>
            </a:r>
            <a:r>
              <a:rPr lang="en-IN" dirty="0"/>
              <a:t>) ) as  </a:t>
            </a:r>
            <a:r>
              <a:rPr lang="en-IN" dirty="0" err="1"/>
              <a:t>avg_order_value</a:t>
            </a:r>
            <a:r>
              <a:rPr lang="en-IN" dirty="0"/>
              <a:t> from </a:t>
            </a:r>
            <a:r>
              <a:rPr lang="en-IN" dirty="0" err="1"/>
              <a:t>pizza_sales</a:t>
            </a:r>
            <a:r>
              <a:rPr lang="en-IN" dirty="0"/>
              <a:t>;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1215F60-BEB3-4E41-BEED-3E6DDA9D0C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44645" y="787388"/>
            <a:ext cx="2048743" cy="86211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41D2D8-4B73-4A3E-8913-DA005B6CC4A4}"/>
              </a:ext>
            </a:extLst>
          </p:cNvPr>
          <p:cNvSpPr txBox="1"/>
          <p:nvPr/>
        </p:nvSpPr>
        <p:spPr>
          <a:xfrm>
            <a:off x="1828800" y="1207464"/>
            <a:ext cx="20487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3.Total_pizza_sold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FA569C-AC7A-4FA0-9756-61A1E5CA3D9F}"/>
              </a:ext>
            </a:extLst>
          </p:cNvPr>
          <p:cNvSpPr txBox="1"/>
          <p:nvPr/>
        </p:nvSpPr>
        <p:spPr>
          <a:xfrm>
            <a:off x="1743327" y="153357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select sum(quantity) as </a:t>
            </a:r>
            <a:r>
              <a:rPr lang="en-IN" dirty="0" err="1"/>
              <a:t>total_pizza_sold</a:t>
            </a:r>
            <a:r>
              <a:rPr lang="en-IN" dirty="0"/>
              <a:t> from </a:t>
            </a:r>
            <a:r>
              <a:rPr lang="en-IN" dirty="0" err="1"/>
              <a:t>pizza_sales</a:t>
            </a:r>
            <a:r>
              <a:rPr lang="en-IN" dirty="0"/>
              <a:t>;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D602A60-EA14-4CC2-88AC-9A684AE7A34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9532" y="1482429"/>
            <a:ext cx="2403362" cy="69348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2A4F424-63AD-47A1-A716-A700401B6D65}"/>
              </a:ext>
            </a:extLst>
          </p:cNvPr>
          <p:cNvSpPr txBox="1"/>
          <p:nvPr/>
        </p:nvSpPr>
        <p:spPr>
          <a:xfrm>
            <a:off x="1828800" y="1902902"/>
            <a:ext cx="1308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latin typeface="Arial Black" panose="020B0A04020102020204" pitchFamily="34" charset="0"/>
              </a:rPr>
              <a:t>Total order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DB48F89-0716-4FF7-9918-B282D51DF071}"/>
              </a:ext>
            </a:extLst>
          </p:cNvPr>
          <p:cNvSpPr txBox="1"/>
          <p:nvPr/>
        </p:nvSpPr>
        <p:spPr>
          <a:xfrm>
            <a:off x="1651183" y="2167453"/>
            <a:ext cx="7600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select count(distinct(</a:t>
            </a:r>
            <a:r>
              <a:rPr lang="en-IN" dirty="0" err="1"/>
              <a:t>order_id</a:t>
            </a:r>
            <a:r>
              <a:rPr lang="en-IN" dirty="0"/>
              <a:t>)) as </a:t>
            </a:r>
            <a:r>
              <a:rPr lang="en-IN" dirty="0" err="1"/>
              <a:t>total_order</a:t>
            </a:r>
            <a:r>
              <a:rPr lang="en-IN" dirty="0"/>
              <a:t> from </a:t>
            </a:r>
            <a:r>
              <a:rPr lang="en-IN" dirty="0" err="1"/>
              <a:t>pizza_sales</a:t>
            </a:r>
            <a:r>
              <a:rPr lang="en-IN" dirty="0"/>
              <a:t>;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68C0DCF-35AC-48ED-A651-12C1FCE954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05482" y="2128701"/>
            <a:ext cx="3255521" cy="69348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CE32BC64-3A2C-4CDE-B142-1A025C18F29F}"/>
              </a:ext>
            </a:extLst>
          </p:cNvPr>
          <p:cNvSpPr txBox="1"/>
          <p:nvPr/>
        </p:nvSpPr>
        <p:spPr>
          <a:xfrm>
            <a:off x="2456329" y="3010373"/>
            <a:ext cx="26266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 err="1">
                <a:latin typeface="Arial Black" panose="020B0A04020102020204" pitchFamily="34" charset="0"/>
              </a:rPr>
              <a:t>Avg_pizza_per_order</a:t>
            </a:r>
            <a:endParaRPr lang="en-IN" sz="1400" b="1" dirty="0">
              <a:latin typeface="Arial Black" panose="020B0A04020102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0DEA2FD-AF82-4B33-872C-B5BFA729CEE7}"/>
              </a:ext>
            </a:extLst>
          </p:cNvPr>
          <p:cNvSpPr txBox="1"/>
          <p:nvPr/>
        </p:nvSpPr>
        <p:spPr>
          <a:xfrm>
            <a:off x="2635213" y="3318150"/>
            <a:ext cx="8625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select sum(quantity)/count(distinct </a:t>
            </a:r>
            <a:r>
              <a:rPr lang="en-IN" dirty="0" err="1"/>
              <a:t>order_id</a:t>
            </a:r>
            <a:r>
              <a:rPr lang="en-IN" dirty="0"/>
              <a:t>)  as </a:t>
            </a:r>
            <a:r>
              <a:rPr lang="en-IN" dirty="0" err="1"/>
              <a:t>ave_pizza_per_order</a:t>
            </a:r>
            <a:r>
              <a:rPr lang="en-IN" dirty="0"/>
              <a:t> from </a:t>
            </a:r>
            <a:r>
              <a:rPr lang="en-IN" dirty="0" err="1"/>
              <a:t>pizza_sales</a:t>
            </a:r>
            <a:r>
              <a:rPr lang="en-IN" dirty="0"/>
              <a:t>;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837745CB-8EF7-48B8-8B30-03115AF762C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72677" y="3625927"/>
            <a:ext cx="4795558" cy="88167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EB870DF6-709F-421B-89C8-C2DD2A78D210}"/>
              </a:ext>
            </a:extLst>
          </p:cNvPr>
          <p:cNvSpPr txBox="1"/>
          <p:nvPr/>
        </p:nvSpPr>
        <p:spPr>
          <a:xfrm>
            <a:off x="3841377" y="4762383"/>
            <a:ext cx="4424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Daily trend over total order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C75A36F-BB5B-472B-B0B2-23DF7F0CBFB1}"/>
              </a:ext>
            </a:extLst>
          </p:cNvPr>
          <p:cNvSpPr txBox="1"/>
          <p:nvPr/>
        </p:nvSpPr>
        <p:spPr>
          <a:xfrm>
            <a:off x="4141694" y="5131715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SELECT     DAYNAME(</a:t>
            </a:r>
            <a:r>
              <a:rPr lang="en-IN" dirty="0" err="1"/>
              <a:t>order_date</a:t>
            </a:r>
            <a:r>
              <a:rPr lang="en-IN" dirty="0"/>
              <a:t>) AS </a:t>
            </a:r>
            <a:r>
              <a:rPr lang="en-IN" dirty="0" err="1"/>
              <a:t>order_day</a:t>
            </a:r>
            <a:r>
              <a:rPr lang="en-IN" dirty="0"/>
              <a:t>,    COUNT(DISTINCT </a:t>
            </a:r>
            <a:r>
              <a:rPr lang="en-IN" dirty="0" err="1"/>
              <a:t>order_id</a:t>
            </a:r>
            <a:r>
              <a:rPr lang="en-IN" dirty="0"/>
              <a:t>) AS </a:t>
            </a:r>
            <a:r>
              <a:rPr lang="en-IN" dirty="0" err="1"/>
              <a:t>total_orderFROM</a:t>
            </a:r>
            <a:r>
              <a:rPr lang="en-IN" dirty="0"/>
              <a:t> </a:t>
            </a:r>
            <a:r>
              <a:rPr lang="en-IN" dirty="0" err="1"/>
              <a:t>pizza_salesGROUP</a:t>
            </a:r>
            <a:r>
              <a:rPr lang="en-IN" dirty="0"/>
              <a:t> BY DAYNAME(</a:t>
            </a:r>
            <a:r>
              <a:rPr lang="en-IN" dirty="0" err="1"/>
              <a:t>order_date</a:t>
            </a:r>
            <a:r>
              <a:rPr lang="en-IN" dirty="0"/>
              <a:t>)order by </a:t>
            </a:r>
            <a:r>
              <a:rPr lang="en-IN" dirty="0" err="1"/>
              <a:t>order_day</a:t>
            </a:r>
            <a:r>
              <a:rPr lang="en-IN" dirty="0"/>
              <a:t>;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78A103CB-B946-4F84-9E9F-811777BE5DB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40010" y="4571671"/>
            <a:ext cx="2651990" cy="2195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10671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5FE59A-2AD7-46E4-B146-F60B08BF0F0F}"/>
              </a:ext>
            </a:extLst>
          </p:cNvPr>
          <p:cNvSpPr txBox="1"/>
          <p:nvPr/>
        </p:nvSpPr>
        <p:spPr>
          <a:xfrm>
            <a:off x="2205319" y="134469"/>
            <a:ext cx="400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Hourly trend for total orders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A036BF-01BF-4FC8-B059-D93DD984E77A}"/>
              </a:ext>
            </a:extLst>
          </p:cNvPr>
          <p:cNvSpPr txBox="1"/>
          <p:nvPr/>
        </p:nvSpPr>
        <p:spPr>
          <a:xfrm>
            <a:off x="1900518" y="50380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select hour(</a:t>
            </a:r>
            <a:r>
              <a:rPr lang="en-IN" dirty="0" err="1"/>
              <a:t>order_time</a:t>
            </a:r>
            <a:r>
              <a:rPr lang="en-IN" dirty="0"/>
              <a:t>) as </a:t>
            </a:r>
            <a:r>
              <a:rPr lang="en-IN" dirty="0" err="1"/>
              <a:t>order_hours</a:t>
            </a:r>
            <a:r>
              <a:rPr lang="en-IN" dirty="0"/>
              <a:t> , count(distinct </a:t>
            </a:r>
            <a:r>
              <a:rPr lang="en-IN" dirty="0" err="1"/>
              <a:t>order_id</a:t>
            </a:r>
            <a:r>
              <a:rPr lang="en-IN" dirty="0"/>
              <a:t>) as </a:t>
            </a:r>
            <a:r>
              <a:rPr lang="en-IN" dirty="0" err="1"/>
              <a:t>total_order</a:t>
            </a:r>
            <a:r>
              <a:rPr lang="en-IN" dirty="0"/>
              <a:t> from </a:t>
            </a:r>
            <a:r>
              <a:rPr lang="en-IN" dirty="0" err="1"/>
              <a:t>pizza_salesgroup</a:t>
            </a:r>
            <a:r>
              <a:rPr lang="en-IN" dirty="0"/>
              <a:t> by hour(</a:t>
            </a:r>
            <a:r>
              <a:rPr lang="en-IN" dirty="0" err="1"/>
              <a:t>order_time</a:t>
            </a:r>
            <a:r>
              <a:rPr lang="en-IN" dirty="0"/>
              <a:t>) ;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CEC4C90-3F9E-44F7-BD63-329A2EE741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2073" y="134469"/>
            <a:ext cx="4914774" cy="163157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DF7A68-7202-42DF-97D4-B48C109983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5233" y="2287963"/>
            <a:ext cx="4771614" cy="123516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BC7CCCA-9FB9-4E29-B69B-DD1169FBA8C1}"/>
              </a:ext>
            </a:extLst>
          </p:cNvPr>
          <p:cNvSpPr txBox="1"/>
          <p:nvPr/>
        </p:nvSpPr>
        <p:spPr>
          <a:xfrm>
            <a:off x="1109233" y="212154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select </a:t>
            </a:r>
            <a:r>
              <a:rPr lang="en-IN" dirty="0" err="1"/>
              <a:t>pizza_category</a:t>
            </a:r>
            <a:r>
              <a:rPr lang="en-IN" dirty="0"/>
              <a:t> , sum(</a:t>
            </a:r>
            <a:r>
              <a:rPr lang="en-IN" dirty="0" err="1"/>
              <a:t>total_price</a:t>
            </a:r>
            <a:r>
              <a:rPr lang="en-IN" dirty="0"/>
              <a:t>) * 100/ (select sum(</a:t>
            </a:r>
            <a:r>
              <a:rPr lang="en-IN" dirty="0" err="1"/>
              <a:t>total_price</a:t>
            </a:r>
            <a:r>
              <a:rPr lang="en-IN" dirty="0"/>
              <a:t>) from </a:t>
            </a:r>
            <a:r>
              <a:rPr lang="en-IN" dirty="0" err="1"/>
              <a:t>pizza_sales</a:t>
            </a:r>
            <a:r>
              <a:rPr lang="en-IN" dirty="0"/>
              <a:t>) as pct from </a:t>
            </a:r>
            <a:r>
              <a:rPr lang="en-IN" dirty="0" err="1"/>
              <a:t>pizza_sales</a:t>
            </a:r>
            <a:r>
              <a:rPr lang="en-IN" dirty="0"/>
              <a:t> group by </a:t>
            </a:r>
            <a:r>
              <a:rPr lang="en-IN" dirty="0" err="1"/>
              <a:t>pizza_category</a:t>
            </a:r>
            <a:r>
              <a:rPr lang="en-IN" dirty="0"/>
              <a:t>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3B5D0E-96F0-46C6-A2B9-E2907816F991}"/>
              </a:ext>
            </a:extLst>
          </p:cNvPr>
          <p:cNvSpPr txBox="1"/>
          <p:nvPr/>
        </p:nvSpPr>
        <p:spPr>
          <a:xfrm>
            <a:off x="1667435" y="1842339"/>
            <a:ext cx="31645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Percentage of total sales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7B83B3-14A4-4B52-B204-AD0D1CFF19AB}"/>
              </a:ext>
            </a:extLst>
          </p:cNvPr>
          <p:cNvSpPr txBox="1"/>
          <p:nvPr/>
        </p:nvSpPr>
        <p:spPr>
          <a:xfrm>
            <a:off x="2832847" y="3887459"/>
            <a:ext cx="41327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Percentage of total sales by </a:t>
            </a:r>
            <a:r>
              <a:rPr lang="en-IN" dirty="0" err="1"/>
              <a:t>pizza_size</a:t>
            </a:r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FB7F0E2-283C-40C1-8162-23D6E5DD19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3324" y="5157463"/>
            <a:ext cx="3022205" cy="156606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E0B1F939-5B72-42E6-9F94-DAC8ED57F319}"/>
              </a:ext>
            </a:extLst>
          </p:cNvPr>
          <p:cNvSpPr txBox="1"/>
          <p:nvPr/>
        </p:nvSpPr>
        <p:spPr>
          <a:xfrm>
            <a:off x="3048000" y="4049157"/>
            <a:ext cx="9144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SELECT     </a:t>
            </a:r>
            <a:r>
              <a:rPr lang="en-IN" dirty="0" err="1"/>
              <a:t>pizza_size</a:t>
            </a:r>
            <a:r>
              <a:rPr lang="en-IN" dirty="0"/>
              <a:t>,    ROUND(SUM(</a:t>
            </a:r>
            <a:r>
              <a:rPr lang="en-IN" dirty="0" err="1"/>
              <a:t>total_price</a:t>
            </a:r>
            <a:r>
              <a:rPr lang="en-IN" dirty="0"/>
              <a:t>), 2) AS </a:t>
            </a:r>
            <a:r>
              <a:rPr lang="en-IN" dirty="0" err="1"/>
              <a:t>total_sales</a:t>
            </a:r>
            <a:r>
              <a:rPr lang="en-IN" dirty="0"/>
              <a:t>,    ROUND(SUM(</a:t>
            </a:r>
            <a:r>
              <a:rPr lang="en-IN" dirty="0" err="1"/>
              <a:t>total_price</a:t>
            </a:r>
            <a:r>
              <a:rPr lang="en-IN" dirty="0"/>
              <a:t>) * 100 / (SELECT SUM(</a:t>
            </a:r>
            <a:r>
              <a:rPr lang="en-IN" dirty="0" err="1"/>
              <a:t>total_price</a:t>
            </a:r>
            <a:r>
              <a:rPr lang="en-IN" dirty="0"/>
              <a:t>) FROM </a:t>
            </a:r>
            <a:r>
              <a:rPr lang="en-IN" dirty="0" err="1"/>
              <a:t>pizza_sales</a:t>
            </a:r>
            <a:r>
              <a:rPr lang="en-IN" dirty="0"/>
              <a:t>), 2) AS </a:t>
            </a:r>
            <a:r>
              <a:rPr lang="en-IN" dirty="0" err="1"/>
              <a:t>pstFROM</a:t>
            </a:r>
            <a:r>
              <a:rPr lang="en-IN" dirty="0"/>
              <a:t> </a:t>
            </a:r>
            <a:r>
              <a:rPr lang="en-IN" dirty="0" err="1"/>
              <a:t>pizza_salesGROUP</a:t>
            </a:r>
            <a:r>
              <a:rPr lang="en-IN" dirty="0"/>
              <a:t> BY </a:t>
            </a:r>
            <a:r>
              <a:rPr lang="en-IN" dirty="0" err="1"/>
              <a:t>pizza_size</a:t>
            </a:r>
            <a:r>
              <a:rPr lang="en-IN" dirty="0"/>
              <a:t>;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626A00FE-901D-473E-8274-F17E3D5AB6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96518" y="5134185"/>
            <a:ext cx="3132091" cy="15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30181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5D6D2FB-72CA-4BA0-A7EC-B7CDF254FD5D}"/>
              </a:ext>
            </a:extLst>
          </p:cNvPr>
          <p:cNvSpPr txBox="1"/>
          <p:nvPr/>
        </p:nvSpPr>
        <p:spPr>
          <a:xfrm>
            <a:off x="1936376" y="528482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select </a:t>
            </a:r>
            <a:r>
              <a:rPr lang="en-IN" dirty="0" err="1"/>
              <a:t>pizza_category</a:t>
            </a:r>
            <a:r>
              <a:rPr lang="en-IN" dirty="0"/>
              <a:t>, sum(quantity) as </a:t>
            </a:r>
            <a:r>
              <a:rPr lang="en-IN" dirty="0" err="1"/>
              <a:t>total_pizza_sold</a:t>
            </a:r>
            <a:r>
              <a:rPr lang="en-IN" dirty="0"/>
              <a:t> from </a:t>
            </a:r>
            <a:r>
              <a:rPr lang="en-IN" dirty="0" err="1"/>
              <a:t>pizza_salesgroup</a:t>
            </a:r>
            <a:r>
              <a:rPr lang="en-IN" dirty="0"/>
              <a:t> by </a:t>
            </a:r>
            <a:r>
              <a:rPr lang="en-IN" dirty="0" err="1"/>
              <a:t>pizza_category</a:t>
            </a:r>
            <a:r>
              <a:rPr lang="en-IN" dirty="0"/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531428-62BC-472D-89C4-C00C7E7AA401}"/>
              </a:ext>
            </a:extLst>
          </p:cNvPr>
          <p:cNvSpPr txBox="1"/>
          <p:nvPr/>
        </p:nvSpPr>
        <p:spPr>
          <a:xfrm>
            <a:off x="2196353" y="168551"/>
            <a:ext cx="4769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 err="1"/>
              <a:t>Total_pizza_sold</a:t>
            </a:r>
            <a:r>
              <a:rPr lang="en-IN" dirty="0"/>
              <a:t> by </a:t>
            </a:r>
            <a:r>
              <a:rPr lang="en-IN" dirty="0" err="1"/>
              <a:t>pizza_category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7DFDE9-1C12-4419-958E-4B2BA007D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0129" y="0"/>
            <a:ext cx="3063505" cy="138696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1427B6F-9CD6-4D0C-A282-6C7100F646F1}"/>
              </a:ext>
            </a:extLst>
          </p:cNvPr>
          <p:cNvSpPr txBox="1"/>
          <p:nvPr/>
        </p:nvSpPr>
        <p:spPr>
          <a:xfrm>
            <a:off x="1801905" y="1756875"/>
            <a:ext cx="41506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Top 5 best seller by </a:t>
            </a:r>
            <a:r>
              <a:rPr lang="en-IN" dirty="0" err="1"/>
              <a:t>total_pizza_sold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9551CD-6214-453E-8948-D2DCA6ADF2EC}"/>
              </a:ext>
            </a:extLst>
          </p:cNvPr>
          <p:cNvSpPr txBox="1"/>
          <p:nvPr/>
        </p:nvSpPr>
        <p:spPr>
          <a:xfrm>
            <a:off x="2734235" y="4311604"/>
            <a:ext cx="614978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select </a:t>
            </a:r>
            <a:r>
              <a:rPr lang="en-IN" dirty="0" err="1"/>
              <a:t>pizza_name</a:t>
            </a:r>
            <a:r>
              <a:rPr lang="en-IN" dirty="0"/>
              <a:t> ,  sum(quantity) as </a:t>
            </a:r>
            <a:r>
              <a:rPr lang="en-IN" dirty="0" err="1"/>
              <a:t>total_pizza_sold</a:t>
            </a:r>
            <a:r>
              <a:rPr lang="en-IN" dirty="0"/>
              <a:t> from </a:t>
            </a:r>
            <a:r>
              <a:rPr lang="en-IN" dirty="0" err="1"/>
              <a:t>pizza_salesgroup</a:t>
            </a:r>
            <a:r>
              <a:rPr lang="en-IN" dirty="0"/>
              <a:t> by </a:t>
            </a:r>
            <a:r>
              <a:rPr lang="en-IN" dirty="0" err="1"/>
              <a:t>pizza_nameorder</a:t>
            </a:r>
            <a:r>
              <a:rPr lang="en-IN" dirty="0"/>
              <a:t> by  </a:t>
            </a:r>
            <a:r>
              <a:rPr lang="en-IN" dirty="0" err="1"/>
              <a:t>total_pizza_sold</a:t>
            </a:r>
            <a:r>
              <a:rPr lang="en-IN" dirty="0"/>
              <a:t> </a:t>
            </a:r>
            <a:r>
              <a:rPr lang="en-IN" dirty="0" err="1"/>
              <a:t>asc</a:t>
            </a:r>
            <a:r>
              <a:rPr lang="en-IN" dirty="0"/>
              <a:t> limit 5;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0CE3BB4-6E45-46FA-AB07-5C81925760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0965" y="4925043"/>
            <a:ext cx="6983506" cy="1604889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A753238-2BD5-4B3A-8298-BCC9ABC37DA7}"/>
              </a:ext>
            </a:extLst>
          </p:cNvPr>
          <p:cNvSpPr txBox="1"/>
          <p:nvPr/>
        </p:nvSpPr>
        <p:spPr>
          <a:xfrm>
            <a:off x="3191434" y="3849717"/>
            <a:ext cx="3854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Top 5 worst seller  by </a:t>
            </a:r>
            <a:r>
              <a:rPr lang="en-IN" dirty="0" err="1"/>
              <a:t>total_pizza_sold</a:t>
            </a:r>
            <a:endParaRPr lang="en-IN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E27E45BD-4897-4AB8-8C7B-CD52F8A35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79975" y="1745713"/>
            <a:ext cx="4150660" cy="149951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8E40D69D-2B3E-4EDA-9CCF-A93DB3DD101A}"/>
              </a:ext>
            </a:extLst>
          </p:cNvPr>
          <p:cNvSpPr txBox="1"/>
          <p:nvPr/>
        </p:nvSpPr>
        <p:spPr>
          <a:xfrm>
            <a:off x="1783975" y="2361971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select </a:t>
            </a:r>
            <a:r>
              <a:rPr lang="en-IN" dirty="0" err="1"/>
              <a:t>pizza_name</a:t>
            </a:r>
            <a:r>
              <a:rPr lang="en-IN" dirty="0"/>
              <a:t> ,   sum(quantity) as </a:t>
            </a:r>
            <a:r>
              <a:rPr lang="en-IN" dirty="0" err="1"/>
              <a:t>total_pizza_sold</a:t>
            </a:r>
            <a:r>
              <a:rPr lang="en-IN" dirty="0"/>
              <a:t> from </a:t>
            </a:r>
            <a:r>
              <a:rPr lang="en-IN" dirty="0" err="1"/>
              <a:t>pizza_salesgroup</a:t>
            </a:r>
            <a:r>
              <a:rPr lang="en-IN" dirty="0"/>
              <a:t> by </a:t>
            </a:r>
            <a:r>
              <a:rPr lang="en-IN" dirty="0" err="1"/>
              <a:t>pizza_nameorder</a:t>
            </a:r>
            <a:r>
              <a:rPr lang="en-IN" dirty="0"/>
              <a:t> by  </a:t>
            </a:r>
            <a:r>
              <a:rPr lang="en-IN" dirty="0" err="1"/>
              <a:t>total_pizza_sold</a:t>
            </a:r>
            <a:r>
              <a:rPr lang="en-IN" dirty="0"/>
              <a:t> </a:t>
            </a:r>
            <a:r>
              <a:rPr lang="en-IN" dirty="0" err="1"/>
              <a:t>desc</a:t>
            </a:r>
            <a:r>
              <a:rPr lang="en-IN" dirty="0"/>
              <a:t> limit 5;</a:t>
            </a:r>
          </a:p>
        </p:txBody>
      </p:sp>
    </p:spTree>
    <p:extLst>
      <p:ext uri="{BB962C8B-B14F-4D97-AF65-F5344CB8AC3E}">
        <p14:creationId xmlns:p14="http://schemas.microsoft.com/office/powerpoint/2010/main" val="19258470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143</TotalTime>
  <Words>433</Words>
  <Application>Microsoft Office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Arial Black</vt:lpstr>
      <vt:lpstr>Corbel</vt:lpstr>
      <vt:lpstr>Parallax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yogini virkar</dc:creator>
  <cp:lastModifiedBy>yogini virkar</cp:lastModifiedBy>
  <cp:revision>11</cp:revision>
  <dcterms:created xsi:type="dcterms:W3CDTF">2025-09-17T12:25:44Z</dcterms:created>
  <dcterms:modified xsi:type="dcterms:W3CDTF">2025-09-17T14:48:59Z</dcterms:modified>
</cp:coreProperties>
</file>