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BF6D9-D775-4898-B57D-BE484004603B}" type="datetimeFigureOut">
              <a:rPr lang="en-IN" smtClean="0"/>
              <a:t>01-10-2025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FA1F3-2248-40AC-9C0D-1515A147CDB7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7094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BF6D9-D775-4898-B57D-BE484004603B}" type="datetimeFigureOut">
              <a:rPr lang="en-IN" smtClean="0"/>
              <a:t>01-10-2025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FA1F3-2248-40AC-9C0D-1515A147CD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7890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BF6D9-D775-4898-B57D-BE484004603B}" type="datetimeFigureOut">
              <a:rPr lang="en-IN" smtClean="0"/>
              <a:t>01-10-2025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FA1F3-2248-40AC-9C0D-1515A147CD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50557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BF6D9-D775-4898-B57D-BE484004603B}" type="datetimeFigureOut">
              <a:rPr lang="en-IN" smtClean="0"/>
              <a:t>01-10-2025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FA1F3-2248-40AC-9C0D-1515A147CDB7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323989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BF6D9-D775-4898-B57D-BE484004603B}" type="datetimeFigureOut">
              <a:rPr lang="en-IN" smtClean="0"/>
              <a:t>01-10-2025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FA1F3-2248-40AC-9C0D-1515A147CD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74638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BF6D9-D775-4898-B57D-BE484004603B}" type="datetimeFigureOut">
              <a:rPr lang="en-IN" smtClean="0"/>
              <a:t>01-10-2025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FA1F3-2248-40AC-9C0D-1515A147CDB7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115603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BF6D9-D775-4898-B57D-BE484004603B}" type="datetimeFigureOut">
              <a:rPr lang="en-IN" smtClean="0"/>
              <a:t>01-10-2025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FA1F3-2248-40AC-9C0D-1515A147CD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30073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BF6D9-D775-4898-B57D-BE484004603B}" type="datetimeFigureOut">
              <a:rPr lang="en-IN" smtClean="0"/>
              <a:t>01-10-2025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FA1F3-2248-40AC-9C0D-1515A147CD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38125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BF6D9-D775-4898-B57D-BE484004603B}" type="datetimeFigureOut">
              <a:rPr lang="en-IN" smtClean="0"/>
              <a:t>01-10-2025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FA1F3-2248-40AC-9C0D-1515A147CD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191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BF6D9-D775-4898-B57D-BE484004603B}" type="datetimeFigureOut">
              <a:rPr lang="en-IN" smtClean="0"/>
              <a:t>01-10-2025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FA1F3-2248-40AC-9C0D-1515A147CD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5588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BF6D9-D775-4898-B57D-BE484004603B}" type="datetimeFigureOut">
              <a:rPr lang="en-IN" smtClean="0"/>
              <a:t>01-10-2025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FA1F3-2248-40AC-9C0D-1515A147CD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7892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BF6D9-D775-4898-B57D-BE484004603B}" type="datetimeFigureOut">
              <a:rPr lang="en-IN" smtClean="0"/>
              <a:t>01-10-2025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FA1F3-2248-40AC-9C0D-1515A147CD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3131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BF6D9-D775-4898-B57D-BE484004603B}" type="datetimeFigureOut">
              <a:rPr lang="en-IN" smtClean="0"/>
              <a:t>01-10-2025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FA1F3-2248-40AC-9C0D-1515A147CD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2959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BF6D9-D775-4898-B57D-BE484004603B}" type="datetimeFigureOut">
              <a:rPr lang="en-IN" smtClean="0"/>
              <a:t>01-10-2025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FA1F3-2248-40AC-9C0D-1515A147CD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9446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BF6D9-D775-4898-B57D-BE484004603B}" type="datetimeFigureOut">
              <a:rPr lang="en-IN" smtClean="0"/>
              <a:t>01-10-2025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FA1F3-2248-40AC-9C0D-1515A147CD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8086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BF6D9-D775-4898-B57D-BE484004603B}" type="datetimeFigureOut">
              <a:rPr lang="en-IN" smtClean="0"/>
              <a:t>01-10-2025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FA1F3-2248-40AC-9C0D-1515A147CD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6478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BF6D9-D775-4898-B57D-BE484004603B}" type="datetimeFigureOut">
              <a:rPr lang="en-IN" smtClean="0"/>
              <a:t>01-10-2025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FA1F3-2248-40AC-9C0D-1515A147CD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060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FC9BF6D9-D775-4898-B57D-BE484004603B}" type="datetimeFigureOut">
              <a:rPr lang="en-IN" smtClean="0"/>
              <a:t>01-10-2025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E51FA1F3-2248-40AC-9C0D-1515A147CD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2218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58A4E82-333D-4DF9-A857-57B517274998}"/>
              </a:ext>
            </a:extLst>
          </p:cNvPr>
          <p:cNvSpPr txBox="1"/>
          <p:nvPr/>
        </p:nvSpPr>
        <p:spPr>
          <a:xfrm>
            <a:off x="2147047" y="0"/>
            <a:ext cx="6104964" cy="7745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1800" b="1" kern="0" dirty="0">
                <a:solidFill>
                  <a:srgbClr val="1F4E7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BANK LOAN REPORT QUERY DOCUMENT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lphaUcPeriod"/>
            </a:pPr>
            <a:r>
              <a:rPr lang="en-IN" sz="1800" b="1" kern="0" dirty="0">
                <a:solidFill>
                  <a:srgbClr val="1F4E7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BANK LOAN REPORT | SUMMARY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D0CA38-3D06-4B8B-96D3-366EDB6402A5}"/>
              </a:ext>
            </a:extLst>
          </p:cNvPr>
          <p:cNvSpPr txBox="1"/>
          <p:nvPr/>
        </p:nvSpPr>
        <p:spPr>
          <a:xfrm>
            <a:off x="318247" y="906943"/>
            <a:ext cx="6104964" cy="17988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3200" b="1" u="sng" kern="0" dirty="0">
                <a:solidFill>
                  <a:srgbClr val="833C0B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KPI’s: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b="1" kern="1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Loan Applications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SELECT</a:t>
            </a: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sz="1800" kern="0" dirty="0">
                <a:solidFill>
                  <a:srgbClr val="FF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COUNT</a:t>
            </a:r>
            <a:r>
              <a:rPr lang="en-IN" sz="1800" kern="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id</a:t>
            </a:r>
            <a:r>
              <a:rPr lang="en-IN" sz="1800" kern="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sz="18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</a:t>
            </a: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sz="18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Total_Applications</a:t>
            </a: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sz="18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FROM</a:t>
            </a: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sz="18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bank_loan_data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93CD66D-7C7A-4020-AC31-7B2510F0C3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1152" y="906944"/>
            <a:ext cx="3998259" cy="142527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F5CB150-0927-416C-B6EF-655544FEFE48}"/>
              </a:ext>
            </a:extLst>
          </p:cNvPr>
          <p:cNvSpPr txBox="1"/>
          <p:nvPr/>
        </p:nvSpPr>
        <p:spPr>
          <a:xfrm>
            <a:off x="318247" y="3084113"/>
            <a:ext cx="6104964" cy="1568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b="1" kern="1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MTD Loan Applications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SELECT</a:t>
            </a: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sz="1800" kern="0" dirty="0">
                <a:solidFill>
                  <a:srgbClr val="FF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COUNT</a:t>
            </a:r>
            <a:r>
              <a:rPr lang="en-IN" sz="1800" kern="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id</a:t>
            </a:r>
            <a:r>
              <a:rPr lang="en-IN" sz="1800" kern="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sz="18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</a:t>
            </a: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sz="18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Total_Applications</a:t>
            </a: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sz="18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FROM</a:t>
            </a: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sz="18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bank_loan_data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WHERE</a:t>
            </a: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sz="1800" kern="0" dirty="0">
                <a:solidFill>
                  <a:srgbClr val="FF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MONTH</a:t>
            </a:r>
            <a:r>
              <a:rPr lang="en-IN" sz="1800" kern="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IN" sz="18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issue_date</a:t>
            </a:r>
            <a:r>
              <a:rPr lang="en-IN" sz="1800" kern="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sz="1800" kern="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12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73EAFC1-C9C9-4B7B-BEA0-95887DABA0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5268" y="2907861"/>
            <a:ext cx="3863675" cy="142526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F80CA8E-B484-4650-99E4-21A0EEF3E2D5}"/>
              </a:ext>
            </a:extLst>
          </p:cNvPr>
          <p:cNvSpPr txBox="1"/>
          <p:nvPr/>
        </p:nvSpPr>
        <p:spPr>
          <a:xfrm>
            <a:off x="318247" y="5047128"/>
            <a:ext cx="6104964" cy="1465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b="1" kern="1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PMTD Loan Applications</a:t>
            </a:r>
            <a:b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8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SELECT</a:t>
            </a: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sz="1800" kern="0" dirty="0">
                <a:solidFill>
                  <a:srgbClr val="FF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COUNT</a:t>
            </a:r>
            <a:r>
              <a:rPr lang="en-IN" sz="1800" kern="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id</a:t>
            </a:r>
            <a:r>
              <a:rPr lang="en-IN" sz="1800" kern="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sz="18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</a:t>
            </a: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sz="18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Total_Applications</a:t>
            </a: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sz="18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FROM</a:t>
            </a: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sz="18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bank_loan_data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WHERE</a:t>
            </a: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sz="1800" kern="0" dirty="0">
                <a:solidFill>
                  <a:srgbClr val="FF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MONTH</a:t>
            </a:r>
            <a:r>
              <a:rPr lang="en-IN" sz="1800" kern="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IN" sz="18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issue_date</a:t>
            </a:r>
            <a:r>
              <a:rPr lang="en-IN" sz="1800" kern="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sz="1800" kern="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11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627B97A-3341-40D3-845E-2BB61353D1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0217" y="4809734"/>
            <a:ext cx="4116042" cy="1842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7886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A365C5C-7C22-435D-80F4-04543551B6CD}"/>
              </a:ext>
            </a:extLst>
          </p:cNvPr>
          <p:cNvSpPr txBox="1"/>
          <p:nvPr/>
        </p:nvSpPr>
        <p:spPr>
          <a:xfrm>
            <a:off x="416859" y="258961"/>
            <a:ext cx="6104964" cy="55870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3200" b="1" u="sng" kern="0" dirty="0">
                <a:solidFill>
                  <a:srgbClr val="833C0B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LOAN STATUS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IN" sz="18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SELECT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IN" sz="18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loan_status</a:t>
            </a:r>
            <a:r>
              <a:rPr lang="en-IN" sz="1800" kern="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IN" sz="1800" kern="0" dirty="0">
                <a:solidFill>
                  <a:srgbClr val="FF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COUNT</a:t>
            </a:r>
            <a:r>
              <a:rPr lang="en-IN" sz="1800" kern="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id</a:t>
            </a:r>
            <a:r>
              <a:rPr lang="en-IN" sz="1800" kern="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sz="18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</a:t>
            </a: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sz="18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LoanCount</a:t>
            </a:r>
            <a:r>
              <a:rPr lang="en-IN" sz="1800" kern="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IN" sz="1800" kern="0" dirty="0">
                <a:solidFill>
                  <a:srgbClr val="FF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SUM</a:t>
            </a:r>
            <a:r>
              <a:rPr lang="en-IN" sz="1800" kern="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IN" sz="18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total_payment</a:t>
            </a:r>
            <a:r>
              <a:rPr lang="en-IN" sz="1800" kern="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sz="18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</a:t>
            </a: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sz="18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Total_Amount_Received</a:t>
            </a:r>
            <a:r>
              <a:rPr lang="en-IN" sz="1800" kern="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IN" sz="1800" kern="0" dirty="0">
                <a:solidFill>
                  <a:srgbClr val="FF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SUM</a:t>
            </a:r>
            <a:r>
              <a:rPr lang="en-IN" sz="1800" kern="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IN" sz="18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loan_amount</a:t>
            </a:r>
            <a:r>
              <a:rPr lang="en-IN" sz="1800" kern="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sz="18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</a:t>
            </a: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sz="18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Total_Funded_Amount</a:t>
            </a:r>
            <a:r>
              <a:rPr lang="en-IN" sz="1800" kern="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IN" sz="1800" kern="0" dirty="0">
                <a:solidFill>
                  <a:srgbClr val="FF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AVG</a:t>
            </a:r>
            <a:r>
              <a:rPr lang="en-IN" sz="1800" kern="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IN" sz="18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int_rate</a:t>
            </a: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sz="1800" kern="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*</a:t>
            </a: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100</a:t>
            </a:r>
            <a:r>
              <a:rPr lang="en-IN" sz="1800" kern="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sz="18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</a:t>
            </a: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sz="18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Interest_Rate</a:t>
            </a:r>
            <a:r>
              <a:rPr lang="en-IN" sz="1800" kern="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IN" sz="1800" kern="0" dirty="0">
                <a:solidFill>
                  <a:srgbClr val="FF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AVG</a:t>
            </a:r>
            <a:r>
              <a:rPr lang="en-IN" sz="1800" kern="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IN" sz="18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dti</a:t>
            </a: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sz="1800" kern="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*</a:t>
            </a: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100</a:t>
            </a:r>
            <a:r>
              <a:rPr lang="en-IN" sz="1800" kern="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sz="18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</a:t>
            </a: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DTI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IN" sz="18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FROM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IN" sz="18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bank_loan_data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IN" sz="18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GROUP</a:t>
            </a: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sz="18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BY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IN" sz="18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loan_status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ACF68D-BA04-4E9C-AAB0-E80E6A1334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6313" y="0"/>
            <a:ext cx="8535005" cy="1607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5286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7F2C8AF-CD43-43E5-8C1A-D61540050D78}"/>
              </a:ext>
            </a:extLst>
          </p:cNvPr>
          <p:cNvSpPr txBox="1"/>
          <p:nvPr/>
        </p:nvSpPr>
        <p:spPr>
          <a:xfrm>
            <a:off x="407894" y="363674"/>
            <a:ext cx="6104964" cy="3065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SELECT</a:t>
            </a: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IN" sz="18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loan_status</a:t>
            </a:r>
            <a:r>
              <a:rPr lang="en-IN" sz="1800" kern="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IN" sz="1800" kern="0" dirty="0">
                <a:solidFill>
                  <a:srgbClr val="FF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SUM</a:t>
            </a:r>
            <a:r>
              <a:rPr lang="en-IN" sz="1800" kern="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IN" sz="18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total_payment</a:t>
            </a:r>
            <a:r>
              <a:rPr lang="en-IN" sz="1800" kern="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sz="18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</a:t>
            </a: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sz="18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MTD_Total_Amount_Received</a:t>
            </a:r>
            <a:r>
              <a:rPr lang="en-IN" sz="1800" kern="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IN" sz="1800" kern="0" dirty="0">
                <a:solidFill>
                  <a:srgbClr val="FF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SUM</a:t>
            </a:r>
            <a:r>
              <a:rPr lang="en-IN" sz="1800" kern="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IN" sz="18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loan_amount</a:t>
            </a:r>
            <a:r>
              <a:rPr lang="en-IN" sz="1800" kern="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sz="18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</a:t>
            </a: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sz="18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MTD_Total_Funded_Amount</a:t>
            </a: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FROM</a:t>
            </a: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sz="18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bank_loan_data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WHERE</a:t>
            </a: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sz="1800" kern="0" dirty="0">
                <a:solidFill>
                  <a:srgbClr val="FF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MONTH</a:t>
            </a:r>
            <a:r>
              <a:rPr lang="en-IN" sz="1800" kern="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IN" sz="18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issue_date</a:t>
            </a:r>
            <a:r>
              <a:rPr lang="en-IN" sz="1800" kern="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sz="1800" kern="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12 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GROUP</a:t>
            </a: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sz="18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BY</a:t>
            </a: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sz="18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loan_status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549820-9D04-409B-B8E5-48B654BDAF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1582" y="1479351"/>
            <a:ext cx="4275190" cy="1120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6744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A532A34-EB39-4A5F-B443-F2F0030E791C}"/>
              </a:ext>
            </a:extLst>
          </p:cNvPr>
          <p:cNvSpPr txBox="1"/>
          <p:nvPr/>
        </p:nvSpPr>
        <p:spPr>
          <a:xfrm>
            <a:off x="479612" y="299581"/>
            <a:ext cx="6104964" cy="56492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lphaUcPeriod"/>
            </a:pPr>
            <a:r>
              <a:rPr lang="en-IN" sz="3200" b="1" kern="0" dirty="0">
                <a:solidFill>
                  <a:srgbClr val="1F4E7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BANK LOAN REPORT | OVERVIEW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3200" b="1" u="sng" kern="0" dirty="0">
                <a:solidFill>
                  <a:srgbClr val="833C0B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MONTH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SELECT</a:t>
            </a: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IN" sz="1800" kern="0" dirty="0">
                <a:solidFill>
                  <a:srgbClr val="FF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MONTH</a:t>
            </a:r>
            <a:r>
              <a:rPr lang="en-IN" sz="1800" kern="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IN" sz="18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issue_date</a:t>
            </a:r>
            <a:r>
              <a:rPr lang="en-IN" sz="1800" kern="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sz="18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</a:t>
            </a: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sz="18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Month_Munber</a:t>
            </a:r>
            <a:r>
              <a:rPr lang="en-IN" sz="1800" kern="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IN" sz="1800" kern="0" dirty="0">
                <a:solidFill>
                  <a:srgbClr val="FF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DATENAME</a:t>
            </a:r>
            <a:r>
              <a:rPr lang="en-IN" sz="1800" kern="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IN" sz="1800" kern="0" dirty="0">
                <a:solidFill>
                  <a:srgbClr val="FF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MONTH</a:t>
            </a:r>
            <a:r>
              <a:rPr lang="en-IN" sz="1800" kern="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sz="18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issue_date</a:t>
            </a:r>
            <a:r>
              <a:rPr lang="en-IN" sz="1800" kern="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sz="18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</a:t>
            </a: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sz="18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Month_name</a:t>
            </a:r>
            <a:r>
              <a:rPr lang="en-IN" sz="1800" kern="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IN" sz="1800" kern="0" dirty="0">
                <a:solidFill>
                  <a:srgbClr val="FF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COUNT</a:t>
            </a:r>
            <a:r>
              <a:rPr lang="en-IN" sz="1800" kern="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id</a:t>
            </a:r>
            <a:r>
              <a:rPr lang="en-IN" sz="1800" kern="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sz="18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</a:t>
            </a: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sz="18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Total_Loan_Applications</a:t>
            </a:r>
            <a:r>
              <a:rPr lang="en-IN" sz="1800" kern="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IN" sz="1800" kern="0" dirty="0">
                <a:solidFill>
                  <a:srgbClr val="FF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SUM</a:t>
            </a:r>
            <a:r>
              <a:rPr lang="en-IN" sz="1800" kern="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IN" sz="18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loan_amount</a:t>
            </a:r>
            <a:r>
              <a:rPr lang="en-IN" sz="1800" kern="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sz="18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</a:t>
            </a: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sz="18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Total_Funded_Amount</a:t>
            </a:r>
            <a:r>
              <a:rPr lang="en-IN" sz="1800" kern="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IN" sz="1800" kern="0" dirty="0">
                <a:solidFill>
                  <a:srgbClr val="FF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SUM</a:t>
            </a:r>
            <a:r>
              <a:rPr lang="en-IN" sz="1800" kern="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IN" sz="18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total_payment</a:t>
            </a:r>
            <a:r>
              <a:rPr lang="en-IN" sz="1800" kern="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sz="18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</a:t>
            </a: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sz="18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Total_Amount_Received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FROM</a:t>
            </a: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sz="18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bank_loan_data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GROUP</a:t>
            </a: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sz="18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BY</a:t>
            </a: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sz="1800" kern="0" dirty="0">
                <a:solidFill>
                  <a:srgbClr val="FF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MONTH</a:t>
            </a:r>
            <a:r>
              <a:rPr lang="en-IN" sz="1800" kern="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IN" sz="18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issue_date</a:t>
            </a:r>
            <a:r>
              <a:rPr lang="en-IN" sz="1800" kern="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),</a:t>
            </a: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sz="1800" kern="0" dirty="0">
                <a:solidFill>
                  <a:srgbClr val="FF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DATENAME</a:t>
            </a:r>
            <a:r>
              <a:rPr lang="en-IN" sz="1800" kern="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IN" sz="1800" kern="0" dirty="0">
                <a:solidFill>
                  <a:srgbClr val="FF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MONTH</a:t>
            </a:r>
            <a:r>
              <a:rPr lang="en-IN" sz="1800" kern="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sz="18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issue_date</a:t>
            </a:r>
            <a:r>
              <a:rPr lang="en-IN" sz="1800" kern="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ORDER</a:t>
            </a: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sz="18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BY</a:t>
            </a: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sz="1800" kern="0" dirty="0">
                <a:solidFill>
                  <a:srgbClr val="FF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MONTH</a:t>
            </a:r>
            <a:r>
              <a:rPr lang="en-IN" sz="1800" kern="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IN" sz="18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issue_date</a:t>
            </a:r>
            <a:r>
              <a:rPr lang="en-IN" sz="1800" kern="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DF1619-3202-4049-A55E-6CE65A732D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6859" y="196002"/>
            <a:ext cx="5875529" cy="2324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0893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847DBD6-BB4C-4697-A1C0-DDE4E0B17202}"/>
              </a:ext>
            </a:extLst>
          </p:cNvPr>
          <p:cNvSpPr txBox="1"/>
          <p:nvPr/>
        </p:nvSpPr>
        <p:spPr>
          <a:xfrm>
            <a:off x="246529" y="69028"/>
            <a:ext cx="6104964" cy="37974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3200" b="1" u="sng" kern="0" dirty="0">
                <a:solidFill>
                  <a:srgbClr val="833C0B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STATE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SELECT</a:t>
            </a: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IN" sz="18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address_state</a:t>
            </a: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sz="18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</a:t>
            </a: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sz="18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State</a:t>
            </a:r>
            <a:r>
              <a:rPr lang="en-IN" sz="1800" kern="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IN" sz="1800" kern="0" dirty="0">
                <a:solidFill>
                  <a:srgbClr val="FF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COUNT</a:t>
            </a:r>
            <a:r>
              <a:rPr lang="en-IN" sz="1800" kern="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id</a:t>
            </a:r>
            <a:r>
              <a:rPr lang="en-IN" sz="1800" kern="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sz="18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</a:t>
            </a: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sz="18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Total_Loan_Applications</a:t>
            </a:r>
            <a:r>
              <a:rPr lang="en-IN" sz="1800" kern="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IN" sz="1800" kern="0" dirty="0">
                <a:solidFill>
                  <a:srgbClr val="FF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SUM</a:t>
            </a:r>
            <a:r>
              <a:rPr lang="en-IN" sz="1800" kern="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IN" sz="18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loan_amount</a:t>
            </a:r>
            <a:r>
              <a:rPr lang="en-IN" sz="1800" kern="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sz="18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</a:t>
            </a: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sz="18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Total_Funded_Amount</a:t>
            </a:r>
            <a:r>
              <a:rPr lang="en-IN" sz="1800" kern="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IN" sz="1800" kern="0" dirty="0">
                <a:solidFill>
                  <a:srgbClr val="FF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SUM</a:t>
            </a:r>
            <a:r>
              <a:rPr lang="en-IN" sz="1800" kern="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IN" sz="18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total_payment</a:t>
            </a:r>
            <a:r>
              <a:rPr lang="en-IN" sz="1800" kern="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sz="18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</a:t>
            </a: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sz="18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Total_Amount_Received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FROM</a:t>
            </a: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sz="18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bank_loan_data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GROUP</a:t>
            </a: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sz="18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BY</a:t>
            </a: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sz="18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address_state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ORDER</a:t>
            </a: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sz="18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BY</a:t>
            </a: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sz="18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address_state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70CACA-B6C5-404A-8354-BD04A6BFCE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1913" y="658800"/>
            <a:ext cx="5037257" cy="2438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535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8A13110-72ED-4D2B-B39E-9F1042D7FF28}"/>
              </a:ext>
            </a:extLst>
          </p:cNvPr>
          <p:cNvSpPr txBox="1"/>
          <p:nvPr/>
        </p:nvSpPr>
        <p:spPr>
          <a:xfrm>
            <a:off x="237565" y="0"/>
            <a:ext cx="6104964" cy="37974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3200" b="1" u="sng" kern="0" dirty="0">
                <a:solidFill>
                  <a:srgbClr val="833C0B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TERM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SELECT</a:t>
            </a: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term </a:t>
            </a:r>
            <a:r>
              <a:rPr lang="en-IN" sz="18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</a:t>
            </a: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Term</a:t>
            </a:r>
            <a:r>
              <a:rPr lang="en-IN" sz="1800" kern="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IN" sz="1800" kern="0" dirty="0">
                <a:solidFill>
                  <a:srgbClr val="FF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COUNT</a:t>
            </a:r>
            <a:r>
              <a:rPr lang="en-IN" sz="1800" kern="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id</a:t>
            </a:r>
            <a:r>
              <a:rPr lang="en-IN" sz="1800" kern="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sz="18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</a:t>
            </a: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sz="18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Total_Loan_Applications</a:t>
            </a:r>
            <a:r>
              <a:rPr lang="en-IN" sz="1800" kern="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IN" sz="1800" kern="0" dirty="0">
                <a:solidFill>
                  <a:srgbClr val="FF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SUM</a:t>
            </a:r>
            <a:r>
              <a:rPr lang="en-IN" sz="1800" kern="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IN" sz="18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loan_amount</a:t>
            </a:r>
            <a:r>
              <a:rPr lang="en-IN" sz="1800" kern="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sz="18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</a:t>
            </a: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sz="18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Total_Funded_Amount</a:t>
            </a:r>
            <a:r>
              <a:rPr lang="en-IN" sz="1800" kern="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IN" sz="1800" kern="0" dirty="0">
                <a:solidFill>
                  <a:srgbClr val="FF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SUM</a:t>
            </a:r>
            <a:r>
              <a:rPr lang="en-IN" sz="1800" kern="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IN" sz="18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total_payment</a:t>
            </a:r>
            <a:r>
              <a:rPr lang="en-IN" sz="1800" kern="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sz="18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</a:t>
            </a: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sz="18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Total_Amount_Received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FROM</a:t>
            </a: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sz="18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bank_loan_data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GROUP</a:t>
            </a: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sz="18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BY</a:t>
            </a: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term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ORDER</a:t>
            </a: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sz="18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BY</a:t>
            </a: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term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4D40D1-FA86-420F-860A-4AB0A3676A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1802" y="616482"/>
            <a:ext cx="5692633" cy="1501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0986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CC64B0A-CD73-4B9F-8185-F66999FDB4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4096" y="812543"/>
            <a:ext cx="6386113" cy="245385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F700676-F579-49D7-8D6F-98FBE02963FF}"/>
              </a:ext>
            </a:extLst>
          </p:cNvPr>
          <p:cNvSpPr txBox="1"/>
          <p:nvPr/>
        </p:nvSpPr>
        <p:spPr>
          <a:xfrm>
            <a:off x="847164" y="2039469"/>
            <a:ext cx="6104964" cy="37974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3200" b="1" u="sng" kern="0" dirty="0">
                <a:solidFill>
                  <a:srgbClr val="833C0B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EMPLOYEE LENGTH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SELECT</a:t>
            </a: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IN" sz="18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emp_length</a:t>
            </a: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sz="18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</a:t>
            </a: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sz="18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Employee_Length</a:t>
            </a:r>
            <a:r>
              <a:rPr lang="en-IN" sz="1800" kern="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IN" sz="1800" kern="0" dirty="0">
                <a:solidFill>
                  <a:srgbClr val="FF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COUNT</a:t>
            </a:r>
            <a:r>
              <a:rPr lang="en-IN" sz="1800" kern="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id</a:t>
            </a:r>
            <a:r>
              <a:rPr lang="en-IN" sz="1800" kern="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sz="18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</a:t>
            </a: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sz="18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Total_Loan_Applications</a:t>
            </a:r>
            <a:r>
              <a:rPr lang="en-IN" sz="1800" kern="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IN" sz="1800" kern="0" dirty="0">
                <a:solidFill>
                  <a:srgbClr val="FF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SUM</a:t>
            </a:r>
            <a:r>
              <a:rPr lang="en-IN" sz="1800" kern="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IN" sz="18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loan_amount</a:t>
            </a:r>
            <a:r>
              <a:rPr lang="en-IN" sz="1800" kern="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sz="18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</a:t>
            </a: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sz="18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Total_Funded_Amount</a:t>
            </a:r>
            <a:r>
              <a:rPr lang="en-IN" sz="1800" kern="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IN" sz="1800" kern="0" dirty="0">
                <a:solidFill>
                  <a:srgbClr val="FF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SUM</a:t>
            </a:r>
            <a:r>
              <a:rPr lang="en-IN" sz="1800" kern="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IN" sz="18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total_payment</a:t>
            </a:r>
            <a:r>
              <a:rPr lang="en-IN" sz="1800" kern="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sz="18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</a:t>
            </a: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sz="18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Total_Amount_Received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FROM</a:t>
            </a: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sz="18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bank_loan_data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GROUP</a:t>
            </a: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sz="18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BY</a:t>
            </a: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sz="18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emp_length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ORDER</a:t>
            </a: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sz="18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BY</a:t>
            </a: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sz="18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emp_length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02946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237F075-1F00-4317-B34B-BBB687221F94}"/>
              </a:ext>
            </a:extLst>
          </p:cNvPr>
          <p:cNvSpPr txBox="1"/>
          <p:nvPr/>
        </p:nvSpPr>
        <p:spPr>
          <a:xfrm>
            <a:off x="165846" y="149711"/>
            <a:ext cx="6104964" cy="37974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3200" b="1" u="sng" kern="0" dirty="0">
                <a:solidFill>
                  <a:srgbClr val="833C0B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PURPOSE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SELECT</a:t>
            </a: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purpose </a:t>
            </a:r>
            <a:r>
              <a:rPr lang="en-IN" sz="18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</a:t>
            </a: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PURPOSE</a:t>
            </a:r>
            <a:r>
              <a:rPr lang="en-IN" sz="1800" kern="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IN" sz="1800" kern="0" dirty="0">
                <a:solidFill>
                  <a:srgbClr val="FF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COUNT</a:t>
            </a:r>
            <a:r>
              <a:rPr lang="en-IN" sz="1800" kern="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id</a:t>
            </a:r>
            <a:r>
              <a:rPr lang="en-IN" sz="1800" kern="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sz="18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</a:t>
            </a: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sz="18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Total_Loan_Applications</a:t>
            </a:r>
            <a:r>
              <a:rPr lang="en-IN" sz="1800" kern="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IN" sz="1800" kern="0" dirty="0">
                <a:solidFill>
                  <a:srgbClr val="FF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SUM</a:t>
            </a:r>
            <a:r>
              <a:rPr lang="en-IN" sz="1800" kern="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IN" sz="18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loan_amount</a:t>
            </a:r>
            <a:r>
              <a:rPr lang="en-IN" sz="1800" kern="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sz="18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</a:t>
            </a: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sz="18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Total_Funded_Amount</a:t>
            </a:r>
            <a:r>
              <a:rPr lang="en-IN" sz="1800" kern="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IN" sz="1800" kern="0" dirty="0">
                <a:solidFill>
                  <a:srgbClr val="FF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SUM</a:t>
            </a:r>
            <a:r>
              <a:rPr lang="en-IN" sz="1800" kern="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IN" sz="18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total_payment</a:t>
            </a:r>
            <a:r>
              <a:rPr lang="en-IN" sz="1800" kern="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sz="18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</a:t>
            </a: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sz="18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Total_Amount_Received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FROM</a:t>
            </a: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sz="18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bank_loan_data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GROUP</a:t>
            </a: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sz="18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BY</a:t>
            </a: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purpose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ORDER</a:t>
            </a: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sz="18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BY</a:t>
            </a: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purpose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E585CE9-B5DD-4DE9-B5E5-D07B049C23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2022" y="485339"/>
            <a:ext cx="4991533" cy="2301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9591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A893A7-6F56-4A02-AEDF-9EC005FD77E1}"/>
              </a:ext>
            </a:extLst>
          </p:cNvPr>
          <p:cNvSpPr txBox="1"/>
          <p:nvPr/>
        </p:nvSpPr>
        <p:spPr>
          <a:xfrm>
            <a:off x="255494" y="311075"/>
            <a:ext cx="6104964" cy="37974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3200" b="1" u="sng" kern="0" dirty="0">
                <a:solidFill>
                  <a:srgbClr val="833C0B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HOME OWNERSHIP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SELECT</a:t>
            </a: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IN" sz="18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home_ownership</a:t>
            </a: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sz="18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</a:t>
            </a: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sz="18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Home_Ownership</a:t>
            </a:r>
            <a:r>
              <a:rPr lang="en-IN" sz="1800" kern="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IN" sz="1800" kern="0" dirty="0">
                <a:solidFill>
                  <a:srgbClr val="FF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COUNT</a:t>
            </a:r>
            <a:r>
              <a:rPr lang="en-IN" sz="1800" kern="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id</a:t>
            </a:r>
            <a:r>
              <a:rPr lang="en-IN" sz="1800" kern="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sz="18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</a:t>
            </a: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sz="18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Total_Loan_Applications</a:t>
            </a:r>
            <a:r>
              <a:rPr lang="en-IN" sz="1800" kern="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IN" sz="1800" kern="0" dirty="0">
                <a:solidFill>
                  <a:srgbClr val="FF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SUM</a:t>
            </a:r>
            <a:r>
              <a:rPr lang="en-IN" sz="1800" kern="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IN" sz="18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loan_amount</a:t>
            </a:r>
            <a:r>
              <a:rPr lang="en-IN" sz="1800" kern="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sz="18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</a:t>
            </a: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sz="18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Total_Funded_Amount</a:t>
            </a:r>
            <a:r>
              <a:rPr lang="en-IN" sz="1800" kern="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IN" sz="1800" kern="0" dirty="0">
                <a:solidFill>
                  <a:srgbClr val="FF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SUM</a:t>
            </a:r>
            <a:r>
              <a:rPr lang="en-IN" sz="1800" kern="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IN" sz="18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total_payment</a:t>
            </a:r>
            <a:r>
              <a:rPr lang="en-IN" sz="1800" kern="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sz="18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</a:t>
            </a: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sz="18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Total_Amount_Received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FROM</a:t>
            </a: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sz="18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bank_loan_data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GROUP</a:t>
            </a: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sz="18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BY</a:t>
            </a: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sz="18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home_ownership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ORDER</a:t>
            </a: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sz="18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BY</a:t>
            </a: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sz="18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home_ownership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037CAD-C2F9-44B1-937C-C015FC8CA3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421947"/>
            <a:ext cx="5433531" cy="1531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314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7F3AD4C-E1DD-4BA8-860D-92D24EBAA76A}"/>
              </a:ext>
            </a:extLst>
          </p:cNvPr>
          <p:cNvSpPr txBox="1"/>
          <p:nvPr/>
        </p:nvSpPr>
        <p:spPr>
          <a:xfrm>
            <a:off x="219635" y="163874"/>
            <a:ext cx="6104964" cy="11693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b="1" kern="1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Funded Amount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SELECT</a:t>
            </a: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sz="1800" kern="0" dirty="0">
                <a:solidFill>
                  <a:srgbClr val="FF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SUM</a:t>
            </a:r>
            <a:r>
              <a:rPr lang="en-IN" sz="1800" kern="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IN" sz="18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loan_amount</a:t>
            </a:r>
            <a:r>
              <a:rPr lang="en-IN" sz="1800" kern="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sz="18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</a:t>
            </a: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sz="18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Total_Funded_Amount</a:t>
            </a: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sz="18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FROM</a:t>
            </a: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sz="18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bank_loan_data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6639C8-5D1F-456C-AE95-9B185BBE19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9689" y="203676"/>
            <a:ext cx="3596952" cy="108975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F3EE46E-06F2-4766-A7B1-05AF42D1A2E8}"/>
              </a:ext>
            </a:extLst>
          </p:cNvPr>
          <p:cNvSpPr txBox="1"/>
          <p:nvPr/>
        </p:nvSpPr>
        <p:spPr>
          <a:xfrm>
            <a:off x="67235" y="1972490"/>
            <a:ext cx="6104964" cy="1568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b="1" kern="1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MTD Total Funded Amount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SELECT</a:t>
            </a: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sz="1800" kern="0" dirty="0">
                <a:solidFill>
                  <a:srgbClr val="FF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SUM</a:t>
            </a:r>
            <a:r>
              <a:rPr lang="en-IN" sz="1800" kern="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IN" sz="18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loan_amount</a:t>
            </a:r>
            <a:r>
              <a:rPr lang="en-IN" sz="1800" kern="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sz="18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</a:t>
            </a: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sz="18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Total_Funded_Amount</a:t>
            </a: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sz="18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FROM</a:t>
            </a: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sz="18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bank_loan_data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WHERE</a:t>
            </a: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sz="1800" kern="0" dirty="0">
                <a:solidFill>
                  <a:srgbClr val="FF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MONTH</a:t>
            </a:r>
            <a:r>
              <a:rPr lang="en-IN" sz="1800" kern="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IN" sz="18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issue_date</a:t>
            </a:r>
            <a:r>
              <a:rPr lang="en-IN" sz="1800" kern="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sz="1800" kern="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12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3510E86-A5F0-46DA-8F6D-61CC56D174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8309" y="1792942"/>
            <a:ext cx="3139712" cy="142856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0B66F39-48F2-4C9B-BFA8-C95232DEC0FA}"/>
              </a:ext>
            </a:extLst>
          </p:cNvPr>
          <p:cNvSpPr txBox="1"/>
          <p:nvPr/>
        </p:nvSpPr>
        <p:spPr>
          <a:xfrm>
            <a:off x="206189" y="4491573"/>
            <a:ext cx="6118410" cy="1568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b="1" kern="1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PMTD Total Funded Amount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SELECT</a:t>
            </a: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sz="1800" kern="0" dirty="0">
                <a:solidFill>
                  <a:srgbClr val="FF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SUM</a:t>
            </a:r>
            <a:r>
              <a:rPr lang="en-IN" sz="1800" kern="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IN" sz="18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loan_amount</a:t>
            </a:r>
            <a:r>
              <a:rPr lang="en-IN" sz="1800" kern="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sz="18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</a:t>
            </a: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sz="18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Total_Funded_Amount</a:t>
            </a: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sz="18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FROM</a:t>
            </a: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sz="18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bank_loan_data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WHERE</a:t>
            </a: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sz="1800" kern="0" dirty="0">
                <a:solidFill>
                  <a:srgbClr val="FF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MONTH</a:t>
            </a:r>
            <a:r>
              <a:rPr lang="en-IN" sz="1800" kern="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IN" sz="18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issue_date</a:t>
            </a:r>
            <a:r>
              <a:rPr lang="en-IN" sz="1800" kern="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sz="1800" kern="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11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8495979-C894-4503-9830-4336F1CB8A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4265" y="4491573"/>
            <a:ext cx="4276793" cy="1954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051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4C5E339-2B86-445E-8E44-F2B6E8FE5DBB}"/>
              </a:ext>
            </a:extLst>
          </p:cNvPr>
          <p:cNvSpPr txBox="1"/>
          <p:nvPr/>
        </p:nvSpPr>
        <p:spPr>
          <a:xfrm>
            <a:off x="147918" y="0"/>
            <a:ext cx="6104964" cy="11693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b="1" kern="1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Amount Received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SELECT</a:t>
            </a: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sz="1800" kern="0" dirty="0">
                <a:solidFill>
                  <a:srgbClr val="FF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SUM</a:t>
            </a:r>
            <a:r>
              <a:rPr lang="en-IN" sz="1800" kern="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IN" sz="18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total_payment</a:t>
            </a:r>
            <a:r>
              <a:rPr lang="en-IN" sz="1800" kern="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sz="18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</a:t>
            </a: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sz="18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Total_Amount_Collected</a:t>
            </a: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sz="18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FROM</a:t>
            </a: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sz="18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bank_loan_data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C60D70-7D2B-4564-91E5-B77B7262D6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7731" y="117708"/>
            <a:ext cx="3824434" cy="105165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D54B92C-76F0-43D4-B05F-F0874E6FFF88}"/>
              </a:ext>
            </a:extLst>
          </p:cNvPr>
          <p:cNvSpPr txBox="1"/>
          <p:nvPr/>
        </p:nvSpPr>
        <p:spPr>
          <a:xfrm>
            <a:off x="147918" y="2030760"/>
            <a:ext cx="6104964" cy="1568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b="1" kern="1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MTD Total Amount Received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SELECT</a:t>
            </a: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sz="1800" kern="0" dirty="0">
                <a:solidFill>
                  <a:srgbClr val="FF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SUM</a:t>
            </a:r>
            <a:r>
              <a:rPr lang="en-IN" sz="1800" kern="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IN" sz="18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total_payment</a:t>
            </a:r>
            <a:r>
              <a:rPr lang="en-IN" sz="1800" kern="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sz="18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</a:t>
            </a: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sz="18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Total_Amount_Collected</a:t>
            </a: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sz="18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FROM</a:t>
            </a: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sz="18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bank_loan_data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WHERE</a:t>
            </a: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sz="1800" kern="0" dirty="0">
                <a:solidFill>
                  <a:srgbClr val="FF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MONTH</a:t>
            </a:r>
            <a:r>
              <a:rPr lang="en-IN" sz="1800" kern="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IN" sz="18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issue_date</a:t>
            </a:r>
            <a:r>
              <a:rPr lang="en-IN" sz="1800" kern="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sz="1800" kern="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12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CE55010-DEAB-44A4-841D-CC5BD4E2E9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8895" y="2163069"/>
            <a:ext cx="4704540" cy="105165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3E380B8-366A-4D00-9559-555872A6EE49}"/>
              </a:ext>
            </a:extLst>
          </p:cNvPr>
          <p:cNvSpPr txBox="1"/>
          <p:nvPr/>
        </p:nvSpPr>
        <p:spPr>
          <a:xfrm>
            <a:off x="147918" y="4621561"/>
            <a:ext cx="6104964" cy="1568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b="1" kern="1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PMTD Total Amount Received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SELECT</a:t>
            </a: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sz="1800" kern="0" dirty="0">
                <a:solidFill>
                  <a:srgbClr val="FF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SUM</a:t>
            </a:r>
            <a:r>
              <a:rPr lang="en-IN" sz="1800" kern="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IN" sz="18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total_payment</a:t>
            </a:r>
            <a:r>
              <a:rPr lang="en-IN" sz="1800" kern="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sz="18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</a:t>
            </a: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sz="18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Total_Amount_Collected</a:t>
            </a: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sz="18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FROM</a:t>
            </a: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sz="18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bank_loan_data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WHERE</a:t>
            </a: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sz="1800" kern="0" dirty="0">
                <a:solidFill>
                  <a:srgbClr val="FF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MONTH</a:t>
            </a:r>
            <a:r>
              <a:rPr lang="en-IN" sz="1800" kern="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IN" sz="18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issue_date</a:t>
            </a:r>
            <a:r>
              <a:rPr lang="en-IN" sz="1800" kern="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sz="1800" kern="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11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A499FB0-1077-428F-9617-ECBDF30A01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7935" y="4208431"/>
            <a:ext cx="4637547" cy="1441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712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7F6FA63-50C3-44E4-ABCC-9B6E1977CD64}"/>
              </a:ext>
            </a:extLst>
          </p:cNvPr>
          <p:cNvSpPr txBox="1"/>
          <p:nvPr/>
        </p:nvSpPr>
        <p:spPr>
          <a:xfrm>
            <a:off x="246529" y="0"/>
            <a:ext cx="6104964" cy="17382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b="1" kern="1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Average Interest Rate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SELECT</a:t>
            </a: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sz="1800" kern="0" dirty="0">
                <a:solidFill>
                  <a:srgbClr val="FF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AVG</a:t>
            </a:r>
            <a:r>
              <a:rPr lang="en-IN" sz="1800" kern="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IN" sz="18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int_rate</a:t>
            </a:r>
            <a:r>
              <a:rPr lang="en-IN" sz="1800" kern="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)*</a:t>
            </a: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100 </a:t>
            </a:r>
            <a:r>
              <a:rPr lang="en-IN" sz="18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</a:t>
            </a: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sz="18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Avg_Int_Rate</a:t>
            </a: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sz="18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FROM</a:t>
            </a: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endParaRPr lang="en-IN" kern="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600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Financial_loan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4286B4D-EC47-4A33-BBBA-CFA333193E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3473" y="470151"/>
            <a:ext cx="3444538" cy="111261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7B0289B-E6D7-484F-B75D-62A70A906A90}"/>
              </a:ext>
            </a:extLst>
          </p:cNvPr>
          <p:cNvSpPr txBox="1"/>
          <p:nvPr/>
        </p:nvSpPr>
        <p:spPr>
          <a:xfrm>
            <a:off x="188257" y="2304184"/>
            <a:ext cx="6104964" cy="1568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b="1" kern="1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MTD Average Interest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SELECT</a:t>
            </a: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sz="1800" kern="0" dirty="0">
                <a:solidFill>
                  <a:srgbClr val="FF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AVG</a:t>
            </a:r>
            <a:r>
              <a:rPr lang="en-IN" sz="1800" kern="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IN" sz="18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int_rate</a:t>
            </a:r>
            <a:r>
              <a:rPr lang="en-IN" sz="1800" kern="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)*</a:t>
            </a: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100 </a:t>
            </a:r>
            <a:r>
              <a:rPr lang="en-IN" sz="18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</a:t>
            </a: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sz="18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MTD_Avg_Int_Rate</a:t>
            </a: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sz="18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FROM</a:t>
            </a: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sz="18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bank_loan_data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WHERE</a:t>
            </a: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sz="1800" kern="0" dirty="0">
                <a:solidFill>
                  <a:srgbClr val="FF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MONTH</a:t>
            </a:r>
            <a:r>
              <a:rPr lang="en-IN" sz="1800" kern="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IN" sz="18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issue_date</a:t>
            </a:r>
            <a:r>
              <a:rPr lang="en-IN" sz="1800" kern="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sz="1800" kern="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12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379B3CA-186A-4DF9-AF33-3AC69A8C96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3473" y="2369768"/>
            <a:ext cx="4084674" cy="120406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E5B781B-E9BA-4444-B6CB-B40FAD128650}"/>
              </a:ext>
            </a:extLst>
          </p:cNvPr>
          <p:cNvSpPr txBox="1"/>
          <p:nvPr/>
        </p:nvSpPr>
        <p:spPr>
          <a:xfrm>
            <a:off x="246529" y="4706725"/>
            <a:ext cx="6104964" cy="1568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b="1" kern="1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PMTD Average Interest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SELECT</a:t>
            </a: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sz="1800" kern="0" dirty="0">
                <a:solidFill>
                  <a:srgbClr val="FF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AVG</a:t>
            </a:r>
            <a:r>
              <a:rPr lang="en-IN" sz="1800" kern="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IN" sz="18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int_rate</a:t>
            </a:r>
            <a:r>
              <a:rPr lang="en-IN" sz="1800" kern="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)*</a:t>
            </a: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100 </a:t>
            </a:r>
            <a:r>
              <a:rPr lang="en-IN" sz="18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</a:t>
            </a: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sz="18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PMTD_Avg_Int_Rate</a:t>
            </a: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sz="18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FROM</a:t>
            </a: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sz="18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bank_loan_data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WHERE</a:t>
            </a: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sz="1800" kern="0" dirty="0">
                <a:solidFill>
                  <a:srgbClr val="FF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MONTH</a:t>
            </a:r>
            <a:r>
              <a:rPr lang="en-IN" sz="1800" kern="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IN" sz="18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issue_date</a:t>
            </a:r>
            <a:r>
              <a:rPr lang="en-IN" sz="1800" kern="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sz="1800" kern="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11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29A1AA9-4F96-4E74-BFC5-4D49F58E4C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3574" y="4900280"/>
            <a:ext cx="4231897" cy="169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065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3FAA02D-DE86-4E93-8774-B82C560C5216}"/>
              </a:ext>
            </a:extLst>
          </p:cNvPr>
          <p:cNvSpPr txBox="1"/>
          <p:nvPr/>
        </p:nvSpPr>
        <p:spPr>
          <a:xfrm>
            <a:off x="138953" y="119051"/>
            <a:ext cx="6104964" cy="11693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b="1" kern="1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Avg</a:t>
            </a:r>
            <a:r>
              <a:rPr lang="en-IN" sz="2400" b="1" kern="1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DTI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SELECT</a:t>
            </a: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sz="1800" kern="0" dirty="0">
                <a:solidFill>
                  <a:srgbClr val="FF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AVG</a:t>
            </a:r>
            <a:r>
              <a:rPr lang="en-IN" sz="1800" kern="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IN" sz="18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dti</a:t>
            </a:r>
            <a:r>
              <a:rPr lang="en-IN" sz="1800" kern="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)*</a:t>
            </a: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100 </a:t>
            </a:r>
            <a:r>
              <a:rPr lang="en-IN" sz="18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</a:t>
            </a: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sz="18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Avg_DTI</a:t>
            </a: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sz="18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FROM</a:t>
            </a: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sz="18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bank_loan_data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17C2F03-1703-45BB-8E8C-5357CFCDBA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5564" y="396793"/>
            <a:ext cx="3810107" cy="109134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1599080-02C5-420E-80C9-68ABFAC19495}"/>
              </a:ext>
            </a:extLst>
          </p:cNvPr>
          <p:cNvSpPr txBox="1"/>
          <p:nvPr/>
        </p:nvSpPr>
        <p:spPr>
          <a:xfrm>
            <a:off x="-8964" y="1945596"/>
            <a:ext cx="6104964" cy="1568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b="1" kern="1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MTD </a:t>
            </a:r>
            <a:r>
              <a:rPr lang="en-IN" sz="2400" b="1" kern="1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Avg</a:t>
            </a:r>
            <a:r>
              <a:rPr lang="en-IN" sz="2400" b="1" kern="1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DTI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SELECT</a:t>
            </a: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sz="1800" kern="0" dirty="0">
                <a:solidFill>
                  <a:srgbClr val="FF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AVG</a:t>
            </a:r>
            <a:r>
              <a:rPr lang="en-IN" sz="1800" kern="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IN" sz="18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dti</a:t>
            </a:r>
            <a:r>
              <a:rPr lang="en-IN" sz="1800" kern="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)*</a:t>
            </a: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100 </a:t>
            </a:r>
            <a:r>
              <a:rPr lang="en-IN" sz="18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</a:t>
            </a: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sz="18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MTD_Avg_DTI</a:t>
            </a: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sz="18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FROM</a:t>
            </a: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sz="18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bank_loan_data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WHERE</a:t>
            </a: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sz="1800" kern="0" dirty="0">
                <a:solidFill>
                  <a:srgbClr val="FF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MONTH</a:t>
            </a:r>
            <a:r>
              <a:rPr lang="en-IN" sz="1800" kern="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IN" sz="18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issue_date</a:t>
            </a:r>
            <a:r>
              <a:rPr lang="en-IN" sz="1800" kern="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sz="1800" kern="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12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1322FA5-6EB3-4DE3-97CB-5FF73149CB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2376" y="1883859"/>
            <a:ext cx="4999153" cy="169178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68DFC9C-2851-4287-BAF9-3DC74A38823B}"/>
              </a:ext>
            </a:extLst>
          </p:cNvPr>
          <p:cNvSpPr txBox="1"/>
          <p:nvPr/>
        </p:nvSpPr>
        <p:spPr>
          <a:xfrm>
            <a:off x="0" y="4590185"/>
            <a:ext cx="6158752" cy="1568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b="1" kern="1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PMTD </a:t>
            </a:r>
            <a:r>
              <a:rPr lang="en-IN" sz="2400" b="1" kern="100" dirty="0" err="1">
                <a:solidFill>
                  <a:srgbClr val="2F549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Avg</a:t>
            </a:r>
            <a:r>
              <a:rPr lang="en-IN" sz="2400" b="1" kern="1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DTI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SELECT</a:t>
            </a: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sz="1800" kern="0" dirty="0">
                <a:solidFill>
                  <a:srgbClr val="FF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AVG</a:t>
            </a:r>
            <a:r>
              <a:rPr lang="en-IN" sz="1800" kern="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IN" sz="18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dti</a:t>
            </a:r>
            <a:r>
              <a:rPr lang="en-IN" sz="1800" kern="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)*</a:t>
            </a: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100 </a:t>
            </a:r>
            <a:r>
              <a:rPr lang="en-IN" sz="18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</a:t>
            </a: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sz="18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PMTD_Avg_DTI</a:t>
            </a: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sz="18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FROM</a:t>
            </a: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sz="18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bank_loan_data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WHERE</a:t>
            </a: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sz="1800" kern="0" dirty="0">
                <a:solidFill>
                  <a:srgbClr val="FF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MONTH</a:t>
            </a:r>
            <a:r>
              <a:rPr lang="en-IN" sz="1800" kern="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IN" sz="18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issue_date</a:t>
            </a:r>
            <a:r>
              <a:rPr lang="en-IN" sz="1800" kern="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sz="1800" kern="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11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E77F648-FBDD-4053-9F03-7268031248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1353" y="4662267"/>
            <a:ext cx="3939881" cy="1226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038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967E826-C5A8-46B2-9120-C8E03C9E296C}"/>
              </a:ext>
            </a:extLst>
          </p:cNvPr>
          <p:cNvSpPr txBox="1"/>
          <p:nvPr/>
        </p:nvSpPr>
        <p:spPr>
          <a:xfrm>
            <a:off x="85164" y="142398"/>
            <a:ext cx="7149353" cy="29957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3200" b="1" u="sng" kern="0" dirty="0">
                <a:solidFill>
                  <a:srgbClr val="833C0B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GOOD LOAN ISSUED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b="1" kern="1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Percentage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SELECT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IN" sz="1800" kern="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IN" sz="1800" kern="0" dirty="0">
                <a:solidFill>
                  <a:srgbClr val="FF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COUNT</a:t>
            </a:r>
            <a:r>
              <a:rPr lang="en-IN" sz="1800" kern="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IN" sz="18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CASE</a:t>
            </a: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sz="18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WHEN</a:t>
            </a: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sz="18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loan_status</a:t>
            </a: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sz="1800" kern="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sz="1800" kern="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'Fully Paid'</a:t>
            </a: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sz="1800" kern="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OR</a:t>
            </a: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sz="18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loan_status</a:t>
            </a: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sz="1800" kern="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sz="1800" kern="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'Current'</a:t>
            </a: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sz="18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THEN</a:t>
            </a: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id </a:t>
            </a:r>
            <a:r>
              <a:rPr lang="en-IN" sz="18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</a:t>
            </a:r>
            <a:r>
              <a:rPr lang="en-IN" sz="1800" kern="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sz="1800" kern="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*</a:t>
            </a: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100.0</a:t>
            </a:r>
            <a:r>
              <a:rPr lang="en-IN" sz="1800" kern="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sz="1800" kern="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</a:t>
            </a: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IN" sz="1800" kern="0" dirty="0">
                <a:solidFill>
                  <a:srgbClr val="FF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COUNT</a:t>
            </a:r>
            <a:r>
              <a:rPr lang="en-IN" sz="1800" kern="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id</a:t>
            </a:r>
            <a:r>
              <a:rPr lang="en-IN" sz="1800" kern="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sz="18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</a:t>
            </a: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sz="18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Good_Loan_Percentage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FROM</a:t>
            </a: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sz="18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bank_loan_data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4EC96C6-35A3-4B1C-9901-58CA387D4B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2139" y="741558"/>
            <a:ext cx="3863675" cy="154444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3314807-8136-47DA-B249-D4BEECDF8AE7}"/>
              </a:ext>
            </a:extLst>
          </p:cNvPr>
          <p:cNvSpPr txBox="1"/>
          <p:nvPr/>
        </p:nvSpPr>
        <p:spPr>
          <a:xfrm>
            <a:off x="0" y="4146177"/>
            <a:ext cx="6140822" cy="18646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b="1" kern="1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Applications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SELECT</a:t>
            </a: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sz="1800" kern="0" dirty="0">
                <a:solidFill>
                  <a:srgbClr val="FF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COUNT</a:t>
            </a:r>
            <a:r>
              <a:rPr lang="en-IN" sz="1800" kern="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id</a:t>
            </a:r>
            <a:r>
              <a:rPr lang="en-IN" sz="1800" kern="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sz="18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</a:t>
            </a: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sz="18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Good_Loan_Applications</a:t>
            </a: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sz="18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FROM</a:t>
            </a: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sz="18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bank_loan_data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WHERE</a:t>
            </a: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sz="18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loan_status</a:t>
            </a: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sz="1800" kern="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sz="1800" kern="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'Fully Paid'</a:t>
            </a: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sz="1800" kern="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OR</a:t>
            </a: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sz="18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loan_status</a:t>
            </a: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sz="1800" kern="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sz="1800" kern="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'Current'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89ADF8D-271A-4688-A686-31B994D92C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5912" y="4146177"/>
            <a:ext cx="4016088" cy="14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602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C30B600-8896-4D03-909A-5666853C838A}"/>
              </a:ext>
            </a:extLst>
          </p:cNvPr>
          <p:cNvSpPr txBox="1"/>
          <p:nvPr/>
        </p:nvSpPr>
        <p:spPr>
          <a:xfrm>
            <a:off x="219635" y="183766"/>
            <a:ext cx="6104964" cy="18646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b="1" kern="1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Funded Amount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SELECT</a:t>
            </a: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sz="1800" kern="0" dirty="0">
                <a:solidFill>
                  <a:srgbClr val="FF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SUM</a:t>
            </a:r>
            <a:r>
              <a:rPr lang="en-IN" sz="1800" kern="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IN" sz="18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loan_amount</a:t>
            </a:r>
            <a:r>
              <a:rPr lang="en-IN" sz="1800" kern="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sz="18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</a:t>
            </a: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sz="18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Good_Loan_Funded_amount</a:t>
            </a: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sz="18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FROM</a:t>
            </a: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sz="18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bank_loan_data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WHERE</a:t>
            </a: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sz="18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loan_status</a:t>
            </a: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sz="1800" kern="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sz="1800" kern="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'Fully Paid'</a:t>
            </a: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sz="1800" kern="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OR</a:t>
            </a: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sz="18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loan_status</a:t>
            </a: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sz="1800" kern="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sz="1800" kern="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'Current'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FF4B7A-E580-4B08-BD2D-9A7E046F45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9365" y="450654"/>
            <a:ext cx="3481556" cy="135125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3FDFCAD-FB49-4652-9F61-ADA9808C77C2}"/>
              </a:ext>
            </a:extLst>
          </p:cNvPr>
          <p:cNvSpPr txBox="1"/>
          <p:nvPr/>
        </p:nvSpPr>
        <p:spPr>
          <a:xfrm>
            <a:off x="300317" y="3877218"/>
            <a:ext cx="6104964" cy="18646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b="1" kern="1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Amount Received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SELECT</a:t>
            </a: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sz="1800" kern="0" dirty="0">
                <a:solidFill>
                  <a:srgbClr val="FF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SUM</a:t>
            </a:r>
            <a:r>
              <a:rPr lang="en-IN" sz="1800" kern="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IN" sz="18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total_payment</a:t>
            </a:r>
            <a:r>
              <a:rPr lang="en-IN" sz="1800" kern="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sz="18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</a:t>
            </a: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sz="18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Good_Loan_amount_received</a:t>
            </a: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sz="18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FROM</a:t>
            </a: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sz="18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bank_loan_data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WHERE</a:t>
            </a: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sz="18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loan_status</a:t>
            </a: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sz="1800" kern="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sz="1800" kern="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'Fully Paid'</a:t>
            </a: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sz="1800" kern="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OR</a:t>
            </a: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sz="18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loan_status</a:t>
            </a: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sz="1800" kern="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sz="1800" kern="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'Current'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5A68C7F-67D5-4134-A5BD-1D783D4EE6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1273" y="4274937"/>
            <a:ext cx="3067478" cy="1562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6552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FE3B0F2-5F3F-4F0A-8C57-CDF318E8B012}"/>
              </a:ext>
            </a:extLst>
          </p:cNvPr>
          <p:cNvSpPr txBox="1"/>
          <p:nvPr/>
        </p:nvSpPr>
        <p:spPr>
          <a:xfrm>
            <a:off x="112059" y="0"/>
            <a:ext cx="6104964" cy="29957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3200" b="1" u="sng" kern="0" dirty="0">
                <a:solidFill>
                  <a:srgbClr val="833C0B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BAD LOAN ISSUED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b="1" kern="1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Percentage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SELECT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IN" sz="1800" kern="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IN" sz="1800" kern="0" dirty="0">
                <a:solidFill>
                  <a:srgbClr val="FF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COUNT</a:t>
            </a:r>
            <a:r>
              <a:rPr lang="en-IN" sz="1800" kern="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IN" sz="18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CASE</a:t>
            </a: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sz="18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WHEN</a:t>
            </a: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sz="18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loan_status</a:t>
            </a: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sz="1800" kern="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sz="1800" kern="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'Charged Off'</a:t>
            </a: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sz="18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THEN</a:t>
            </a: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id </a:t>
            </a:r>
            <a:r>
              <a:rPr lang="en-IN" sz="18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</a:t>
            </a:r>
            <a:r>
              <a:rPr lang="en-IN" sz="1800" kern="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sz="1800" kern="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*</a:t>
            </a: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100.0</a:t>
            </a:r>
            <a:r>
              <a:rPr lang="en-IN" sz="1800" kern="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sz="1800" kern="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</a:t>
            </a: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IN" sz="1800" kern="0" dirty="0">
                <a:solidFill>
                  <a:srgbClr val="FF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COUNT</a:t>
            </a:r>
            <a:r>
              <a:rPr lang="en-IN" sz="1800" kern="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id</a:t>
            </a:r>
            <a:r>
              <a:rPr lang="en-IN" sz="1800" kern="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sz="18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</a:t>
            </a: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sz="18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Bad_Loan_Percentage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FROM</a:t>
            </a: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sz="18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bank_loan_data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6F1D2F-C082-48D0-AE33-E2CEFD28B6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6873" y="479868"/>
            <a:ext cx="2263336" cy="78492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6B2EDF2-7356-4A36-8254-3A764FA0CE2E}"/>
              </a:ext>
            </a:extLst>
          </p:cNvPr>
          <p:cNvSpPr txBox="1"/>
          <p:nvPr/>
        </p:nvSpPr>
        <p:spPr>
          <a:xfrm>
            <a:off x="112059" y="4406407"/>
            <a:ext cx="6127376" cy="1568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b="1" kern="1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Applications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SELECT</a:t>
            </a: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sz="1800" kern="0" dirty="0">
                <a:solidFill>
                  <a:srgbClr val="FF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COUNT</a:t>
            </a:r>
            <a:r>
              <a:rPr lang="en-IN" sz="1800" kern="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id</a:t>
            </a:r>
            <a:r>
              <a:rPr lang="en-IN" sz="1800" kern="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sz="18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</a:t>
            </a: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sz="18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Bad_Loan_Applications</a:t>
            </a: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sz="18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FROM</a:t>
            </a: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sz="18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bank_loan_data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WHERE</a:t>
            </a: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sz="18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loan_status</a:t>
            </a: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sz="1800" kern="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sz="1800" kern="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'Charged Off'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FE42547-A114-4959-B756-09A804999B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6735" y="4592342"/>
            <a:ext cx="2903472" cy="1196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0969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EDF0EE9-5993-410E-8D1F-BC6455E97F95}"/>
              </a:ext>
            </a:extLst>
          </p:cNvPr>
          <p:cNvSpPr txBox="1"/>
          <p:nvPr/>
        </p:nvSpPr>
        <p:spPr>
          <a:xfrm>
            <a:off x="94129" y="269195"/>
            <a:ext cx="6104964" cy="1568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b="1" kern="1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Funded Amount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SELECT</a:t>
            </a: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sz="1800" kern="0" dirty="0">
                <a:solidFill>
                  <a:srgbClr val="FF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SUM</a:t>
            </a:r>
            <a:r>
              <a:rPr lang="en-IN" sz="1800" kern="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IN" sz="18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loan_amount</a:t>
            </a:r>
            <a:r>
              <a:rPr lang="en-IN" sz="1800" kern="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sz="18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</a:t>
            </a: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sz="18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Bad_Loan_Funded_amount</a:t>
            </a: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sz="18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FROM</a:t>
            </a: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sz="18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bank_loan_data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WHERE</a:t>
            </a: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sz="18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loan_status</a:t>
            </a: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sz="1800" kern="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sz="1800" kern="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'Charged Off'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A828A06-E97B-4B22-BC46-C2955BB5E3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9596" y="332769"/>
            <a:ext cx="2728196" cy="102878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708B6F9-C5F8-42B4-9EB3-4208B6EE5288}"/>
              </a:ext>
            </a:extLst>
          </p:cNvPr>
          <p:cNvSpPr txBox="1"/>
          <p:nvPr/>
        </p:nvSpPr>
        <p:spPr>
          <a:xfrm>
            <a:off x="237564" y="3810255"/>
            <a:ext cx="6104964" cy="1568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b="1" kern="1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Amount Received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SELECT</a:t>
            </a: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sz="1800" kern="0" dirty="0">
                <a:solidFill>
                  <a:srgbClr val="FF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SUM</a:t>
            </a:r>
            <a:r>
              <a:rPr lang="en-IN" sz="1800" kern="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IN" sz="18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total_payment</a:t>
            </a:r>
            <a:r>
              <a:rPr lang="en-IN" sz="1800" kern="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sz="18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</a:t>
            </a: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sz="18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Bad_Loan_amount_received</a:t>
            </a: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sz="18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FROM</a:t>
            </a: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sz="18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bank_loan_data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WHERE</a:t>
            </a: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sz="18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loan_status</a:t>
            </a: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sz="1800" kern="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IN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sz="1800" kern="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'Charged Off'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239EB1F-2FCE-47F1-9EFD-3843ED7A52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8857" y="4149491"/>
            <a:ext cx="4549534" cy="1104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948107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170</TotalTime>
  <Words>1287</Words>
  <Application>Microsoft Office PowerPoint</Application>
  <PresentationFormat>Widescreen</PresentationFormat>
  <Paragraphs>149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Calibri</vt:lpstr>
      <vt:lpstr>Century Gothic</vt:lpstr>
      <vt:lpstr>Consolas</vt:lpstr>
      <vt:lpstr>Wingdings 3</vt:lpstr>
      <vt:lpstr>Slice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yogini virkar</dc:creator>
  <cp:lastModifiedBy>yogini virkar</cp:lastModifiedBy>
  <cp:revision>12</cp:revision>
  <dcterms:created xsi:type="dcterms:W3CDTF">2025-10-01T04:28:59Z</dcterms:created>
  <dcterms:modified xsi:type="dcterms:W3CDTF">2025-10-01T08:26:23Z</dcterms:modified>
</cp:coreProperties>
</file>