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B4217A-4582-45E0-AA9D-FFFA6BB7F263}" v="3" dt="2024-10-27T17:37:33.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77845A-9BB4-46CA-9703-AE3287D96127}"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196828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7845A-9BB4-46CA-9703-AE3287D96127}"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71758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77845A-9BB4-46CA-9703-AE3287D96127}"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1757600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77845A-9BB4-46CA-9703-AE3287D96127}"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EE40A-D4A3-4904-AC25-817208350D4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1061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7845A-9BB4-46CA-9703-AE3287D96127}"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3413648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77845A-9BB4-46CA-9703-AE3287D96127}" type="datetimeFigureOut">
              <a:rPr lang="en-IN" smtClean="0"/>
              <a:t>27-10-2024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3101125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77845A-9BB4-46CA-9703-AE3287D96127}" type="datetimeFigureOut">
              <a:rPr lang="en-IN" smtClean="0"/>
              <a:t>27-10-2024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376964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7845A-9BB4-46CA-9703-AE3287D96127}"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3237134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7845A-9BB4-46CA-9703-AE3287D96127}"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23676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C77845A-9BB4-46CA-9703-AE3287D96127}"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254455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7845A-9BB4-46CA-9703-AE3287D96127}"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71747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77845A-9BB4-46CA-9703-AE3287D96127}"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245926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77845A-9BB4-46CA-9703-AE3287D96127}" type="datetimeFigureOut">
              <a:rPr lang="en-IN" smtClean="0"/>
              <a:t>27-10-2024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218880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77845A-9BB4-46CA-9703-AE3287D96127}" type="datetimeFigureOut">
              <a:rPr lang="en-IN" smtClean="0"/>
              <a:t>27-10-2024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149702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77845A-9BB4-46CA-9703-AE3287D96127}" type="datetimeFigureOut">
              <a:rPr lang="en-IN" smtClean="0"/>
              <a:t>27-10-2024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3847222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C77845A-9BB4-46CA-9703-AE3287D96127}" type="datetimeFigureOut">
              <a:rPr lang="en-IN" smtClean="0"/>
              <a:t>27-10-2024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42814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7845A-9BB4-46CA-9703-AE3287D96127}"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EE40A-D4A3-4904-AC25-817208350D49}" type="slidenum">
              <a:rPr lang="en-IN" smtClean="0"/>
              <a:t>‹#›</a:t>
            </a:fld>
            <a:endParaRPr lang="en-IN"/>
          </a:p>
        </p:txBody>
      </p:sp>
    </p:spTree>
    <p:extLst>
      <p:ext uri="{BB962C8B-B14F-4D97-AF65-F5344CB8AC3E}">
        <p14:creationId xmlns:p14="http://schemas.microsoft.com/office/powerpoint/2010/main" val="412616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77845A-9BB4-46CA-9703-AE3287D96127}" type="datetimeFigureOut">
              <a:rPr lang="en-IN" smtClean="0"/>
              <a:t>27-10-2024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6EE40A-D4A3-4904-AC25-817208350D49}" type="slidenum">
              <a:rPr lang="en-IN" smtClean="0"/>
              <a:t>‹#›</a:t>
            </a:fld>
            <a:endParaRPr lang="en-IN"/>
          </a:p>
        </p:txBody>
      </p:sp>
    </p:spTree>
    <p:extLst>
      <p:ext uri="{BB962C8B-B14F-4D97-AF65-F5344CB8AC3E}">
        <p14:creationId xmlns:p14="http://schemas.microsoft.com/office/powerpoint/2010/main" val="29248543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85C1-039B-9410-19C7-A94AD851E70A}"/>
              </a:ext>
            </a:extLst>
          </p:cNvPr>
          <p:cNvSpPr>
            <a:spLocks noGrp="1"/>
          </p:cNvSpPr>
          <p:nvPr>
            <p:ph type="ctrTitle"/>
          </p:nvPr>
        </p:nvSpPr>
        <p:spPr>
          <a:xfrm>
            <a:off x="1611086" y="1122362"/>
            <a:ext cx="9339942" cy="1980067"/>
          </a:xfrm>
        </p:spPr>
        <p:txBody>
          <a:bodyPr/>
          <a:lstStyle/>
          <a:p>
            <a:r>
              <a:rPr lang="en-IN" dirty="0" err="1"/>
              <a:t>Genz</a:t>
            </a:r>
            <a:r>
              <a:rPr lang="en-IN" dirty="0"/>
              <a:t> Career Aspiration</a:t>
            </a:r>
          </a:p>
        </p:txBody>
      </p:sp>
    </p:spTree>
    <p:extLst>
      <p:ext uri="{BB962C8B-B14F-4D97-AF65-F5344CB8AC3E}">
        <p14:creationId xmlns:p14="http://schemas.microsoft.com/office/powerpoint/2010/main" val="46987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18F6-D052-C121-B081-141F2EAFBE2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11FF523-44A2-6381-8A0A-5C8339C277AD}"/>
              </a:ext>
            </a:extLst>
          </p:cNvPr>
          <p:cNvSpPr>
            <a:spLocks noGrp="1"/>
          </p:cNvSpPr>
          <p:nvPr>
            <p:ph idx="1"/>
          </p:nvPr>
        </p:nvSpPr>
        <p:spPr>
          <a:xfrm>
            <a:off x="740228" y="1580242"/>
            <a:ext cx="10058402" cy="4912633"/>
          </a:xfrm>
        </p:spPr>
        <p:txBody>
          <a:bodyPr/>
          <a:lstStyle/>
          <a:p>
            <a:r>
              <a:rPr lang="en-US" dirty="0"/>
              <a:t>In today’s dynamic workforce, understanding Generation Z's career aspirations and preferences is essential for businesses, educators, and policymakers. This project explores Gen Z's unique career drivers—including learning preferences, workplace expectations, and alignment with organizational values. By analyzing factors like the desire for impactful work, interest in education abroad, and values-driven company preferences, this study offers actionable insights to help attract and retain young talent, shaping the future of work and education.</a:t>
            </a:r>
            <a:endParaRPr lang="en-IN" dirty="0"/>
          </a:p>
        </p:txBody>
      </p:sp>
    </p:spTree>
    <p:extLst>
      <p:ext uri="{BB962C8B-B14F-4D97-AF65-F5344CB8AC3E}">
        <p14:creationId xmlns:p14="http://schemas.microsoft.com/office/powerpoint/2010/main" val="152132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87DB-F260-19BA-C6D8-36DCE06283CF}"/>
              </a:ext>
            </a:extLst>
          </p:cNvPr>
          <p:cNvSpPr>
            <a:spLocks noGrp="1"/>
          </p:cNvSpPr>
          <p:nvPr>
            <p:ph type="title"/>
          </p:nvPr>
        </p:nvSpPr>
        <p:spPr>
          <a:xfrm>
            <a:off x="631825" y="-163276"/>
            <a:ext cx="10515600" cy="1325563"/>
          </a:xfrm>
        </p:spPr>
        <p:txBody>
          <a:bodyPr/>
          <a:lstStyle/>
          <a:p>
            <a:r>
              <a:rPr lang="en-IN" dirty="0"/>
              <a:t>Key Findings</a:t>
            </a:r>
          </a:p>
        </p:txBody>
      </p:sp>
      <p:sp>
        <p:nvSpPr>
          <p:cNvPr id="6" name="Content Placeholder 5">
            <a:extLst>
              <a:ext uri="{FF2B5EF4-FFF2-40B4-BE49-F238E27FC236}">
                <a16:creationId xmlns:a16="http://schemas.microsoft.com/office/drawing/2014/main" id="{229BDEA0-E9B9-E4A2-6CFA-41AA49FDDB63}"/>
              </a:ext>
            </a:extLst>
          </p:cNvPr>
          <p:cNvSpPr>
            <a:spLocks noGrp="1"/>
          </p:cNvSpPr>
          <p:nvPr>
            <p:ph idx="1"/>
          </p:nvPr>
        </p:nvSpPr>
        <p:spPr>
          <a:xfrm>
            <a:off x="631825" y="769710"/>
            <a:ext cx="10928350" cy="5620204"/>
          </a:xfrm>
        </p:spPr>
        <p:txBody>
          <a:bodyPr/>
          <a:lstStyle/>
          <a:p>
            <a:pPr marL="0" indent="0">
              <a:buNone/>
            </a:pPr>
            <a:r>
              <a:rPr lang="en-IN" dirty="0"/>
              <a:t>- Top 5 career aspirational influencers: </a:t>
            </a:r>
          </a:p>
          <a:p>
            <a:pPr marL="0" indent="0">
              <a:buNone/>
            </a:pPr>
            <a:endParaRPr lang="en-IN" dirty="0"/>
          </a:p>
          <a:p>
            <a:pPr marL="0" indent="0">
              <a:buNone/>
            </a:pPr>
            <a:endParaRPr lang="en-IN" dirty="0"/>
          </a:p>
          <a:p>
            <a:pPr marL="0" indent="0">
              <a:buNone/>
            </a:pPr>
            <a:endParaRPr lang="en-IN" dirty="0"/>
          </a:p>
          <a:p>
            <a:pPr marL="0" indent="0">
              <a:buNone/>
            </a:pPr>
            <a:r>
              <a:rPr lang="en-IN" dirty="0"/>
              <a:t>-Top 5 preferred companies: </a:t>
            </a:r>
          </a:p>
          <a:p>
            <a:pPr marL="0" indent="0">
              <a:buNone/>
            </a:pPr>
            <a:endParaRPr lang="en-IN" dirty="0"/>
          </a:p>
          <a:p>
            <a:pPr marL="0" indent="0">
              <a:buNone/>
            </a:pPr>
            <a:endParaRPr lang="en-IN" dirty="0"/>
          </a:p>
          <a:p>
            <a:pPr marL="0" indent="0">
              <a:buNone/>
            </a:pPr>
            <a:endParaRPr lang="en-IN" dirty="0"/>
          </a:p>
          <a:p>
            <a:pPr marL="0" indent="0">
              <a:buNone/>
            </a:pPr>
            <a:r>
              <a:rPr lang="en-IN" dirty="0"/>
              <a:t>-Top 3 work setups preferred</a:t>
            </a:r>
          </a:p>
          <a:p>
            <a:pPr marL="0" indent="0">
              <a:buNone/>
            </a:pPr>
            <a:r>
              <a:rPr lang="en-IN" dirty="0"/>
              <a:t>                                                                         </a:t>
            </a:r>
          </a:p>
        </p:txBody>
      </p:sp>
      <p:graphicFrame>
        <p:nvGraphicFramePr>
          <p:cNvPr id="7" name="Table 6">
            <a:extLst>
              <a:ext uri="{FF2B5EF4-FFF2-40B4-BE49-F238E27FC236}">
                <a16:creationId xmlns:a16="http://schemas.microsoft.com/office/drawing/2014/main" id="{747FE6E0-2BEA-5FE9-591F-1199D5D2FCB4}"/>
              </a:ext>
            </a:extLst>
          </p:cNvPr>
          <p:cNvGraphicFramePr>
            <a:graphicFrameLocks noGrp="1"/>
          </p:cNvGraphicFramePr>
          <p:nvPr>
            <p:extLst>
              <p:ext uri="{D42A27DB-BD31-4B8C-83A1-F6EECF244321}">
                <p14:modId xmlns:p14="http://schemas.microsoft.com/office/powerpoint/2010/main" val="356007286"/>
              </p:ext>
            </p:extLst>
          </p:nvPr>
        </p:nvGraphicFramePr>
        <p:xfrm>
          <a:off x="6695168" y="329132"/>
          <a:ext cx="4452257" cy="1666530"/>
        </p:xfrm>
        <a:graphic>
          <a:graphicData uri="http://schemas.openxmlformats.org/drawingml/2006/table">
            <a:tbl>
              <a:tblPr>
                <a:tableStyleId>{93296810-A885-4BE3-A3E7-6D5BEEA58F35}</a:tableStyleId>
              </a:tblPr>
              <a:tblGrid>
                <a:gridCol w="3978613">
                  <a:extLst>
                    <a:ext uri="{9D8B030D-6E8A-4147-A177-3AD203B41FA5}">
                      <a16:colId xmlns:a16="http://schemas.microsoft.com/office/drawing/2014/main" val="1029975038"/>
                    </a:ext>
                  </a:extLst>
                </a:gridCol>
                <a:gridCol w="473644">
                  <a:extLst>
                    <a:ext uri="{9D8B030D-6E8A-4147-A177-3AD203B41FA5}">
                      <a16:colId xmlns:a16="http://schemas.microsoft.com/office/drawing/2014/main" val="12151615"/>
                    </a:ext>
                  </a:extLst>
                </a:gridCol>
              </a:tblGrid>
              <a:tr h="185170">
                <a:tc>
                  <a:txBody>
                    <a:bodyPr/>
                    <a:lstStyle/>
                    <a:p>
                      <a:pPr algn="l" fontAlgn="b"/>
                      <a:r>
                        <a:rPr lang="en-IN" sz="1000" b="1" u="none" strike="noStrike" dirty="0">
                          <a:effectLst/>
                        </a:rPr>
                        <a:t>Career Influencing Factors</a:t>
                      </a:r>
                      <a:endParaRPr lang="en-IN" sz="1000" b="1" i="0" u="none" strike="noStrike" dirty="0">
                        <a:solidFill>
                          <a:srgbClr val="000000"/>
                        </a:solidFill>
                        <a:effectLst/>
                        <a:latin typeface="Gill Sans MT" panose="020B0502020104020203" pitchFamily="34" charset="0"/>
                      </a:endParaRPr>
                    </a:p>
                  </a:txBody>
                  <a:tcPr marL="6350" marR="6350" marT="6350" marB="0" anchor="b"/>
                </a:tc>
                <a:tc>
                  <a:txBody>
                    <a:bodyPr/>
                    <a:lstStyle/>
                    <a:p>
                      <a:pPr algn="l" fontAlgn="b"/>
                      <a:r>
                        <a:rPr lang="en-IN" sz="1000" b="1" u="none" strike="noStrike" dirty="0">
                          <a:effectLst/>
                        </a:rPr>
                        <a:t>Count</a:t>
                      </a:r>
                      <a:endParaRPr lang="en-IN"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4125714376"/>
                  </a:ext>
                </a:extLst>
              </a:tr>
              <a:tr h="185170">
                <a:tc>
                  <a:txBody>
                    <a:bodyPr/>
                    <a:lstStyle/>
                    <a:p>
                      <a:pPr algn="l" fontAlgn="b"/>
                      <a:r>
                        <a:rPr lang="en-IN" sz="1000" u="none" strike="noStrike">
                          <a:effectLst/>
                        </a:rPr>
                        <a:t> Friends</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666</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2309680474"/>
                  </a:ext>
                </a:extLst>
              </a:tr>
              <a:tr h="185170">
                <a:tc>
                  <a:txBody>
                    <a:bodyPr/>
                    <a:lstStyle/>
                    <a:p>
                      <a:pPr algn="l" fontAlgn="b"/>
                      <a:r>
                        <a:rPr lang="en-IN" sz="1000" u="none" strike="noStrike">
                          <a:effectLst/>
                        </a:rPr>
                        <a:t>Influencers </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17920</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799812125"/>
                  </a:ext>
                </a:extLst>
              </a:tr>
              <a:tr h="185170">
                <a:tc>
                  <a:txBody>
                    <a:bodyPr/>
                    <a:lstStyle/>
                    <a:p>
                      <a:pPr algn="l" fontAlgn="b"/>
                      <a:r>
                        <a:rPr lang="en-IN" sz="1000" u="none" strike="noStrike">
                          <a:effectLst/>
                        </a:rPr>
                        <a:t>Movies</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378</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3378737334"/>
                  </a:ext>
                </a:extLst>
              </a:tr>
              <a:tr h="185170">
                <a:tc>
                  <a:txBody>
                    <a:bodyPr/>
                    <a:lstStyle/>
                    <a:p>
                      <a:pPr algn="l" fontAlgn="b"/>
                      <a:r>
                        <a:rPr lang="en-IN" sz="1000" u="none" strike="noStrike" dirty="0">
                          <a:effectLst/>
                        </a:rPr>
                        <a:t>my circle</a:t>
                      </a:r>
                      <a:endParaRPr lang="en-IN" sz="1000" b="0" i="0" u="none" strike="noStrike" dirty="0">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15400</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425175398"/>
                  </a:ext>
                </a:extLst>
              </a:tr>
              <a:tr h="185170">
                <a:tc>
                  <a:txBody>
                    <a:bodyPr/>
                    <a:lstStyle/>
                    <a:p>
                      <a:pPr algn="l" fontAlgn="b"/>
                      <a:r>
                        <a:rPr lang="en-IN" sz="1000" u="none" strike="noStrike">
                          <a:effectLst/>
                        </a:rPr>
                        <a:t>Parents</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33468</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57070294"/>
                  </a:ext>
                </a:extLst>
              </a:tr>
              <a:tr h="185170">
                <a:tc>
                  <a:txBody>
                    <a:bodyPr/>
                    <a:lstStyle/>
                    <a:p>
                      <a:pPr algn="l" fontAlgn="b"/>
                      <a:r>
                        <a:rPr lang="en-IN" sz="1000" u="none" strike="noStrike">
                          <a:effectLst/>
                        </a:rPr>
                        <a:t>Social Media </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11232</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331482793"/>
                  </a:ext>
                </a:extLst>
              </a:tr>
              <a:tr h="185170">
                <a:tc>
                  <a:txBody>
                    <a:bodyPr/>
                    <a:lstStyle/>
                    <a:p>
                      <a:pPr algn="l" fontAlgn="b"/>
                      <a:r>
                        <a:rPr lang="en-IN" sz="1000" u="none" strike="noStrike">
                          <a:effectLst/>
                        </a:rPr>
                        <a:t>World-Changing Influencer</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23162</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2059319476"/>
                  </a:ext>
                </a:extLst>
              </a:tr>
              <a:tr h="185170">
                <a:tc>
                  <a:txBody>
                    <a:bodyPr/>
                    <a:lstStyle/>
                    <a:p>
                      <a:pPr algn="l" fontAlgn="b"/>
                      <a:r>
                        <a:rPr lang="en-IN" sz="1000" u="none" strike="noStrike" dirty="0">
                          <a:effectLst/>
                        </a:rPr>
                        <a:t>Grand Total</a:t>
                      </a:r>
                      <a:endParaRPr lang="en-IN" sz="1000" b="1" i="0" u="none" strike="noStrike" dirty="0">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dirty="0">
                          <a:effectLst/>
                        </a:rPr>
                        <a:t>102226</a:t>
                      </a:r>
                      <a:endParaRPr lang="en-IN"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933779385"/>
                  </a:ext>
                </a:extLst>
              </a:tr>
            </a:tbl>
          </a:graphicData>
        </a:graphic>
      </p:graphicFrame>
      <p:graphicFrame>
        <p:nvGraphicFramePr>
          <p:cNvPr id="8" name="Table 7">
            <a:extLst>
              <a:ext uri="{FF2B5EF4-FFF2-40B4-BE49-F238E27FC236}">
                <a16:creationId xmlns:a16="http://schemas.microsoft.com/office/drawing/2014/main" id="{691FF690-EC90-1F0B-7CCE-F3E843BF4AFC}"/>
              </a:ext>
            </a:extLst>
          </p:cNvPr>
          <p:cNvGraphicFramePr>
            <a:graphicFrameLocks noGrp="1"/>
          </p:cNvGraphicFramePr>
          <p:nvPr>
            <p:extLst>
              <p:ext uri="{D42A27DB-BD31-4B8C-83A1-F6EECF244321}">
                <p14:modId xmlns:p14="http://schemas.microsoft.com/office/powerpoint/2010/main" val="2476170153"/>
              </p:ext>
            </p:extLst>
          </p:nvPr>
        </p:nvGraphicFramePr>
        <p:xfrm>
          <a:off x="6695168" y="2330451"/>
          <a:ext cx="4452257" cy="1666532"/>
        </p:xfrm>
        <a:graphic>
          <a:graphicData uri="http://schemas.openxmlformats.org/drawingml/2006/table">
            <a:tbl>
              <a:tblPr>
                <a:tableStyleId>{93296810-A885-4BE3-A3E7-6D5BEEA58F35}</a:tableStyleId>
              </a:tblPr>
              <a:tblGrid>
                <a:gridCol w="3978613">
                  <a:extLst>
                    <a:ext uri="{9D8B030D-6E8A-4147-A177-3AD203B41FA5}">
                      <a16:colId xmlns:a16="http://schemas.microsoft.com/office/drawing/2014/main" val="3104115287"/>
                    </a:ext>
                  </a:extLst>
                </a:gridCol>
                <a:gridCol w="473644">
                  <a:extLst>
                    <a:ext uri="{9D8B030D-6E8A-4147-A177-3AD203B41FA5}">
                      <a16:colId xmlns:a16="http://schemas.microsoft.com/office/drawing/2014/main" val="3174498858"/>
                    </a:ext>
                  </a:extLst>
                </a:gridCol>
              </a:tblGrid>
              <a:tr h="238076">
                <a:tc>
                  <a:txBody>
                    <a:bodyPr/>
                    <a:lstStyle/>
                    <a:p>
                      <a:pPr algn="l" fontAlgn="b"/>
                      <a:r>
                        <a:rPr lang="en-IN" sz="1000" b="1" u="none" strike="noStrike">
                          <a:effectLst/>
                        </a:rPr>
                        <a:t>Working company type</a:t>
                      </a:r>
                      <a:endParaRPr lang="en-IN" sz="1000" b="1" i="0" u="none" strike="noStrike">
                        <a:solidFill>
                          <a:srgbClr val="000000"/>
                        </a:solidFill>
                        <a:effectLst/>
                        <a:latin typeface="Gill Sans MT" panose="020B0502020104020203" pitchFamily="34" charset="0"/>
                      </a:endParaRPr>
                    </a:p>
                  </a:txBody>
                  <a:tcPr marL="6350" marR="6350" marT="6350" marB="0" anchor="b"/>
                </a:tc>
                <a:tc>
                  <a:txBody>
                    <a:bodyPr/>
                    <a:lstStyle/>
                    <a:p>
                      <a:pPr algn="l" fontAlgn="b"/>
                      <a:r>
                        <a:rPr lang="en-IN" sz="1000" b="1" u="none" strike="noStrike" dirty="0">
                          <a:effectLst/>
                        </a:rPr>
                        <a:t>Count</a:t>
                      </a:r>
                      <a:endParaRPr lang="en-IN"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489005988"/>
                  </a:ext>
                </a:extLst>
              </a:tr>
              <a:tr h="238076">
                <a:tc>
                  <a:txBody>
                    <a:bodyPr/>
                    <a:lstStyle/>
                    <a:p>
                      <a:pPr algn="l" fontAlgn="b"/>
                      <a:r>
                        <a:rPr lang="en-IN" sz="1000" u="none" strike="noStrike">
                          <a:effectLst/>
                        </a:rPr>
                        <a:t>Corporations (3000+ employees)</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3420</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775741120"/>
                  </a:ext>
                </a:extLst>
              </a:tr>
              <a:tr h="238076">
                <a:tc>
                  <a:txBody>
                    <a:bodyPr/>
                    <a:lstStyle/>
                    <a:p>
                      <a:pPr algn="l" fontAlgn="b"/>
                      <a:r>
                        <a:rPr lang="en-US" sz="1000" u="none" strike="noStrike">
                          <a:effectLst/>
                        </a:rPr>
                        <a:t>Large Companies (1001 to 3000 employees)</a:t>
                      </a:r>
                      <a:endParaRPr lang="en-US"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2142</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4191699060"/>
                  </a:ext>
                </a:extLst>
              </a:tr>
              <a:tr h="238076">
                <a:tc>
                  <a:txBody>
                    <a:bodyPr/>
                    <a:lstStyle/>
                    <a:p>
                      <a:pPr algn="l" fontAlgn="b"/>
                      <a:r>
                        <a:rPr lang="en-US" sz="1000" u="none" strike="noStrike">
                          <a:effectLst/>
                        </a:rPr>
                        <a:t>Mid Size Companies (251 to 1000 employees)</a:t>
                      </a:r>
                      <a:endParaRPr lang="en-US"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4212</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2287479720"/>
                  </a:ext>
                </a:extLst>
              </a:tr>
              <a:tr h="238076">
                <a:tc>
                  <a:txBody>
                    <a:bodyPr/>
                    <a:lstStyle/>
                    <a:p>
                      <a:pPr algn="l" fontAlgn="b"/>
                      <a:r>
                        <a:rPr lang="en-US" sz="1000" u="none" strike="noStrike" dirty="0">
                          <a:effectLst/>
                        </a:rPr>
                        <a:t>Startups (51 to 250 Employees)</a:t>
                      </a:r>
                      <a:endParaRPr lang="en-US" sz="1000" b="0" i="0" u="none" strike="noStrike" dirty="0">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3060</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3268672158"/>
                  </a:ext>
                </a:extLst>
              </a:tr>
              <a:tr h="238076">
                <a:tc>
                  <a:txBody>
                    <a:bodyPr/>
                    <a:lstStyle/>
                    <a:p>
                      <a:pPr algn="l" fontAlgn="b"/>
                      <a:r>
                        <a:rPr lang="en-US" sz="1000" u="none" strike="noStrike">
                          <a:effectLst/>
                        </a:rPr>
                        <a:t>Startups (Less than 50 empoyees)</a:t>
                      </a:r>
                      <a:endParaRPr lang="en-US"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1134</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478238395"/>
                  </a:ext>
                </a:extLst>
              </a:tr>
              <a:tr h="238076">
                <a:tc>
                  <a:txBody>
                    <a:bodyPr/>
                    <a:lstStyle/>
                    <a:p>
                      <a:pPr algn="l" fontAlgn="b"/>
                      <a:r>
                        <a:rPr lang="en-IN" sz="1000" u="none" strike="noStrike">
                          <a:effectLst/>
                        </a:rPr>
                        <a:t>Grand Total</a:t>
                      </a:r>
                      <a:endParaRPr lang="en-IN" sz="1000" b="1"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dirty="0">
                          <a:effectLst/>
                        </a:rPr>
                        <a:t>13968</a:t>
                      </a:r>
                      <a:endParaRPr lang="en-IN"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3724463891"/>
                  </a:ext>
                </a:extLst>
              </a:tr>
            </a:tbl>
          </a:graphicData>
        </a:graphic>
      </p:graphicFrame>
      <p:graphicFrame>
        <p:nvGraphicFramePr>
          <p:cNvPr id="9" name="Table 8">
            <a:extLst>
              <a:ext uri="{FF2B5EF4-FFF2-40B4-BE49-F238E27FC236}">
                <a16:creationId xmlns:a16="http://schemas.microsoft.com/office/drawing/2014/main" id="{2FC896F5-31BB-805C-45E0-5518E7B43D52}"/>
              </a:ext>
            </a:extLst>
          </p:cNvPr>
          <p:cNvGraphicFramePr>
            <a:graphicFrameLocks noGrp="1"/>
          </p:cNvGraphicFramePr>
          <p:nvPr>
            <p:extLst>
              <p:ext uri="{D42A27DB-BD31-4B8C-83A1-F6EECF244321}">
                <p14:modId xmlns:p14="http://schemas.microsoft.com/office/powerpoint/2010/main" val="3178830028"/>
              </p:ext>
            </p:extLst>
          </p:nvPr>
        </p:nvGraphicFramePr>
        <p:xfrm>
          <a:off x="6695168" y="4176427"/>
          <a:ext cx="4452257" cy="1666530"/>
        </p:xfrm>
        <a:graphic>
          <a:graphicData uri="http://schemas.openxmlformats.org/drawingml/2006/table">
            <a:tbl>
              <a:tblPr>
                <a:tableStyleId>{93296810-A885-4BE3-A3E7-6D5BEEA58F35}</a:tableStyleId>
              </a:tblPr>
              <a:tblGrid>
                <a:gridCol w="3794097">
                  <a:extLst>
                    <a:ext uri="{9D8B030D-6E8A-4147-A177-3AD203B41FA5}">
                      <a16:colId xmlns:a16="http://schemas.microsoft.com/office/drawing/2014/main" val="2052013967"/>
                    </a:ext>
                  </a:extLst>
                </a:gridCol>
                <a:gridCol w="658160">
                  <a:extLst>
                    <a:ext uri="{9D8B030D-6E8A-4147-A177-3AD203B41FA5}">
                      <a16:colId xmlns:a16="http://schemas.microsoft.com/office/drawing/2014/main" val="4103383746"/>
                    </a:ext>
                  </a:extLst>
                </a:gridCol>
              </a:tblGrid>
              <a:tr h="333306">
                <a:tc>
                  <a:txBody>
                    <a:bodyPr/>
                    <a:lstStyle/>
                    <a:p>
                      <a:pPr algn="l" fontAlgn="b"/>
                      <a:r>
                        <a:rPr lang="en-IN" sz="1000" b="1" u="none" strike="noStrike" dirty="0">
                          <a:effectLst/>
                        </a:rPr>
                        <a:t>Working environment</a:t>
                      </a:r>
                      <a:endParaRPr lang="en-IN" sz="1000" b="1" i="0" u="none" strike="noStrike" dirty="0">
                        <a:solidFill>
                          <a:srgbClr val="000000"/>
                        </a:solidFill>
                        <a:effectLst/>
                        <a:latin typeface="Gill Sans MT" panose="020B0502020104020203" pitchFamily="34" charset="0"/>
                      </a:endParaRPr>
                    </a:p>
                  </a:txBody>
                  <a:tcPr marL="6350" marR="6350" marT="6350" marB="0" anchor="b"/>
                </a:tc>
                <a:tc>
                  <a:txBody>
                    <a:bodyPr/>
                    <a:lstStyle/>
                    <a:p>
                      <a:pPr algn="l" fontAlgn="b"/>
                      <a:r>
                        <a:rPr lang="en-IN" sz="1000" b="1" u="none" strike="noStrike" dirty="0">
                          <a:effectLst/>
                        </a:rPr>
                        <a:t>Count</a:t>
                      </a:r>
                      <a:endParaRPr lang="en-IN"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2934845253"/>
                  </a:ext>
                </a:extLst>
              </a:tr>
              <a:tr h="333306">
                <a:tc>
                  <a:txBody>
                    <a:bodyPr/>
                    <a:lstStyle/>
                    <a:p>
                      <a:pPr algn="l" fontAlgn="b"/>
                      <a:r>
                        <a:rPr lang="en-IN" sz="1000" u="none" strike="noStrike" dirty="0">
                          <a:effectLst/>
                        </a:rPr>
                        <a:t>Hybrid</a:t>
                      </a:r>
                      <a:endParaRPr lang="en-IN" sz="1000" b="0" i="0" u="none" strike="noStrike" dirty="0">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48762</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645233145"/>
                  </a:ext>
                </a:extLst>
              </a:tr>
              <a:tr h="333306">
                <a:tc>
                  <a:txBody>
                    <a:bodyPr/>
                    <a:lstStyle/>
                    <a:p>
                      <a:pPr algn="l" fontAlgn="b"/>
                      <a:r>
                        <a:rPr lang="en-IN" sz="1000" u="none" strike="noStrike" dirty="0">
                          <a:effectLst/>
                        </a:rPr>
                        <a:t>In Office</a:t>
                      </a:r>
                      <a:endParaRPr lang="en-IN" sz="1000" b="0" i="0" u="none" strike="noStrike" dirty="0">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18839</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196587766"/>
                  </a:ext>
                </a:extLst>
              </a:tr>
              <a:tr h="333306">
                <a:tc>
                  <a:txBody>
                    <a:bodyPr/>
                    <a:lstStyle/>
                    <a:p>
                      <a:pPr algn="l" fontAlgn="b"/>
                      <a:r>
                        <a:rPr lang="en-IN" sz="1000" u="none" strike="noStrike" dirty="0">
                          <a:effectLst/>
                        </a:rPr>
                        <a:t>Remote</a:t>
                      </a:r>
                      <a:endParaRPr lang="en-IN" sz="1000" b="0" i="0" u="none" strike="noStrike" dirty="0">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34625</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637184646"/>
                  </a:ext>
                </a:extLst>
              </a:tr>
              <a:tr h="333306">
                <a:tc>
                  <a:txBody>
                    <a:bodyPr/>
                    <a:lstStyle/>
                    <a:p>
                      <a:pPr algn="l" fontAlgn="b"/>
                      <a:r>
                        <a:rPr lang="en-IN" sz="1000" u="none" strike="noStrike">
                          <a:effectLst/>
                        </a:rPr>
                        <a:t>Grand Total</a:t>
                      </a:r>
                      <a:endParaRPr lang="en-IN" sz="1000" b="1"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dirty="0">
                          <a:effectLst/>
                        </a:rPr>
                        <a:t>102226</a:t>
                      </a:r>
                      <a:endParaRPr lang="en-IN"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4172374193"/>
                  </a:ext>
                </a:extLst>
              </a:tr>
            </a:tbl>
          </a:graphicData>
        </a:graphic>
      </p:graphicFrame>
    </p:spTree>
    <p:extLst>
      <p:ext uri="{BB962C8B-B14F-4D97-AF65-F5344CB8AC3E}">
        <p14:creationId xmlns:p14="http://schemas.microsoft.com/office/powerpoint/2010/main" val="384703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AFE34-BCA3-A092-493F-8D7451A6DB75}"/>
              </a:ext>
            </a:extLst>
          </p:cNvPr>
          <p:cNvSpPr>
            <a:spLocks noGrp="1"/>
          </p:cNvSpPr>
          <p:nvPr>
            <p:ph idx="1"/>
          </p:nvPr>
        </p:nvSpPr>
        <p:spPr>
          <a:xfrm>
            <a:off x="478970" y="138338"/>
            <a:ext cx="11332029" cy="6338661"/>
          </a:xfrm>
        </p:spPr>
        <p:txBody>
          <a:bodyPr/>
          <a:lstStyle/>
          <a:p>
            <a:pPr marL="0" indent="0">
              <a:buNone/>
            </a:pPr>
            <a:endParaRPr lang="en-IN" dirty="0"/>
          </a:p>
          <a:p>
            <a:pPr>
              <a:buFontTx/>
              <a:buChar char="-"/>
            </a:pPr>
            <a:r>
              <a:rPr lang="en-IN" dirty="0"/>
              <a:t>Higher Educational Aspiration </a:t>
            </a:r>
          </a:p>
          <a:p>
            <a:pPr>
              <a:buFontTx/>
              <a:buChar char="-"/>
            </a:pPr>
            <a:endParaRPr lang="en-IN" dirty="0"/>
          </a:p>
          <a:p>
            <a:pPr>
              <a:buFontTx/>
              <a:buChar char="-"/>
            </a:pPr>
            <a:endParaRPr lang="en-IN" dirty="0"/>
          </a:p>
          <a:p>
            <a:pPr>
              <a:buFontTx/>
              <a:buChar char="-"/>
            </a:pPr>
            <a:endParaRPr lang="en-IN" dirty="0"/>
          </a:p>
          <a:p>
            <a:pPr>
              <a:buFontTx/>
              <a:buChar char="-"/>
            </a:pPr>
            <a:r>
              <a:rPr lang="en-IN" dirty="0"/>
              <a:t>Most Common Work Frustration </a:t>
            </a:r>
          </a:p>
          <a:p>
            <a:pPr>
              <a:buFontTx/>
              <a:buChar char="-"/>
            </a:pPr>
            <a:endParaRPr lang="en-IN" dirty="0"/>
          </a:p>
          <a:p>
            <a:pPr>
              <a:buFontTx/>
              <a:buChar char="-"/>
            </a:pPr>
            <a:endParaRPr lang="en-IN" dirty="0"/>
          </a:p>
          <a:p>
            <a:pPr>
              <a:buFontTx/>
              <a:buChar char="-"/>
            </a:pPr>
            <a:endParaRPr lang="en-IN" dirty="0"/>
          </a:p>
          <a:p>
            <a:pPr marL="0" indent="0">
              <a:buNone/>
            </a:pPr>
            <a:endParaRPr lang="en-IN" dirty="0"/>
          </a:p>
          <a:p>
            <a:pPr marL="0" indent="0">
              <a:buNone/>
            </a:pPr>
            <a:r>
              <a:rPr lang="en-IN" dirty="0"/>
              <a:t>-Min Expected </a:t>
            </a:r>
            <a:r>
              <a:rPr lang="en-IN" dirty="0" err="1"/>
              <a:t>Sallary</a:t>
            </a:r>
            <a:r>
              <a:rPr lang="en-IN" dirty="0"/>
              <a:t> For First 3 Years   </a:t>
            </a:r>
          </a:p>
          <a:p>
            <a:pPr marL="0" indent="0">
              <a:buNone/>
            </a:pPr>
            <a:r>
              <a:rPr lang="en-IN" dirty="0"/>
              <a:t>        </a:t>
            </a:r>
          </a:p>
        </p:txBody>
      </p:sp>
      <p:graphicFrame>
        <p:nvGraphicFramePr>
          <p:cNvPr id="7" name="Table 6">
            <a:extLst>
              <a:ext uri="{FF2B5EF4-FFF2-40B4-BE49-F238E27FC236}">
                <a16:creationId xmlns:a16="http://schemas.microsoft.com/office/drawing/2014/main" id="{46E8D329-0AF4-A109-006F-DC136B14AE90}"/>
              </a:ext>
            </a:extLst>
          </p:cNvPr>
          <p:cNvGraphicFramePr>
            <a:graphicFrameLocks noGrp="1"/>
          </p:cNvGraphicFramePr>
          <p:nvPr>
            <p:extLst>
              <p:ext uri="{D42A27DB-BD31-4B8C-83A1-F6EECF244321}">
                <p14:modId xmlns:p14="http://schemas.microsoft.com/office/powerpoint/2010/main" val="3155944578"/>
              </p:ext>
            </p:extLst>
          </p:nvPr>
        </p:nvGraphicFramePr>
        <p:xfrm>
          <a:off x="6291943" y="138337"/>
          <a:ext cx="4711700" cy="1665515"/>
        </p:xfrm>
        <a:graphic>
          <a:graphicData uri="http://schemas.openxmlformats.org/drawingml/2006/table">
            <a:tbl>
              <a:tblPr>
                <a:tableStyleId>{5C22544A-7EE6-4342-B048-85BDC9FD1C3A}</a:tableStyleId>
              </a:tblPr>
              <a:tblGrid>
                <a:gridCol w="4210455">
                  <a:extLst>
                    <a:ext uri="{9D8B030D-6E8A-4147-A177-3AD203B41FA5}">
                      <a16:colId xmlns:a16="http://schemas.microsoft.com/office/drawing/2014/main" val="4134189882"/>
                    </a:ext>
                  </a:extLst>
                </a:gridCol>
                <a:gridCol w="501245">
                  <a:extLst>
                    <a:ext uri="{9D8B030D-6E8A-4147-A177-3AD203B41FA5}">
                      <a16:colId xmlns:a16="http://schemas.microsoft.com/office/drawing/2014/main" val="517282301"/>
                    </a:ext>
                  </a:extLst>
                </a:gridCol>
              </a:tblGrid>
              <a:tr h="333103">
                <a:tc>
                  <a:txBody>
                    <a:bodyPr/>
                    <a:lstStyle/>
                    <a:p>
                      <a:pPr algn="l" fontAlgn="b"/>
                      <a:r>
                        <a:rPr lang="en-IN" sz="1000" b="1" u="none" strike="noStrike" dirty="0">
                          <a:effectLst/>
                        </a:rPr>
                        <a:t>Higher Education</a:t>
                      </a:r>
                      <a:endParaRPr lang="en-IN" sz="1000" b="1" i="0" u="none" strike="noStrike" dirty="0">
                        <a:solidFill>
                          <a:srgbClr val="000000"/>
                        </a:solidFill>
                        <a:effectLst/>
                        <a:latin typeface="Gill Sans MT" panose="020B0502020104020203" pitchFamily="34" charset="0"/>
                      </a:endParaRPr>
                    </a:p>
                  </a:txBody>
                  <a:tcPr marL="6350" marR="6350" marT="6350" marB="0" anchor="b"/>
                </a:tc>
                <a:tc>
                  <a:txBody>
                    <a:bodyPr/>
                    <a:lstStyle/>
                    <a:p>
                      <a:pPr algn="l" fontAlgn="b"/>
                      <a:r>
                        <a:rPr lang="en-IN" sz="1000" b="1" u="none" strike="noStrike" dirty="0">
                          <a:effectLst/>
                        </a:rPr>
                        <a:t>Count</a:t>
                      </a:r>
                      <a:endParaRPr lang="en-IN"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881893895"/>
                  </a:ext>
                </a:extLst>
              </a:tr>
              <a:tr h="333103">
                <a:tc>
                  <a:txBody>
                    <a:bodyPr/>
                    <a:lstStyle/>
                    <a:p>
                      <a:pPr algn="l" fontAlgn="b"/>
                      <a:r>
                        <a:rPr lang="en-IN" sz="1000" u="none" strike="noStrike">
                          <a:effectLst/>
                        </a:rPr>
                        <a:t>No</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32722</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707498340"/>
                  </a:ext>
                </a:extLst>
              </a:tr>
              <a:tr h="333103">
                <a:tc>
                  <a:txBody>
                    <a:bodyPr/>
                    <a:lstStyle/>
                    <a:p>
                      <a:pPr algn="l" fontAlgn="b"/>
                      <a:r>
                        <a:rPr lang="en-IN" sz="1000" u="none" strike="noStrike">
                          <a:effectLst/>
                        </a:rPr>
                        <a:t>Yes</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47078</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451873881"/>
                  </a:ext>
                </a:extLst>
              </a:tr>
              <a:tr h="333103">
                <a:tc>
                  <a:txBody>
                    <a:bodyPr/>
                    <a:lstStyle/>
                    <a:p>
                      <a:pPr algn="l" fontAlgn="b"/>
                      <a:r>
                        <a:rPr lang="en-IN" sz="1000" u="none" strike="noStrike">
                          <a:effectLst/>
                        </a:rPr>
                        <a:t>Yes, if sponsored</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22426</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2280220888"/>
                  </a:ext>
                </a:extLst>
              </a:tr>
              <a:tr h="333103">
                <a:tc>
                  <a:txBody>
                    <a:bodyPr/>
                    <a:lstStyle/>
                    <a:p>
                      <a:pPr algn="l" fontAlgn="b"/>
                      <a:r>
                        <a:rPr lang="en-IN" sz="1000" u="none" strike="noStrike">
                          <a:effectLst/>
                        </a:rPr>
                        <a:t>Grand Total</a:t>
                      </a:r>
                      <a:endParaRPr lang="en-IN" sz="1000" b="1"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dirty="0">
                          <a:effectLst/>
                        </a:rPr>
                        <a:t>102226</a:t>
                      </a:r>
                      <a:endParaRPr lang="en-IN"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883782462"/>
                  </a:ext>
                </a:extLst>
              </a:tr>
            </a:tbl>
          </a:graphicData>
        </a:graphic>
      </p:graphicFrame>
      <p:graphicFrame>
        <p:nvGraphicFramePr>
          <p:cNvPr id="8" name="Table 7">
            <a:extLst>
              <a:ext uri="{FF2B5EF4-FFF2-40B4-BE49-F238E27FC236}">
                <a16:creationId xmlns:a16="http://schemas.microsoft.com/office/drawing/2014/main" id="{17FC39C3-D807-2A06-C60A-C35FB44443A3}"/>
              </a:ext>
            </a:extLst>
          </p:cNvPr>
          <p:cNvGraphicFramePr>
            <a:graphicFrameLocks noGrp="1"/>
          </p:cNvGraphicFramePr>
          <p:nvPr>
            <p:extLst>
              <p:ext uri="{D42A27DB-BD31-4B8C-83A1-F6EECF244321}">
                <p14:modId xmlns:p14="http://schemas.microsoft.com/office/powerpoint/2010/main" val="644491268"/>
              </p:ext>
            </p:extLst>
          </p:nvPr>
        </p:nvGraphicFramePr>
        <p:xfrm>
          <a:off x="6291943" y="1934936"/>
          <a:ext cx="4711700" cy="2247900"/>
        </p:xfrm>
        <a:graphic>
          <a:graphicData uri="http://schemas.openxmlformats.org/drawingml/2006/table">
            <a:tbl>
              <a:tblPr>
                <a:tableStyleId>{5C22544A-7EE6-4342-B048-85BDC9FD1C3A}</a:tableStyleId>
              </a:tblPr>
              <a:tblGrid>
                <a:gridCol w="1803400">
                  <a:extLst>
                    <a:ext uri="{9D8B030D-6E8A-4147-A177-3AD203B41FA5}">
                      <a16:colId xmlns:a16="http://schemas.microsoft.com/office/drawing/2014/main" val="3034976508"/>
                    </a:ext>
                  </a:extLst>
                </a:gridCol>
                <a:gridCol w="2908300">
                  <a:extLst>
                    <a:ext uri="{9D8B030D-6E8A-4147-A177-3AD203B41FA5}">
                      <a16:colId xmlns:a16="http://schemas.microsoft.com/office/drawing/2014/main" val="2015617808"/>
                    </a:ext>
                  </a:extLst>
                </a:gridCol>
              </a:tblGrid>
              <a:tr h="203200">
                <a:tc>
                  <a:txBody>
                    <a:bodyPr/>
                    <a:lstStyle/>
                    <a:p>
                      <a:pPr algn="l" fontAlgn="b"/>
                      <a:r>
                        <a:rPr lang="en-IN" sz="1000" b="1" i="0" u="none" strike="noStrike" dirty="0">
                          <a:solidFill>
                            <a:srgbClr val="000000"/>
                          </a:solidFill>
                          <a:effectLst/>
                          <a:latin typeface="Gill Sans MT" panose="020B0502020104020203" pitchFamily="34" charset="0"/>
                        </a:rPr>
                        <a:t>What frustrates you at Job</a:t>
                      </a:r>
                    </a:p>
                  </a:txBody>
                  <a:tcPr marL="6350" marR="6350" marT="6350" marB="0" anchor="b"/>
                </a:tc>
                <a:tc>
                  <a:txBody>
                    <a:bodyPr/>
                    <a:lstStyle/>
                    <a:p>
                      <a:pPr algn="l" fontAlgn="b"/>
                      <a:r>
                        <a:rPr lang="en-US" sz="1000" b="1" u="none" strike="noStrike" dirty="0">
                          <a:effectLst/>
                        </a:rPr>
                        <a:t>                                                                       Count </a:t>
                      </a:r>
                      <a:endParaRPr lang="en-US"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3666104854"/>
                  </a:ext>
                </a:extLst>
              </a:tr>
              <a:tr h="203200">
                <a:tc>
                  <a:txBody>
                    <a:bodyPr/>
                    <a:lstStyle/>
                    <a:p>
                      <a:pPr algn="l" fontAlgn="b"/>
                      <a:r>
                        <a:rPr lang="en-IN" sz="1000" u="none" strike="noStrike">
                          <a:effectLst/>
                        </a:rPr>
                        <a:t>High stressful job</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2214</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376179311"/>
                  </a:ext>
                </a:extLst>
              </a:tr>
              <a:tr h="203200">
                <a:tc>
                  <a:txBody>
                    <a:bodyPr/>
                    <a:lstStyle/>
                    <a:p>
                      <a:pPr algn="l" fontAlgn="b"/>
                      <a:r>
                        <a:rPr lang="en-IN" sz="1000" u="none" strike="noStrike">
                          <a:effectLst/>
                        </a:rPr>
                        <a:t>Lack of Transparency</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1152</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3551393749"/>
                  </a:ext>
                </a:extLst>
              </a:tr>
              <a:tr h="203200">
                <a:tc>
                  <a:txBody>
                    <a:bodyPr/>
                    <a:lstStyle/>
                    <a:p>
                      <a:pPr algn="l" fontAlgn="b"/>
                      <a:r>
                        <a:rPr lang="en-US" sz="1000" u="none" strike="noStrike">
                          <a:effectLst/>
                        </a:rPr>
                        <a:t>Often a need to learn New Skills</a:t>
                      </a:r>
                      <a:endParaRPr lang="en-US"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342</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3027839672"/>
                  </a:ext>
                </a:extLst>
              </a:tr>
              <a:tr h="203200">
                <a:tc>
                  <a:txBody>
                    <a:bodyPr/>
                    <a:lstStyle/>
                    <a:p>
                      <a:pPr algn="l" fontAlgn="b"/>
                      <a:r>
                        <a:rPr lang="en-IN" sz="1000" u="none" strike="noStrike">
                          <a:effectLst/>
                        </a:rPr>
                        <a:t>Political Environment</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3006</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4031970460"/>
                  </a:ext>
                </a:extLst>
              </a:tr>
              <a:tr h="203200">
                <a:tc>
                  <a:txBody>
                    <a:bodyPr/>
                    <a:lstStyle/>
                    <a:p>
                      <a:pPr algn="l" fontAlgn="b"/>
                      <a:r>
                        <a:rPr lang="en-US" sz="1000" u="none" strike="noStrike">
                          <a:effectLst/>
                        </a:rPr>
                        <a:t>Unclear work with a goal</a:t>
                      </a:r>
                      <a:endParaRPr lang="en-US"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1134</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94932568"/>
                  </a:ext>
                </a:extLst>
              </a:tr>
              <a:tr h="203200">
                <a:tc>
                  <a:txBody>
                    <a:bodyPr/>
                    <a:lstStyle/>
                    <a:p>
                      <a:pPr algn="l" fontAlgn="b"/>
                      <a:r>
                        <a:rPr lang="en-US" sz="1000" u="none" strike="noStrike">
                          <a:effectLst/>
                        </a:rPr>
                        <a:t>Unclear work without any goals</a:t>
                      </a:r>
                      <a:endParaRPr lang="en-US"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3366</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2196991780"/>
                  </a:ext>
                </a:extLst>
              </a:tr>
              <a:tr h="203200">
                <a:tc>
                  <a:txBody>
                    <a:bodyPr/>
                    <a:lstStyle/>
                    <a:p>
                      <a:pPr algn="l" fontAlgn="b"/>
                      <a:r>
                        <a:rPr lang="en-IN" sz="1000" u="none" strike="noStrike">
                          <a:effectLst/>
                        </a:rPr>
                        <a:t>Unsupportive Managers</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2754</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2969419093"/>
                  </a:ext>
                </a:extLst>
              </a:tr>
              <a:tr h="203200">
                <a:tc>
                  <a:txBody>
                    <a:bodyPr/>
                    <a:lstStyle/>
                    <a:p>
                      <a:pPr algn="l" fontAlgn="b"/>
                      <a:r>
                        <a:rPr lang="en-IN" sz="1000" u="none" strike="noStrike">
                          <a:effectLst/>
                        </a:rPr>
                        <a:t>(blank)</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l" fontAlgn="b"/>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2182374198"/>
                  </a:ext>
                </a:extLst>
              </a:tr>
              <a:tr h="203200">
                <a:tc>
                  <a:txBody>
                    <a:bodyPr/>
                    <a:lstStyle/>
                    <a:p>
                      <a:pPr algn="l" fontAlgn="b"/>
                      <a:r>
                        <a:rPr lang="en-IN" sz="1000" u="none" strike="noStrike">
                          <a:effectLst/>
                        </a:rPr>
                        <a:t>Grand Total</a:t>
                      </a:r>
                      <a:endParaRPr lang="en-IN" sz="1000" b="1"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dirty="0">
                          <a:effectLst/>
                        </a:rPr>
                        <a:t>13968</a:t>
                      </a:r>
                      <a:endParaRPr lang="en-IN"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277749824"/>
                  </a:ext>
                </a:extLst>
              </a:tr>
            </a:tbl>
          </a:graphicData>
        </a:graphic>
      </p:graphicFrame>
      <p:graphicFrame>
        <p:nvGraphicFramePr>
          <p:cNvPr id="9" name="Table 8">
            <a:extLst>
              <a:ext uri="{FF2B5EF4-FFF2-40B4-BE49-F238E27FC236}">
                <a16:creationId xmlns:a16="http://schemas.microsoft.com/office/drawing/2014/main" id="{C8BC8796-098A-6578-837F-CDDBA9F7B6CB}"/>
              </a:ext>
            </a:extLst>
          </p:cNvPr>
          <p:cNvGraphicFramePr>
            <a:graphicFrameLocks noGrp="1"/>
          </p:cNvGraphicFramePr>
          <p:nvPr>
            <p:extLst>
              <p:ext uri="{D42A27DB-BD31-4B8C-83A1-F6EECF244321}">
                <p14:modId xmlns:p14="http://schemas.microsoft.com/office/powerpoint/2010/main" val="1472523304"/>
              </p:ext>
            </p:extLst>
          </p:nvPr>
        </p:nvGraphicFramePr>
        <p:xfrm>
          <a:off x="6266087" y="4313917"/>
          <a:ext cx="4737555" cy="2294170"/>
        </p:xfrm>
        <a:graphic>
          <a:graphicData uri="http://schemas.openxmlformats.org/drawingml/2006/table">
            <a:tbl>
              <a:tblPr>
                <a:tableStyleId>{5C22544A-7EE6-4342-B048-85BDC9FD1C3A}</a:tableStyleId>
              </a:tblPr>
              <a:tblGrid>
                <a:gridCol w="3483497">
                  <a:extLst>
                    <a:ext uri="{9D8B030D-6E8A-4147-A177-3AD203B41FA5}">
                      <a16:colId xmlns:a16="http://schemas.microsoft.com/office/drawing/2014/main" val="2412484957"/>
                    </a:ext>
                  </a:extLst>
                </a:gridCol>
                <a:gridCol w="1254058">
                  <a:extLst>
                    <a:ext uri="{9D8B030D-6E8A-4147-A177-3AD203B41FA5}">
                      <a16:colId xmlns:a16="http://schemas.microsoft.com/office/drawing/2014/main" val="2906892450"/>
                    </a:ext>
                  </a:extLst>
                </a:gridCol>
              </a:tblGrid>
              <a:tr h="229417">
                <a:tc>
                  <a:txBody>
                    <a:bodyPr/>
                    <a:lstStyle/>
                    <a:p>
                      <a:pPr algn="l" fontAlgn="b"/>
                      <a:r>
                        <a:rPr lang="en-US" sz="1000" b="1" u="none" strike="noStrike">
                          <a:effectLst/>
                        </a:rPr>
                        <a:t>Sallary for first 3 yrs</a:t>
                      </a:r>
                      <a:endParaRPr lang="en-US" sz="1000" b="1" i="0" u="none" strike="noStrike">
                        <a:solidFill>
                          <a:srgbClr val="000000"/>
                        </a:solidFill>
                        <a:effectLst/>
                        <a:latin typeface="Gill Sans MT" panose="020B0502020104020203" pitchFamily="34" charset="0"/>
                      </a:endParaRPr>
                    </a:p>
                  </a:txBody>
                  <a:tcPr marL="6350" marR="6350" marT="6350" marB="0" anchor="b"/>
                </a:tc>
                <a:tc>
                  <a:txBody>
                    <a:bodyPr/>
                    <a:lstStyle/>
                    <a:p>
                      <a:pPr algn="l" fontAlgn="b"/>
                      <a:r>
                        <a:rPr lang="en-IN" sz="1000" b="1" u="none" strike="noStrike" dirty="0">
                          <a:effectLst/>
                        </a:rPr>
                        <a:t>                        Count</a:t>
                      </a:r>
                      <a:endParaRPr lang="en-IN"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665686441"/>
                  </a:ext>
                </a:extLst>
              </a:tr>
              <a:tr h="229417">
                <a:tc>
                  <a:txBody>
                    <a:bodyPr/>
                    <a:lstStyle/>
                    <a:p>
                      <a:pPr algn="l" fontAlgn="b"/>
                      <a:r>
                        <a:rPr lang="en-IN" sz="1000" u="none" strike="noStrike">
                          <a:effectLst/>
                        </a:rPr>
                        <a:t>&gt;50k</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32016</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1037055552"/>
                  </a:ext>
                </a:extLst>
              </a:tr>
              <a:tr h="229417">
                <a:tc>
                  <a:txBody>
                    <a:bodyPr/>
                    <a:lstStyle/>
                    <a:p>
                      <a:pPr algn="l" fontAlgn="b"/>
                      <a:r>
                        <a:rPr lang="en-IN" sz="1000" u="none" strike="noStrike">
                          <a:effectLst/>
                        </a:rPr>
                        <a:t>11k to 15k</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2166</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3459527514"/>
                  </a:ext>
                </a:extLst>
              </a:tr>
              <a:tr h="229417">
                <a:tc>
                  <a:txBody>
                    <a:bodyPr/>
                    <a:lstStyle/>
                    <a:p>
                      <a:pPr algn="l" fontAlgn="b"/>
                      <a:r>
                        <a:rPr lang="en-IN" sz="1000" u="none" strike="noStrike">
                          <a:effectLst/>
                        </a:rPr>
                        <a:t>16k to 20k</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5482</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594799076"/>
                  </a:ext>
                </a:extLst>
              </a:tr>
              <a:tr h="229417">
                <a:tc>
                  <a:txBody>
                    <a:bodyPr/>
                    <a:lstStyle/>
                    <a:p>
                      <a:pPr algn="l" fontAlgn="b"/>
                      <a:r>
                        <a:rPr lang="en-IN" sz="1000" u="none" strike="noStrike">
                          <a:effectLst/>
                        </a:rPr>
                        <a:t>21k to 25k</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9750</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3314431689"/>
                  </a:ext>
                </a:extLst>
              </a:tr>
              <a:tr h="229417">
                <a:tc>
                  <a:txBody>
                    <a:bodyPr/>
                    <a:lstStyle/>
                    <a:p>
                      <a:pPr algn="l" fontAlgn="b"/>
                      <a:r>
                        <a:rPr lang="en-IN" sz="1000" u="none" strike="noStrike">
                          <a:effectLst/>
                        </a:rPr>
                        <a:t>26k to 30k</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12858</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944903231"/>
                  </a:ext>
                </a:extLst>
              </a:tr>
              <a:tr h="229417">
                <a:tc>
                  <a:txBody>
                    <a:bodyPr/>
                    <a:lstStyle/>
                    <a:p>
                      <a:pPr algn="l" fontAlgn="b"/>
                      <a:r>
                        <a:rPr lang="en-IN" sz="1000" u="none" strike="noStrike">
                          <a:effectLst/>
                        </a:rPr>
                        <a:t>31k to 40k</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17358</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3089203915"/>
                  </a:ext>
                </a:extLst>
              </a:tr>
              <a:tr h="229417">
                <a:tc>
                  <a:txBody>
                    <a:bodyPr/>
                    <a:lstStyle/>
                    <a:p>
                      <a:pPr algn="l" fontAlgn="b"/>
                      <a:r>
                        <a:rPr lang="en-IN" sz="1000" u="none" strike="noStrike">
                          <a:effectLst/>
                        </a:rPr>
                        <a:t>41k to 50k</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21084</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2909620744"/>
                  </a:ext>
                </a:extLst>
              </a:tr>
              <a:tr h="229417">
                <a:tc>
                  <a:txBody>
                    <a:bodyPr/>
                    <a:lstStyle/>
                    <a:p>
                      <a:pPr algn="l" fontAlgn="b"/>
                      <a:r>
                        <a:rPr lang="en-IN" sz="1000" u="none" strike="noStrike">
                          <a:effectLst/>
                        </a:rPr>
                        <a:t>5K to 10K</a:t>
                      </a:r>
                      <a:endParaRPr lang="en-IN" sz="1000" b="0"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a:effectLst/>
                        </a:rPr>
                        <a:t>1512</a:t>
                      </a:r>
                      <a:endParaRPr lang="en-IN" sz="1000" b="0" i="0" u="none" strike="noStrike">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3501485011"/>
                  </a:ext>
                </a:extLst>
              </a:tr>
              <a:tr h="229417">
                <a:tc>
                  <a:txBody>
                    <a:bodyPr/>
                    <a:lstStyle/>
                    <a:p>
                      <a:pPr algn="l" fontAlgn="b"/>
                      <a:r>
                        <a:rPr lang="en-IN" sz="1000" u="none" strike="noStrike">
                          <a:effectLst/>
                        </a:rPr>
                        <a:t>Grand Total</a:t>
                      </a:r>
                      <a:endParaRPr lang="en-IN" sz="1000" b="1" i="0" u="none" strike="noStrike">
                        <a:solidFill>
                          <a:srgbClr val="000000"/>
                        </a:solidFill>
                        <a:effectLst/>
                        <a:latin typeface="Gill Sans MT" panose="020B0502020104020203" pitchFamily="34" charset="0"/>
                      </a:endParaRPr>
                    </a:p>
                  </a:txBody>
                  <a:tcPr marL="6350" marR="6350" marT="6350" marB="0" anchor="b"/>
                </a:tc>
                <a:tc>
                  <a:txBody>
                    <a:bodyPr/>
                    <a:lstStyle/>
                    <a:p>
                      <a:pPr algn="r" fontAlgn="b"/>
                      <a:r>
                        <a:rPr lang="en-IN" sz="1000" u="none" strike="noStrike" dirty="0">
                          <a:effectLst/>
                        </a:rPr>
                        <a:t>102226</a:t>
                      </a:r>
                      <a:endParaRPr lang="en-IN" sz="1000" b="1" i="0" u="none" strike="noStrike" dirty="0">
                        <a:solidFill>
                          <a:srgbClr val="000000"/>
                        </a:solidFill>
                        <a:effectLst/>
                        <a:latin typeface="Gill Sans MT" panose="020B0502020104020203" pitchFamily="34" charset="0"/>
                      </a:endParaRPr>
                    </a:p>
                  </a:txBody>
                  <a:tcPr marL="6350" marR="6350" marT="6350" marB="0" anchor="b"/>
                </a:tc>
                <a:extLst>
                  <a:ext uri="{0D108BD9-81ED-4DB2-BD59-A6C34878D82A}">
                    <a16:rowId xmlns:a16="http://schemas.microsoft.com/office/drawing/2014/main" val="2802085798"/>
                  </a:ext>
                </a:extLst>
              </a:tr>
            </a:tbl>
          </a:graphicData>
        </a:graphic>
      </p:graphicFrame>
    </p:spTree>
    <p:extLst>
      <p:ext uri="{BB962C8B-B14F-4D97-AF65-F5344CB8AC3E}">
        <p14:creationId xmlns:p14="http://schemas.microsoft.com/office/powerpoint/2010/main" val="235624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1985-D965-5428-83DC-CE74661D59DA}"/>
              </a:ext>
            </a:extLst>
          </p:cNvPr>
          <p:cNvSpPr>
            <a:spLocks noGrp="1"/>
          </p:cNvSpPr>
          <p:nvPr>
            <p:ph type="title"/>
          </p:nvPr>
        </p:nvSpPr>
        <p:spPr>
          <a:xfrm>
            <a:off x="838200" y="103868"/>
            <a:ext cx="10515600" cy="1325563"/>
          </a:xfrm>
        </p:spPr>
        <p:txBody>
          <a:bodyPr/>
          <a:lstStyle/>
          <a:p>
            <a:r>
              <a:rPr lang="en-IN" dirty="0"/>
              <a:t>Wow Insights</a:t>
            </a:r>
          </a:p>
        </p:txBody>
      </p:sp>
      <p:sp>
        <p:nvSpPr>
          <p:cNvPr id="3" name="Content Placeholder 2">
            <a:extLst>
              <a:ext uri="{FF2B5EF4-FFF2-40B4-BE49-F238E27FC236}">
                <a16:creationId xmlns:a16="http://schemas.microsoft.com/office/drawing/2014/main" id="{65D72423-AAE7-5638-19C0-FCA02DE1EA7C}"/>
              </a:ext>
            </a:extLst>
          </p:cNvPr>
          <p:cNvSpPr>
            <a:spLocks noGrp="1"/>
          </p:cNvSpPr>
          <p:nvPr>
            <p:ph idx="1"/>
          </p:nvPr>
        </p:nvSpPr>
        <p:spPr>
          <a:xfrm>
            <a:off x="838199" y="1118053"/>
            <a:ext cx="10874829" cy="5337175"/>
          </a:xfrm>
        </p:spPr>
        <p:txBody>
          <a:bodyPr/>
          <a:lstStyle/>
          <a:p>
            <a:pPr marL="342900" lvl="0" indent="-342900">
              <a:lnSpc>
                <a:spcPct val="107000"/>
              </a:lnSpc>
              <a:buFont typeface="+mj-lt"/>
              <a:buAutoNum type="arabicParenR"/>
            </a:pP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Value of Data-Driven Decision Making:</a:t>
            </a:r>
            <a:endParaRPr lang="en-IN"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457200">
              <a:lnSpc>
                <a:spcPct val="107000"/>
              </a:lnSpc>
            </a:pP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 </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I learned how critical it is to base decisions on data analysis rather than assumptions.</a:t>
            </a:r>
          </a:p>
          <a:p>
            <a:pPr marL="342900" lvl="0" indent="-342900">
              <a:lnSpc>
                <a:spcPct val="107000"/>
              </a:lnSpc>
              <a:buFont typeface="+mj-lt"/>
              <a:buAutoNum type="arabicParenR"/>
            </a:pP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Importance of Understanding Generational Differences:</a:t>
            </a:r>
            <a:endParaRPr lang="en-IN"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457200">
              <a:lnSpc>
                <a:spcPct val="107000"/>
              </a:lnSpc>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This project deepened my understanding of how different generations have distinct career expectations and values.</a:t>
            </a:r>
          </a:p>
          <a:p>
            <a:pPr marL="342900" lvl="0" indent="-342900">
              <a:lnSpc>
                <a:spcPct val="107000"/>
              </a:lnSpc>
              <a:buFont typeface="+mj-lt"/>
              <a:buAutoNum type="arabicParenR"/>
            </a:pP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Efficiency of Excel Tools:</a:t>
            </a:r>
            <a:b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b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I discovered the power of Excel tools, such as pivot tables and dashboards, in streamlining data analysis and visualization</a:t>
            </a:r>
          </a:p>
          <a:p>
            <a:pPr marL="342900" lvl="0" indent="-342900">
              <a:lnSpc>
                <a:spcPct val="107000"/>
              </a:lnSpc>
              <a:spcAft>
                <a:spcPts val="800"/>
              </a:spcAft>
              <a:buFont typeface="+mj-lt"/>
              <a:buAutoNum type="arabicParenR"/>
            </a:pP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Adaptability in Project Management:</a:t>
            </a:r>
            <a:b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b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Working on this project taught me the importance of being adaptable and open to changes.</a:t>
            </a:r>
          </a:p>
        </p:txBody>
      </p:sp>
    </p:spTree>
    <p:extLst>
      <p:ext uri="{BB962C8B-B14F-4D97-AF65-F5344CB8AC3E}">
        <p14:creationId xmlns:p14="http://schemas.microsoft.com/office/powerpoint/2010/main" val="335941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070C-FA2D-B1F5-55FD-61477E04366F}"/>
              </a:ext>
            </a:extLst>
          </p:cNvPr>
          <p:cNvSpPr>
            <a:spLocks noGrp="1"/>
          </p:cNvSpPr>
          <p:nvPr>
            <p:ph type="title"/>
          </p:nvPr>
        </p:nvSpPr>
        <p:spPr>
          <a:xfrm>
            <a:off x="751114" y="125639"/>
            <a:ext cx="10515600" cy="1325563"/>
          </a:xfrm>
        </p:spPr>
        <p:txBody>
          <a:bodyPr/>
          <a:lstStyle/>
          <a:p>
            <a:r>
              <a:rPr lang="en-IN" dirty="0"/>
              <a:t>Recommendations</a:t>
            </a:r>
          </a:p>
        </p:txBody>
      </p:sp>
      <p:sp>
        <p:nvSpPr>
          <p:cNvPr id="3" name="Content Placeholder 2">
            <a:extLst>
              <a:ext uri="{FF2B5EF4-FFF2-40B4-BE49-F238E27FC236}">
                <a16:creationId xmlns:a16="http://schemas.microsoft.com/office/drawing/2014/main" id="{A98EDCE6-19B4-2C35-E668-122E141A7D1B}"/>
              </a:ext>
            </a:extLst>
          </p:cNvPr>
          <p:cNvSpPr>
            <a:spLocks noGrp="1"/>
          </p:cNvSpPr>
          <p:nvPr>
            <p:ph idx="1"/>
          </p:nvPr>
        </p:nvSpPr>
        <p:spPr>
          <a:xfrm>
            <a:off x="838199" y="1253330"/>
            <a:ext cx="10853057" cy="5071269"/>
          </a:xfrm>
        </p:spPr>
        <p:txBody>
          <a:bodyPr/>
          <a:lstStyle/>
          <a:p>
            <a:pPr marL="342900" lvl="0" indent="-342900">
              <a:lnSpc>
                <a:spcPct val="107000"/>
              </a:lnSpc>
              <a:spcAft>
                <a:spcPts val="800"/>
              </a:spcAft>
              <a:buFont typeface="+mj-lt"/>
              <a:buAutoNum type="arabicPeriod"/>
              <a:tabLst>
                <a:tab pos="457200" algn="l"/>
              </a:tabLst>
            </a:pP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Broaden Data Collection for More Comprehensive Insights</a:t>
            </a:r>
            <a:b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b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Future projects should aim to gather a larger and more diverse sample size to capture a wider range of Gen Z career aspirations, ensuring better representation across industries and regions.</a:t>
            </a:r>
          </a:p>
          <a:p>
            <a:pPr marL="342900" lvl="0" indent="-342900">
              <a:lnSpc>
                <a:spcPct val="107000"/>
              </a:lnSpc>
              <a:spcAft>
                <a:spcPts val="800"/>
              </a:spcAft>
              <a:buFont typeface="+mj-lt"/>
              <a:buAutoNum type="arabicPeriod"/>
              <a:tabLst>
                <a:tab pos="457200" algn="l"/>
              </a:tabLst>
            </a:pP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Incorporate More Advanced Data Analysis Techniques</a:t>
            </a:r>
            <a:b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b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Consider using more sophisticated data analysis tools and techniques, such as machine learning or statistical software, to uncover deeper insights and complex correlations in the data.</a:t>
            </a:r>
          </a:p>
          <a:p>
            <a:pPr marL="0" indent="0">
              <a:buNone/>
            </a:pPr>
            <a:endParaRPr lang="en-IN" dirty="0"/>
          </a:p>
        </p:txBody>
      </p:sp>
    </p:spTree>
    <p:extLst>
      <p:ext uri="{BB962C8B-B14F-4D97-AF65-F5344CB8AC3E}">
        <p14:creationId xmlns:p14="http://schemas.microsoft.com/office/powerpoint/2010/main" val="108022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5A67-77E1-0259-E2E7-15722744CC8A}"/>
              </a:ext>
            </a:extLst>
          </p:cNvPr>
          <p:cNvSpPr>
            <a:spLocks noGrp="1"/>
          </p:cNvSpPr>
          <p:nvPr>
            <p:ph type="title"/>
          </p:nvPr>
        </p:nvSpPr>
        <p:spPr>
          <a:xfrm>
            <a:off x="762000" y="136525"/>
            <a:ext cx="10515600" cy="1325563"/>
          </a:xfrm>
        </p:spPr>
        <p:txBody>
          <a:bodyPr/>
          <a:lstStyle/>
          <a:p>
            <a:r>
              <a:rPr lang="en-IN" dirty="0"/>
              <a:t>Takeaways</a:t>
            </a:r>
          </a:p>
        </p:txBody>
      </p:sp>
      <p:sp>
        <p:nvSpPr>
          <p:cNvPr id="3" name="Content Placeholder 2">
            <a:extLst>
              <a:ext uri="{FF2B5EF4-FFF2-40B4-BE49-F238E27FC236}">
                <a16:creationId xmlns:a16="http://schemas.microsoft.com/office/drawing/2014/main" id="{99C15C8B-43EF-1F3F-0BCB-A2F806825529}"/>
              </a:ext>
            </a:extLst>
          </p:cNvPr>
          <p:cNvSpPr>
            <a:spLocks noGrp="1"/>
          </p:cNvSpPr>
          <p:nvPr>
            <p:ph idx="1"/>
          </p:nvPr>
        </p:nvSpPr>
        <p:spPr>
          <a:xfrm>
            <a:off x="838200" y="1335768"/>
            <a:ext cx="10515600" cy="4351338"/>
          </a:xfrm>
        </p:spPr>
        <p:txBody>
          <a:bodyPr>
            <a:normAutofit fontScale="92500" lnSpcReduction="20000"/>
          </a:bodyPr>
          <a:lstStyle/>
          <a:p>
            <a:pPr>
              <a:lnSpc>
                <a:spcPct val="107000"/>
              </a:lnSpc>
              <a:spcAft>
                <a:spcPts val="800"/>
              </a:spcAft>
              <a:tabLst>
                <a:tab pos="990600" algn="l"/>
              </a:tabLs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1) </a:t>
            </a: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Personalization is Key</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 Gen Z values personalized career paths and learning opportunities. Organizations that prioritize tailored growth and development plans can better engage this demographic.</a:t>
            </a:r>
          </a:p>
          <a:p>
            <a:pPr>
              <a:lnSpc>
                <a:spcPct val="107000"/>
              </a:lnSpc>
              <a:spcAft>
                <a:spcPts val="800"/>
              </a:spcAft>
              <a:tabLst>
                <a:tab pos="990600" algn="l"/>
              </a:tabLs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2)  </a:t>
            </a: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Flexible Work Preferences</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 Flexibility in work arrangements is highly desired, highlighting the need for remote or hybrid options to attract and retain young talent.</a:t>
            </a:r>
          </a:p>
          <a:p>
            <a:pPr>
              <a:lnSpc>
                <a:spcPct val="107000"/>
              </a:lnSpc>
              <a:spcAft>
                <a:spcPts val="800"/>
              </a:spcAft>
              <a:tabLst>
                <a:tab pos="990600" algn="l"/>
              </a:tabLs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3)  </a:t>
            </a: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Mission-Driven Employment</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 Gen Z is more likely to work for companies with strong social impact values, even if it means lower pay. Employers should align their values with social responsibility to appeal to this generation.</a:t>
            </a:r>
          </a:p>
          <a:p>
            <a:pPr>
              <a:lnSpc>
                <a:spcPct val="107000"/>
              </a:lnSpc>
              <a:spcAft>
                <a:spcPts val="800"/>
              </a:spcAft>
              <a:tabLst>
                <a:tab pos="990600" algn="l"/>
              </a:tabLs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4)  </a:t>
            </a: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Global Learning Aspirations</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 Interest in studying or working abroad is strong among Gen Z, indicating the importance of providing international opportunities or sponsorship programs.</a:t>
            </a:r>
          </a:p>
          <a:p>
            <a:pPr>
              <a:lnSpc>
                <a:spcPct val="107000"/>
              </a:lnSpc>
              <a:spcAft>
                <a:spcPts val="800"/>
              </a:spcAft>
              <a:tabLst>
                <a:tab pos="990600" algn="l"/>
              </a:tabLst>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5)  </a:t>
            </a:r>
            <a:r>
              <a:rPr lang="en-IN" sz="1800" b="1" dirty="0">
                <a:effectLst/>
                <a:latin typeface="Century Gothic" panose="020B0502020202020204" pitchFamily="34" charset="0"/>
                <a:ea typeface="Times New Roman" panose="02020603050405020304" pitchFamily="18" charset="0"/>
                <a:cs typeface="Times New Roman" panose="02020603050405020304" pitchFamily="18" charset="0"/>
              </a:rPr>
              <a:t>Adaptable Management Style</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 Young employees respond well to empathetic and adaptable leadership. Organizations should consider fostering management styles that prioritize communication and respect for work-life balance.</a:t>
            </a:r>
          </a:p>
          <a:p>
            <a:endParaRPr lang="en-IN" dirty="0"/>
          </a:p>
        </p:txBody>
      </p:sp>
    </p:spTree>
    <p:extLst>
      <p:ext uri="{BB962C8B-B14F-4D97-AF65-F5344CB8AC3E}">
        <p14:creationId xmlns:p14="http://schemas.microsoft.com/office/powerpoint/2010/main" val="361470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6650A-DA84-9957-A095-B7C0C78591B7}"/>
              </a:ext>
            </a:extLst>
          </p:cNvPr>
          <p:cNvSpPr>
            <a:spLocks noGrp="1"/>
          </p:cNvSpPr>
          <p:nvPr>
            <p:ph type="title"/>
          </p:nvPr>
        </p:nvSpPr>
        <p:spPr>
          <a:xfrm>
            <a:off x="925286" y="925287"/>
            <a:ext cx="10657114" cy="4746170"/>
          </a:xfrm>
        </p:spPr>
        <p:txBody>
          <a:bodyPr/>
          <a:lstStyle/>
          <a:p>
            <a:r>
              <a:rPr lang="en-IN" dirty="0"/>
              <a:t>                 </a:t>
            </a:r>
            <a:br>
              <a:rPr lang="en-IN" dirty="0"/>
            </a:br>
            <a:r>
              <a:rPr lang="en-IN" dirty="0"/>
              <a:t>                     Thank You</a:t>
            </a:r>
            <a:br>
              <a:rPr lang="en-IN" dirty="0"/>
            </a:br>
            <a:br>
              <a:rPr lang="en-IN" dirty="0"/>
            </a:br>
            <a:br>
              <a:rPr lang="en-IN" dirty="0"/>
            </a:br>
            <a:br>
              <a:rPr lang="en-IN" dirty="0"/>
            </a:br>
            <a:r>
              <a:rPr lang="en-IN" dirty="0"/>
              <a:t>                                         </a:t>
            </a:r>
            <a:br>
              <a:rPr lang="en-IN" dirty="0"/>
            </a:br>
            <a:br>
              <a:rPr lang="en-IN" dirty="0"/>
            </a:br>
            <a:r>
              <a:rPr lang="en-IN" dirty="0"/>
              <a:t>                                            Yogini </a:t>
            </a:r>
            <a:r>
              <a:rPr lang="en-IN" dirty="0" err="1"/>
              <a:t>Shewale</a:t>
            </a:r>
            <a:endParaRPr lang="en-IN" dirty="0"/>
          </a:p>
        </p:txBody>
      </p:sp>
    </p:spTree>
    <p:extLst>
      <p:ext uri="{BB962C8B-B14F-4D97-AF65-F5344CB8AC3E}">
        <p14:creationId xmlns:p14="http://schemas.microsoft.com/office/powerpoint/2010/main" val="1389656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TotalTime>
  <Words>666</Words>
  <Application>Microsoft Office PowerPoint</Application>
  <PresentationFormat>Widescreen</PresentationFormat>
  <Paragraphs>134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Gill Sans MT</vt:lpstr>
      <vt:lpstr>Wingdings 3</vt:lpstr>
      <vt:lpstr>Ion</vt:lpstr>
      <vt:lpstr>Genz Career Aspiration</vt:lpstr>
      <vt:lpstr>Introduction</vt:lpstr>
      <vt:lpstr>Key Findings</vt:lpstr>
      <vt:lpstr>PowerPoint Presentation</vt:lpstr>
      <vt:lpstr>Wow Insights</vt:lpstr>
      <vt:lpstr>Recommendations</vt:lpstr>
      <vt:lpstr>Takeaways</vt:lpstr>
      <vt:lpstr>                                       Thank You                                                                                           Yogini Shewale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MADHUKAR SHEWALE</dc:creator>
  <cp:lastModifiedBy>MADHUKAR SHEWALE</cp:lastModifiedBy>
  <cp:revision>2</cp:revision>
  <dcterms:created xsi:type="dcterms:W3CDTF">2024-10-27T16:57:10Z</dcterms:created>
  <dcterms:modified xsi:type="dcterms:W3CDTF">2024-10-27T17:40:26Z</dcterms:modified>
</cp:coreProperties>
</file>