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4"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f79ef5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f79ef5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f79ef567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f79ef567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f79ef5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f79ef5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f79ef567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f79ef567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Telecom Churn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Bindu and Yogini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a:ea typeface="Times New Roman"/>
                <a:cs typeface="Times New Roman"/>
                <a:sym typeface="Times New Roman"/>
              </a:rPr>
              <a:t>CHURN</a:t>
            </a:r>
            <a:endParaRPr dirty="0">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b="0" i="0" dirty="0">
                <a:solidFill>
                  <a:srgbClr val="1F2328"/>
                </a:solidFill>
                <a:effectLst/>
                <a:latin typeface="-apple-system"/>
              </a:rPr>
              <a:t>There are two main models of payment in the telecom industry - postpaid  and prepaid.</a:t>
            </a:r>
          </a:p>
          <a:p>
            <a:pPr marL="0" lvl="0" indent="0" algn="l" rtl="0">
              <a:spcBef>
                <a:spcPts val="0"/>
              </a:spcBef>
              <a:spcAft>
                <a:spcPts val="0"/>
              </a:spcAft>
              <a:buNone/>
            </a:pPr>
            <a:r>
              <a:rPr lang="en-US" sz="1600" b="0" i="0" dirty="0">
                <a:solidFill>
                  <a:srgbClr val="1F2328"/>
                </a:solidFill>
                <a:effectLst/>
                <a:latin typeface="-apple-system"/>
              </a:rPr>
              <a:t>In the postpaid model, when customers want to switch to another operator, they usually inform the existing operator to terminate the services, and we directly know that this is an instance of churn.</a:t>
            </a:r>
            <a:endParaRPr lang="en-US" sz="1600" dirty="0">
              <a:solidFill>
                <a:srgbClr val="1F2328"/>
              </a:solidFill>
              <a:latin typeface="-apple-system"/>
            </a:endParaRPr>
          </a:p>
          <a:p>
            <a:pPr marL="0" lvl="0" indent="0" algn="l" rtl="0">
              <a:spcBef>
                <a:spcPts val="0"/>
              </a:spcBef>
              <a:spcAft>
                <a:spcPts val="0"/>
              </a:spcAft>
              <a:buNone/>
            </a:pPr>
            <a:r>
              <a:rPr lang="en-US" sz="1600" b="0" i="0" dirty="0">
                <a:solidFill>
                  <a:srgbClr val="1F2328"/>
                </a:solidFill>
                <a:effectLst/>
                <a:latin typeface="-apple-system"/>
              </a:rPr>
              <a:t>However, in the prepaid model, customers who want to switch to another network can simply stop using the services without any notice, and it is hard to know whether someone has actually churned or is simply not using the services temporarily.</a:t>
            </a:r>
          </a:p>
          <a:p>
            <a:pPr marL="0" lvl="0" indent="0" algn="l" rtl="0">
              <a:spcBef>
                <a:spcPts val="0"/>
              </a:spcBef>
              <a:spcAft>
                <a:spcPts val="0"/>
              </a:spcAft>
              <a:buNone/>
            </a:pPr>
            <a:endParaRPr sz="2200" dirty="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US" b="1" i="0" dirty="0">
                <a:solidFill>
                  <a:srgbClr val="1F2328"/>
                </a:solidFill>
                <a:effectLst/>
                <a:latin typeface="-apple-system"/>
              </a:rPr>
              <a:t>Understanding the Business Objective and the Data</a:t>
            </a:r>
            <a:br>
              <a:rPr lang="en-US" b="1" i="0" dirty="0">
                <a:solidFill>
                  <a:srgbClr val="1F2328"/>
                </a:solidFill>
                <a:effectLst/>
                <a:latin typeface="-apple-system"/>
              </a:rPr>
            </a:br>
            <a:br>
              <a:rPr lang="en-US" dirty="0"/>
            </a:b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0" i="0" dirty="0">
                <a:solidFill>
                  <a:srgbClr val="1F2328"/>
                </a:solidFill>
                <a:effectLst/>
                <a:latin typeface="-apple-system"/>
              </a:rPr>
              <a:t>The dataset contains customer-level information for a span of four consecutive months - June, July, August and September. The months are encoded as 6, 7, 8 and 9, respectively.</a:t>
            </a:r>
          </a:p>
          <a:p>
            <a:pPr marL="0" lvl="0" indent="0" algn="l" rtl="0">
              <a:spcBef>
                <a:spcPts val="0"/>
              </a:spcBef>
              <a:spcAft>
                <a:spcPts val="1200"/>
              </a:spcAft>
              <a:buNone/>
            </a:pPr>
            <a:r>
              <a:rPr lang="en-US" b="0" i="0" dirty="0">
                <a:solidFill>
                  <a:srgbClr val="1F2328"/>
                </a:solidFill>
                <a:effectLst/>
                <a:latin typeface="-apple-system"/>
              </a:rPr>
              <a:t>The business objective is to predict the churn in the last (i.e. the ninth) month using the data (features) from the first three months. To do this task well, understanding the typical customer </a:t>
            </a:r>
            <a:r>
              <a:rPr lang="en-US" b="0" i="0" dirty="0" err="1">
                <a:solidFill>
                  <a:srgbClr val="1F2328"/>
                </a:solidFill>
                <a:effectLst/>
                <a:latin typeface="-apple-system"/>
              </a:rPr>
              <a:t>behaviour</a:t>
            </a:r>
            <a:r>
              <a:rPr lang="en-US" b="0" i="0" dirty="0">
                <a:solidFill>
                  <a:srgbClr val="1F2328"/>
                </a:solidFill>
                <a:effectLst/>
                <a:latin typeface="-apple-system"/>
              </a:rPr>
              <a:t> during churn will be helpful.</a:t>
            </a:r>
            <a:endParaRPr lang="en-US" dirty="0">
              <a:solidFill>
                <a:srgbClr val="1F2328"/>
              </a:solidFill>
              <a:latin typeface="-apple-system"/>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US" b="1" i="0" dirty="0">
                <a:solidFill>
                  <a:srgbClr val="1F2328"/>
                </a:solidFill>
                <a:effectLst/>
                <a:latin typeface="-apple-system"/>
              </a:rPr>
              <a:t>Understanding Customer </a:t>
            </a:r>
            <a:r>
              <a:rPr lang="en-US" b="1" i="0" dirty="0" err="1">
                <a:solidFill>
                  <a:srgbClr val="1F2328"/>
                </a:solidFill>
                <a:effectLst/>
                <a:latin typeface="-apple-system"/>
              </a:rPr>
              <a:t>Behaviour</a:t>
            </a:r>
            <a:r>
              <a:rPr lang="en-US" b="1" i="0" dirty="0">
                <a:solidFill>
                  <a:srgbClr val="1F2328"/>
                </a:solidFill>
                <a:effectLst/>
                <a:latin typeface="-apple-system"/>
              </a:rPr>
              <a:t> During Churn</a:t>
            </a:r>
            <a:br>
              <a:rPr lang="en-US" b="1" i="0" dirty="0">
                <a:solidFill>
                  <a:srgbClr val="1F2328"/>
                </a:solidFill>
                <a:effectLst/>
                <a:latin typeface="-apple-system"/>
              </a:rPr>
            </a:br>
            <a:br>
              <a:rPr lang="en-US" dirty="0"/>
            </a:b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b="0" i="0" dirty="0">
                <a:solidFill>
                  <a:srgbClr val="1F2328"/>
                </a:solidFill>
                <a:effectLst/>
                <a:latin typeface="-apple-system"/>
              </a:rPr>
              <a:t>Customers usually do not decide to switch to another competitor instantly, but rather over a period of time. In churn prediction, we assume that there are three phases of customer lifecycle :</a:t>
            </a:r>
          </a:p>
          <a:p>
            <a:pPr marL="285750" indent="-285750">
              <a:spcAft>
                <a:spcPts val="1200"/>
              </a:spcAft>
            </a:pPr>
            <a:r>
              <a:rPr lang="en-US" b="1" i="0" dirty="0">
                <a:solidFill>
                  <a:srgbClr val="1F2328"/>
                </a:solidFill>
                <a:effectLst/>
                <a:latin typeface="-apple-system"/>
              </a:rPr>
              <a:t>The ‘good’ phase:</a:t>
            </a:r>
            <a:r>
              <a:rPr lang="en-US" b="0" i="0" dirty="0">
                <a:solidFill>
                  <a:srgbClr val="1F2328"/>
                </a:solidFill>
                <a:effectLst/>
                <a:latin typeface="-apple-system"/>
              </a:rPr>
              <a:t> In this phase, the customer is happy with the service and behaves as usual.</a:t>
            </a:r>
          </a:p>
          <a:p>
            <a:pPr marL="285750" indent="-285750">
              <a:spcAft>
                <a:spcPts val="1200"/>
              </a:spcAft>
            </a:pPr>
            <a:r>
              <a:rPr lang="en-US" b="1" dirty="0">
                <a:solidFill>
                  <a:srgbClr val="1F2328"/>
                </a:solidFill>
                <a:latin typeface="-apple-system"/>
              </a:rPr>
              <a:t>T</a:t>
            </a:r>
            <a:r>
              <a:rPr lang="en-US" b="1" i="0" dirty="0">
                <a:solidFill>
                  <a:srgbClr val="1F2328"/>
                </a:solidFill>
                <a:effectLst/>
                <a:latin typeface="-apple-system"/>
              </a:rPr>
              <a:t>he ‘action’ phase:</a:t>
            </a:r>
            <a:r>
              <a:rPr lang="en-US" b="0" i="0" dirty="0">
                <a:solidFill>
                  <a:srgbClr val="1F2328"/>
                </a:solidFill>
                <a:effectLst/>
                <a:latin typeface="-apple-system"/>
              </a:rPr>
              <a:t> The customer experience starts to sore in this phase, for e.g. he/she gets a compelling offer from a competitor, faces unjust charges, becomes unhappy with service quality etc. In this phase, the customer usually shows different </a:t>
            </a:r>
            <a:r>
              <a:rPr lang="en-US" b="0" i="0" dirty="0" err="1">
                <a:solidFill>
                  <a:srgbClr val="1F2328"/>
                </a:solidFill>
                <a:effectLst/>
                <a:latin typeface="-apple-system"/>
              </a:rPr>
              <a:t>behaviour</a:t>
            </a:r>
            <a:r>
              <a:rPr lang="en-US" b="0" i="0" dirty="0">
                <a:solidFill>
                  <a:srgbClr val="1F2328"/>
                </a:solidFill>
                <a:effectLst/>
                <a:latin typeface="-apple-system"/>
              </a:rPr>
              <a:t> than the ‘good’ months.</a:t>
            </a:r>
          </a:p>
          <a:p>
            <a:pPr marL="285750" indent="-285750">
              <a:spcAft>
                <a:spcPts val="1200"/>
              </a:spcAft>
            </a:pPr>
            <a:r>
              <a:rPr lang="en-US" b="1" i="0" dirty="0">
                <a:solidFill>
                  <a:srgbClr val="1F2328"/>
                </a:solidFill>
                <a:effectLst/>
                <a:latin typeface="-apple-system"/>
              </a:rPr>
              <a:t>The ‘churn’ phase:</a:t>
            </a:r>
            <a:r>
              <a:rPr lang="en-US" b="0" i="0" dirty="0">
                <a:solidFill>
                  <a:srgbClr val="1F2328"/>
                </a:solidFill>
                <a:effectLst/>
                <a:latin typeface="-apple-system"/>
              </a:rPr>
              <a:t> In this phase, the customer is said to have churned. We define churn based on this phase. Also, it is important to note that at the time of prediction (i.e. the action months), this data is not available to us for prediction.</a:t>
            </a:r>
            <a:br>
              <a:rPr lang="en-US"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IN" b="1" i="0" dirty="0">
                <a:solidFill>
                  <a:srgbClr val="1F2328"/>
                </a:solidFill>
                <a:effectLst/>
                <a:latin typeface="-apple-system"/>
              </a:rPr>
              <a:t>Data Preparation</a:t>
            </a:r>
            <a:br>
              <a:rPr lang="en-IN" b="1" i="0" dirty="0">
                <a:solidFill>
                  <a:srgbClr val="1F2328"/>
                </a:solidFill>
                <a:effectLst/>
                <a:latin typeface="-apple-system"/>
              </a:rPr>
            </a:br>
            <a:br>
              <a:rPr lang="en-IN" dirty="0"/>
            </a:br>
            <a:endParaRPr dirty="0"/>
          </a:p>
        </p:txBody>
      </p:sp>
      <p:sp>
        <p:nvSpPr>
          <p:cNvPr id="79" name="Google Shape;79;p17"/>
          <p:cNvSpPr txBox="1">
            <a:spLocks noGrp="1"/>
          </p:cNvSpPr>
          <p:nvPr>
            <p:ph type="body" idx="1"/>
          </p:nvPr>
        </p:nvSpPr>
        <p:spPr>
          <a:xfrm>
            <a:off x="311700" y="947057"/>
            <a:ext cx="8520600" cy="3621818"/>
          </a:xfrm>
          <a:prstGeom prst="rect">
            <a:avLst/>
          </a:prstGeom>
        </p:spPr>
        <p:txBody>
          <a:bodyPr spcFirstLastPara="1" wrap="square" lIns="91425" tIns="91425" rIns="91425" bIns="91425" anchor="t" anchorCtr="0">
            <a:normAutofit fontScale="77500" lnSpcReduction="20000"/>
          </a:bodyPr>
          <a:lstStyle/>
          <a:p>
            <a:pPr marL="114300" indent="0" algn="l">
              <a:buNone/>
            </a:pPr>
            <a:r>
              <a:rPr lang="en-US" b="0" i="0" dirty="0">
                <a:solidFill>
                  <a:srgbClr val="1F2328"/>
                </a:solidFill>
                <a:effectLst/>
                <a:latin typeface="-apple-system"/>
              </a:rPr>
              <a:t>The following data preparation steps are crucial for this problem:</a:t>
            </a:r>
          </a:p>
          <a:p>
            <a:r>
              <a:rPr lang="en-US" b="1" i="0" dirty="0">
                <a:solidFill>
                  <a:srgbClr val="1F2328"/>
                </a:solidFill>
                <a:effectLst/>
                <a:latin typeface="-apple-system"/>
              </a:rPr>
              <a:t>Derive new features</a:t>
            </a:r>
            <a:r>
              <a:rPr lang="en-US" b="0" i="0" dirty="0">
                <a:solidFill>
                  <a:srgbClr val="1F2328"/>
                </a:solidFill>
                <a:effectLst/>
                <a:latin typeface="-apple-system"/>
              </a:rPr>
              <a:t> This is one of the most important parts of data preparation since good features are often the differentiators between good and bad models. We will use our business understanding to derive features that we think could be important indicators of churn.</a:t>
            </a:r>
          </a:p>
          <a:p>
            <a:r>
              <a:rPr lang="en-US" b="1" i="0" dirty="0">
                <a:solidFill>
                  <a:srgbClr val="1F2328"/>
                </a:solidFill>
                <a:effectLst/>
                <a:latin typeface="-apple-system"/>
              </a:rPr>
              <a:t>Filter high-value customers</a:t>
            </a:r>
            <a:r>
              <a:rPr lang="en-US" b="0" i="0" dirty="0">
                <a:solidFill>
                  <a:srgbClr val="1F2328"/>
                </a:solidFill>
                <a:effectLst/>
                <a:latin typeface="-apple-system"/>
              </a:rPr>
              <a:t> As mentioned above, we need to predict churn only for the high-value customers. Define high-value customers as follows: Those who have recharged with an amount more than or equal to X, where X is the 70th percentile of the average recharge amount in the first two months (the good phase).</a:t>
            </a:r>
          </a:p>
          <a:p>
            <a:r>
              <a:rPr lang="en-US" b="1" i="0" dirty="0">
                <a:solidFill>
                  <a:srgbClr val="1F2328"/>
                </a:solidFill>
                <a:effectLst/>
                <a:latin typeface="-apple-system"/>
              </a:rPr>
              <a:t>Tag churners and remove attributes of the churn phase</a:t>
            </a:r>
            <a:r>
              <a:rPr lang="en-US" b="0" i="0" dirty="0">
                <a:solidFill>
                  <a:srgbClr val="1F2328"/>
                </a:solidFill>
                <a:effectLst/>
                <a:latin typeface="-apple-system"/>
              </a:rPr>
              <a:t> Now tag the churned customers (churn=1, else 0) based on the fourth month as follows: Those who have not made any calls (either incoming or outgoing) AND have not used mobile internet even once in the churn phase. The attributes we need to use to tag churners are :-</a:t>
            </a:r>
          </a:p>
          <a:p>
            <a:pPr algn="l">
              <a:buFont typeface="Arial" panose="020B0604020202020204" pitchFamily="34" charset="0"/>
              <a:buChar char="•"/>
            </a:pPr>
            <a:r>
              <a:rPr lang="en-IN" b="0" i="0" dirty="0">
                <a:solidFill>
                  <a:srgbClr val="1F2328"/>
                </a:solidFill>
                <a:effectLst/>
                <a:latin typeface="-apple-system"/>
              </a:rPr>
              <a:t>total_ic_mou_9</a:t>
            </a:r>
          </a:p>
          <a:p>
            <a:pPr algn="l">
              <a:buFont typeface="Arial" panose="020B0604020202020204" pitchFamily="34" charset="0"/>
              <a:buChar char="•"/>
            </a:pPr>
            <a:r>
              <a:rPr lang="en-IN" b="0" i="0" dirty="0">
                <a:solidFill>
                  <a:srgbClr val="1F2328"/>
                </a:solidFill>
                <a:effectLst/>
                <a:latin typeface="-apple-system"/>
              </a:rPr>
              <a:t>total_og_mou_9</a:t>
            </a:r>
          </a:p>
          <a:p>
            <a:pPr algn="l">
              <a:buFont typeface="Arial" panose="020B0604020202020204" pitchFamily="34" charset="0"/>
              <a:buChar char="•"/>
            </a:pPr>
            <a:r>
              <a:rPr lang="en-IN" b="0" i="0" dirty="0">
                <a:solidFill>
                  <a:srgbClr val="1F2328"/>
                </a:solidFill>
                <a:effectLst/>
                <a:latin typeface="-apple-system"/>
              </a:rPr>
              <a:t>vol_2g_mb_9</a:t>
            </a:r>
          </a:p>
          <a:p>
            <a:pPr algn="l">
              <a:buFont typeface="Arial" panose="020B0604020202020204" pitchFamily="34" charset="0"/>
              <a:buChar char="•"/>
            </a:pPr>
            <a:r>
              <a:rPr lang="en-IN" b="0" i="0" dirty="0">
                <a:solidFill>
                  <a:srgbClr val="1F2328"/>
                </a:solidFill>
                <a:effectLst/>
                <a:latin typeface="-apple-system"/>
              </a:rPr>
              <a:t>vol_3g_mb_9</a:t>
            </a:r>
          </a:p>
          <a:p>
            <a:pPr marL="114300" indent="0">
              <a:buNone/>
            </a:pPr>
            <a:endParaRPr lang="en-US" b="0" i="0" dirty="0">
              <a:solidFill>
                <a:srgbClr val="1F2328"/>
              </a:solidFill>
              <a:effectLst/>
              <a:latin typeface="-apple-system"/>
            </a:endParaRPr>
          </a:p>
          <a:p>
            <a:pPr marL="114300" indent="0">
              <a:buNone/>
            </a:pPr>
            <a:endParaRPr lang="en-US" b="0" i="0" dirty="0">
              <a:solidFill>
                <a:srgbClr val="1F2328"/>
              </a:solidFill>
              <a:effectLst/>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1EA0-AB71-73B6-0DE3-7007A2BF229E}"/>
              </a:ext>
            </a:extLst>
          </p:cNvPr>
          <p:cNvSpPr>
            <a:spLocks noGrp="1"/>
          </p:cNvSpPr>
          <p:nvPr>
            <p:ph type="title"/>
          </p:nvPr>
        </p:nvSpPr>
        <p:spPr>
          <a:xfrm>
            <a:off x="409671" y="2682038"/>
            <a:ext cx="8520600" cy="1318461"/>
          </a:xfrm>
        </p:spPr>
        <p:txBody>
          <a:bodyPr/>
          <a:lstStyle/>
          <a:p>
            <a:pPr algn="r"/>
            <a:r>
              <a:rPr lang="en-IN" dirty="0"/>
              <a:t>Thanking You</a:t>
            </a:r>
          </a:p>
        </p:txBody>
      </p:sp>
    </p:spTree>
    <p:extLst>
      <p:ext uri="{BB962C8B-B14F-4D97-AF65-F5344CB8AC3E}">
        <p14:creationId xmlns:p14="http://schemas.microsoft.com/office/powerpoint/2010/main" val="375261161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On-screen Show (16:9)</PresentationFormat>
  <Paragraphs>24</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-apple-system</vt:lpstr>
      <vt:lpstr>Arial</vt:lpstr>
      <vt:lpstr>Times New Roman</vt:lpstr>
      <vt:lpstr>Simple Light</vt:lpstr>
      <vt:lpstr>Telecom Churn</vt:lpstr>
      <vt:lpstr>CHURN</vt:lpstr>
      <vt:lpstr>Understanding the Business Objective and the Data  </vt:lpstr>
      <vt:lpstr>Understanding Customer Behaviour During Churn  </vt:lpstr>
      <vt:lpstr>Data Preparation  </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dc:title>
  <cp:lastModifiedBy>MADHUKAR SHEWALE</cp:lastModifiedBy>
  <cp:revision>1</cp:revision>
  <dcterms:modified xsi:type="dcterms:W3CDTF">2023-05-15T08:12:05Z</dcterms:modified>
</cp:coreProperties>
</file>