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FA78D-203E-C0AE-A929-5906E854A3B5}" v="2" dt="2023-04-09T06:20:49.475"/>
    <p1510:client id="{A00D3411-7899-7E68-6AC1-6FD0356977EB}" v="107" dt="2023-04-09T06:32:54.424"/>
    <p1510:client id="{A67C8CC4-3981-4337-AC48-71A55F862F73}" v="292" dt="2023-04-09T06:09:16.613"/>
    <p1510:client id="{B6F14C03-075F-6DE5-366B-A5FA7F70EB1A}" v="9" dt="2023-04-09T06:40:54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7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6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0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2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3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3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Week 5</a:t>
            </a:r>
          </a:p>
          <a:p>
            <a:r>
              <a:rPr lang="en-US" sz="2800" err="1">
                <a:solidFill>
                  <a:schemeClr val="bg1"/>
                </a:solidFill>
              </a:rPr>
              <a:t>Fazztrack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C737A4EF-9028-ED00-C3AF-B38BCB3C6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59702" r="-2" b="8431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EE71-4CB5-5729-39FB-BC3B84F6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dalam</a:t>
            </a:r>
            <a:r>
              <a:rPr lang="en-US" dirty="0"/>
              <a:t> REST API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6328-14F3-1B24-F1B7-EDDDC289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ea typeface="+mn-lt"/>
                <a:cs typeface="+mn-lt"/>
              </a:rPr>
              <a:t>GET,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berfungsi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membaca</a:t>
            </a:r>
            <a:r>
              <a:rPr lang="en-US" sz="2800" dirty="0">
                <a:ea typeface="+mn-lt"/>
                <a:cs typeface="+mn-lt"/>
              </a:rPr>
              <a:t> data/resource </a:t>
            </a:r>
            <a:r>
              <a:rPr lang="en-US" sz="2800" dirty="0" err="1">
                <a:ea typeface="+mn-lt"/>
                <a:cs typeface="+mn-lt"/>
              </a:rPr>
              <a:t>dari</a:t>
            </a:r>
            <a:r>
              <a:rPr lang="en-US" sz="2800" dirty="0">
                <a:ea typeface="+mn-lt"/>
                <a:cs typeface="+mn-lt"/>
              </a:rPr>
              <a:t> REST server</a:t>
            </a:r>
            <a:endParaRPr lang="en-US" sz="2800"/>
          </a:p>
          <a:p>
            <a:r>
              <a:rPr lang="en-US" sz="2800" b="1" dirty="0">
                <a:ea typeface="+mn-lt"/>
                <a:cs typeface="+mn-lt"/>
              </a:rPr>
              <a:t>POST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berfungsi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membuat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sebuah</a:t>
            </a:r>
            <a:r>
              <a:rPr lang="en-US" sz="2800" dirty="0">
                <a:ea typeface="+mn-lt"/>
                <a:cs typeface="+mn-lt"/>
              </a:rPr>
              <a:t> data/resource </a:t>
            </a:r>
            <a:r>
              <a:rPr lang="en-US" sz="2800" dirty="0" err="1">
                <a:ea typeface="+mn-lt"/>
                <a:cs typeface="+mn-lt"/>
              </a:rPr>
              <a:t>baru</a:t>
            </a:r>
            <a:r>
              <a:rPr lang="en-US" sz="2800" dirty="0">
                <a:ea typeface="+mn-lt"/>
                <a:cs typeface="+mn-lt"/>
              </a:rPr>
              <a:t> di REST server</a:t>
            </a:r>
            <a:endParaRPr lang="en-US" sz="2800"/>
          </a:p>
          <a:p>
            <a:r>
              <a:rPr lang="en-US" sz="2800" b="1" dirty="0">
                <a:ea typeface="+mn-lt"/>
                <a:cs typeface="+mn-lt"/>
              </a:rPr>
              <a:t>PUT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berfungsi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memperbaharui</a:t>
            </a:r>
            <a:r>
              <a:rPr lang="en-US" sz="2800" dirty="0">
                <a:ea typeface="+mn-lt"/>
                <a:cs typeface="+mn-lt"/>
              </a:rPr>
              <a:t> data/resource di REST server</a:t>
            </a:r>
            <a:endParaRPr lang="en-US" sz="2800"/>
          </a:p>
          <a:p>
            <a:r>
              <a:rPr lang="en-US" sz="2800" b="1" dirty="0">
                <a:ea typeface="+mn-lt"/>
                <a:cs typeface="+mn-lt"/>
              </a:rPr>
              <a:t>DELETE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berfungsi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menghapus</a:t>
            </a:r>
            <a:r>
              <a:rPr lang="en-US" sz="2800" dirty="0">
                <a:ea typeface="+mn-lt"/>
                <a:cs typeface="+mn-lt"/>
              </a:rPr>
              <a:t> data/resource </a:t>
            </a:r>
            <a:r>
              <a:rPr lang="en-US" sz="2800" dirty="0" err="1">
                <a:ea typeface="+mn-lt"/>
                <a:cs typeface="+mn-lt"/>
              </a:rPr>
              <a:t>dari</a:t>
            </a:r>
            <a:r>
              <a:rPr lang="en-US" sz="2800" dirty="0">
                <a:ea typeface="+mn-lt"/>
                <a:cs typeface="+mn-lt"/>
              </a:rPr>
              <a:t> REST serve</a:t>
            </a:r>
            <a:endParaRPr lang="en-US" sz="2800"/>
          </a:p>
          <a:p>
            <a:r>
              <a:rPr lang="en-US" sz="2800" b="1" dirty="0">
                <a:ea typeface="+mn-lt"/>
                <a:cs typeface="+mn-lt"/>
              </a:rPr>
              <a:t>OPTIONS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berfungsi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mendapatkan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operasi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disupport</a:t>
            </a:r>
            <a:r>
              <a:rPr lang="en-US" sz="2800" dirty="0">
                <a:ea typeface="+mn-lt"/>
                <a:cs typeface="+mn-lt"/>
              </a:rPr>
              <a:t> pada resource </a:t>
            </a:r>
            <a:r>
              <a:rPr lang="en-US" sz="2800" dirty="0" err="1">
                <a:ea typeface="+mn-lt"/>
                <a:cs typeface="+mn-lt"/>
              </a:rPr>
              <a:t>dari</a:t>
            </a:r>
            <a:r>
              <a:rPr lang="en-US" sz="2800" dirty="0">
                <a:ea typeface="+mn-lt"/>
                <a:cs typeface="+mn-lt"/>
              </a:rPr>
              <a:t> REST server.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185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615B-BECC-583E-85A7-E5A32694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pada WEB API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2F80-4906-B9BC-1D53-DECF61C98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58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Mendukung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fungsi</a:t>
            </a:r>
            <a:r>
              <a:rPr lang="en-US" sz="2400" dirty="0">
                <a:ea typeface="+mn-lt"/>
                <a:cs typeface="+mn-lt"/>
              </a:rPr>
              <a:t> CRUD yang </a:t>
            </a:r>
            <a:r>
              <a:rPr lang="en-US" sz="2400" dirty="0" err="1">
                <a:ea typeface="+mn-lt"/>
                <a:cs typeface="+mn-lt"/>
              </a:rPr>
              <a:t>bekerja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melalui</a:t>
            </a:r>
            <a:r>
              <a:rPr lang="en-US" sz="2400" dirty="0">
                <a:ea typeface="+mn-lt"/>
                <a:cs typeface="+mn-lt"/>
              </a:rPr>
              <a:t> HTTP protocol </a:t>
            </a:r>
            <a:r>
              <a:rPr lang="en-US" sz="2400" dirty="0" err="1">
                <a:ea typeface="+mn-lt"/>
                <a:cs typeface="+mn-lt"/>
              </a:rPr>
              <a:t>dengan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melalui</a:t>
            </a:r>
            <a:r>
              <a:rPr lang="en-US" sz="2400" dirty="0">
                <a:ea typeface="+mn-lt"/>
                <a:cs typeface="+mn-lt"/>
              </a:rPr>
              <a:t> method GET, POST, PUT dan DELETE</a:t>
            </a:r>
            <a:endParaRPr lang="en-US" sz="2400"/>
          </a:p>
          <a:p>
            <a:r>
              <a:rPr lang="en-US" sz="2400" dirty="0" err="1">
                <a:ea typeface="+mn-lt"/>
                <a:cs typeface="+mn-lt"/>
              </a:rPr>
              <a:t>Memiliki</a:t>
            </a:r>
            <a:r>
              <a:rPr lang="en-US" sz="2400" dirty="0">
                <a:ea typeface="+mn-lt"/>
                <a:cs typeface="+mn-lt"/>
              </a:rPr>
              <a:t> response Accept Header dan HTTP status code</a:t>
            </a:r>
            <a:endParaRPr lang="en-US" sz="2400"/>
          </a:p>
          <a:p>
            <a:r>
              <a:rPr lang="en-US" sz="2400" dirty="0" err="1">
                <a:ea typeface="+mn-lt"/>
                <a:cs typeface="+mn-lt"/>
              </a:rPr>
              <a:t>Mendukung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banyak</a:t>
            </a:r>
            <a:r>
              <a:rPr lang="en-US" sz="2400" dirty="0">
                <a:ea typeface="+mn-lt"/>
                <a:cs typeface="+mn-lt"/>
              </a:rPr>
              <a:t> format </a:t>
            </a:r>
            <a:r>
              <a:rPr lang="en-US" sz="2400" dirty="0" err="1">
                <a:ea typeface="+mn-lt"/>
                <a:cs typeface="+mn-lt"/>
              </a:rPr>
              <a:t>teks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Seperti</a:t>
            </a:r>
            <a:r>
              <a:rPr lang="en-US" sz="2400" dirty="0">
                <a:ea typeface="+mn-lt"/>
                <a:cs typeface="+mn-lt"/>
              </a:rPr>
              <a:t> JSON, XML </a:t>
            </a:r>
            <a:r>
              <a:rPr lang="en-US" sz="2400" dirty="0" err="1">
                <a:ea typeface="+mn-lt"/>
                <a:cs typeface="+mn-lt"/>
              </a:rPr>
              <a:t>atau</a:t>
            </a:r>
            <a:r>
              <a:rPr lang="en-US" sz="2400" dirty="0">
                <a:ea typeface="+mn-lt"/>
                <a:cs typeface="+mn-lt"/>
              </a:rPr>
              <a:t> format </a:t>
            </a:r>
            <a:r>
              <a:rPr lang="en-US" sz="2400" dirty="0" err="1">
                <a:ea typeface="+mn-lt"/>
                <a:cs typeface="+mn-lt"/>
              </a:rPr>
              <a:t>apapun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kamu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inginkan</a:t>
            </a:r>
            <a:r>
              <a:rPr lang="en-US" sz="2400" dirty="0">
                <a:ea typeface="+mn-lt"/>
                <a:cs typeface="+mn-lt"/>
              </a:rPr>
              <a:t>, Akan </a:t>
            </a:r>
            <a:r>
              <a:rPr lang="en-US" sz="2400" dirty="0" err="1">
                <a:ea typeface="+mn-lt"/>
                <a:cs typeface="+mn-lt"/>
              </a:rPr>
              <a:t>tetapi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kebanyakan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digunakan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dalam</a:t>
            </a:r>
            <a:r>
              <a:rPr lang="en-US" sz="2400" dirty="0">
                <a:ea typeface="+mn-lt"/>
                <a:cs typeface="+mn-lt"/>
              </a:rPr>
              <a:t> format JSON.</a:t>
            </a:r>
          </a:p>
          <a:p>
            <a:r>
              <a:rPr lang="en-US" sz="2400" dirty="0" err="1">
                <a:ea typeface="+mn-lt"/>
                <a:cs typeface="+mn-lt"/>
              </a:rPr>
              <a:t>Mendukung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fitur</a:t>
            </a:r>
            <a:r>
              <a:rPr lang="en-US" sz="2400" dirty="0">
                <a:ea typeface="+mn-lt"/>
                <a:cs typeface="+mn-lt"/>
              </a:rPr>
              <a:t> MVC </a:t>
            </a:r>
            <a:r>
              <a:rPr lang="en-US" sz="2400" dirty="0" err="1">
                <a:ea typeface="+mn-lt"/>
                <a:cs typeface="+mn-lt"/>
              </a:rPr>
              <a:t>seperti</a:t>
            </a:r>
            <a:r>
              <a:rPr lang="en-US" sz="2400" dirty="0">
                <a:ea typeface="+mn-lt"/>
                <a:cs typeface="+mn-lt"/>
              </a:rPr>
              <a:t> routing, controllers, action results, filter, model, IOC container, </a:t>
            </a:r>
            <a:r>
              <a:rPr lang="en-US" sz="2400" dirty="0" err="1">
                <a:ea typeface="+mn-lt"/>
                <a:cs typeface="+mn-lt"/>
              </a:rPr>
              <a:t>dll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Web API </a:t>
            </a:r>
            <a:r>
              <a:rPr lang="en-US" sz="2400" dirty="0" err="1">
                <a:ea typeface="+mn-lt"/>
                <a:cs typeface="+mn-lt"/>
              </a:rPr>
              <a:t>dapat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berjalan</a:t>
            </a:r>
            <a:r>
              <a:rPr lang="en-US" sz="2400" dirty="0">
                <a:ea typeface="+mn-lt"/>
                <a:cs typeface="+mn-lt"/>
              </a:rPr>
              <a:t> di Apache </a:t>
            </a:r>
            <a:r>
              <a:rPr lang="en-US" sz="2400" dirty="0" err="1">
                <a:ea typeface="+mn-lt"/>
                <a:cs typeface="+mn-lt"/>
              </a:rPr>
              <a:t>atau</a:t>
            </a:r>
            <a:r>
              <a:rPr lang="en-US" sz="2400" dirty="0">
                <a:ea typeface="+mn-lt"/>
                <a:cs typeface="+mn-lt"/>
              </a:rPr>
              <a:t> web server </a:t>
            </a:r>
            <a:r>
              <a:rPr lang="en-US" sz="2400" dirty="0" err="1">
                <a:ea typeface="+mn-lt"/>
                <a:cs typeface="+mn-lt"/>
              </a:rPr>
              <a:t>lainnya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didukung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sesuai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bahasa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pemrograman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digunakan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dirty="0" err="1">
                <a:ea typeface="+mn-lt"/>
                <a:cs typeface="+mn-lt"/>
              </a:rPr>
              <a:t>Dukungan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otomatis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OData.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137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omputer script on a screen">
            <a:extLst>
              <a:ext uri="{FF2B5EF4-FFF2-40B4-BE49-F238E27FC236}">
                <a16:creationId xmlns:a16="http://schemas.microsoft.com/office/drawing/2014/main" id="{AC9C6B74-0689-6FA0-23EB-20A436AE6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2" r="6" b="902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20CA1-40B8-88A2-DFE6-0E15B79B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17929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44494-58E0-615A-B1A1-51264022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NODE JS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AF42-2436-9C3E-121F-0F736431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Node.js </a:t>
            </a:r>
            <a:r>
              <a:rPr lang="en-US" sz="1800" dirty="0" err="1">
                <a:ea typeface="+mn-lt"/>
                <a:cs typeface="+mn-lt"/>
              </a:rPr>
              <a:t>adalah</a:t>
            </a:r>
            <a:r>
              <a:rPr lang="en-US" sz="1800" dirty="0">
                <a:ea typeface="+mn-lt"/>
                <a:cs typeface="+mn-lt"/>
              </a:rPr>
              <a:t> runtime environment </a:t>
            </a:r>
            <a:r>
              <a:rPr lang="en-US" sz="1800" dirty="0" err="1">
                <a:ea typeface="+mn-lt"/>
                <a:cs typeface="+mn-lt"/>
              </a:rPr>
              <a:t>untuk</a:t>
            </a:r>
            <a:r>
              <a:rPr lang="en-US" sz="1800" dirty="0">
                <a:ea typeface="+mn-lt"/>
                <a:cs typeface="+mn-lt"/>
              </a:rPr>
              <a:t> JavaScript yang </a:t>
            </a:r>
            <a:r>
              <a:rPr lang="en-US" sz="1800" dirty="0" err="1">
                <a:ea typeface="+mn-lt"/>
                <a:cs typeface="+mn-lt"/>
              </a:rPr>
              <a:t>bersifat</a:t>
            </a:r>
            <a:r>
              <a:rPr lang="en-US" sz="1800" dirty="0">
                <a:ea typeface="+mn-lt"/>
                <a:cs typeface="+mn-lt"/>
              </a:rPr>
              <a:t> open-source dan cross-platform. </a:t>
            </a:r>
            <a:r>
              <a:rPr lang="en-US" sz="1800" dirty="0" err="1">
                <a:ea typeface="+mn-lt"/>
                <a:cs typeface="+mn-lt"/>
              </a:rPr>
              <a:t>Dengan</a:t>
            </a:r>
            <a:r>
              <a:rPr lang="en-US" sz="1800" dirty="0">
                <a:ea typeface="+mn-lt"/>
                <a:cs typeface="+mn-lt"/>
              </a:rPr>
              <a:t> Node.js </a:t>
            </a:r>
            <a:r>
              <a:rPr lang="en-US" sz="1800" dirty="0" err="1">
                <a:ea typeface="+mn-lt"/>
                <a:cs typeface="+mn-lt"/>
              </a:rPr>
              <a:t>kita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dapat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menjalankan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kode</a:t>
            </a:r>
            <a:r>
              <a:rPr lang="en-US" sz="1800" dirty="0">
                <a:ea typeface="+mn-lt"/>
                <a:cs typeface="+mn-lt"/>
              </a:rPr>
              <a:t> JavaScript di mana pun, </a:t>
            </a:r>
            <a:r>
              <a:rPr lang="en-US" sz="1800" dirty="0" err="1">
                <a:ea typeface="+mn-lt"/>
                <a:cs typeface="+mn-lt"/>
              </a:rPr>
              <a:t>tidak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hanya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terbatas</a:t>
            </a:r>
            <a:r>
              <a:rPr lang="en-US" sz="1800" dirty="0">
                <a:ea typeface="+mn-lt"/>
                <a:cs typeface="+mn-lt"/>
              </a:rPr>
              <a:t> pada </a:t>
            </a:r>
            <a:r>
              <a:rPr lang="en-US" sz="1800" dirty="0" err="1">
                <a:ea typeface="+mn-lt"/>
                <a:cs typeface="+mn-lt"/>
              </a:rPr>
              <a:t>lingkungan</a:t>
            </a:r>
            <a:r>
              <a:rPr lang="en-US" sz="1800" dirty="0">
                <a:ea typeface="+mn-lt"/>
                <a:cs typeface="+mn-lt"/>
              </a:rPr>
              <a:t> browser.</a:t>
            </a:r>
          </a:p>
          <a:p>
            <a:r>
              <a:rPr lang="en-US" sz="1800" dirty="0">
                <a:ea typeface="+mn-lt"/>
                <a:cs typeface="+mn-lt"/>
              </a:rPr>
              <a:t>Node.js </a:t>
            </a:r>
            <a:r>
              <a:rPr lang="en-US" sz="1800" dirty="0" err="1">
                <a:ea typeface="+mn-lt"/>
                <a:cs typeface="+mn-lt"/>
              </a:rPr>
              <a:t>menjalankan</a:t>
            </a:r>
            <a:r>
              <a:rPr lang="en-US" sz="1800" dirty="0">
                <a:ea typeface="+mn-lt"/>
                <a:cs typeface="+mn-lt"/>
              </a:rPr>
              <a:t> V8 JavaScript engine (yang juga </a:t>
            </a:r>
            <a:r>
              <a:rPr lang="en-US" sz="1800" dirty="0" err="1">
                <a:ea typeface="+mn-lt"/>
                <a:cs typeface="+mn-lt"/>
              </a:rPr>
              <a:t>merupakan</a:t>
            </a:r>
            <a:r>
              <a:rPr lang="en-US" sz="1800" dirty="0">
                <a:ea typeface="+mn-lt"/>
                <a:cs typeface="+mn-lt"/>
              </a:rPr>
              <a:t> inti </a:t>
            </a:r>
            <a:r>
              <a:rPr lang="en-US" sz="1800" dirty="0" err="1">
                <a:ea typeface="+mn-lt"/>
                <a:cs typeface="+mn-lt"/>
              </a:rPr>
              <a:t>dari</a:t>
            </a:r>
            <a:r>
              <a:rPr lang="en-US" sz="1800" dirty="0">
                <a:ea typeface="+mn-lt"/>
                <a:cs typeface="+mn-lt"/>
              </a:rPr>
              <a:t> Google Chrome) di </a:t>
            </a:r>
            <a:r>
              <a:rPr lang="en-US" sz="1800" dirty="0" err="1">
                <a:ea typeface="+mn-lt"/>
                <a:cs typeface="+mn-lt"/>
              </a:rPr>
              <a:t>luar</a:t>
            </a:r>
            <a:r>
              <a:rPr lang="en-US" sz="1800" dirty="0">
                <a:ea typeface="+mn-lt"/>
                <a:cs typeface="+mn-lt"/>
              </a:rPr>
              <a:t> browser.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0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12C18-5AD5-7305-9B5A-55C937D1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 dirty="0"/>
              <a:t>Fitur di NodeJS</a:t>
            </a:r>
          </a:p>
        </p:txBody>
      </p:sp>
      <p:cxnSp>
        <p:nvCxnSpPr>
          <p:cNvPr id="27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25BD6EB-3879-94C2-6511-D5676CC56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Asynchronous &amp; Event-driven</a:t>
            </a:r>
            <a:br>
              <a:rPr lang="en-US" sz="1800" b="1" dirty="0">
                <a:ea typeface="+mn-lt"/>
                <a:cs typeface="+mn-lt"/>
              </a:rPr>
            </a:br>
            <a:r>
              <a:rPr lang="en-US" sz="1800" dirty="0" err="1">
                <a:ea typeface="+mn-lt"/>
                <a:cs typeface="+mn-lt"/>
              </a:rPr>
              <a:t>Semua</a:t>
            </a:r>
            <a:r>
              <a:rPr lang="en-US" sz="1800" dirty="0">
                <a:ea typeface="+mn-lt"/>
                <a:cs typeface="+mn-lt"/>
              </a:rPr>
              <a:t> API </a:t>
            </a:r>
            <a:r>
              <a:rPr lang="en-US" sz="1800" dirty="0" err="1">
                <a:ea typeface="+mn-lt"/>
                <a:cs typeface="+mn-lt"/>
              </a:rPr>
              <a:t>dari</a:t>
            </a:r>
            <a:r>
              <a:rPr lang="en-US" sz="1800" dirty="0">
                <a:ea typeface="+mn-lt"/>
                <a:cs typeface="+mn-lt"/>
              </a:rPr>
              <a:t> Node.js </a:t>
            </a:r>
            <a:r>
              <a:rPr lang="en-US" sz="1800" dirty="0" err="1">
                <a:ea typeface="+mn-lt"/>
                <a:cs typeface="+mn-lt"/>
              </a:rPr>
              <a:t>bersifat</a:t>
            </a:r>
            <a:r>
              <a:rPr lang="en-US" sz="1800" dirty="0">
                <a:ea typeface="+mn-lt"/>
                <a:cs typeface="+mn-lt"/>
              </a:rPr>
              <a:t> asynchronous, </a:t>
            </a:r>
            <a:r>
              <a:rPr lang="en-US" sz="1800" dirty="0" err="1">
                <a:ea typeface="+mn-lt"/>
                <a:cs typeface="+mn-lt"/>
              </a:rPr>
              <a:t>artinya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tidak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memblokir</a:t>
            </a:r>
            <a:r>
              <a:rPr lang="en-US" sz="1800" dirty="0">
                <a:ea typeface="+mn-lt"/>
                <a:cs typeface="+mn-lt"/>
              </a:rPr>
              <a:t> proses lain </a:t>
            </a:r>
            <a:r>
              <a:rPr lang="en-US" sz="1800" dirty="0" err="1">
                <a:ea typeface="+mn-lt"/>
                <a:cs typeface="+mn-lt"/>
              </a:rPr>
              <a:t>sembari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menunggu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satu</a:t>
            </a:r>
            <a:r>
              <a:rPr lang="en-US" sz="1800" dirty="0">
                <a:ea typeface="+mn-lt"/>
                <a:cs typeface="+mn-lt"/>
              </a:rPr>
              <a:t> proses </a:t>
            </a:r>
            <a:r>
              <a:rPr lang="en-US" sz="1800" dirty="0" err="1">
                <a:ea typeface="+mn-lt"/>
                <a:cs typeface="+mn-lt"/>
              </a:rPr>
              <a:t>selesai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b="1" dirty="0">
              <a:ea typeface="+mn-lt"/>
              <a:cs typeface="+mn-lt"/>
            </a:endParaRPr>
          </a:p>
          <a:p>
            <a:r>
              <a:rPr lang="en-US" sz="1800" b="1" dirty="0">
                <a:ea typeface="+mn-lt"/>
                <a:cs typeface="+mn-lt"/>
              </a:rPr>
              <a:t>Very Fast</a:t>
            </a:r>
            <a:br>
              <a:rPr lang="en-US" sz="1800" b="1" dirty="0">
                <a:ea typeface="+mn-lt"/>
                <a:cs typeface="+mn-lt"/>
              </a:rPr>
            </a:br>
            <a:r>
              <a:rPr lang="en-US" sz="1800" dirty="0" err="1">
                <a:ea typeface="+mn-lt"/>
                <a:cs typeface="+mn-lt"/>
              </a:rPr>
              <a:t>Eksekusi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kode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dengan</a:t>
            </a:r>
            <a:r>
              <a:rPr lang="en-US" sz="1800" dirty="0">
                <a:ea typeface="+mn-lt"/>
                <a:cs typeface="+mn-lt"/>
              </a:rPr>
              <a:t> Node.js sangat </a:t>
            </a:r>
            <a:r>
              <a:rPr lang="en-US" sz="1800" dirty="0" err="1">
                <a:ea typeface="+mn-lt"/>
                <a:cs typeface="+mn-lt"/>
              </a:rPr>
              <a:t>cepat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karena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berjalan</a:t>
            </a:r>
            <a:r>
              <a:rPr lang="en-US" sz="1800" dirty="0">
                <a:ea typeface="+mn-lt"/>
                <a:cs typeface="+mn-lt"/>
              </a:rPr>
              <a:t> pada V8 JavaScript Engine </a:t>
            </a:r>
            <a:r>
              <a:rPr lang="en-US" sz="1800" dirty="0" err="1">
                <a:ea typeface="+mn-lt"/>
                <a:cs typeface="+mn-lt"/>
              </a:rPr>
              <a:t>dari</a:t>
            </a:r>
            <a:r>
              <a:rPr lang="en-US" sz="1800" dirty="0">
                <a:ea typeface="+mn-lt"/>
                <a:cs typeface="+mn-lt"/>
              </a:rPr>
              <a:t> Google Chrome.</a:t>
            </a:r>
            <a:endParaRPr lang="en-US" sz="1800" b="1" dirty="0">
              <a:ea typeface="+mn-lt"/>
              <a:cs typeface="+mn-lt"/>
            </a:endParaRPr>
          </a:p>
          <a:p>
            <a:r>
              <a:rPr lang="en-US" sz="1800" b="1" dirty="0">
                <a:ea typeface="+mn-lt"/>
                <a:cs typeface="+mn-lt"/>
              </a:rPr>
              <a:t>Single Threaded but Highly Scalable</a:t>
            </a:r>
            <a:br>
              <a:rPr lang="en-US" sz="1800" b="1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Node.js </a:t>
            </a:r>
            <a:r>
              <a:rPr lang="en-US" sz="1800" dirty="0" err="1">
                <a:ea typeface="+mn-lt"/>
                <a:cs typeface="+mn-lt"/>
              </a:rPr>
              <a:t>menggunakan</a:t>
            </a:r>
            <a:r>
              <a:rPr lang="en-US" sz="1800" dirty="0">
                <a:ea typeface="+mn-lt"/>
                <a:cs typeface="+mn-lt"/>
              </a:rPr>
              <a:t> model single thread </a:t>
            </a:r>
            <a:r>
              <a:rPr lang="en-US" sz="1800" dirty="0" err="1">
                <a:ea typeface="+mn-lt"/>
                <a:cs typeface="+mn-lt"/>
              </a:rPr>
              <a:t>dengan</a:t>
            </a:r>
            <a:r>
              <a:rPr lang="en-US" sz="1800" dirty="0">
                <a:ea typeface="+mn-lt"/>
                <a:cs typeface="+mn-lt"/>
              </a:rPr>
              <a:t> event looping. </a:t>
            </a:r>
            <a:r>
              <a:rPr lang="en-US" sz="1800" dirty="0" err="1">
                <a:ea typeface="+mn-lt"/>
                <a:cs typeface="+mn-lt"/>
              </a:rPr>
              <a:t>Mekanisme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membantu</a:t>
            </a:r>
            <a:r>
              <a:rPr lang="en-US" sz="1800" dirty="0">
                <a:ea typeface="+mn-lt"/>
                <a:cs typeface="+mn-lt"/>
              </a:rPr>
              <a:t> server </a:t>
            </a:r>
            <a:r>
              <a:rPr lang="en-US" sz="1800" dirty="0" err="1">
                <a:ea typeface="+mn-lt"/>
                <a:cs typeface="+mn-lt"/>
              </a:rPr>
              <a:t>untuk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merespon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secara</a:t>
            </a:r>
            <a:r>
              <a:rPr lang="en-US" sz="1800" dirty="0">
                <a:ea typeface="+mn-lt"/>
                <a:cs typeface="+mn-lt"/>
              </a:rPr>
              <a:t> asynchronous dan </a:t>
            </a:r>
            <a:r>
              <a:rPr lang="en-US" sz="1800" dirty="0" err="1">
                <a:ea typeface="+mn-lt"/>
                <a:cs typeface="+mn-lt"/>
              </a:rPr>
              <a:t>menjadikan</a:t>
            </a:r>
            <a:r>
              <a:rPr lang="en-US" sz="1800" dirty="0">
                <a:ea typeface="+mn-lt"/>
                <a:cs typeface="+mn-lt"/>
              </a:rPr>
              <a:t> server </a:t>
            </a:r>
            <a:r>
              <a:rPr lang="en-US" sz="1800" dirty="0" err="1">
                <a:ea typeface="+mn-lt"/>
                <a:cs typeface="+mn-lt"/>
              </a:rPr>
              <a:t>lebih</a:t>
            </a:r>
            <a:r>
              <a:rPr lang="en-US" sz="1800" dirty="0">
                <a:ea typeface="+mn-lt"/>
                <a:cs typeface="+mn-lt"/>
              </a:rPr>
              <a:t> scalable </a:t>
            </a:r>
            <a:r>
              <a:rPr lang="en-US" sz="1800" dirty="0" err="1">
                <a:ea typeface="+mn-lt"/>
                <a:cs typeface="+mn-lt"/>
              </a:rPr>
              <a:t>dibandingkan</a:t>
            </a:r>
            <a:r>
              <a:rPr lang="en-US" sz="1800" dirty="0">
                <a:ea typeface="+mn-lt"/>
                <a:cs typeface="+mn-lt"/>
              </a:rPr>
              <a:t> server </a:t>
            </a:r>
            <a:r>
              <a:rPr lang="en-US" sz="1800" dirty="0" err="1">
                <a:ea typeface="+mn-lt"/>
                <a:cs typeface="+mn-lt"/>
              </a:rPr>
              <a:t>tradisional</a:t>
            </a:r>
            <a:r>
              <a:rPr lang="en-US" sz="1800" dirty="0">
                <a:ea typeface="+mn-lt"/>
                <a:cs typeface="+mn-lt"/>
              </a:rPr>
              <a:t> yang </a:t>
            </a:r>
            <a:r>
              <a:rPr lang="en-US" sz="1800" dirty="0" err="1">
                <a:ea typeface="+mn-lt"/>
                <a:cs typeface="+mn-lt"/>
              </a:rPr>
              <a:t>menggunakan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banyak</a:t>
            </a:r>
            <a:r>
              <a:rPr lang="en-US" sz="1800" dirty="0">
                <a:ea typeface="+mn-lt"/>
                <a:cs typeface="+mn-lt"/>
              </a:rPr>
              <a:t> thread </a:t>
            </a:r>
            <a:r>
              <a:rPr lang="en-US" sz="1800" dirty="0" err="1">
                <a:ea typeface="+mn-lt"/>
                <a:cs typeface="+mn-lt"/>
              </a:rPr>
              <a:t>untuk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menangani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permintaan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FD9BB-7446-0901-4EA8-4B63E5B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Express.JS</a:t>
            </a: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32F8-C2DE-DC4F-61CD-7D321A65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Express.Js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 </a:t>
            </a:r>
            <a:r>
              <a:rPr lang="en-US" sz="1800" dirty="0">
                <a:ea typeface="+mn-lt"/>
                <a:cs typeface="+mn-lt"/>
              </a:rPr>
              <a:t>framework web app </a:t>
            </a:r>
            <a:r>
              <a:rPr lang="en-US" sz="1800" dirty="0" err="1">
                <a:ea typeface="+mn-lt"/>
                <a:cs typeface="+mn-lt"/>
              </a:rPr>
              <a:t>untuk</a:t>
            </a:r>
            <a:r>
              <a:rPr lang="en-US" sz="1800" dirty="0">
                <a:ea typeface="+mn-lt"/>
                <a:cs typeface="+mn-lt"/>
              </a:rPr>
              <a:t> Node.js yang </a:t>
            </a:r>
            <a:r>
              <a:rPr lang="en-US" sz="1800" dirty="0" err="1">
                <a:ea typeface="+mn-lt"/>
                <a:cs typeface="+mn-lt"/>
              </a:rPr>
              <a:t>ditulis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dengan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bahasa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pemrograman</a:t>
            </a:r>
            <a:r>
              <a:rPr lang="en-US" sz="1800" dirty="0">
                <a:ea typeface="+mn-lt"/>
                <a:cs typeface="+mn-lt"/>
              </a:rPr>
              <a:t> JavaScript.</a:t>
            </a:r>
            <a:r>
              <a:rPr lang="en-US" sz="1800" dirty="0"/>
              <a:t> 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566BB-53F5-B249-E4DA-D31DE0EE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b="1" dirty="0"/>
              <a:t>Manfaat Express.js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F3F9-D195-EE91-B7AF-297C992D9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Memperbaiki</a:t>
            </a:r>
            <a:r>
              <a:rPr lang="en-US" b="1" dirty="0"/>
              <a:t> Error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Cepat</a:t>
            </a:r>
            <a:br>
              <a:rPr lang="en-US" b="1" dirty="0"/>
            </a:br>
            <a:r>
              <a:rPr lang="en-US" sz="2000" dirty="0">
                <a:ea typeface="+mn-lt"/>
                <a:cs typeface="+mn-lt"/>
              </a:rPr>
              <a:t>Express.js </a:t>
            </a:r>
            <a:r>
              <a:rPr lang="en-US" sz="2000" dirty="0" err="1">
                <a:ea typeface="+mn-lt"/>
                <a:cs typeface="+mn-lt"/>
              </a:rPr>
              <a:t>bisa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mengatasierror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dengan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lebih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cepat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berkat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mekanisme</a:t>
            </a:r>
            <a:r>
              <a:rPr lang="en-US" sz="2000" dirty="0">
                <a:ea typeface="+mn-lt"/>
                <a:cs typeface="+mn-lt"/>
              </a:rPr>
              <a:t> debugging yang </a:t>
            </a:r>
            <a:r>
              <a:rPr lang="en-US" sz="2000" dirty="0" err="1">
                <a:ea typeface="+mn-lt"/>
                <a:cs typeface="+mn-lt"/>
              </a:rPr>
              <a:t>diterapkan</a:t>
            </a:r>
            <a:endParaRPr lang="en-US" sz="1800" err="1"/>
          </a:p>
          <a:p>
            <a:r>
              <a:rPr lang="en-US" b="1" dirty="0" err="1"/>
              <a:t>Mempersingkat</a:t>
            </a:r>
            <a:r>
              <a:rPr lang="en-US" b="1" dirty="0"/>
              <a:t> Proses </a:t>
            </a:r>
            <a:r>
              <a:rPr lang="en-US" b="1" dirty="0" err="1"/>
              <a:t>Pengembangan</a:t>
            </a:r>
            <a:br>
              <a:rPr lang="en-US" b="1" dirty="0"/>
            </a:br>
            <a:r>
              <a:rPr lang="en-US" sz="2000" dirty="0" err="1">
                <a:ea typeface="+mn-lt"/>
                <a:cs typeface="+mn-lt"/>
              </a:rPr>
              <a:t>Pasalnya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ia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terintegrasi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dengan</a:t>
            </a:r>
            <a:r>
              <a:rPr lang="en-US" sz="2000" dirty="0">
                <a:ea typeface="+mn-lt"/>
                <a:cs typeface="+mn-lt"/>
              </a:rPr>
              <a:t> platform full stack MEAN yang </a:t>
            </a:r>
            <a:r>
              <a:rPr lang="en-US" sz="2000" dirty="0" err="1">
                <a:ea typeface="+mn-lt"/>
                <a:cs typeface="+mn-lt"/>
              </a:rPr>
              <a:t>dapat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membangun</a:t>
            </a:r>
            <a:r>
              <a:rPr lang="en-US" sz="2000" dirty="0">
                <a:ea typeface="+mn-lt"/>
                <a:cs typeface="+mn-lt"/>
              </a:rPr>
              <a:t> website </a:t>
            </a:r>
            <a:r>
              <a:rPr lang="en-US" sz="2000" dirty="0" err="1">
                <a:ea typeface="+mn-lt"/>
                <a:cs typeface="+mn-lt"/>
              </a:rPr>
              <a:t>secara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keseluruhan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dengan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lebih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cepat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b="1"/>
              <a:t>Menekan</a:t>
            </a:r>
            <a:r>
              <a:rPr lang="en-US" b="1" dirty="0"/>
              <a:t> </a:t>
            </a:r>
            <a:r>
              <a:rPr lang="en-US" b="1" err="1"/>
              <a:t>Biaya</a:t>
            </a:r>
            <a:r>
              <a:rPr lang="en-US" b="1" dirty="0"/>
              <a:t> </a:t>
            </a:r>
            <a:r>
              <a:rPr lang="en-US" b="1" err="1"/>
              <a:t>Pengembangan</a:t>
            </a:r>
            <a:br>
              <a:rPr lang="en-US" b="1" dirty="0"/>
            </a:br>
            <a:r>
              <a:rPr lang="en-US" sz="2000" dirty="0">
                <a:ea typeface="+mn-lt"/>
                <a:cs typeface="+mn-lt"/>
              </a:rPr>
              <a:t>Karena </a:t>
            </a:r>
            <a:r>
              <a:rPr lang="en-US" sz="2000" err="1">
                <a:ea typeface="+mn-lt"/>
                <a:cs typeface="+mn-lt"/>
              </a:rPr>
              <a:t>express.Js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merupakan</a:t>
            </a:r>
            <a:r>
              <a:rPr lang="en-US" sz="2000" dirty="0">
                <a:ea typeface="+mn-lt"/>
                <a:cs typeface="+mn-lt"/>
              </a:rPr>
              <a:t> framework open source yang </a:t>
            </a:r>
            <a:r>
              <a:rPr lang="en-US" sz="2000" err="1">
                <a:ea typeface="+mn-lt"/>
                <a:cs typeface="+mn-lt"/>
              </a:rPr>
              <a:t>bisa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digunakan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secara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bebas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tanpa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perlu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meminta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perizinan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lisensi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b="1" dirty="0"/>
          </a:p>
          <a:p>
            <a:endParaRPr lang="en-US" b="1" dirty="0"/>
          </a:p>
          <a:p>
            <a:endParaRPr lang="en-US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E3E29-17B7-524C-7EC0-1749CC45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b="1" dirty="0"/>
              <a:t>Cara </a:t>
            </a:r>
            <a:r>
              <a:rPr lang="en-US" b="1" dirty="0" err="1"/>
              <a:t>Kerja</a:t>
            </a:r>
            <a:r>
              <a:rPr lang="en-US" b="1" dirty="0"/>
              <a:t> Express.js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22F1-38E3-76A0-039B-7CB3A8EBB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b="1" dirty="0"/>
              <a:t>Routing</a:t>
            </a:r>
            <a:endParaRPr lang="en-US" sz="1800" dirty="0"/>
          </a:p>
          <a:p>
            <a:r>
              <a:rPr lang="en-US" b="1" dirty="0"/>
              <a:t>Middleware</a:t>
            </a:r>
            <a:endParaRPr lang="en-US" sz="1800" dirty="0"/>
          </a:p>
          <a:p>
            <a:r>
              <a:rPr lang="en-US" b="1" dirty="0"/>
              <a:t>Serving Static Files</a:t>
            </a:r>
            <a:endParaRPr lang="en-US" sz="1800" dirty="0"/>
          </a:p>
          <a:p>
            <a:r>
              <a:rPr lang="en-US" b="1" dirty="0"/>
              <a:t>Template Engine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0F01D-168A-FDD2-51B8-C1A0C345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4" y="381935"/>
            <a:ext cx="4676508" cy="597441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PostgreSQL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A5A2-773B-F600-A610-5D9BF591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5325621" cy="5974415"/>
          </a:xfrm>
        </p:spPr>
        <p:txBody>
          <a:bodyPr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PostgreSQL </a:t>
            </a:r>
            <a:r>
              <a:rPr lang="en-US" sz="1800" dirty="0" err="1">
                <a:ea typeface="+mn-lt"/>
                <a:cs typeface="+mn-lt"/>
              </a:rPr>
              <a:t>adalah</a:t>
            </a:r>
            <a:r>
              <a:rPr lang="en-US" sz="1800" dirty="0">
                <a:ea typeface="+mn-lt"/>
                <a:cs typeface="+mn-lt"/>
              </a:rPr>
              <a:t> relational database management system </a:t>
            </a:r>
            <a:r>
              <a:rPr lang="en-US" sz="1800" dirty="0" err="1">
                <a:ea typeface="+mn-lt"/>
                <a:cs typeface="+mn-lt"/>
              </a:rPr>
              <a:t>atau</a:t>
            </a:r>
            <a:r>
              <a:rPr lang="en-US" sz="1800" dirty="0">
                <a:ea typeface="+mn-lt"/>
                <a:cs typeface="+mn-lt"/>
              </a:rPr>
              <a:t> RDBMS yang </a:t>
            </a:r>
            <a:r>
              <a:rPr lang="en-US" sz="1800" dirty="0" err="1">
                <a:ea typeface="+mn-lt"/>
                <a:cs typeface="+mn-lt"/>
              </a:rPr>
              <a:t>bersifat</a:t>
            </a:r>
            <a:r>
              <a:rPr lang="en-US" sz="1800" dirty="0">
                <a:ea typeface="+mn-lt"/>
                <a:cs typeface="+mn-lt"/>
              </a:rPr>
              <a:t> open source. Sistem </a:t>
            </a:r>
            <a:r>
              <a:rPr lang="en-US" sz="1800" dirty="0" err="1">
                <a:ea typeface="+mn-lt"/>
                <a:cs typeface="+mn-lt"/>
              </a:rPr>
              <a:t>manajemen</a:t>
            </a:r>
            <a:r>
              <a:rPr lang="en-US" sz="1800" dirty="0">
                <a:ea typeface="+mn-lt"/>
                <a:cs typeface="+mn-lt"/>
              </a:rPr>
              <a:t> basis data </a:t>
            </a:r>
            <a:r>
              <a:rPr lang="en-US" sz="1800" dirty="0" err="1">
                <a:ea typeface="+mn-lt"/>
                <a:cs typeface="+mn-lt"/>
              </a:rPr>
              <a:t>satu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menggunakan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bahasa</a:t>
            </a:r>
            <a:r>
              <a:rPr lang="en-US" sz="1800" dirty="0">
                <a:ea typeface="+mn-lt"/>
                <a:cs typeface="+mn-lt"/>
              </a:rPr>
              <a:t> query </a:t>
            </a:r>
            <a:r>
              <a:rPr lang="en-US" sz="1800" dirty="0" err="1">
                <a:ea typeface="+mn-lt"/>
                <a:cs typeface="+mn-lt"/>
              </a:rPr>
              <a:t>utama</a:t>
            </a:r>
            <a:r>
              <a:rPr lang="en-US" sz="1800" dirty="0">
                <a:ea typeface="+mn-lt"/>
                <a:cs typeface="+mn-lt"/>
              </a:rPr>
              <a:t> SQL, </a:t>
            </a:r>
            <a:r>
              <a:rPr lang="en-US" sz="1800" dirty="0" err="1">
                <a:ea typeface="+mn-lt"/>
                <a:cs typeface="+mn-lt"/>
              </a:rPr>
              <a:t>sama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seperti</a:t>
            </a:r>
            <a:r>
              <a:rPr lang="en-US" sz="1800" dirty="0">
                <a:ea typeface="+mn-lt"/>
                <a:cs typeface="+mn-lt"/>
              </a:rPr>
              <a:t> MySQL.</a:t>
            </a:r>
            <a:endParaRPr lang="en-US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5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AAA0-5C59-420B-FACC-CCC81F41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PostgreSQL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95DC-E5E5-B5D7-E9D3-315653C0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044" cy="48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 err="1">
                <a:solidFill>
                  <a:srgbClr val="424242"/>
                </a:solidFill>
                <a:latin typeface="Segoe UI"/>
                <a:ea typeface="Segoe UI"/>
                <a:cs typeface="Segoe UI"/>
              </a:rPr>
              <a:t>Mengelola</a:t>
            </a:r>
            <a:r>
              <a:rPr lang="en-US" sz="2400" b="1" dirty="0">
                <a:solidFill>
                  <a:srgbClr val="424242"/>
                </a:solidFill>
                <a:latin typeface="Segoe UI"/>
                <a:ea typeface="Segoe UI"/>
                <a:cs typeface="Segoe UI"/>
              </a:rPr>
              <a:t> </a:t>
            </a:r>
            <a:r>
              <a:rPr lang="en-US" sz="2400" b="1" dirty="0" err="1">
                <a:solidFill>
                  <a:srgbClr val="424242"/>
                </a:solidFill>
                <a:latin typeface="Segoe UI"/>
                <a:ea typeface="Segoe UI"/>
                <a:cs typeface="Segoe UI"/>
              </a:rPr>
              <a:t>transaksi</a:t>
            </a:r>
            <a:r>
              <a:rPr lang="en-US" sz="2400" b="1" dirty="0">
                <a:solidFill>
                  <a:srgbClr val="424242"/>
                </a:solidFill>
                <a:latin typeface="Segoe UI"/>
                <a:ea typeface="Segoe UI"/>
                <a:cs typeface="Segoe UI"/>
              </a:rPr>
              <a:t>.</a:t>
            </a:r>
            <a:br>
              <a:rPr lang="en-US" sz="2400" b="1" dirty="0">
                <a:solidFill>
                  <a:srgbClr val="424242"/>
                </a:solidFill>
                <a:latin typeface="Segoe UI"/>
                <a:ea typeface="Segoe UI"/>
                <a:cs typeface="Segoe UI"/>
              </a:rPr>
            </a:br>
            <a:r>
              <a:rPr lang="en-US" sz="1800" dirty="0" err="1">
                <a:ea typeface="+mn-lt"/>
                <a:cs typeface="+mn-lt"/>
              </a:rPr>
              <a:t>Fungsi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dijalankan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menggunakan</a:t>
            </a:r>
            <a:r>
              <a:rPr lang="en-US" sz="1800" dirty="0">
                <a:ea typeface="+mn-lt"/>
                <a:cs typeface="+mn-lt"/>
              </a:rPr>
              <a:t> Data Control Language (DCL) </a:t>
            </a:r>
            <a:r>
              <a:rPr lang="en-US" sz="1800" dirty="0" err="1">
                <a:ea typeface="+mn-lt"/>
                <a:cs typeface="+mn-lt"/>
              </a:rPr>
              <a:t>dengan</a:t>
            </a:r>
            <a:r>
              <a:rPr lang="en-US" sz="1800" dirty="0">
                <a:ea typeface="+mn-lt"/>
                <a:cs typeface="+mn-lt"/>
              </a:rPr>
              <a:t> query </a:t>
            </a:r>
            <a:r>
              <a:rPr lang="en-US" sz="1800" dirty="0" err="1">
                <a:ea typeface="+mn-lt"/>
                <a:cs typeface="+mn-lt"/>
              </a:rPr>
              <a:t>seperti</a:t>
            </a:r>
            <a:r>
              <a:rPr lang="en-US" sz="1800" dirty="0">
                <a:ea typeface="+mn-lt"/>
                <a:cs typeface="+mn-lt"/>
              </a:rPr>
              <a:t> GRANT, COMMIT, dan REVOKE.</a:t>
            </a:r>
            <a:br>
              <a:rPr lang="en-US" sz="1800" dirty="0">
                <a:ea typeface="+mn-lt"/>
                <a:cs typeface="+mn-lt"/>
              </a:rPr>
            </a:br>
            <a:endParaRPr lang="en-US" sz="18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Memanipulasi</a:t>
            </a:r>
            <a:r>
              <a:rPr lang="en-US" sz="2000" b="1" dirty="0">
                <a:ea typeface="+mn-lt"/>
                <a:cs typeface="+mn-lt"/>
              </a:rPr>
              <a:t> value data.</a:t>
            </a:r>
            <a:br>
              <a:rPr lang="en-US" dirty="0"/>
            </a:br>
            <a:r>
              <a:rPr lang="en-US" sz="1800" dirty="0">
                <a:ea typeface="+mn-lt"/>
                <a:cs typeface="+mn-lt"/>
              </a:rPr>
              <a:t>Cara </a:t>
            </a:r>
            <a:r>
              <a:rPr lang="en-US" sz="1800" dirty="0" err="1">
                <a:ea typeface="+mn-lt"/>
                <a:cs typeface="+mn-lt"/>
              </a:rPr>
              <a:t>kerja</a:t>
            </a:r>
            <a:r>
              <a:rPr lang="en-US" sz="1800" dirty="0">
                <a:ea typeface="+mn-lt"/>
                <a:cs typeface="+mn-lt"/>
              </a:rPr>
              <a:t> PostgreSQL </a:t>
            </a:r>
            <a:r>
              <a:rPr lang="en-US" sz="1800" dirty="0" err="1">
                <a:ea typeface="+mn-lt"/>
                <a:cs typeface="+mn-lt"/>
              </a:rPr>
              <a:t>untuk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fungsi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menggunakan</a:t>
            </a:r>
            <a:r>
              <a:rPr lang="en-US" sz="1800" dirty="0">
                <a:ea typeface="+mn-lt"/>
                <a:cs typeface="+mn-lt"/>
              </a:rPr>
              <a:t> Data Manipulation Language </a:t>
            </a:r>
            <a:r>
              <a:rPr lang="en-US" sz="1800" dirty="0" err="1">
                <a:ea typeface="+mn-lt"/>
                <a:cs typeface="+mn-lt"/>
              </a:rPr>
              <a:t>dengan</a:t>
            </a:r>
            <a:r>
              <a:rPr lang="en-US" sz="1800" dirty="0">
                <a:ea typeface="+mn-lt"/>
                <a:cs typeface="+mn-lt"/>
              </a:rPr>
              <a:t> query </a:t>
            </a:r>
            <a:r>
              <a:rPr lang="en-US" sz="1800" dirty="0" err="1">
                <a:ea typeface="+mn-lt"/>
                <a:cs typeface="+mn-lt"/>
              </a:rPr>
              <a:t>seperti</a:t>
            </a:r>
            <a:r>
              <a:rPr lang="en-US" sz="1800" dirty="0">
                <a:ea typeface="+mn-lt"/>
                <a:cs typeface="+mn-lt"/>
              </a:rPr>
              <a:t> UPDATE, INSERT, dan DELETE.</a:t>
            </a:r>
            <a:br>
              <a:rPr lang="en-US" sz="1800" dirty="0">
                <a:ea typeface="+mn-lt"/>
                <a:cs typeface="+mn-lt"/>
              </a:rPr>
            </a:br>
            <a:endParaRPr lang="en-US" sz="18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Membuat</a:t>
            </a:r>
            <a:r>
              <a:rPr lang="en-US" sz="2000" b="1" dirty="0">
                <a:ea typeface="+mn-lt"/>
                <a:cs typeface="+mn-lt"/>
              </a:rPr>
              <a:t> dan </a:t>
            </a:r>
            <a:r>
              <a:rPr lang="en-US" sz="2000" b="1" dirty="0" err="1">
                <a:ea typeface="+mn-lt"/>
                <a:cs typeface="+mn-lt"/>
              </a:rPr>
              <a:t>memanipulasi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tabel</a:t>
            </a:r>
            <a:r>
              <a:rPr lang="en-US" sz="2000" b="1" dirty="0">
                <a:ea typeface="+mn-lt"/>
                <a:cs typeface="+mn-lt"/>
              </a:rPr>
              <a:t>.</a:t>
            </a:r>
            <a:r>
              <a:rPr lang="en-US" sz="2000" dirty="0">
                <a:ea typeface="+mn-lt"/>
                <a:cs typeface="+mn-lt"/>
              </a:rPr>
              <a:t> 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 err="1">
                <a:ea typeface="+mn-lt"/>
                <a:cs typeface="+mn-lt"/>
              </a:rPr>
              <a:t>Untuk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melakukan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fungsi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ini</a:t>
            </a:r>
            <a:r>
              <a:rPr lang="en-US" sz="1800" dirty="0">
                <a:ea typeface="+mn-lt"/>
                <a:cs typeface="+mn-lt"/>
              </a:rPr>
              <a:t> PostgreSQL </a:t>
            </a:r>
            <a:r>
              <a:rPr lang="en-US" sz="1800" dirty="0" err="1">
                <a:ea typeface="+mn-lt"/>
                <a:cs typeface="+mn-lt"/>
              </a:rPr>
              <a:t>menggunakan</a:t>
            </a:r>
            <a:r>
              <a:rPr lang="en-US" sz="1800" dirty="0">
                <a:ea typeface="+mn-lt"/>
                <a:cs typeface="+mn-lt"/>
              </a:rPr>
              <a:t> Data Definition Language (DDL) </a:t>
            </a:r>
            <a:r>
              <a:rPr lang="en-US" sz="1800" dirty="0" err="1">
                <a:ea typeface="+mn-lt"/>
                <a:cs typeface="+mn-lt"/>
              </a:rPr>
              <a:t>dengan</a:t>
            </a:r>
            <a:r>
              <a:rPr lang="en-US" sz="1800" dirty="0">
                <a:ea typeface="+mn-lt"/>
                <a:cs typeface="+mn-lt"/>
              </a:rPr>
              <a:t> query </a:t>
            </a:r>
            <a:r>
              <a:rPr lang="en-US" sz="1800" dirty="0" err="1">
                <a:ea typeface="+mn-lt"/>
                <a:cs typeface="+mn-lt"/>
              </a:rPr>
              <a:t>berupa</a:t>
            </a:r>
            <a:r>
              <a:rPr lang="en-US" sz="1800" dirty="0">
                <a:ea typeface="+mn-lt"/>
                <a:cs typeface="+mn-lt"/>
              </a:rPr>
              <a:t> DROP, ALTER, dan CREATE.</a:t>
            </a:r>
          </a:p>
        </p:txBody>
      </p:sp>
    </p:spTree>
    <p:extLst>
      <p:ext uri="{BB962C8B-B14F-4D97-AF65-F5344CB8AC3E}">
        <p14:creationId xmlns:p14="http://schemas.microsoft.com/office/powerpoint/2010/main" val="386817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1A6C-413C-B3B2-B57C-9CB62BF7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API &amp; REST API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004B-9E03-820E-3171-73D6680C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API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adalah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sebuah</a:t>
            </a:r>
            <a:r>
              <a:rPr lang="en-US" sz="1800" dirty="0">
                <a:ea typeface="+mn-lt"/>
                <a:cs typeface="+mn-lt"/>
              </a:rPr>
              <a:t> software yang </a:t>
            </a:r>
            <a:r>
              <a:rPr lang="en-US" sz="1800" dirty="0" err="1">
                <a:ea typeface="+mn-lt"/>
                <a:cs typeface="+mn-lt"/>
              </a:rPr>
              <a:t>mengintegrasikan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antara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aplikasi</a:t>
            </a:r>
            <a:r>
              <a:rPr lang="en-US" sz="1800" dirty="0">
                <a:ea typeface="+mn-lt"/>
                <a:cs typeface="+mn-lt"/>
              </a:rPr>
              <a:t> yang </a:t>
            </a:r>
            <a:r>
              <a:rPr lang="en-US" sz="1800" dirty="0" err="1">
                <a:ea typeface="+mn-lt"/>
                <a:cs typeface="+mn-lt"/>
              </a:rPr>
              <a:t>kita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buat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dengan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aplikasi</a:t>
            </a:r>
            <a:r>
              <a:rPr lang="en-US" sz="1800" dirty="0">
                <a:ea typeface="+mn-lt"/>
                <a:cs typeface="+mn-lt"/>
              </a:rPr>
              <a:t> yang lain.</a:t>
            </a:r>
          </a:p>
          <a:p>
            <a:r>
              <a:rPr lang="en-US" sz="1800" b="1" dirty="0">
                <a:ea typeface="+mn-lt"/>
                <a:cs typeface="+mn-lt"/>
              </a:rPr>
              <a:t>REST API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merupakan</a:t>
            </a:r>
            <a:r>
              <a:rPr lang="en-US" sz="1800" dirty="0">
                <a:ea typeface="+mn-lt"/>
                <a:cs typeface="+mn-lt"/>
              </a:rPr>
              <a:t> salah </a:t>
            </a:r>
            <a:r>
              <a:rPr lang="en-US" sz="1800" dirty="0" err="1">
                <a:ea typeface="+mn-lt"/>
                <a:cs typeface="+mn-lt"/>
              </a:rPr>
              <a:t>satu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dari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desain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arsitektur</a:t>
            </a:r>
            <a:r>
              <a:rPr lang="en-US" sz="1800" dirty="0">
                <a:ea typeface="+mn-lt"/>
                <a:cs typeface="+mn-lt"/>
              </a:rPr>
              <a:t> yang </a:t>
            </a:r>
            <a:r>
              <a:rPr lang="en-US" sz="1800" dirty="0" err="1">
                <a:ea typeface="+mn-lt"/>
                <a:cs typeface="+mn-lt"/>
              </a:rPr>
              <a:t>terdapat</a:t>
            </a:r>
            <a:r>
              <a:rPr lang="en-US" sz="1800" dirty="0">
                <a:ea typeface="+mn-lt"/>
                <a:cs typeface="+mn-lt"/>
              </a:rPr>
              <a:t> di </a:t>
            </a:r>
            <a:r>
              <a:rPr lang="en-US" sz="1800" dirty="0" err="1">
                <a:ea typeface="+mn-lt"/>
                <a:cs typeface="+mn-lt"/>
              </a:rPr>
              <a:t>dalam</a:t>
            </a:r>
            <a:r>
              <a:rPr lang="en-US" sz="1800" dirty="0">
                <a:ea typeface="+mn-lt"/>
                <a:cs typeface="+mn-lt"/>
              </a:rPr>
              <a:t> API </a:t>
            </a:r>
            <a:r>
              <a:rPr lang="en-US" sz="1800" dirty="0" err="1">
                <a:ea typeface="+mn-lt"/>
                <a:cs typeface="+mn-lt"/>
              </a:rPr>
              <a:t>itu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sendiri</a:t>
            </a:r>
            <a:r>
              <a:rPr lang="en-US" sz="1800" dirty="0">
                <a:ea typeface="+mn-lt"/>
                <a:cs typeface="+mn-lt"/>
              </a:rPr>
              <a:t>. Dan </a:t>
            </a:r>
            <a:r>
              <a:rPr lang="en-US" sz="1800" dirty="0" err="1">
                <a:ea typeface="+mn-lt"/>
                <a:cs typeface="+mn-lt"/>
              </a:rPr>
              <a:t>cara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kerja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dari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600" b="1" dirty="0">
                <a:ea typeface="+mn-lt"/>
                <a:cs typeface="+mn-lt"/>
              </a:rPr>
              <a:t>RESTful API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yaitu</a:t>
            </a:r>
            <a:r>
              <a:rPr lang="en-US" sz="1800" dirty="0">
                <a:ea typeface="+mn-lt"/>
                <a:cs typeface="+mn-lt"/>
              </a:rPr>
              <a:t> REST client </a:t>
            </a:r>
            <a:r>
              <a:rPr lang="en-US" sz="1800" dirty="0" err="1">
                <a:ea typeface="+mn-lt"/>
                <a:cs typeface="+mn-lt"/>
              </a:rPr>
              <a:t>akan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Melakukan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akses</a:t>
            </a:r>
            <a:r>
              <a:rPr lang="en-US" sz="1800" dirty="0">
                <a:ea typeface="+mn-lt"/>
                <a:cs typeface="+mn-lt"/>
              </a:rPr>
              <a:t> pada data/resource pada REST server </a:t>
            </a:r>
            <a:r>
              <a:rPr lang="en-US" sz="1800" dirty="0" err="1">
                <a:ea typeface="+mn-lt"/>
                <a:cs typeface="+mn-lt"/>
              </a:rPr>
              <a:t>dimana</a:t>
            </a:r>
            <a:r>
              <a:rPr lang="en-US" sz="1800" dirty="0">
                <a:ea typeface="+mn-lt"/>
                <a:cs typeface="+mn-lt"/>
              </a:rPr>
              <a:t> masing-masing resource.</a:t>
            </a:r>
            <a:endParaRPr lang="en-US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283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GradientVTI</vt:lpstr>
      <vt:lpstr>backend</vt:lpstr>
      <vt:lpstr>NODE JS</vt:lpstr>
      <vt:lpstr>Fitur di NodeJS</vt:lpstr>
      <vt:lpstr>Express.JS</vt:lpstr>
      <vt:lpstr>Manfaat Express.js</vt:lpstr>
      <vt:lpstr>Cara Kerja Express.js</vt:lpstr>
      <vt:lpstr>PostgreSQL</vt:lpstr>
      <vt:lpstr>Fungsi PostgreSQL :</vt:lpstr>
      <vt:lpstr>API &amp; REST API</vt:lpstr>
      <vt:lpstr>Method dalam REST API :</vt:lpstr>
      <vt:lpstr>Fitur pada WEB API :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2023-04-09T04:10:05Z</dcterms:created>
  <dcterms:modified xsi:type="dcterms:W3CDTF">2023-04-10T06:37:58Z</dcterms:modified>
</cp:coreProperties>
</file>