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5BBF8B-EB92-43C1-88E3-6C3F0042633E}">
  <a:tblStyle styleId="{AE5BBF8B-EB92-43C1-88E3-6C3F004263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9b1f21f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9b1f21f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9b1f21fe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9b1f21fe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9b1f21fe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9b1f21fe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9b1f21fe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9b1f21fe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9b1f21fe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9b1f21fe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12779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00754B"/>
              </a:buClr>
              <a:buSzPts val="5200"/>
              <a:buNone/>
              <a:defRPr b="1" sz="5200">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3675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cap="flat" cmpd="sng" w="9525">
            <a:solidFill>
              <a:srgbClr val="00754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1F1F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0754B"/>
              </a:buClr>
              <a:buSzPts val="2800"/>
              <a:buFont typeface="Georgia"/>
              <a:buNone/>
              <a:defRPr b="1" sz="2800">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indent="-317500" lvl="1" marL="9144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indent="-317500" lvl="2" marL="13716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indent="-317500" lvl="3" marL="18288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indent="-317500" lvl="4" marL="22860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indent="-317500" lvl="5" marL="27432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indent="-317500" lvl="6" marL="32004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indent="-317500" lvl="7" marL="36576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indent="-317500" lvl="8" marL="41148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87900" y="2140100"/>
            <a:ext cx="60342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5680">
                <a:solidFill>
                  <a:srgbClr val="1A7A56"/>
                </a:solidFill>
                <a:latin typeface="Times New Roman"/>
                <a:ea typeface="Times New Roman"/>
                <a:cs typeface="Times New Roman"/>
                <a:sym typeface="Times New Roman"/>
              </a:rPr>
              <a:t>Paradigm-busting workbook</a:t>
            </a:r>
            <a:endParaRPr sz="56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a:t>
            </a:r>
            <a:r>
              <a:rPr lang="en-GB"/>
              <a:t>t is up to us to interpret the “facts”</a:t>
            </a:r>
            <a:endParaRPr/>
          </a:p>
          <a:p>
            <a:pPr indent="0" lvl="0" marL="0" rtl="0" algn="l">
              <a:spcBef>
                <a:spcPts val="0"/>
              </a:spcBef>
              <a:spcAft>
                <a:spcPts val="0"/>
              </a:spcAft>
              <a:buClr>
                <a:schemeClr val="dk1"/>
              </a:buClr>
              <a:buSzPct val="85344"/>
              <a:buFont typeface="Arial"/>
              <a:buNone/>
            </a:pPr>
            <a:r>
              <a:rPr b="0" lang="en-GB" sz="1288">
                <a:solidFill>
                  <a:schemeClr val="dk1"/>
                </a:solidFill>
              </a:rPr>
              <a:t>Thought exercise: is a given megatrend an opportunity or threat? It could be either, depending on your mindset. Complete this exercise by filling in the </a:t>
            </a:r>
            <a:r>
              <a:rPr b="0" lang="en-GB" sz="1288">
                <a:solidFill>
                  <a:schemeClr val="dk1"/>
                </a:solidFill>
                <a:highlight>
                  <a:srgbClr val="D9EAD3"/>
                </a:highlight>
              </a:rPr>
              <a:t>blanks</a:t>
            </a:r>
            <a:r>
              <a:rPr b="0" lang="en-GB" sz="1288">
                <a:solidFill>
                  <a:schemeClr val="dk1"/>
                </a:solidFill>
              </a:rPr>
              <a:t>, challenging yourself to interpret the “facts”, which many see as threats, as opportunities.</a:t>
            </a:r>
            <a:endParaRPr b="0" sz="1288">
              <a:solidFill>
                <a:srgbClr val="000000"/>
              </a:solidFill>
            </a:endParaRPr>
          </a:p>
        </p:txBody>
      </p:sp>
      <p:graphicFrame>
        <p:nvGraphicFramePr>
          <p:cNvPr id="62" name="Google Shape;62;p14"/>
          <p:cNvGraphicFramePr/>
          <p:nvPr/>
        </p:nvGraphicFramePr>
        <p:xfrm>
          <a:off x="311700" y="1396125"/>
          <a:ext cx="3000000" cy="3000000"/>
        </p:xfrm>
        <a:graphic>
          <a:graphicData uri="http://schemas.openxmlformats.org/drawingml/2006/table">
            <a:tbl>
              <a:tblPr>
                <a:noFill/>
                <a:tableStyleId>{AE5BBF8B-EB92-43C1-88E3-6C3F0042633E}</a:tableStyleId>
              </a:tblPr>
              <a:tblGrid>
                <a:gridCol w="2840200"/>
                <a:gridCol w="2840200"/>
                <a:gridCol w="2840200"/>
              </a:tblGrid>
              <a:tr h="244025">
                <a:tc>
                  <a:txBody>
                    <a:bodyPr/>
                    <a:lstStyle/>
                    <a:p>
                      <a:pPr indent="0" lvl="0" marL="0" rtl="0" algn="l">
                        <a:spcBef>
                          <a:spcPts val="0"/>
                        </a:spcBef>
                        <a:spcAft>
                          <a:spcPts val="0"/>
                        </a:spcAft>
                        <a:buNone/>
                      </a:pPr>
                      <a:r>
                        <a:rPr b="1" lang="en-GB" sz="1300">
                          <a:solidFill>
                            <a:srgbClr val="980000"/>
                          </a:solidFill>
                          <a:latin typeface="Georgia"/>
                          <a:ea typeface="Georgia"/>
                          <a:cs typeface="Georgia"/>
                          <a:sym typeface="Georgia"/>
                        </a:rPr>
                        <a:t>Threat</a:t>
                      </a:r>
                      <a:endParaRPr b="1" sz="1300">
                        <a:solidFill>
                          <a:srgbClr val="980000"/>
                        </a:solidFill>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alpha val="0"/>
                        </a:srgbClr>
                      </a:solidFill>
                      <a:prstDash val="dot"/>
                      <a:round/>
                      <a:headEnd len="sm" w="sm" type="none"/>
                      <a:tailEnd len="sm" w="sm" type="none"/>
                    </a:lnT>
                    <a:lnB cap="flat" cmpd="sng" w="9525">
                      <a:solidFill>
                        <a:srgbClr val="9E9E9E">
                          <a:alpha val="0"/>
                        </a:srgbClr>
                      </a:solidFill>
                      <a:prstDash val="dot"/>
                      <a:round/>
                      <a:headEnd len="sm" w="sm" type="none"/>
                      <a:tailEnd len="sm" w="sm" type="none"/>
                    </a:lnB>
                  </a:tcPr>
                </a:tc>
                <a:tc>
                  <a:txBody>
                    <a:bodyPr/>
                    <a:lstStyle/>
                    <a:p>
                      <a:pPr indent="0" lvl="0" marL="0" rtl="0" algn="ctr">
                        <a:spcBef>
                          <a:spcPts val="0"/>
                        </a:spcBef>
                        <a:spcAft>
                          <a:spcPts val="0"/>
                        </a:spcAft>
                        <a:buNone/>
                      </a:pPr>
                      <a:r>
                        <a:t/>
                      </a:r>
                      <a:endParaRPr b="1"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alpha val="0"/>
                        </a:srgbClr>
                      </a:solidFill>
                      <a:prstDash val="dot"/>
                      <a:round/>
                      <a:headEnd len="sm" w="sm" type="none"/>
                      <a:tailEnd len="sm" w="sm" type="none"/>
                    </a:lnT>
                    <a:lnB cap="flat" cmpd="sng" w="9525">
                      <a:solidFill>
                        <a:srgbClr val="9E9E9E">
                          <a:alpha val="0"/>
                        </a:srgbClr>
                      </a:solidFill>
                      <a:prstDash val="dot"/>
                      <a:round/>
                      <a:headEnd len="sm" w="sm" type="none"/>
                      <a:tailEnd len="sm" w="sm" type="none"/>
                    </a:lnB>
                  </a:tcPr>
                </a:tc>
                <a:tc>
                  <a:txBody>
                    <a:bodyPr/>
                    <a:lstStyle/>
                    <a:p>
                      <a:pPr indent="0" lvl="0" marL="0" rtl="0" algn="r">
                        <a:spcBef>
                          <a:spcPts val="0"/>
                        </a:spcBef>
                        <a:spcAft>
                          <a:spcPts val="0"/>
                        </a:spcAft>
                        <a:buNone/>
                      </a:pPr>
                      <a:r>
                        <a:rPr b="1" lang="en-GB" sz="1300">
                          <a:solidFill>
                            <a:srgbClr val="00754B"/>
                          </a:solidFill>
                          <a:latin typeface="Georgia"/>
                          <a:ea typeface="Georgia"/>
                          <a:cs typeface="Georgia"/>
                          <a:sym typeface="Georgia"/>
                        </a:rPr>
                        <a:t>Opportunity</a:t>
                      </a:r>
                      <a:endParaRPr b="1" sz="1300">
                        <a:solidFill>
                          <a:srgbClr val="00754B"/>
                        </a:solidFill>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alpha val="0"/>
                        </a:srgbClr>
                      </a:solidFill>
                      <a:prstDash val="dot"/>
                      <a:round/>
                      <a:headEnd len="sm" w="sm" type="none"/>
                      <a:tailEnd len="sm" w="sm" type="none"/>
                    </a:lnT>
                    <a:lnB cap="flat" cmpd="sng" w="9525">
                      <a:solidFill>
                        <a:srgbClr val="9E9E9E">
                          <a:alpha val="0"/>
                        </a:srgbClr>
                      </a:solidFill>
                      <a:prstDash val="dot"/>
                      <a:round/>
                      <a:headEnd len="sm" w="sm" type="none"/>
                      <a:tailEnd len="sm" w="sm" type="none"/>
                    </a:lnB>
                  </a:tcPr>
                </a:tc>
              </a:tr>
              <a:tr h="437425">
                <a:tc>
                  <a:txBody>
                    <a:bodyPr/>
                    <a:lstStyle/>
                    <a:p>
                      <a:pPr indent="0" lvl="0" marL="0" rtl="0" algn="l">
                        <a:spcBef>
                          <a:spcPts val="0"/>
                        </a:spcBef>
                        <a:spcAft>
                          <a:spcPts val="0"/>
                        </a:spcAft>
                        <a:buNone/>
                      </a:pPr>
                      <a:r>
                        <a:rPr lang="en-GB" sz="1300">
                          <a:latin typeface="Georgia"/>
                          <a:ea typeface="Georgia"/>
                          <a:cs typeface="Georgia"/>
                          <a:sym typeface="Georgia"/>
                        </a:rPr>
                        <a:t>Aging demographics</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alpha val="0"/>
                        </a:srgbClr>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GB" sz="1300">
                          <a:latin typeface="Georgia"/>
                          <a:ea typeface="Georgia"/>
                          <a:cs typeface="Georgia"/>
                          <a:sym typeface="Georgia"/>
                        </a:rPr>
                        <a:t>Aging population</a:t>
                      </a:r>
                      <a:endParaRPr b="1"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alpha val="0"/>
                        </a:srgbClr>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None/>
                      </a:pPr>
                      <a:r>
                        <a:rPr lang="en-GB" sz="1300">
                          <a:latin typeface="Georgia"/>
                          <a:ea typeface="Georgia"/>
                          <a:cs typeface="Georgia"/>
                          <a:sym typeface="Georgia"/>
                        </a:rPr>
                        <a:t>New “silver market”</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alpha val="0"/>
                        </a:srgbClr>
                      </a:solidFill>
                      <a:prstDash val="dot"/>
                      <a:round/>
                      <a:headEnd len="sm" w="sm" type="none"/>
                      <a:tailEnd len="sm" w="sm" type="none"/>
                    </a:lnT>
                    <a:lnB cap="flat" cmpd="sng" w="9525">
                      <a:solidFill>
                        <a:srgbClr val="9E9E9E"/>
                      </a:solidFill>
                      <a:prstDash val="dot"/>
                      <a:round/>
                      <a:headEnd len="sm" w="sm" type="none"/>
                      <a:tailEnd len="sm" w="sm" type="none"/>
                    </a:lnB>
                  </a:tcPr>
                </a:tc>
              </a:tr>
              <a:tr h="450525">
                <a:tc>
                  <a:txBody>
                    <a:bodyPr/>
                    <a:lstStyle/>
                    <a:p>
                      <a:pPr indent="0" lvl="0" marL="0" rtl="0" algn="l">
                        <a:spcBef>
                          <a:spcPts val="0"/>
                        </a:spcBef>
                        <a:spcAft>
                          <a:spcPts val="0"/>
                        </a:spcAft>
                        <a:buNone/>
                      </a:pPr>
                      <a:r>
                        <a:rPr lang="en-GB" sz="1300">
                          <a:latin typeface="Georgia"/>
                          <a:ea typeface="Georgia"/>
                          <a:cs typeface="Georgia"/>
                          <a:sym typeface="Georgia"/>
                        </a:rPr>
                        <a:t>Rising health-care costs</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GB" sz="1300">
                          <a:latin typeface="Georgia"/>
                          <a:ea typeface="Georgia"/>
                          <a:cs typeface="Georgia"/>
                          <a:sym typeface="Georgia"/>
                        </a:rPr>
                        <a:t>Health-care spending</a:t>
                      </a:r>
                      <a:endParaRPr b="1"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lang="en-GB" sz="1300">
                          <a:latin typeface="Georgia"/>
                          <a:ea typeface="Georgia"/>
                          <a:cs typeface="Georgia"/>
                          <a:sym typeface="Georgia"/>
                        </a:rPr>
                        <a:t>New health-care</a:t>
                      </a:r>
                      <a:endParaRPr sz="1300">
                        <a:latin typeface="Georgia"/>
                        <a:ea typeface="Georgia"/>
                        <a:cs typeface="Georgia"/>
                        <a:sym typeface="Georgia"/>
                      </a:endParaRPr>
                    </a:p>
                    <a:p>
                      <a:pPr indent="0" lvl="0" marL="0" rtl="0" algn="r">
                        <a:spcBef>
                          <a:spcPts val="0"/>
                        </a:spcBef>
                        <a:spcAft>
                          <a:spcPts val="0"/>
                        </a:spcAft>
                        <a:buNone/>
                      </a:pPr>
                      <a:r>
                        <a:rPr lang="en-GB" sz="1300">
                          <a:latin typeface="Georgia"/>
                          <a:ea typeface="Georgia"/>
                          <a:cs typeface="Georgia"/>
                          <a:sym typeface="Georgia"/>
                        </a:rPr>
                        <a:t>services and settings</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37425">
                <a:tc>
                  <a:txBody>
                    <a:bodyPr/>
                    <a:lstStyle/>
                    <a:p>
                      <a:pPr indent="0" lvl="0" marL="0" rtl="0" algn="l">
                        <a:spcBef>
                          <a:spcPts val="0"/>
                        </a:spcBef>
                        <a:spcAft>
                          <a:spcPts val="0"/>
                        </a:spcAft>
                        <a:buNone/>
                      </a:pPr>
                      <a:r>
                        <a:rPr lang="en-GB" sz="1300">
                          <a:latin typeface="Georgia"/>
                          <a:ea typeface="Georgia"/>
                          <a:cs typeface="Georgia"/>
                          <a:sym typeface="Georgia"/>
                        </a:rPr>
                        <a:t>Urban congestion</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GB" sz="1300">
                          <a:latin typeface="Georgia"/>
                          <a:ea typeface="Georgia"/>
                          <a:cs typeface="Georgia"/>
                          <a:sym typeface="Georgia"/>
                        </a:rPr>
                        <a:t>Urbanization</a:t>
                      </a:r>
                      <a:endParaRPr b="1"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None/>
                      </a:pPr>
                      <a:r>
                        <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D9EAD3"/>
                    </a:solidFill>
                  </a:tcPr>
                </a:tc>
              </a:tr>
              <a:tr h="450525">
                <a:tc>
                  <a:txBody>
                    <a:bodyPr/>
                    <a:lstStyle/>
                    <a:p>
                      <a:pPr indent="0" lvl="0" marL="0" rtl="0" algn="l">
                        <a:spcBef>
                          <a:spcPts val="0"/>
                        </a:spcBef>
                        <a:spcAft>
                          <a:spcPts val="0"/>
                        </a:spcAft>
                        <a:buNone/>
                      </a:pPr>
                      <a:r>
                        <a:rPr lang="en-GB" sz="1300">
                          <a:latin typeface="Georgia"/>
                          <a:ea typeface="Georgia"/>
                          <a:cs typeface="Georgia"/>
                          <a:sym typeface="Georgia"/>
                        </a:rPr>
                        <a:t>Economic loss and human impact</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GB" sz="1300">
                          <a:latin typeface="Georgia"/>
                          <a:ea typeface="Georgia"/>
                          <a:cs typeface="Georgia"/>
                          <a:sym typeface="Georgia"/>
                        </a:rPr>
                        <a:t>Sustainability</a:t>
                      </a:r>
                      <a:endParaRPr b="1"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lang="en-GB" sz="1300">
                          <a:latin typeface="Georgia"/>
                          <a:ea typeface="Georgia"/>
                          <a:cs typeface="Georgia"/>
                          <a:sym typeface="Georgia"/>
                        </a:rPr>
                        <a:t>Growing power and</a:t>
                      </a:r>
                      <a:endParaRPr sz="1300">
                        <a:latin typeface="Georgia"/>
                        <a:ea typeface="Georgia"/>
                        <a:cs typeface="Georgia"/>
                        <a:sym typeface="Georgia"/>
                      </a:endParaRPr>
                    </a:p>
                    <a:p>
                      <a:pPr indent="0" lvl="0" marL="0" rtl="0" algn="r">
                        <a:spcBef>
                          <a:spcPts val="0"/>
                        </a:spcBef>
                        <a:spcAft>
                          <a:spcPts val="0"/>
                        </a:spcAft>
                        <a:buNone/>
                      </a:pPr>
                      <a:r>
                        <a:rPr lang="en-GB" sz="1300">
                          <a:latin typeface="Georgia"/>
                          <a:ea typeface="Georgia"/>
                          <a:cs typeface="Georgia"/>
                          <a:sym typeface="Georgia"/>
                        </a:rPr>
                        <a:t>infrastructure needs</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37425">
                <a:tc>
                  <a:txBody>
                    <a:bodyPr/>
                    <a:lstStyle/>
                    <a:p>
                      <a:pPr indent="0" lvl="0" marL="0" rtl="0" algn="l">
                        <a:spcBef>
                          <a:spcPts val="0"/>
                        </a:spcBef>
                        <a:spcAft>
                          <a:spcPts val="0"/>
                        </a:spcAft>
                        <a:buNone/>
                      </a:pPr>
                      <a:r>
                        <a:rPr lang="en-GB" sz="1300">
                          <a:latin typeface="Georgia"/>
                          <a:ea typeface="Georgia"/>
                          <a:cs typeface="Georgia"/>
                          <a:sym typeface="Georgia"/>
                        </a:rPr>
                        <a:t>Near-term price and energy volatility</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GB" sz="1300">
                          <a:latin typeface="Georgia"/>
                          <a:ea typeface="Georgia"/>
                          <a:cs typeface="Georgia"/>
                          <a:sym typeface="Georgia"/>
                        </a:rPr>
                        <a:t>Energy price volatility</a:t>
                      </a:r>
                      <a:endParaRPr b="1"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None/>
                      </a:pPr>
                      <a:r>
                        <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D9EAD3"/>
                    </a:solidFill>
                  </a:tcPr>
                </a:tc>
              </a:tr>
              <a:tr h="450525">
                <a:tc>
                  <a:txBody>
                    <a:bodyPr/>
                    <a:lstStyle/>
                    <a:p>
                      <a:pPr indent="0" lvl="0" marL="0" rtl="0" algn="l">
                        <a:spcBef>
                          <a:spcPts val="0"/>
                        </a:spcBef>
                        <a:spcAft>
                          <a:spcPts val="0"/>
                        </a:spcAft>
                        <a:buNone/>
                      </a:pPr>
                      <a:r>
                        <a:rPr lang="en-GB" sz="1300">
                          <a:latin typeface="Georgia"/>
                          <a:ea typeface="Georgia"/>
                          <a:cs typeface="Georgia"/>
                          <a:sym typeface="Georgia"/>
                        </a:rPr>
                        <a:t>High competition in rapidly evolving area</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GB" sz="1300">
                          <a:latin typeface="Georgia"/>
                          <a:ea typeface="Georgia"/>
                          <a:cs typeface="Georgia"/>
                          <a:sym typeface="Georgia"/>
                        </a:rPr>
                        <a:t>Smart devices</a:t>
                      </a:r>
                      <a:endParaRPr b="1"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None/>
                      </a:pPr>
                      <a:r>
                        <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D9EAD3"/>
                    </a:solidFill>
                  </a:tcPr>
                </a:tc>
              </a:tr>
              <a:tr h="437425">
                <a:tc>
                  <a:txBody>
                    <a:bodyPr/>
                    <a:lstStyle/>
                    <a:p>
                      <a:pPr indent="0" lvl="0" marL="0" rtl="0" algn="l">
                        <a:spcBef>
                          <a:spcPts val="0"/>
                        </a:spcBef>
                        <a:spcAft>
                          <a:spcPts val="0"/>
                        </a:spcAft>
                        <a:buNone/>
                      </a:pPr>
                      <a:r>
                        <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b="1"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D9EAD3"/>
                    </a:solidFill>
                  </a:tcPr>
                </a:tc>
                <a:tc>
                  <a:txBody>
                    <a:bodyPr/>
                    <a:lstStyle/>
                    <a:p>
                      <a:pPr indent="0" lvl="0" marL="0" rtl="0" algn="r">
                        <a:spcBef>
                          <a:spcPts val="0"/>
                        </a:spcBef>
                        <a:spcAft>
                          <a:spcPts val="0"/>
                        </a:spcAft>
                        <a:buNone/>
                      </a:pPr>
                      <a:r>
                        <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D9EAD3"/>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Shifts in our mental models enable us to solve problems and pursue opportunities</a:t>
            </a:r>
            <a:endParaRPr/>
          </a:p>
        </p:txBody>
      </p:sp>
      <p:grpSp>
        <p:nvGrpSpPr>
          <p:cNvPr id="68" name="Google Shape;68;p15"/>
          <p:cNvGrpSpPr/>
          <p:nvPr/>
        </p:nvGrpSpPr>
        <p:grpSpPr>
          <a:xfrm>
            <a:off x="3888969" y="1645092"/>
            <a:ext cx="4995057" cy="2908712"/>
            <a:chOff x="3888969" y="1645092"/>
            <a:chExt cx="4995057" cy="2908712"/>
          </a:xfrm>
        </p:grpSpPr>
        <p:sp>
          <p:nvSpPr>
            <p:cNvPr id="69" name="Google Shape;69;p15"/>
            <p:cNvSpPr/>
            <p:nvPr/>
          </p:nvSpPr>
          <p:spPr>
            <a:xfrm>
              <a:off x="4148339" y="1645092"/>
              <a:ext cx="4735687" cy="2677932"/>
            </a:xfrm>
            <a:custGeom>
              <a:rect b="b" l="l" r="r" t="t"/>
              <a:pathLst>
                <a:path extrusionOk="0" h="2038" w="3682">
                  <a:moveTo>
                    <a:pt x="0" y="0"/>
                  </a:moveTo>
                  <a:lnTo>
                    <a:pt x="0" y="2038"/>
                  </a:lnTo>
                  <a:lnTo>
                    <a:pt x="3682" y="2038"/>
                  </a:lnTo>
                </a:path>
              </a:pathLst>
            </a:custGeom>
            <a:noFill/>
            <a:ln cap="flat" cmpd="sng" w="9525">
              <a:solidFill>
                <a:srgbClr val="6E6F73"/>
              </a:solidFill>
              <a:prstDash val="solid"/>
              <a:round/>
              <a:headEnd len="med" w="med" type="triangle"/>
              <a:tailEnd len="med" w="med" type="triangle"/>
            </a:ln>
          </p:spPr>
          <p:txBody>
            <a:bodyPr anchorCtr="0" anchor="ctr" bIns="51950" lIns="103900" spcFirstLastPara="1" rIns="103900" wrap="square" tIns="51950">
              <a:noAutofit/>
            </a:bodyPr>
            <a:lstStyle/>
            <a:p>
              <a:pPr indent="0" lvl="0" marL="0" marR="0" rtl="0" algn="l">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grpSp>
          <p:nvGrpSpPr>
            <p:cNvPr id="70" name="Google Shape;70;p15"/>
            <p:cNvGrpSpPr/>
            <p:nvPr/>
          </p:nvGrpSpPr>
          <p:grpSpPr>
            <a:xfrm>
              <a:off x="4320674" y="1996310"/>
              <a:ext cx="4364950" cy="1878700"/>
              <a:chOff x="6274169" y="1333309"/>
              <a:chExt cx="4409040" cy="2791531"/>
            </a:xfrm>
          </p:grpSpPr>
          <p:cxnSp>
            <p:nvCxnSpPr>
              <p:cNvPr id="71" name="Google Shape;71;p15"/>
              <p:cNvCxnSpPr/>
              <p:nvPr/>
            </p:nvCxnSpPr>
            <p:spPr>
              <a:xfrm>
                <a:off x="10683209" y="1333309"/>
                <a:ext cx="0" cy="579000"/>
              </a:xfrm>
              <a:prstGeom prst="straightConnector1">
                <a:avLst/>
              </a:prstGeom>
              <a:noFill/>
              <a:ln cap="flat" cmpd="sng" w="38100">
                <a:solidFill>
                  <a:srgbClr val="00754B"/>
                </a:solidFill>
                <a:prstDash val="solid"/>
                <a:round/>
                <a:headEnd len="sm" w="sm" type="none"/>
                <a:tailEnd len="sm" w="sm" type="none"/>
              </a:ln>
            </p:spPr>
          </p:cxnSp>
          <p:cxnSp>
            <p:nvCxnSpPr>
              <p:cNvPr id="72" name="Google Shape;72;p15"/>
              <p:cNvCxnSpPr/>
              <p:nvPr/>
            </p:nvCxnSpPr>
            <p:spPr>
              <a:xfrm>
                <a:off x="6274169" y="3545840"/>
                <a:ext cx="0" cy="579000"/>
              </a:xfrm>
              <a:prstGeom prst="straightConnector1">
                <a:avLst/>
              </a:prstGeom>
              <a:noFill/>
              <a:ln cap="flat" cmpd="sng" w="38100">
                <a:solidFill>
                  <a:srgbClr val="980000"/>
                </a:solidFill>
                <a:prstDash val="solid"/>
                <a:round/>
                <a:headEnd len="sm" w="sm" type="none"/>
                <a:tailEnd len="sm" w="sm" type="none"/>
              </a:ln>
            </p:spPr>
          </p:cxnSp>
        </p:grpSp>
        <p:sp>
          <p:nvSpPr>
            <p:cNvPr id="73" name="Google Shape;73;p15"/>
            <p:cNvSpPr/>
            <p:nvPr/>
          </p:nvSpPr>
          <p:spPr>
            <a:xfrm>
              <a:off x="6620950" y="1838650"/>
              <a:ext cx="2049600" cy="342300"/>
            </a:xfrm>
            <a:prstGeom prst="rect">
              <a:avLst/>
            </a:prstGeom>
            <a:noFill/>
            <a:ln>
              <a:noFill/>
            </a:ln>
          </p:spPr>
          <p:txBody>
            <a:bodyPr anchorCtr="0" anchor="t" bIns="45700" lIns="91425" spcFirstLastPara="1" rIns="91425" wrap="square" tIns="45700">
              <a:noAutofit/>
            </a:bodyPr>
            <a:lstStyle/>
            <a:p>
              <a:pPr indent="0" lvl="3" marL="0" marR="0" rtl="0" algn="r">
                <a:lnSpc>
                  <a:spcPct val="96000"/>
                </a:lnSpc>
                <a:spcBef>
                  <a:spcPts val="0"/>
                </a:spcBef>
                <a:spcAft>
                  <a:spcPts val="0"/>
                </a:spcAft>
                <a:buNone/>
              </a:pPr>
              <a:r>
                <a:rPr b="1" i="0" lang="en-GB" sz="1300" u="none" cap="none" strike="noStrike">
                  <a:solidFill>
                    <a:srgbClr val="00754B"/>
                  </a:solidFill>
                  <a:latin typeface="Georgia"/>
                  <a:ea typeface="Georgia"/>
                  <a:cs typeface="Georgia"/>
                  <a:sym typeface="Georgia"/>
                </a:rPr>
                <a:t>New mental models</a:t>
              </a:r>
              <a:endParaRPr b="1" sz="300">
                <a:solidFill>
                  <a:srgbClr val="00754B"/>
                </a:solidFill>
                <a:latin typeface="Georgia"/>
                <a:ea typeface="Georgia"/>
                <a:cs typeface="Georgia"/>
                <a:sym typeface="Georgia"/>
              </a:endParaRPr>
            </a:p>
          </p:txBody>
        </p:sp>
        <p:sp>
          <p:nvSpPr>
            <p:cNvPr id="74" name="Google Shape;74;p15"/>
            <p:cNvSpPr txBox="1"/>
            <p:nvPr/>
          </p:nvSpPr>
          <p:spPr>
            <a:xfrm rot="-5400000">
              <a:off x="3600069" y="2923778"/>
              <a:ext cx="769800"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None/>
              </a:pPr>
              <a:r>
                <a:rPr i="0" lang="en-GB" sz="1300" u="none" cap="none" strike="noStrik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75" name="Google Shape;75;p15"/>
            <p:cNvSpPr txBox="1"/>
            <p:nvPr/>
          </p:nvSpPr>
          <p:spPr>
            <a:xfrm>
              <a:off x="6208444" y="4361804"/>
              <a:ext cx="412500"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None/>
              </a:pPr>
              <a:r>
                <a:rPr i="0" lang="en-GB" sz="1300" u="none" cap="none" strike="noStrik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76" name="Google Shape;76;p15"/>
            <p:cNvSpPr/>
            <p:nvPr/>
          </p:nvSpPr>
          <p:spPr>
            <a:xfrm>
              <a:off x="4338523" y="3325741"/>
              <a:ext cx="2192100" cy="342300"/>
            </a:xfrm>
            <a:prstGeom prst="rect">
              <a:avLst/>
            </a:prstGeom>
            <a:noFill/>
            <a:ln>
              <a:noFill/>
            </a:ln>
          </p:spPr>
          <p:txBody>
            <a:bodyPr anchorCtr="0" anchor="t" bIns="45700" lIns="91425" spcFirstLastPara="1" rIns="91425" wrap="square" tIns="45700">
              <a:noAutofit/>
            </a:bodyPr>
            <a:lstStyle/>
            <a:p>
              <a:pPr indent="0" lvl="3" marL="0" marR="0" rtl="0" algn="l">
                <a:lnSpc>
                  <a:spcPct val="96000"/>
                </a:lnSpc>
                <a:spcBef>
                  <a:spcPts val="0"/>
                </a:spcBef>
                <a:spcAft>
                  <a:spcPts val="0"/>
                </a:spcAft>
                <a:buNone/>
              </a:pPr>
              <a:r>
                <a:rPr b="1" lang="en-GB" sz="1300">
                  <a:solidFill>
                    <a:srgbClr val="980000"/>
                  </a:solidFill>
                  <a:latin typeface="Georgia"/>
                  <a:ea typeface="Georgia"/>
                  <a:cs typeface="Georgia"/>
                  <a:sym typeface="Georgia"/>
                </a:rPr>
                <a:t>Old</a:t>
              </a:r>
              <a:r>
                <a:rPr b="1" i="0" lang="en-GB" sz="1300" u="none" cap="none" strike="noStrike">
                  <a:solidFill>
                    <a:srgbClr val="980000"/>
                  </a:solidFill>
                  <a:latin typeface="Georgia"/>
                  <a:ea typeface="Georgia"/>
                  <a:cs typeface="Georgia"/>
                  <a:sym typeface="Georgia"/>
                </a:rPr>
                <a:t> mental models</a:t>
              </a:r>
              <a:endParaRPr b="1" sz="300">
                <a:solidFill>
                  <a:srgbClr val="980000"/>
                </a:solidFill>
                <a:latin typeface="Georgia"/>
                <a:ea typeface="Georgia"/>
                <a:cs typeface="Georgia"/>
                <a:sym typeface="Georgia"/>
              </a:endParaRPr>
            </a:p>
          </p:txBody>
        </p:sp>
        <p:cxnSp>
          <p:nvCxnSpPr>
            <p:cNvPr id="77" name="Google Shape;77;p15"/>
            <p:cNvCxnSpPr/>
            <p:nvPr/>
          </p:nvCxnSpPr>
          <p:spPr>
            <a:xfrm flipH="1" rot="10800000">
              <a:off x="6583175" y="2192050"/>
              <a:ext cx="2104500" cy="859200"/>
            </a:xfrm>
            <a:prstGeom prst="bentConnector3">
              <a:avLst>
                <a:gd fmla="val 248" name="adj1"/>
              </a:avLst>
            </a:prstGeom>
            <a:noFill/>
            <a:ln cap="flat" cmpd="sng" w="38100">
              <a:solidFill>
                <a:srgbClr val="00754B"/>
              </a:solidFill>
              <a:prstDash val="solid"/>
              <a:round/>
              <a:headEnd len="med" w="med" type="none"/>
              <a:tailEnd len="med" w="med" type="none"/>
            </a:ln>
          </p:spPr>
        </p:cxnSp>
        <p:cxnSp>
          <p:nvCxnSpPr>
            <p:cNvPr id="78" name="Google Shape;78;p15"/>
            <p:cNvCxnSpPr/>
            <p:nvPr/>
          </p:nvCxnSpPr>
          <p:spPr>
            <a:xfrm flipH="1" rot="10800000">
              <a:off x="4338525" y="2967550"/>
              <a:ext cx="2250000" cy="700500"/>
            </a:xfrm>
            <a:prstGeom prst="bentConnector3">
              <a:avLst>
                <a:gd fmla="val 99994" name="adj1"/>
              </a:avLst>
            </a:prstGeom>
            <a:noFill/>
            <a:ln cap="flat" cmpd="sng" w="38100">
              <a:solidFill>
                <a:srgbClr val="980000"/>
              </a:solidFill>
              <a:prstDash val="solid"/>
              <a:miter lim="8000"/>
              <a:headEnd len="sm" w="sm" type="none"/>
              <a:tailEnd len="sm" w="sm" type="none"/>
            </a:ln>
          </p:spPr>
        </p:cxnSp>
      </p:grpSp>
      <p:sp>
        <p:nvSpPr>
          <p:cNvPr id="79" name="Google Shape;79;p15"/>
          <p:cNvSpPr txBox="1"/>
          <p:nvPr/>
        </p:nvSpPr>
        <p:spPr>
          <a:xfrm>
            <a:off x="407725" y="1641325"/>
            <a:ext cx="33975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Georgia"/>
                <a:ea typeface="Georgia"/>
                <a:cs typeface="Georgia"/>
                <a:sym typeface="Georgia"/>
              </a:rPr>
              <a:t>Mental models, paradigms, or the way that we think about things help us shortcut thinking to arrive at decisions quickly, but they can also inhibit positive change, keeping us stuck in old ways of thinking. </a:t>
            </a:r>
            <a:endParaRPr sz="1300">
              <a:latin typeface="Georgia"/>
              <a:ea typeface="Georgia"/>
              <a:cs typeface="Georgia"/>
              <a:sym typeface="Georgia"/>
            </a:endParaRPr>
          </a:p>
          <a:p>
            <a:pPr indent="0" lvl="0" marL="0" rtl="0" algn="l">
              <a:spcBef>
                <a:spcPts val="0"/>
              </a:spcBef>
              <a:spcAft>
                <a:spcPts val="0"/>
              </a:spcAft>
              <a:buNone/>
            </a:pPr>
            <a:r>
              <a:t/>
            </a:r>
            <a:endParaRPr sz="1300">
              <a:latin typeface="Georgia"/>
              <a:ea typeface="Georgia"/>
              <a:cs typeface="Georgia"/>
              <a:sym typeface="Georgia"/>
            </a:endParaRPr>
          </a:p>
          <a:p>
            <a:pPr indent="0" lvl="0" marL="0" rtl="0" algn="l">
              <a:spcBef>
                <a:spcPts val="0"/>
              </a:spcBef>
              <a:spcAft>
                <a:spcPts val="0"/>
              </a:spcAft>
              <a:buNone/>
            </a:pPr>
            <a:r>
              <a:rPr lang="en-GB" sz="1300">
                <a:latin typeface="Georgia"/>
                <a:ea typeface="Georgia"/>
                <a:cs typeface="Georgia"/>
                <a:sym typeface="Georgia"/>
              </a:rPr>
              <a:t>Small, incremental change in our mental models doesn’t always yield the change we need; we need to actively challenge our assumptions to drive meaningful change.</a:t>
            </a:r>
            <a:endParaRPr sz="1300">
              <a:latin typeface="Georgia"/>
              <a:ea typeface="Georgia"/>
              <a:cs typeface="Georgia"/>
              <a:sym typeface="Georgia"/>
            </a:endParaRPr>
          </a:p>
          <a:p>
            <a:pPr indent="0" lvl="0" marL="0" rtl="0" algn="l">
              <a:spcBef>
                <a:spcPts val="0"/>
              </a:spcBef>
              <a:spcAft>
                <a:spcPts val="0"/>
              </a:spcAft>
              <a:buNone/>
            </a:pPr>
            <a:r>
              <a:t/>
            </a:r>
            <a:endParaRPr sz="1300">
              <a:latin typeface="Georgia"/>
              <a:ea typeface="Georgia"/>
              <a:cs typeface="Georgia"/>
              <a:sym typeface="Georgia"/>
            </a:endParaRPr>
          </a:p>
          <a:p>
            <a:pPr indent="0" lvl="0" marL="0" rtl="0" algn="l">
              <a:spcBef>
                <a:spcPts val="0"/>
              </a:spcBef>
              <a:spcAft>
                <a:spcPts val="0"/>
              </a:spcAft>
              <a:buNone/>
            </a:pPr>
            <a:r>
              <a:rPr b="1" lang="en-GB" sz="1300">
                <a:solidFill>
                  <a:srgbClr val="00754B"/>
                </a:solidFill>
                <a:latin typeface="Georgia"/>
                <a:ea typeface="Georgia"/>
                <a:cs typeface="Georgia"/>
                <a:sym typeface="Georgia"/>
              </a:rPr>
              <a:t>Let’s review some examples.</a:t>
            </a:r>
            <a:endParaRPr b="1" sz="1300">
              <a:solidFill>
                <a:srgbClr val="00754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BIC opened the door to new lines of business (e.g., lighters, razors) by shifting mental models</a:t>
            </a:r>
            <a:endParaRPr/>
          </a:p>
        </p:txBody>
      </p:sp>
      <p:sp>
        <p:nvSpPr>
          <p:cNvPr id="85" name="Google Shape;85;p16"/>
          <p:cNvSpPr/>
          <p:nvPr/>
        </p:nvSpPr>
        <p:spPr>
          <a:xfrm>
            <a:off x="950218" y="1645107"/>
            <a:ext cx="7559577" cy="2677932"/>
          </a:xfrm>
          <a:custGeom>
            <a:rect b="b" l="l" r="r" t="t"/>
            <a:pathLst>
              <a:path extrusionOk="0" h="2038" w="3682">
                <a:moveTo>
                  <a:pt x="0" y="0"/>
                </a:moveTo>
                <a:lnTo>
                  <a:pt x="0" y="2038"/>
                </a:lnTo>
                <a:lnTo>
                  <a:pt x="3682" y="2038"/>
                </a:lnTo>
              </a:path>
            </a:pathLst>
          </a:custGeom>
          <a:noFill/>
          <a:ln cap="flat" cmpd="sng" w="9525">
            <a:solidFill>
              <a:srgbClr val="6E6F73"/>
            </a:solidFill>
            <a:prstDash val="solid"/>
            <a:round/>
            <a:headEnd len="med" w="med" type="triangle"/>
            <a:tailEnd len="med" w="med" type="triangle"/>
          </a:ln>
        </p:spPr>
        <p:txBody>
          <a:bodyPr anchorCtr="0" anchor="ctr" bIns="51950" lIns="103900" spcFirstLastPara="1" rIns="103900" wrap="square" tIns="51950">
            <a:noAutofit/>
          </a:bodyPr>
          <a:lstStyle/>
          <a:p>
            <a:pPr indent="0" lvl="0" marL="0" marR="0" rtl="0" algn="l">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grpSp>
        <p:nvGrpSpPr>
          <p:cNvPr id="86" name="Google Shape;86;p16"/>
          <p:cNvGrpSpPr/>
          <p:nvPr/>
        </p:nvGrpSpPr>
        <p:grpSpPr>
          <a:xfrm>
            <a:off x="1225084" y="1778179"/>
            <a:ext cx="6967606" cy="1878700"/>
            <a:chOff x="6274169" y="1333309"/>
            <a:chExt cx="4409040" cy="2791531"/>
          </a:xfrm>
        </p:grpSpPr>
        <p:cxnSp>
          <p:nvCxnSpPr>
            <p:cNvPr id="87" name="Google Shape;87;p16"/>
            <p:cNvCxnSpPr/>
            <p:nvPr/>
          </p:nvCxnSpPr>
          <p:spPr>
            <a:xfrm>
              <a:off x="10683209" y="1333309"/>
              <a:ext cx="0" cy="579000"/>
            </a:xfrm>
            <a:prstGeom prst="straightConnector1">
              <a:avLst/>
            </a:prstGeom>
            <a:noFill/>
            <a:ln cap="flat" cmpd="sng" w="38100">
              <a:solidFill>
                <a:srgbClr val="00754B"/>
              </a:solidFill>
              <a:prstDash val="solid"/>
              <a:round/>
              <a:headEnd len="sm" w="sm" type="none"/>
              <a:tailEnd len="sm" w="sm" type="none"/>
            </a:ln>
          </p:spPr>
        </p:cxnSp>
        <p:cxnSp>
          <p:nvCxnSpPr>
            <p:cNvPr id="88" name="Google Shape;88;p16"/>
            <p:cNvCxnSpPr/>
            <p:nvPr/>
          </p:nvCxnSpPr>
          <p:spPr>
            <a:xfrm>
              <a:off x="6274169" y="3545840"/>
              <a:ext cx="0" cy="579000"/>
            </a:xfrm>
            <a:prstGeom prst="straightConnector1">
              <a:avLst/>
            </a:prstGeom>
            <a:noFill/>
            <a:ln cap="flat" cmpd="sng" w="38100">
              <a:solidFill>
                <a:srgbClr val="980000"/>
              </a:solidFill>
              <a:prstDash val="solid"/>
              <a:round/>
              <a:headEnd len="sm" w="sm" type="none"/>
              <a:tailEnd len="sm" w="sm" type="none"/>
            </a:ln>
          </p:spPr>
        </p:cxnSp>
      </p:grpSp>
      <p:sp>
        <p:nvSpPr>
          <p:cNvPr id="89" name="Google Shape;89;p16"/>
          <p:cNvSpPr/>
          <p:nvPr/>
        </p:nvSpPr>
        <p:spPr>
          <a:xfrm>
            <a:off x="4897246" y="1620519"/>
            <a:ext cx="3271800" cy="342300"/>
          </a:xfrm>
          <a:prstGeom prst="rect">
            <a:avLst/>
          </a:prstGeom>
          <a:noFill/>
          <a:ln>
            <a:noFill/>
          </a:ln>
        </p:spPr>
        <p:txBody>
          <a:bodyPr anchorCtr="0" anchor="t" bIns="45700" lIns="91425" spcFirstLastPara="1" rIns="91425" wrap="square" tIns="45700">
            <a:noAutofit/>
          </a:bodyPr>
          <a:lstStyle/>
          <a:p>
            <a:pPr indent="0" lvl="3" marL="0" marR="0" rtl="0" algn="r">
              <a:lnSpc>
                <a:spcPct val="96000"/>
              </a:lnSpc>
              <a:spcBef>
                <a:spcPts val="0"/>
              </a:spcBef>
              <a:spcAft>
                <a:spcPts val="0"/>
              </a:spcAft>
              <a:buNone/>
            </a:pPr>
            <a:r>
              <a:rPr b="1" i="0" lang="en-GB" sz="1300" u="none" cap="none" strike="noStrike">
                <a:solidFill>
                  <a:srgbClr val="00754B"/>
                </a:solidFill>
                <a:latin typeface="Georgia"/>
                <a:ea typeface="Georgia"/>
                <a:cs typeface="Georgia"/>
                <a:sym typeface="Georgia"/>
              </a:rPr>
              <a:t>New mental models</a:t>
            </a:r>
            <a:endParaRPr b="1" sz="300">
              <a:solidFill>
                <a:srgbClr val="00754B"/>
              </a:solidFill>
              <a:latin typeface="Georgia"/>
              <a:ea typeface="Georgia"/>
              <a:cs typeface="Georgia"/>
              <a:sym typeface="Georgia"/>
            </a:endParaRPr>
          </a:p>
        </p:txBody>
      </p:sp>
      <p:sp>
        <p:nvSpPr>
          <p:cNvPr id="90" name="Google Shape;90;p16"/>
          <p:cNvSpPr txBox="1"/>
          <p:nvPr/>
        </p:nvSpPr>
        <p:spPr>
          <a:xfrm rot="-5400000">
            <a:off x="247303" y="2923776"/>
            <a:ext cx="769800" cy="192035"/>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None/>
            </a:pPr>
            <a:r>
              <a:rPr i="0" lang="en-GB" sz="1300" u="none" cap="none" strike="noStrik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91" name="Google Shape;91;p16"/>
          <p:cNvSpPr txBox="1"/>
          <p:nvPr/>
        </p:nvSpPr>
        <p:spPr>
          <a:xfrm>
            <a:off x="4238763" y="4361819"/>
            <a:ext cx="658474"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None/>
            </a:pPr>
            <a:r>
              <a:rPr i="0" lang="en-GB" sz="1300" u="none" cap="none" strike="noStrik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92" name="Google Shape;92;p16"/>
          <p:cNvSpPr/>
          <p:nvPr/>
        </p:nvSpPr>
        <p:spPr>
          <a:xfrm>
            <a:off x="1253809" y="3107610"/>
            <a:ext cx="3499200" cy="342300"/>
          </a:xfrm>
          <a:prstGeom prst="rect">
            <a:avLst/>
          </a:prstGeom>
          <a:noFill/>
          <a:ln>
            <a:noFill/>
          </a:ln>
        </p:spPr>
        <p:txBody>
          <a:bodyPr anchorCtr="0" anchor="t" bIns="45700" lIns="91425" spcFirstLastPara="1" rIns="91425" wrap="square" tIns="45700">
            <a:noAutofit/>
          </a:bodyPr>
          <a:lstStyle/>
          <a:p>
            <a:pPr indent="0" lvl="3" marL="0" marR="0" rtl="0" algn="l">
              <a:lnSpc>
                <a:spcPct val="96000"/>
              </a:lnSpc>
              <a:spcBef>
                <a:spcPts val="0"/>
              </a:spcBef>
              <a:spcAft>
                <a:spcPts val="0"/>
              </a:spcAft>
              <a:buNone/>
            </a:pPr>
            <a:r>
              <a:rPr b="1" lang="en-GB" sz="1300">
                <a:solidFill>
                  <a:srgbClr val="980000"/>
                </a:solidFill>
                <a:latin typeface="Georgia"/>
                <a:ea typeface="Georgia"/>
                <a:cs typeface="Georgia"/>
                <a:sym typeface="Georgia"/>
              </a:rPr>
              <a:t>Old</a:t>
            </a:r>
            <a:r>
              <a:rPr b="1" i="0" lang="en-GB" sz="1300" u="none" cap="none" strike="noStrike">
                <a:solidFill>
                  <a:srgbClr val="980000"/>
                </a:solidFill>
                <a:latin typeface="Georgia"/>
                <a:ea typeface="Georgia"/>
                <a:cs typeface="Georgia"/>
                <a:sym typeface="Georgia"/>
              </a:rPr>
              <a:t> mental models</a:t>
            </a:r>
            <a:endParaRPr b="1" sz="300">
              <a:solidFill>
                <a:srgbClr val="980000"/>
              </a:solidFill>
              <a:latin typeface="Georgia"/>
              <a:ea typeface="Georgia"/>
              <a:cs typeface="Georgia"/>
              <a:sym typeface="Georgia"/>
            </a:endParaRPr>
          </a:p>
        </p:txBody>
      </p:sp>
      <p:cxnSp>
        <p:nvCxnSpPr>
          <p:cNvPr id="93" name="Google Shape;93;p16"/>
          <p:cNvCxnSpPr/>
          <p:nvPr/>
        </p:nvCxnSpPr>
        <p:spPr>
          <a:xfrm flipH="1" rot="10800000">
            <a:off x="4836946" y="1973919"/>
            <a:ext cx="3359400" cy="859200"/>
          </a:xfrm>
          <a:prstGeom prst="bentConnector3">
            <a:avLst>
              <a:gd fmla="val 101" name="adj1"/>
            </a:avLst>
          </a:prstGeom>
          <a:noFill/>
          <a:ln cap="flat" cmpd="sng" w="38100">
            <a:solidFill>
              <a:srgbClr val="00754B"/>
            </a:solidFill>
            <a:prstDash val="solid"/>
            <a:round/>
            <a:headEnd len="med" w="med" type="none"/>
            <a:tailEnd len="med" w="med" type="none"/>
          </a:ln>
        </p:spPr>
      </p:cxnSp>
      <p:cxnSp>
        <p:nvCxnSpPr>
          <p:cNvPr id="94" name="Google Shape;94;p16"/>
          <p:cNvCxnSpPr/>
          <p:nvPr/>
        </p:nvCxnSpPr>
        <p:spPr>
          <a:xfrm flipH="1" rot="10800000">
            <a:off x="1242600" y="2747769"/>
            <a:ext cx="3591600" cy="700500"/>
          </a:xfrm>
          <a:prstGeom prst="bentConnector3">
            <a:avLst>
              <a:gd fmla="val 100147" name="adj1"/>
            </a:avLst>
          </a:prstGeom>
          <a:noFill/>
          <a:ln cap="flat" cmpd="sng" w="38100">
            <a:solidFill>
              <a:srgbClr val="980000"/>
            </a:solidFill>
            <a:prstDash val="solid"/>
            <a:miter lim="8000"/>
            <a:headEnd len="sm" w="sm" type="none"/>
            <a:tailEnd len="sm" w="sm" type="none"/>
          </a:ln>
        </p:spPr>
      </p:cxnSp>
      <p:sp>
        <p:nvSpPr>
          <p:cNvPr id="95" name="Google Shape;95;p16"/>
          <p:cNvSpPr txBox="1"/>
          <p:nvPr/>
        </p:nvSpPr>
        <p:spPr>
          <a:xfrm>
            <a:off x="1265655" y="3448287"/>
            <a:ext cx="3204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Georgia"/>
                <a:ea typeface="Georgia"/>
                <a:cs typeface="Georgia"/>
                <a:sym typeface="Georgia"/>
              </a:rPr>
              <a:t>“We are in the </a:t>
            </a:r>
            <a:r>
              <a:rPr b="1" lang="en-GB">
                <a:latin typeface="Georgia"/>
                <a:ea typeface="Georgia"/>
                <a:cs typeface="Georgia"/>
                <a:sym typeface="Georgia"/>
              </a:rPr>
              <a:t>writing business</a:t>
            </a:r>
            <a:r>
              <a:rPr lang="en-GB">
                <a:latin typeface="Georgia"/>
                <a:ea typeface="Georgia"/>
                <a:cs typeface="Georgia"/>
                <a:sym typeface="Georgia"/>
              </a:rPr>
              <a:t>.”</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i="1" lang="en-GB" sz="1300">
                <a:latin typeface="Georgia"/>
                <a:ea typeface="Georgia"/>
                <a:cs typeface="Georgia"/>
                <a:sym typeface="Georgia"/>
              </a:rPr>
              <a:t>Cheap pens, cheaper pens, colored pens, black pens, etc.</a:t>
            </a:r>
            <a:endParaRPr i="1" sz="1300">
              <a:latin typeface="Georgia"/>
              <a:ea typeface="Georgia"/>
              <a:cs typeface="Georgia"/>
              <a:sym typeface="Georgia"/>
            </a:endParaRPr>
          </a:p>
        </p:txBody>
      </p:sp>
      <p:sp>
        <p:nvSpPr>
          <p:cNvPr id="96" name="Google Shape;96;p16"/>
          <p:cNvSpPr txBox="1"/>
          <p:nvPr/>
        </p:nvSpPr>
        <p:spPr>
          <a:xfrm>
            <a:off x="4951508" y="1993760"/>
            <a:ext cx="32043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Georgia"/>
                <a:ea typeface="Georgia"/>
                <a:cs typeface="Georgia"/>
                <a:sym typeface="Georgia"/>
              </a:rPr>
              <a:t>“We are in the </a:t>
            </a:r>
            <a:r>
              <a:rPr b="1" lang="en-GB">
                <a:latin typeface="Georgia"/>
                <a:ea typeface="Georgia"/>
                <a:cs typeface="Georgia"/>
                <a:sym typeface="Georgia"/>
              </a:rPr>
              <a:t>cheap, disposable plastic objects</a:t>
            </a:r>
            <a:r>
              <a:rPr lang="en-GB">
                <a:latin typeface="Georgia"/>
                <a:ea typeface="Georgia"/>
                <a:cs typeface="Georgia"/>
                <a:sym typeface="Georgia"/>
              </a:rPr>
              <a:t> business.”</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i="1" lang="en-GB" sz="1300">
                <a:latin typeface="Georgia"/>
                <a:ea typeface="Georgia"/>
                <a:cs typeface="Georgia"/>
                <a:sym typeface="Georgia"/>
              </a:rPr>
              <a:t>Pens, lighters, razors, etc.</a:t>
            </a:r>
            <a:endParaRPr i="1" sz="13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p:nvPr/>
        </p:nvSpPr>
        <p:spPr>
          <a:xfrm>
            <a:off x="5070325" y="2143125"/>
            <a:ext cx="3042300" cy="15576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Low-cost airlines shifted prevailing airline paradigms to disrupt the aviation industry</a:t>
            </a:r>
            <a:endParaRPr/>
          </a:p>
          <a:p>
            <a:pPr indent="0" lvl="0" marL="0" rtl="0" algn="l">
              <a:spcBef>
                <a:spcPts val="0"/>
              </a:spcBef>
              <a:spcAft>
                <a:spcPts val="0"/>
              </a:spcAft>
              <a:buNone/>
            </a:pPr>
            <a:r>
              <a:rPr b="0" lang="en-GB" sz="1400">
                <a:solidFill>
                  <a:schemeClr val="dk1"/>
                </a:solidFill>
              </a:rPr>
              <a:t>Fill in the </a:t>
            </a:r>
            <a:r>
              <a:rPr b="0" lang="en-GB" sz="1400">
                <a:solidFill>
                  <a:schemeClr val="dk1"/>
                </a:solidFill>
                <a:highlight>
                  <a:srgbClr val="D9EAD3"/>
                </a:highlight>
              </a:rPr>
              <a:t>blanks</a:t>
            </a:r>
            <a:r>
              <a:rPr b="0" lang="en-GB" sz="1400">
                <a:solidFill>
                  <a:schemeClr val="dk1"/>
                </a:solidFill>
              </a:rPr>
              <a:t>.</a:t>
            </a:r>
            <a:endParaRPr/>
          </a:p>
        </p:txBody>
      </p:sp>
      <p:sp>
        <p:nvSpPr>
          <p:cNvPr id="103" name="Google Shape;103;p17"/>
          <p:cNvSpPr/>
          <p:nvPr/>
        </p:nvSpPr>
        <p:spPr>
          <a:xfrm>
            <a:off x="950218" y="1645107"/>
            <a:ext cx="7559579" cy="2677932"/>
          </a:xfrm>
          <a:custGeom>
            <a:rect b="b" l="l" r="r" t="t"/>
            <a:pathLst>
              <a:path extrusionOk="0" h="2038" w="3682">
                <a:moveTo>
                  <a:pt x="0" y="0"/>
                </a:moveTo>
                <a:lnTo>
                  <a:pt x="0" y="2038"/>
                </a:lnTo>
                <a:lnTo>
                  <a:pt x="3682" y="2038"/>
                </a:lnTo>
              </a:path>
            </a:pathLst>
          </a:custGeom>
          <a:noFill/>
          <a:ln cap="flat" cmpd="sng" w="9525">
            <a:solidFill>
              <a:srgbClr val="6E6F73"/>
            </a:solidFill>
            <a:prstDash val="solid"/>
            <a:round/>
            <a:headEnd len="med" w="med" type="triangle"/>
            <a:tailEnd len="med" w="med" type="triangle"/>
          </a:ln>
        </p:spPr>
        <p:txBody>
          <a:bodyPr anchorCtr="0" anchor="ctr" bIns="51950" lIns="103900" spcFirstLastPara="1" rIns="103900" wrap="square" tIns="51950">
            <a:noAutofit/>
          </a:bodyPr>
          <a:lstStyle/>
          <a:p>
            <a:pPr indent="0" lvl="0" marL="0" marR="0" rtl="0" algn="l">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grpSp>
        <p:nvGrpSpPr>
          <p:cNvPr id="104" name="Google Shape;104;p17"/>
          <p:cNvGrpSpPr/>
          <p:nvPr/>
        </p:nvGrpSpPr>
        <p:grpSpPr>
          <a:xfrm>
            <a:off x="1225084" y="1670617"/>
            <a:ext cx="6967606" cy="1366209"/>
            <a:chOff x="6274169" y="1173483"/>
            <a:chExt cx="4409040" cy="2030028"/>
          </a:xfrm>
        </p:grpSpPr>
        <p:cxnSp>
          <p:nvCxnSpPr>
            <p:cNvPr id="105" name="Google Shape;105;p17"/>
            <p:cNvCxnSpPr/>
            <p:nvPr/>
          </p:nvCxnSpPr>
          <p:spPr>
            <a:xfrm>
              <a:off x="10683209" y="1173483"/>
              <a:ext cx="0" cy="579000"/>
            </a:xfrm>
            <a:prstGeom prst="straightConnector1">
              <a:avLst/>
            </a:prstGeom>
            <a:noFill/>
            <a:ln cap="flat" cmpd="sng" w="38100">
              <a:solidFill>
                <a:srgbClr val="00754B"/>
              </a:solidFill>
              <a:prstDash val="solid"/>
              <a:round/>
              <a:headEnd len="sm" w="sm" type="none"/>
              <a:tailEnd len="sm" w="sm" type="none"/>
            </a:ln>
          </p:spPr>
        </p:cxnSp>
        <p:cxnSp>
          <p:nvCxnSpPr>
            <p:cNvPr id="106" name="Google Shape;106;p17"/>
            <p:cNvCxnSpPr/>
            <p:nvPr/>
          </p:nvCxnSpPr>
          <p:spPr>
            <a:xfrm>
              <a:off x="6274169" y="2624511"/>
              <a:ext cx="0" cy="579000"/>
            </a:xfrm>
            <a:prstGeom prst="straightConnector1">
              <a:avLst/>
            </a:prstGeom>
            <a:noFill/>
            <a:ln cap="flat" cmpd="sng" w="38100">
              <a:solidFill>
                <a:srgbClr val="980000"/>
              </a:solidFill>
              <a:prstDash val="solid"/>
              <a:round/>
              <a:headEnd len="sm" w="sm" type="none"/>
              <a:tailEnd len="sm" w="sm" type="none"/>
            </a:ln>
          </p:spPr>
        </p:cxnSp>
      </p:grpSp>
      <p:sp>
        <p:nvSpPr>
          <p:cNvPr id="107" name="Google Shape;107;p17"/>
          <p:cNvSpPr/>
          <p:nvPr/>
        </p:nvSpPr>
        <p:spPr>
          <a:xfrm>
            <a:off x="4897250" y="1599616"/>
            <a:ext cx="3271800" cy="222600"/>
          </a:xfrm>
          <a:prstGeom prst="rect">
            <a:avLst/>
          </a:prstGeom>
          <a:noFill/>
          <a:ln>
            <a:noFill/>
          </a:ln>
        </p:spPr>
        <p:txBody>
          <a:bodyPr anchorCtr="0" anchor="t" bIns="45700" lIns="91425" spcFirstLastPara="1" rIns="91425" wrap="square" tIns="45700">
            <a:noAutofit/>
          </a:bodyPr>
          <a:lstStyle/>
          <a:p>
            <a:pPr indent="0" lvl="3" marL="0" marR="0" rtl="0" algn="r">
              <a:lnSpc>
                <a:spcPct val="96000"/>
              </a:lnSpc>
              <a:spcBef>
                <a:spcPts val="0"/>
              </a:spcBef>
              <a:spcAft>
                <a:spcPts val="0"/>
              </a:spcAft>
              <a:buNone/>
            </a:pPr>
            <a:r>
              <a:rPr b="1" i="0" lang="en-GB" sz="1300" u="none" cap="none" strike="noStrike">
                <a:solidFill>
                  <a:srgbClr val="00754B"/>
                </a:solidFill>
                <a:latin typeface="Georgia"/>
                <a:ea typeface="Georgia"/>
                <a:cs typeface="Georgia"/>
                <a:sym typeface="Georgia"/>
              </a:rPr>
              <a:t>New mental models</a:t>
            </a:r>
            <a:endParaRPr b="1" sz="300">
              <a:solidFill>
                <a:srgbClr val="00754B"/>
              </a:solidFill>
              <a:latin typeface="Georgia"/>
              <a:ea typeface="Georgia"/>
              <a:cs typeface="Georgia"/>
              <a:sym typeface="Georgia"/>
            </a:endParaRPr>
          </a:p>
        </p:txBody>
      </p:sp>
      <p:sp>
        <p:nvSpPr>
          <p:cNvPr id="108" name="Google Shape;108;p17"/>
          <p:cNvSpPr txBox="1"/>
          <p:nvPr/>
        </p:nvSpPr>
        <p:spPr>
          <a:xfrm rot="-5400000">
            <a:off x="247286" y="2923793"/>
            <a:ext cx="769800"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None/>
            </a:pPr>
            <a:r>
              <a:rPr i="0" lang="en-GB" sz="1300" u="none" cap="none" strike="noStrik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09" name="Google Shape;109;p17"/>
          <p:cNvSpPr txBox="1"/>
          <p:nvPr/>
        </p:nvSpPr>
        <p:spPr>
          <a:xfrm>
            <a:off x="4238763" y="4361819"/>
            <a:ext cx="658500"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None/>
            </a:pPr>
            <a:r>
              <a:rPr i="0" lang="en-GB" sz="1300" u="none" cap="none" strike="noStrik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10" name="Google Shape;110;p17"/>
          <p:cNvSpPr/>
          <p:nvPr/>
        </p:nvSpPr>
        <p:spPr>
          <a:xfrm>
            <a:off x="1253809" y="2563756"/>
            <a:ext cx="3499200" cy="342300"/>
          </a:xfrm>
          <a:prstGeom prst="rect">
            <a:avLst/>
          </a:prstGeom>
          <a:noFill/>
          <a:ln>
            <a:noFill/>
          </a:ln>
        </p:spPr>
        <p:txBody>
          <a:bodyPr anchorCtr="0" anchor="t" bIns="45700" lIns="91425" spcFirstLastPara="1" rIns="91425" wrap="square" tIns="45700">
            <a:noAutofit/>
          </a:bodyPr>
          <a:lstStyle/>
          <a:p>
            <a:pPr indent="0" lvl="3" marL="0" marR="0" rtl="0" algn="l">
              <a:lnSpc>
                <a:spcPct val="96000"/>
              </a:lnSpc>
              <a:spcBef>
                <a:spcPts val="0"/>
              </a:spcBef>
              <a:spcAft>
                <a:spcPts val="0"/>
              </a:spcAft>
              <a:buNone/>
            </a:pPr>
            <a:r>
              <a:rPr b="1" lang="en-GB" sz="1300">
                <a:solidFill>
                  <a:srgbClr val="980000"/>
                </a:solidFill>
                <a:latin typeface="Georgia"/>
                <a:ea typeface="Georgia"/>
                <a:cs typeface="Georgia"/>
                <a:sym typeface="Georgia"/>
              </a:rPr>
              <a:t>Old</a:t>
            </a:r>
            <a:r>
              <a:rPr b="1" i="0" lang="en-GB" sz="1300" u="none" cap="none" strike="noStrike">
                <a:solidFill>
                  <a:srgbClr val="980000"/>
                </a:solidFill>
                <a:latin typeface="Georgia"/>
                <a:ea typeface="Georgia"/>
                <a:cs typeface="Georgia"/>
                <a:sym typeface="Georgia"/>
              </a:rPr>
              <a:t> mental models</a:t>
            </a:r>
            <a:endParaRPr b="1" sz="300">
              <a:solidFill>
                <a:srgbClr val="980000"/>
              </a:solidFill>
              <a:latin typeface="Georgia"/>
              <a:ea typeface="Georgia"/>
              <a:cs typeface="Georgia"/>
              <a:sym typeface="Georgia"/>
            </a:endParaRPr>
          </a:p>
        </p:txBody>
      </p:sp>
      <p:cxnSp>
        <p:nvCxnSpPr>
          <p:cNvPr id="111" name="Google Shape;111;p17"/>
          <p:cNvCxnSpPr/>
          <p:nvPr/>
        </p:nvCxnSpPr>
        <p:spPr>
          <a:xfrm flipH="1" rot="10800000">
            <a:off x="4836949" y="1850404"/>
            <a:ext cx="3359400" cy="558900"/>
          </a:xfrm>
          <a:prstGeom prst="bentConnector3">
            <a:avLst>
              <a:gd fmla="val 101" name="adj1"/>
            </a:avLst>
          </a:prstGeom>
          <a:noFill/>
          <a:ln cap="flat" cmpd="sng" w="38100">
            <a:solidFill>
              <a:srgbClr val="00754B"/>
            </a:solidFill>
            <a:prstDash val="solid"/>
            <a:round/>
            <a:headEnd len="med" w="med" type="none"/>
            <a:tailEnd len="med" w="med" type="none"/>
          </a:ln>
        </p:spPr>
      </p:cxnSp>
      <p:cxnSp>
        <p:nvCxnSpPr>
          <p:cNvPr id="112" name="Google Shape;112;p17"/>
          <p:cNvCxnSpPr/>
          <p:nvPr/>
        </p:nvCxnSpPr>
        <p:spPr>
          <a:xfrm flipH="1" rot="10800000">
            <a:off x="1242600" y="2353750"/>
            <a:ext cx="3591600" cy="455700"/>
          </a:xfrm>
          <a:prstGeom prst="bentConnector3">
            <a:avLst>
              <a:gd fmla="val 100147" name="adj1"/>
            </a:avLst>
          </a:prstGeom>
          <a:noFill/>
          <a:ln cap="flat" cmpd="sng" w="38100">
            <a:solidFill>
              <a:srgbClr val="980000"/>
            </a:solidFill>
            <a:prstDash val="solid"/>
            <a:miter lim="8000"/>
            <a:headEnd len="sm" w="sm" type="none"/>
            <a:tailEnd len="sm" w="sm" type="none"/>
          </a:ln>
        </p:spPr>
      </p:cxnSp>
      <p:sp>
        <p:nvSpPr>
          <p:cNvPr id="113" name="Google Shape;113;p17"/>
          <p:cNvSpPr txBox="1"/>
          <p:nvPr/>
        </p:nvSpPr>
        <p:spPr>
          <a:xfrm>
            <a:off x="1265655" y="2804304"/>
            <a:ext cx="3204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Georgia"/>
                <a:ea typeface="Georgia"/>
                <a:cs typeface="Georgia"/>
                <a:sym typeface="Georgia"/>
              </a:rPr>
              <a:t>Airlines can operate:</a:t>
            </a:r>
            <a:endParaRPr>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many types of aircraft</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convenient, major airports</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hub-and-spoke model</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all-inclusive pricing</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pre-assigned seating</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sold via travel agents</a:t>
            </a:r>
            <a:endParaRPr i="1" sz="1100">
              <a:latin typeface="Georgia"/>
              <a:ea typeface="Georgia"/>
              <a:cs typeface="Georgia"/>
              <a:sym typeface="Georgia"/>
            </a:endParaRPr>
          </a:p>
        </p:txBody>
      </p:sp>
      <p:sp>
        <p:nvSpPr>
          <p:cNvPr id="114" name="Google Shape;114;p17"/>
          <p:cNvSpPr txBox="1"/>
          <p:nvPr/>
        </p:nvSpPr>
        <p:spPr>
          <a:xfrm>
            <a:off x="4951508" y="1854834"/>
            <a:ext cx="32043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Georgia"/>
                <a:ea typeface="Georgia"/>
                <a:cs typeface="Georgia"/>
                <a:sym typeface="Georgia"/>
              </a:rPr>
              <a:t>Airlines can operate:</a:t>
            </a:r>
            <a:endParaRPr>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single model of aircraft</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 </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 </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 </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 </a:t>
            </a:r>
            <a:endParaRPr i="1" sz="11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p:nvPr/>
        </p:nvSpPr>
        <p:spPr>
          <a:xfrm>
            <a:off x="1286950" y="2884425"/>
            <a:ext cx="3359400" cy="12861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4994125" y="1924975"/>
            <a:ext cx="3161700" cy="15576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Describe another mental model shift that has resulted in a major change</a:t>
            </a:r>
            <a:endParaRPr/>
          </a:p>
          <a:p>
            <a:pPr indent="0" lvl="0" marL="0" rtl="0" algn="l">
              <a:spcBef>
                <a:spcPts val="0"/>
              </a:spcBef>
              <a:spcAft>
                <a:spcPts val="0"/>
              </a:spcAft>
              <a:buNone/>
            </a:pPr>
            <a:r>
              <a:rPr b="0" lang="en-GB" sz="1400">
                <a:solidFill>
                  <a:schemeClr val="dk1"/>
                </a:solidFill>
              </a:rPr>
              <a:t>Fill in the </a:t>
            </a:r>
            <a:r>
              <a:rPr b="0" lang="en-GB" sz="1400">
                <a:solidFill>
                  <a:schemeClr val="dk1"/>
                </a:solidFill>
                <a:highlight>
                  <a:srgbClr val="D9EAD3"/>
                </a:highlight>
              </a:rPr>
              <a:t>blanks</a:t>
            </a:r>
            <a:r>
              <a:rPr b="0" lang="en-GB" sz="1400">
                <a:solidFill>
                  <a:schemeClr val="dk1"/>
                </a:solidFill>
              </a:rPr>
              <a:t>.</a:t>
            </a:r>
            <a:endParaRPr/>
          </a:p>
        </p:txBody>
      </p:sp>
      <p:sp>
        <p:nvSpPr>
          <p:cNvPr id="122" name="Google Shape;122;p18"/>
          <p:cNvSpPr/>
          <p:nvPr/>
        </p:nvSpPr>
        <p:spPr>
          <a:xfrm>
            <a:off x="950218" y="1645107"/>
            <a:ext cx="7559579" cy="2677932"/>
          </a:xfrm>
          <a:custGeom>
            <a:rect b="b" l="l" r="r" t="t"/>
            <a:pathLst>
              <a:path extrusionOk="0" h="2038" w="3682">
                <a:moveTo>
                  <a:pt x="0" y="0"/>
                </a:moveTo>
                <a:lnTo>
                  <a:pt x="0" y="2038"/>
                </a:lnTo>
                <a:lnTo>
                  <a:pt x="3682" y="2038"/>
                </a:lnTo>
              </a:path>
            </a:pathLst>
          </a:custGeom>
          <a:noFill/>
          <a:ln cap="flat" cmpd="sng" w="9525">
            <a:solidFill>
              <a:srgbClr val="6E6F73"/>
            </a:solidFill>
            <a:prstDash val="solid"/>
            <a:round/>
            <a:headEnd len="med" w="med" type="triangle"/>
            <a:tailEnd len="med" w="med" type="triangle"/>
          </a:ln>
        </p:spPr>
        <p:txBody>
          <a:bodyPr anchorCtr="0" anchor="ctr" bIns="51950" lIns="103900" spcFirstLastPara="1" rIns="103900" wrap="square" tIns="51950">
            <a:noAutofit/>
          </a:bodyPr>
          <a:lstStyle/>
          <a:p>
            <a:pPr indent="0" lvl="0" marL="0" marR="0" rtl="0" algn="l">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grpSp>
        <p:nvGrpSpPr>
          <p:cNvPr id="123" name="Google Shape;123;p18"/>
          <p:cNvGrpSpPr/>
          <p:nvPr/>
        </p:nvGrpSpPr>
        <p:grpSpPr>
          <a:xfrm>
            <a:off x="1225084" y="1670617"/>
            <a:ext cx="6967606" cy="1366209"/>
            <a:chOff x="6274169" y="1173483"/>
            <a:chExt cx="4409040" cy="2030028"/>
          </a:xfrm>
        </p:grpSpPr>
        <p:cxnSp>
          <p:nvCxnSpPr>
            <p:cNvPr id="124" name="Google Shape;124;p18"/>
            <p:cNvCxnSpPr/>
            <p:nvPr/>
          </p:nvCxnSpPr>
          <p:spPr>
            <a:xfrm>
              <a:off x="10683209" y="1173483"/>
              <a:ext cx="0" cy="579000"/>
            </a:xfrm>
            <a:prstGeom prst="straightConnector1">
              <a:avLst/>
            </a:prstGeom>
            <a:noFill/>
            <a:ln cap="flat" cmpd="sng" w="38100">
              <a:solidFill>
                <a:srgbClr val="00754B"/>
              </a:solidFill>
              <a:prstDash val="solid"/>
              <a:round/>
              <a:headEnd len="sm" w="sm" type="none"/>
              <a:tailEnd len="sm" w="sm" type="none"/>
            </a:ln>
          </p:spPr>
        </p:cxnSp>
        <p:cxnSp>
          <p:nvCxnSpPr>
            <p:cNvPr id="125" name="Google Shape;125;p18"/>
            <p:cNvCxnSpPr/>
            <p:nvPr/>
          </p:nvCxnSpPr>
          <p:spPr>
            <a:xfrm>
              <a:off x="6274169" y="2624511"/>
              <a:ext cx="0" cy="579000"/>
            </a:xfrm>
            <a:prstGeom prst="straightConnector1">
              <a:avLst/>
            </a:prstGeom>
            <a:noFill/>
            <a:ln cap="flat" cmpd="sng" w="38100">
              <a:solidFill>
                <a:srgbClr val="980000"/>
              </a:solidFill>
              <a:prstDash val="solid"/>
              <a:round/>
              <a:headEnd len="sm" w="sm" type="none"/>
              <a:tailEnd len="sm" w="sm" type="none"/>
            </a:ln>
          </p:spPr>
        </p:cxnSp>
      </p:grpSp>
      <p:sp>
        <p:nvSpPr>
          <p:cNvPr id="126" name="Google Shape;126;p18"/>
          <p:cNvSpPr/>
          <p:nvPr/>
        </p:nvSpPr>
        <p:spPr>
          <a:xfrm>
            <a:off x="4897250" y="1599616"/>
            <a:ext cx="3271800" cy="222600"/>
          </a:xfrm>
          <a:prstGeom prst="rect">
            <a:avLst/>
          </a:prstGeom>
          <a:noFill/>
          <a:ln>
            <a:noFill/>
          </a:ln>
        </p:spPr>
        <p:txBody>
          <a:bodyPr anchorCtr="0" anchor="t" bIns="45700" lIns="91425" spcFirstLastPara="1" rIns="91425" wrap="square" tIns="45700">
            <a:noAutofit/>
          </a:bodyPr>
          <a:lstStyle/>
          <a:p>
            <a:pPr indent="0" lvl="3" marL="0" marR="0" rtl="0" algn="r">
              <a:lnSpc>
                <a:spcPct val="96000"/>
              </a:lnSpc>
              <a:spcBef>
                <a:spcPts val="0"/>
              </a:spcBef>
              <a:spcAft>
                <a:spcPts val="0"/>
              </a:spcAft>
              <a:buNone/>
            </a:pPr>
            <a:r>
              <a:rPr b="1" i="0" lang="en-GB" sz="1300" u="none" cap="none" strike="noStrike">
                <a:solidFill>
                  <a:srgbClr val="00754B"/>
                </a:solidFill>
                <a:latin typeface="Georgia"/>
                <a:ea typeface="Georgia"/>
                <a:cs typeface="Georgia"/>
                <a:sym typeface="Georgia"/>
              </a:rPr>
              <a:t>New mental models</a:t>
            </a:r>
            <a:endParaRPr b="1" sz="300">
              <a:solidFill>
                <a:srgbClr val="00754B"/>
              </a:solidFill>
              <a:latin typeface="Georgia"/>
              <a:ea typeface="Georgia"/>
              <a:cs typeface="Georgia"/>
              <a:sym typeface="Georgia"/>
            </a:endParaRPr>
          </a:p>
        </p:txBody>
      </p:sp>
      <p:sp>
        <p:nvSpPr>
          <p:cNvPr id="127" name="Google Shape;127;p18"/>
          <p:cNvSpPr txBox="1"/>
          <p:nvPr/>
        </p:nvSpPr>
        <p:spPr>
          <a:xfrm rot="-5400000">
            <a:off x="247286" y="2923793"/>
            <a:ext cx="769800"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None/>
            </a:pPr>
            <a:r>
              <a:rPr i="0" lang="en-GB" sz="1300" u="none" cap="none" strike="noStrik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28" name="Google Shape;128;p18"/>
          <p:cNvSpPr txBox="1"/>
          <p:nvPr/>
        </p:nvSpPr>
        <p:spPr>
          <a:xfrm>
            <a:off x="4238763" y="4361819"/>
            <a:ext cx="658500"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None/>
            </a:pPr>
            <a:r>
              <a:rPr i="0" lang="en-GB" sz="1300" u="none" cap="none" strike="noStrik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29" name="Google Shape;129;p18"/>
          <p:cNvSpPr/>
          <p:nvPr/>
        </p:nvSpPr>
        <p:spPr>
          <a:xfrm>
            <a:off x="1253809" y="2563756"/>
            <a:ext cx="3499200" cy="342300"/>
          </a:xfrm>
          <a:prstGeom prst="rect">
            <a:avLst/>
          </a:prstGeom>
          <a:noFill/>
          <a:ln>
            <a:noFill/>
          </a:ln>
        </p:spPr>
        <p:txBody>
          <a:bodyPr anchorCtr="0" anchor="t" bIns="45700" lIns="91425" spcFirstLastPara="1" rIns="91425" wrap="square" tIns="45700">
            <a:noAutofit/>
          </a:bodyPr>
          <a:lstStyle/>
          <a:p>
            <a:pPr indent="0" lvl="3" marL="0" marR="0" rtl="0" algn="l">
              <a:lnSpc>
                <a:spcPct val="96000"/>
              </a:lnSpc>
              <a:spcBef>
                <a:spcPts val="0"/>
              </a:spcBef>
              <a:spcAft>
                <a:spcPts val="0"/>
              </a:spcAft>
              <a:buNone/>
            </a:pPr>
            <a:r>
              <a:rPr b="1" lang="en-GB" sz="1300">
                <a:solidFill>
                  <a:srgbClr val="980000"/>
                </a:solidFill>
                <a:latin typeface="Georgia"/>
                <a:ea typeface="Georgia"/>
                <a:cs typeface="Georgia"/>
                <a:sym typeface="Georgia"/>
              </a:rPr>
              <a:t>Old</a:t>
            </a:r>
            <a:r>
              <a:rPr b="1" i="0" lang="en-GB" sz="1300" u="none" cap="none" strike="noStrike">
                <a:solidFill>
                  <a:srgbClr val="980000"/>
                </a:solidFill>
                <a:latin typeface="Georgia"/>
                <a:ea typeface="Georgia"/>
                <a:cs typeface="Georgia"/>
                <a:sym typeface="Georgia"/>
              </a:rPr>
              <a:t> mental models</a:t>
            </a:r>
            <a:endParaRPr b="1" sz="300">
              <a:solidFill>
                <a:srgbClr val="980000"/>
              </a:solidFill>
              <a:latin typeface="Georgia"/>
              <a:ea typeface="Georgia"/>
              <a:cs typeface="Georgia"/>
              <a:sym typeface="Georgia"/>
            </a:endParaRPr>
          </a:p>
        </p:txBody>
      </p:sp>
      <p:cxnSp>
        <p:nvCxnSpPr>
          <p:cNvPr id="130" name="Google Shape;130;p18"/>
          <p:cNvCxnSpPr/>
          <p:nvPr/>
        </p:nvCxnSpPr>
        <p:spPr>
          <a:xfrm flipH="1" rot="10800000">
            <a:off x="4836949" y="1850404"/>
            <a:ext cx="3359400" cy="558900"/>
          </a:xfrm>
          <a:prstGeom prst="bentConnector3">
            <a:avLst>
              <a:gd fmla="val 101" name="adj1"/>
            </a:avLst>
          </a:prstGeom>
          <a:noFill/>
          <a:ln cap="flat" cmpd="sng" w="38100">
            <a:solidFill>
              <a:srgbClr val="00754B"/>
            </a:solidFill>
            <a:prstDash val="solid"/>
            <a:round/>
            <a:headEnd len="med" w="med" type="none"/>
            <a:tailEnd len="med" w="med" type="none"/>
          </a:ln>
        </p:spPr>
      </p:cxnSp>
      <p:cxnSp>
        <p:nvCxnSpPr>
          <p:cNvPr id="131" name="Google Shape;131;p18"/>
          <p:cNvCxnSpPr/>
          <p:nvPr/>
        </p:nvCxnSpPr>
        <p:spPr>
          <a:xfrm flipH="1" rot="10800000">
            <a:off x="1242600" y="2353750"/>
            <a:ext cx="3591600" cy="455700"/>
          </a:xfrm>
          <a:prstGeom prst="bentConnector3">
            <a:avLst>
              <a:gd fmla="val 100147" name="adj1"/>
            </a:avLst>
          </a:prstGeom>
          <a:noFill/>
          <a:ln cap="flat" cmpd="sng" w="38100">
            <a:solidFill>
              <a:srgbClr val="980000"/>
            </a:solidFill>
            <a:prstDash val="solid"/>
            <a:miter lim="8000"/>
            <a:headEnd len="sm" w="sm" type="none"/>
            <a:tailEnd len="sm" w="sm" type="none"/>
          </a:ln>
        </p:spPr>
      </p:cxnSp>
      <p:sp>
        <p:nvSpPr>
          <p:cNvPr id="132" name="Google Shape;132;p18"/>
          <p:cNvSpPr txBox="1"/>
          <p:nvPr/>
        </p:nvSpPr>
        <p:spPr>
          <a:xfrm>
            <a:off x="1265655" y="2804304"/>
            <a:ext cx="32043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Georgia"/>
                <a:ea typeface="Georgia"/>
                <a:cs typeface="Georgia"/>
                <a:sym typeface="Georgia"/>
              </a:rPr>
              <a:t>Chosen topic</a:t>
            </a:r>
            <a:endParaRPr>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Describe the current/initial assumptions</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 </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 </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t/>
            </a:r>
            <a:endParaRPr i="1" sz="1100">
              <a:latin typeface="Georgia"/>
              <a:ea typeface="Georgia"/>
              <a:cs typeface="Georgia"/>
              <a:sym typeface="Georgia"/>
            </a:endParaRPr>
          </a:p>
        </p:txBody>
      </p:sp>
      <p:sp>
        <p:nvSpPr>
          <p:cNvPr id="133" name="Google Shape;133;p18"/>
          <p:cNvSpPr txBox="1"/>
          <p:nvPr/>
        </p:nvSpPr>
        <p:spPr>
          <a:xfrm>
            <a:off x="4951508" y="1854834"/>
            <a:ext cx="32043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Georgia"/>
                <a:ea typeface="Georgia"/>
                <a:cs typeface="Georgia"/>
                <a:sym typeface="Georgia"/>
              </a:rPr>
              <a:t>Chosen topic</a:t>
            </a:r>
            <a:endParaRPr>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Describe future/challenged assumptions</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 </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 </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 </a:t>
            </a:r>
            <a:endParaRPr i="1"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i="1" lang="en-GB" sz="1100">
                <a:latin typeface="Georgia"/>
                <a:ea typeface="Georgia"/>
                <a:cs typeface="Georgia"/>
                <a:sym typeface="Georgia"/>
              </a:rPr>
              <a:t> </a:t>
            </a:r>
            <a:endParaRPr i="1" sz="11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