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77" r:id="rId6"/>
    <p:sldId id="278" r:id="rId7"/>
    <p:sldId id="279" r:id="rId8"/>
    <p:sldId id="280" r:id="rId9"/>
    <p:sldId id="281" r:id="rId10"/>
    <p:sldId id="283" r:id="rId11"/>
    <p:sldId id="284" r:id="rId12"/>
    <p:sldId id="259" r:id="rId13"/>
    <p:sldId id="260" r:id="rId14"/>
    <p:sldId id="258" r:id="rId15"/>
    <p:sldId id="257" r:id="rId16"/>
    <p:sldId id="269" r:id="rId17"/>
    <p:sldId id="268" r:id="rId18"/>
    <p:sldId id="270" r:id="rId19"/>
    <p:sldId id="265" r:id="rId20"/>
    <p:sldId id="271" r:id="rId21"/>
    <p:sldId id="272" r:id="rId22"/>
    <p:sldId id="261" r:id="rId23"/>
    <p:sldId id="262" r:id="rId24"/>
    <p:sldId id="264" r:id="rId25"/>
    <p:sldId id="266" r:id="rId26"/>
    <p:sldId id="267" r:id="rId27"/>
    <p:sldId id="273" r:id="rId28"/>
    <p:sldId id="274" r:id="rId29"/>
    <p:sldId id="275" r:id="rId30"/>
    <p:sldId id="276" r:id="rId31"/>
    <p:sldId id="285" r:id="rId32"/>
    <p:sldId id="286" r:id="rId33"/>
    <p:sldId id="289" r:id="rId34"/>
    <p:sldId id="287" r:id="rId35"/>
    <p:sldId id="288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652-C877-484E-AF9C-A294DE73F36F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652-C877-484E-AF9C-A294DE73F36F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4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652-C877-484E-AF9C-A294DE73F36F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24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66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89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47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41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73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49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52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3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652-C877-484E-AF9C-A294DE73F36F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9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54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369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662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718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408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49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5169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85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380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8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652-C877-484E-AF9C-A294DE73F36F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22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230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834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472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512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816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23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312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527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4472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93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652-C877-484E-AF9C-A294DE73F36F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6859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350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1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512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105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454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2334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2352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127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655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18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652-C877-484E-AF9C-A294DE73F36F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28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110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1597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823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090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1496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6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652-C877-484E-AF9C-A294DE73F36F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51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652-C877-484E-AF9C-A294DE73F36F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3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652-C877-484E-AF9C-A294DE73F36F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6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652-C877-484E-AF9C-A294DE73F36F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17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97652-C877-484E-AF9C-A294DE73F36F}" type="datetimeFigureOut">
              <a:rPr lang="en-IN" smtClean="0"/>
              <a:t>01-06-2014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A95E2-2ACD-4356-8C11-801F6AFBC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88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3416-3A4E-43BA-8FEA-19A1D96A23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282E8-7579-404F-93BD-011B2F8ADA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9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E8E6A-884C-48AA-AF43-7554CB6379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EB4E2-504C-4190-8659-BA5A9C4A53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76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55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9D90-BFC8-4A5B-966D-2AE5722420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DDE13-B208-4DCB-8303-9C69D76C14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48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Queue_(abstract_data_type)" TargetMode="External"/><Relationship Id="rId2" Type="http://schemas.openxmlformats.org/officeDocument/2006/relationships/hyperlink" Target="http://www.onvif.org/specs/DocMap.html" TargetMode="External"/><Relationship Id="rId1" Type="http://schemas.openxmlformats.org/officeDocument/2006/relationships/slideLayout" Target="../slideLayouts/slideLayout46.xml"/><Relationship Id="rId4" Type="http://schemas.openxmlformats.org/officeDocument/2006/relationships/hyperlink" Target="http://www.iana.org/assignments/port-number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060" y="2217068"/>
            <a:ext cx="9144000" cy="800441"/>
          </a:xfrm>
        </p:spPr>
        <p:txBody>
          <a:bodyPr>
            <a:noAutofit/>
          </a:bodyPr>
          <a:lstStyle/>
          <a:p>
            <a:r>
              <a:rPr lang="en-US" sz="9600" dirty="0" err="1" smtClean="0"/>
              <a:t>OnvifSense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05655"/>
          </a:xfrm>
        </p:spPr>
        <p:txBody>
          <a:bodyPr>
            <a:normAutofit fontScale="47500" lnSpcReduction="20000"/>
          </a:bodyPr>
          <a:lstStyle/>
          <a:p>
            <a:r>
              <a:rPr lang="en-IN" sz="7200" dirty="0" smtClean="0"/>
              <a:t>PROJECT </a:t>
            </a:r>
            <a:r>
              <a:rPr lang="en-IN" sz="7200" dirty="0"/>
              <a:t>SEMINAR</a:t>
            </a:r>
          </a:p>
          <a:p>
            <a:r>
              <a:rPr lang="en-IN" sz="7200" dirty="0"/>
              <a:t>B.E. SEMESTER </a:t>
            </a:r>
            <a:r>
              <a:rPr lang="en-IN" sz="7200" dirty="0" smtClean="0"/>
              <a:t>II</a:t>
            </a:r>
            <a:endParaRPr lang="en-IN" sz="7200" dirty="0"/>
          </a:p>
          <a:p>
            <a:endParaRPr lang="en-IN" sz="7200" dirty="0"/>
          </a:p>
          <a:p>
            <a:r>
              <a:rPr lang="en-IN" sz="7200" dirty="0"/>
              <a:t>SMT. KASHIBAI NAVALE COLLEGE OF ENGINEERING,PUNE</a:t>
            </a:r>
          </a:p>
          <a:p>
            <a:endParaRPr lang="en-US" sz="7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51" y="321972"/>
            <a:ext cx="1947662" cy="131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Function invoked by client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1)login , </a:t>
            </a:r>
            <a:r>
              <a:rPr lang="en-IN" dirty="0" err="1" smtClean="0"/>
              <a:t>checkUID</a:t>
            </a:r>
            <a:r>
              <a:rPr lang="en-IN" dirty="0" smtClean="0"/>
              <a:t> , </a:t>
            </a:r>
            <a:r>
              <a:rPr lang="en-IN" dirty="0" err="1" smtClean="0"/>
              <a:t>signUP</a:t>
            </a:r>
            <a:endParaRPr lang="en-IN" dirty="0" smtClean="0"/>
          </a:p>
          <a:p>
            <a:r>
              <a:rPr lang="en-IN" dirty="0" smtClean="0"/>
              <a:t>2)</a:t>
            </a:r>
            <a:r>
              <a:rPr lang="en-IN" dirty="0" err="1" smtClean="0"/>
              <a:t>getallDevices</a:t>
            </a:r>
            <a:r>
              <a:rPr lang="en-IN" dirty="0" smtClean="0"/>
              <a:t>()….to get current devices in the network</a:t>
            </a:r>
          </a:p>
          <a:p>
            <a:r>
              <a:rPr lang="en-IN" dirty="0" smtClean="0"/>
              <a:t>3) </a:t>
            </a:r>
            <a:r>
              <a:rPr lang="en-IN" dirty="0" err="1" smtClean="0"/>
              <a:t>getDevicesByDeviceName</a:t>
            </a:r>
            <a:r>
              <a:rPr lang="en-IN" dirty="0" smtClean="0"/>
              <a:t>() , </a:t>
            </a:r>
            <a:r>
              <a:rPr lang="en-IN" dirty="0" err="1" smtClean="0"/>
              <a:t>getDevicesByServiceType</a:t>
            </a:r>
            <a:r>
              <a:rPr lang="en-IN" dirty="0" smtClean="0"/>
              <a:t>()</a:t>
            </a:r>
          </a:p>
          <a:p>
            <a:r>
              <a:rPr lang="en-IN" dirty="0" smtClean="0"/>
              <a:t>4)</a:t>
            </a:r>
            <a:r>
              <a:rPr lang="en-IN" dirty="0" err="1" smtClean="0"/>
              <a:t>streamVideo</a:t>
            </a:r>
            <a:r>
              <a:rPr lang="en-IN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5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Client accessing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1)Client contacts ‘cloud’ for the service</a:t>
            </a:r>
          </a:p>
          <a:p>
            <a:r>
              <a:rPr lang="en-IN" dirty="0" smtClean="0"/>
              <a:t>2)It invokes </a:t>
            </a:r>
            <a:r>
              <a:rPr lang="en-IN" dirty="0" err="1" smtClean="0"/>
              <a:t>streamVideo</a:t>
            </a:r>
            <a:r>
              <a:rPr lang="en-IN" dirty="0" smtClean="0"/>
              <a:t>() function which is defined on cloud</a:t>
            </a:r>
          </a:p>
          <a:p>
            <a:r>
              <a:rPr lang="en-IN" dirty="0" smtClean="0"/>
              <a:t>3)Path to that function is established through URL</a:t>
            </a:r>
          </a:p>
          <a:p>
            <a:r>
              <a:rPr lang="en-IN" dirty="0" smtClean="0"/>
              <a:t>4)Timer is defined which has Timer Task, </a:t>
            </a:r>
            <a:r>
              <a:rPr lang="en-IN" dirty="0" err="1" smtClean="0"/>
              <a:t>streamVideo</a:t>
            </a:r>
            <a:r>
              <a:rPr lang="en-IN" dirty="0" smtClean="0"/>
              <a:t>() is iteratively called</a:t>
            </a:r>
          </a:p>
          <a:p>
            <a:r>
              <a:rPr lang="en-IN" dirty="0" smtClean="0"/>
              <a:t>5)Single image is returned in each iteration to </a:t>
            </a:r>
            <a:r>
              <a:rPr lang="en-IN" dirty="0" err="1" smtClean="0"/>
              <a:t>Myimage</a:t>
            </a:r>
            <a:r>
              <a:rPr lang="en-IN" dirty="0" smtClean="0"/>
              <a:t> object.</a:t>
            </a:r>
          </a:p>
          <a:p>
            <a:r>
              <a:rPr lang="en-IN" dirty="0" smtClean="0"/>
              <a:t>6)That image is rendered over </a:t>
            </a:r>
            <a:r>
              <a:rPr lang="en-IN" dirty="0" err="1" smtClean="0"/>
              <a:t>JLabel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6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Searching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Using </a:t>
            </a:r>
            <a:r>
              <a:rPr lang="en-US" dirty="0" err="1"/>
              <a:t>GetDevicesByDeviceName</a:t>
            </a:r>
            <a:r>
              <a:rPr lang="en-US" dirty="0"/>
              <a:t> we are able to search active devices by their names</a:t>
            </a:r>
            <a:r>
              <a:rPr lang="en-US" dirty="0" smtClean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 err="1" smtClean="0"/>
              <a:t>GetDevicesByDeviceTypeService</a:t>
            </a:r>
            <a:r>
              <a:rPr lang="en-US" dirty="0" smtClean="0"/>
              <a:t> </a:t>
            </a:r>
            <a:r>
              <a:rPr lang="en-US" dirty="0" smtClean="0"/>
              <a:t>facilitates us with searching </a:t>
            </a:r>
            <a:r>
              <a:rPr lang="en-US" dirty="0"/>
              <a:t>active devices by their names.</a:t>
            </a:r>
          </a:p>
          <a:p>
            <a:pPr marL="0" indent="0">
              <a:buNone/>
            </a:pPr>
            <a:r>
              <a:rPr lang="en-US" dirty="0" smtClean="0"/>
              <a:t>3. Also </a:t>
            </a:r>
            <a:r>
              <a:rPr lang="en-US" dirty="0" smtClean="0"/>
              <a:t>the </a:t>
            </a:r>
            <a:r>
              <a:rPr lang="en-US" dirty="0"/>
              <a:t>application has provided advanced searching capability by allowing user to search by </a:t>
            </a:r>
            <a:r>
              <a:rPr lang="en-US" dirty="0" smtClean="0"/>
              <a:t>any combination of device </a:t>
            </a:r>
            <a:r>
              <a:rPr lang="en-US" dirty="0"/>
              <a:t>name, device type and service </a:t>
            </a:r>
            <a:r>
              <a:rPr lang="en-US" dirty="0" smtClean="0"/>
              <a:t>type.</a:t>
            </a:r>
          </a:p>
        </p:txBody>
      </p:sp>
    </p:spTree>
    <p:extLst>
      <p:ext uri="{BB962C8B-B14F-4D97-AF65-F5344CB8AC3E}">
        <p14:creationId xmlns:p14="http://schemas.microsoft.com/office/powerpoint/2010/main" val="7133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side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client to server through URL.</a:t>
            </a:r>
          </a:p>
          <a:p>
            <a:r>
              <a:rPr lang="en-US" dirty="0" smtClean="0"/>
              <a:t>Login using credentials registered during signup.</a:t>
            </a:r>
          </a:p>
          <a:p>
            <a:r>
              <a:rPr lang="en-US" dirty="0" smtClean="0"/>
              <a:t>Scan </a:t>
            </a:r>
            <a:r>
              <a:rPr lang="en-US" dirty="0" err="1" smtClean="0"/>
              <a:t>deviceDetails</a:t>
            </a:r>
            <a:r>
              <a:rPr lang="en-US" dirty="0" smtClean="0"/>
              <a:t> table for retrieving active devices whose state is equal to one.</a:t>
            </a:r>
          </a:p>
          <a:p>
            <a:r>
              <a:rPr lang="en-US" dirty="0" smtClean="0"/>
              <a:t>Search for the devices in </a:t>
            </a:r>
            <a:r>
              <a:rPr lang="en-US" dirty="0" err="1" smtClean="0"/>
              <a:t>deviceDetails</a:t>
            </a:r>
            <a:r>
              <a:rPr lang="en-US" dirty="0" smtClean="0"/>
              <a:t> table using device name or device type or service type or any combination of these.</a:t>
            </a:r>
          </a:p>
          <a:p>
            <a:r>
              <a:rPr lang="en-US" dirty="0" smtClean="0"/>
              <a:t>Select any of the active device and call stream video service for accessing live streaming by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Server side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devices along with their attributes to the </a:t>
            </a:r>
            <a:r>
              <a:rPr lang="en-US" dirty="0" err="1" smtClean="0"/>
              <a:t>deviceDetails</a:t>
            </a:r>
            <a:r>
              <a:rPr lang="en-US" dirty="0" smtClean="0"/>
              <a:t> table.</a:t>
            </a:r>
          </a:p>
          <a:p>
            <a:r>
              <a:rPr lang="en-US" dirty="0" smtClean="0"/>
              <a:t>Update devices if attributes need to be changed.</a:t>
            </a:r>
          </a:p>
          <a:p>
            <a:r>
              <a:rPr lang="en-US" dirty="0" smtClean="0"/>
              <a:t>Select the preferred resolution for streaming.</a:t>
            </a:r>
          </a:p>
          <a:p>
            <a:r>
              <a:rPr lang="en-US" dirty="0" smtClean="0"/>
              <a:t>Select the device to be started for providing streaming.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VideoStreaming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1.Initialize camera</a:t>
            </a:r>
          </a:p>
          <a:p>
            <a:r>
              <a:rPr lang="en-IN" dirty="0" smtClean="0"/>
              <a:t>2.Use timer function</a:t>
            </a:r>
          </a:p>
          <a:p>
            <a:r>
              <a:rPr lang="en-IN" dirty="0" smtClean="0"/>
              <a:t>3.For each iteration take the image from camera</a:t>
            </a:r>
          </a:p>
          <a:p>
            <a:r>
              <a:rPr lang="en-IN" dirty="0" smtClean="0"/>
              <a:t>4.Convert image from Pixel format to Byte format </a:t>
            </a:r>
          </a:p>
          <a:p>
            <a:r>
              <a:rPr lang="en-IN" dirty="0" smtClean="0"/>
              <a:t>5. Overwrite that image in </a:t>
            </a:r>
            <a:r>
              <a:rPr lang="en-IN" dirty="0" err="1" smtClean="0"/>
              <a:t>Userdata</a:t>
            </a:r>
            <a:r>
              <a:rPr lang="en-IN" dirty="0" smtClean="0"/>
              <a:t> table …corresponding to device 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7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StreamVideo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operation retrieves an image from database in blob </a:t>
            </a:r>
            <a:r>
              <a:rPr lang="en-US" dirty="0" err="1" smtClean="0"/>
              <a:t>datatype</a:t>
            </a:r>
            <a:r>
              <a:rPr lang="en-US" dirty="0" smtClean="0"/>
              <a:t> and stores it into instance of </a:t>
            </a:r>
            <a:r>
              <a:rPr lang="en-US" dirty="0" err="1" smtClean="0"/>
              <a:t>MyImage</a:t>
            </a:r>
            <a:r>
              <a:rPr lang="en-US" dirty="0" smtClean="0"/>
              <a:t> </a:t>
            </a:r>
            <a:r>
              <a:rPr lang="en-US" dirty="0" err="1" smtClean="0"/>
              <a:t>userdefined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The series of images with very short delay in milliseconds are fed to the client so as to provide video streaming.</a:t>
            </a:r>
          </a:p>
          <a:p>
            <a:r>
              <a:rPr lang="en-US" dirty="0" smtClean="0"/>
              <a:t>Image is a collection of pixels.</a:t>
            </a:r>
          </a:p>
          <a:p>
            <a:r>
              <a:rPr lang="en-US" dirty="0" smtClean="0"/>
              <a:t>Each pixel is in RGB format of 24 bits. R , G and B each is of 8 bits.</a:t>
            </a:r>
          </a:p>
          <a:p>
            <a:r>
              <a:rPr lang="en-US" dirty="0" smtClean="0"/>
              <a:t>Each component is retrieved from database and a pixel is constructed.</a:t>
            </a:r>
          </a:p>
          <a:p>
            <a:r>
              <a:rPr lang="en-US" dirty="0" smtClean="0"/>
              <a:t>This procedure may be considered as an exactly opposite to that of storing image in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2679"/>
            <a:ext cx="9144000" cy="8867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37893"/>
            <a:ext cx="9144000" cy="3119907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 smtClean="0"/>
              <a:t>Server application provide services to client application using cloud. All computations are done at cloud using numerous operations present in a service.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These operations are simple functions that take parameters as their input and returns result.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We are using Glassfish 4.0 server and </a:t>
            </a:r>
            <a:r>
              <a:rPr lang="en-US" dirty="0" err="1" smtClean="0"/>
              <a:t>MySql</a:t>
            </a:r>
            <a:r>
              <a:rPr lang="en-US" dirty="0" smtClean="0"/>
              <a:t> database.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Number of operations are provided by cloud like streaming video, searching devices by their names, </a:t>
            </a:r>
            <a:r>
              <a:rPr lang="en-US" dirty="0" smtClean="0"/>
              <a:t>types ,check UUID etc.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291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Timer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1) Timer is used to schedule task for 1 or more time</a:t>
            </a:r>
          </a:p>
          <a:p>
            <a:endParaRPr lang="en-IN" dirty="0" smtClean="0"/>
          </a:p>
          <a:p>
            <a:r>
              <a:rPr lang="en-IN" dirty="0" smtClean="0"/>
              <a:t>2) </a:t>
            </a:r>
            <a:r>
              <a:rPr lang="en-IN" dirty="0" err="1" smtClean="0"/>
              <a:t>Timertask</a:t>
            </a:r>
            <a:r>
              <a:rPr lang="en-IN" dirty="0" smtClean="0"/>
              <a:t> implements runnable interface and overrides run()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3)</a:t>
            </a:r>
            <a:r>
              <a:rPr lang="en-IN" dirty="0" err="1" smtClean="0"/>
              <a:t>Timertask</a:t>
            </a:r>
            <a:r>
              <a:rPr lang="en-IN" dirty="0" smtClean="0"/>
              <a:t> instances a thread which runs continuously in the background</a:t>
            </a:r>
          </a:p>
          <a:p>
            <a:endParaRPr lang="en-IN" dirty="0"/>
          </a:p>
          <a:p>
            <a:r>
              <a:rPr lang="en-IN" dirty="0" smtClean="0"/>
              <a:t>4)</a:t>
            </a:r>
            <a:r>
              <a:rPr lang="en-IN" dirty="0"/>
              <a:t> public void schedule(</a:t>
            </a:r>
            <a:r>
              <a:rPr lang="en-IN" dirty="0" err="1"/>
              <a:t>TimerTask</a:t>
            </a:r>
            <a:r>
              <a:rPr lang="en-IN" dirty="0"/>
              <a:t> </a:t>
            </a:r>
            <a:r>
              <a:rPr lang="en-IN" dirty="0" err="1" smtClean="0"/>
              <a:t>task,long</a:t>
            </a:r>
            <a:r>
              <a:rPr lang="en-IN" dirty="0" smtClean="0"/>
              <a:t> </a:t>
            </a:r>
            <a:r>
              <a:rPr lang="en-IN" dirty="0" err="1" smtClean="0"/>
              <a:t>delay,long</a:t>
            </a:r>
            <a:r>
              <a:rPr lang="en-IN" dirty="0" smtClean="0"/>
              <a:t> </a:t>
            </a:r>
            <a:r>
              <a:rPr lang="en-IN" dirty="0"/>
              <a:t>period)</a:t>
            </a:r>
          </a:p>
        </p:txBody>
      </p:sp>
    </p:spTree>
    <p:extLst>
      <p:ext uri="{BB962C8B-B14F-4D97-AF65-F5344CB8AC3E}">
        <p14:creationId xmlns:p14="http://schemas.microsoft.com/office/powerpoint/2010/main" val="29991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JMyron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IN" dirty="0" err="1" smtClean="0"/>
              <a:t>Jmyron</a:t>
            </a:r>
            <a:r>
              <a:rPr lang="en-IN" dirty="0" smtClean="0"/>
              <a:t> library used to access laptop’s camera</a:t>
            </a:r>
          </a:p>
          <a:p>
            <a:r>
              <a:rPr lang="en-IN" dirty="0" smtClean="0"/>
              <a:t>2.start() and stop() methods used to </a:t>
            </a:r>
            <a:r>
              <a:rPr lang="en-IN" dirty="0" err="1" smtClean="0"/>
              <a:t>acces</a:t>
            </a:r>
            <a:r>
              <a:rPr lang="en-IN" dirty="0" smtClean="0"/>
              <a:t> </a:t>
            </a:r>
            <a:r>
              <a:rPr lang="en-IN" dirty="0" smtClean="0"/>
              <a:t>camera</a:t>
            </a:r>
          </a:p>
          <a:p>
            <a:r>
              <a:rPr lang="en-IN" dirty="0" smtClean="0"/>
              <a:t>3.update() captures next image </a:t>
            </a:r>
          </a:p>
          <a:p>
            <a:r>
              <a:rPr lang="en-IN" dirty="0" smtClean="0"/>
              <a:t>4.Image that is available from laptop camera consists </a:t>
            </a:r>
            <a:r>
              <a:rPr lang="en-IN" dirty="0" smtClean="0"/>
              <a:t>RGB pixels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4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 smtClean="0"/>
              <a:t>OnvifSense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9892" y="2653047"/>
            <a:ext cx="4643907" cy="352391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PRESENTED BY:</a:t>
            </a:r>
          </a:p>
          <a:p>
            <a:endParaRPr lang="en-IN" dirty="0"/>
          </a:p>
          <a:p>
            <a:r>
              <a:rPr lang="en-IN" dirty="0" smtClean="0"/>
              <a:t>YOGIRAJ AWATI</a:t>
            </a:r>
            <a:endParaRPr lang="en-IN" dirty="0"/>
          </a:p>
          <a:p>
            <a:r>
              <a:rPr lang="en-IN" dirty="0" smtClean="0"/>
              <a:t>RAHUL GUTAL</a:t>
            </a:r>
            <a:endParaRPr lang="en-IN" dirty="0"/>
          </a:p>
          <a:p>
            <a:r>
              <a:rPr lang="en-IN" dirty="0" smtClean="0"/>
              <a:t>SAURABH TAWARE</a:t>
            </a:r>
            <a:endParaRPr lang="en-IN" dirty="0"/>
          </a:p>
          <a:p>
            <a:r>
              <a:rPr lang="en-IN" dirty="0" smtClean="0"/>
              <a:t>ABHIJEET BHINTADE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40910" y="1956240"/>
            <a:ext cx="41212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>
                <a:solidFill>
                  <a:prstClr val="black"/>
                </a:solidFill>
              </a:rPr>
              <a:t>GUIDED </a:t>
            </a:r>
            <a:r>
              <a:rPr lang="en-IN" sz="3200" dirty="0">
                <a:solidFill>
                  <a:prstClr val="black"/>
                </a:solidFill>
              </a:rPr>
              <a:t>BY</a:t>
            </a:r>
          </a:p>
          <a:p>
            <a:pPr algn="ctr"/>
            <a:r>
              <a:rPr lang="en-IN" sz="3200" dirty="0">
                <a:solidFill>
                  <a:prstClr val="black"/>
                </a:solidFill>
              </a:rPr>
              <a:t> PROF. </a:t>
            </a:r>
            <a:r>
              <a:rPr lang="en-IN" sz="3200" dirty="0" smtClean="0">
                <a:solidFill>
                  <a:prstClr val="black"/>
                </a:solidFill>
              </a:rPr>
              <a:t> S.P.PINGAT</a:t>
            </a:r>
          </a:p>
          <a:p>
            <a:pPr algn="ctr"/>
            <a:r>
              <a:rPr lang="en-IN" sz="3200" dirty="0" smtClean="0">
                <a:solidFill>
                  <a:prstClr val="black"/>
                </a:solidFill>
              </a:rPr>
              <a:t>PROF. S.V.DABHADE</a:t>
            </a:r>
            <a:endParaRPr lang="en-IN" sz="3200" dirty="0">
              <a:solidFill>
                <a:prstClr val="black"/>
              </a:solidFill>
            </a:endParaRPr>
          </a:p>
          <a:p>
            <a:pPr algn="ctr"/>
            <a:endParaRPr lang="en-IN" sz="3200" dirty="0">
              <a:solidFill>
                <a:prstClr val="black"/>
              </a:solidFill>
            </a:endParaRPr>
          </a:p>
          <a:p>
            <a:pPr algn="ctr"/>
            <a:r>
              <a:rPr lang="en-IN" sz="3200" dirty="0">
                <a:solidFill>
                  <a:prstClr val="black"/>
                </a:solidFill>
              </a:rPr>
              <a:t>SPONSORED BY</a:t>
            </a:r>
          </a:p>
          <a:p>
            <a:pPr algn="ctr"/>
            <a:r>
              <a:rPr lang="en-IN" sz="3200" dirty="0" smtClean="0">
                <a:solidFill>
                  <a:prstClr val="black"/>
                </a:solidFill>
              </a:rPr>
              <a:t>PERSISTENT SYSTEMS</a:t>
            </a:r>
          </a:p>
          <a:p>
            <a:pPr algn="ctr"/>
            <a:endParaRPr lang="en-IN" sz="32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79" y="5011037"/>
            <a:ext cx="1412386" cy="11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ImageTransform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Used to transform image according to requires resolution</a:t>
            </a:r>
          </a:p>
          <a:p>
            <a:r>
              <a:rPr lang="en-IN" dirty="0" smtClean="0"/>
              <a:t> public void </a:t>
            </a:r>
            <a:r>
              <a:rPr lang="en-IN" dirty="0" err="1" smtClean="0"/>
              <a:t>ImageTransform</a:t>
            </a:r>
            <a:r>
              <a:rPr lang="en-IN" dirty="0" smtClean="0"/>
              <a:t>(int </a:t>
            </a:r>
            <a:r>
              <a:rPr lang="en-IN" dirty="0" err="1" smtClean="0"/>
              <a:t>ww</a:t>
            </a:r>
            <a:r>
              <a:rPr lang="en-IN" dirty="0" smtClean="0"/>
              <a:t>, int </a:t>
            </a:r>
            <a:r>
              <a:rPr lang="en-IN" dirty="0" err="1" smtClean="0"/>
              <a:t>hh</a:t>
            </a:r>
            <a:r>
              <a:rPr lang="en-IN" dirty="0" smtClean="0"/>
              <a:t>)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1. create </a:t>
            </a:r>
            <a:r>
              <a:rPr lang="en-IN" dirty="0" err="1" smtClean="0"/>
              <a:t>BufferedImage</a:t>
            </a:r>
            <a:r>
              <a:rPr lang="en-IN" dirty="0" smtClean="0"/>
              <a:t> object of required size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2. Use </a:t>
            </a:r>
            <a:r>
              <a:rPr lang="en-IN" dirty="0" err="1" smtClean="0"/>
              <a:t>AffineTransformation</a:t>
            </a:r>
            <a:r>
              <a:rPr lang="en-IN" dirty="0" smtClean="0"/>
              <a:t> to transform image proportionately to            pixels</a:t>
            </a:r>
          </a:p>
          <a:p>
            <a:pPr marL="0" indent="0">
              <a:buNone/>
            </a:pPr>
            <a:r>
              <a:rPr lang="en-IN" dirty="0" smtClean="0"/>
              <a:t>   3. Render that image to required destination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2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Pixel format to Byte format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862316" y="2688609"/>
            <a:ext cx="1201003" cy="6141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276528" y="2688609"/>
            <a:ext cx="1201003" cy="61414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6528" y="4541815"/>
            <a:ext cx="1225402" cy="62184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063320" y="2688608"/>
            <a:ext cx="1213208" cy="6141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862316" y="3551591"/>
            <a:ext cx="1213208" cy="61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075524" y="3551590"/>
            <a:ext cx="1213208" cy="614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6288732" y="3551591"/>
            <a:ext cx="1213208" cy="6141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8239835" y="3551590"/>
            <a:ext cx="201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Right Shift by 16 bit 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8239835" y="2637314"/>
            <a:ext cx="201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RGB – 24 bit Pixel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8239835" y="4541815"/>
            <a:ext cx="355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After ANDING with 0xff we get 8-bit Integer value and store it in byte array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1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Byte format to Pixel format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276527" y="3551589"/>
            <a:ext cx="1213208" cy="61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075524" y="3551590"/>
            <a:ext cx="1213208" cy="6141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3862316" y="3551590"/>
            <a:ext cx="1213208" cy="6141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276823" y="4541052"/>
            <a:ext cx="321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Left Shift by </a:t>
            </a:r>
            <a:r>
              <a:rPr lang="en-IN" dirty="0"/>
              <a:t>8</a:t>
            </a:r>
            <a:r>
              <a:rPr lang="en-IN" dirty="0" smtClean="0"/>
              <a:t> bit and append 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8104907" y="4541052"/>
            <a:ext cx="201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RGB – 24 bit Pixel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314505"/>
            <a:ext cx="427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Temp[1]=</a:t>
            </a:r>
            <a:r>
              <a:rPr lang="en-IN" dirty="0" err="1" smtClean="0"/>
              <a:t>red;Temp</a:t>
            </a:r>
            <a:r>
              <a:rPr lang="en-IN" dirty="0" smtClean="0"/>
              <a:t>[2]=</a:t>
            </a:r>
            <a:r>
              <a:rPr lang="en-IN" dirty="0" err="1" smtClean="0"/>
              <a:t>green;Temp</a:t>
            </a:r>
            <a:r>
              <a:rPr lang="en-IN" dirty="0" smtClean="0"/>
              <a:t>[3]=Blue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472992" y="3551588"/>
            <a:ext cx="1213208" cy="61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271989" y="3551589"/>
            <a:ext cx="1213208" cy="614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8781" y="3551589"/>
            <a:ext cx="1213208" cy="6141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0067857" y="3547933"/>
            <a:ext cx="1213208" cy="6141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8866854" y="3547934"/>
            <a:ext cx="1213208" cy="6141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7653646" y="3547934"/>
            <a:ext cx="1213208" cy="6141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1025039" y="4541052"/>
            <a:ext cx="201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Left Shift by 16 bit 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8467504" y="4541052"/>
            <a:ext cx="201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72428" y="1571271"/>
            <a:ext cx="1201003" cy="6141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2485197" y="1571270"/>
            <a:ext cx="1201003" cy="61414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1273432" y="1571270"/>
            <a:ext cx="1213208" cy="6141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TEST CASE NAME </a:t>
            </a:r>
            <a:r>
              <a:rPr lang="en-US" sz="2400" b="1" dirty="0"/>
              <a:t>:  </a:t>
            </a:r>
            <a:r>
              <a:rPr lang="en-US" sz="2400" dirty="0"/>
              <a:t>Device Discovery HELLO Message Validation.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TEST CASE DESCRIPTION</a:t>
            </a:r>
            <a:r>
              <a:rPr lang="en-US" sz="2400" b="1" dirty="0"/>
              <a:t>: </a:t>
            </a:r>
            <a:r>
              <a:rPr lang="en-US" sz="2400" dirty="0" smtClean="0"/>
              <a:t>To notify that device is connected to network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EXPECTED RESULT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Device is visible on client side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ACTUAL RESULT</a:t>
            </a:r>
            <a:r>
              <a:rPr lang="en-US" sz="2400" dirty="0"/>
              <a:t>: </a:t>
            </a:r>
            <a:r>
              <a:rPr lang="en-US" sz="2400" dirty="0" smtClean="0"/>
              <a:t>Message received successfully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39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TEST CASE NAME </a:t>
            </a:r>
            <a:r>
              <a:rPr lang="en-US" sz="2400" dirty="0"/>
              <a:t>:  Accessing  Web service in Network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TEST CASE DESCRIPTION</a:t>
            </a:r>
            <a:r>
              <a:rPr lang="en-US" sz="2400" b="1" dirty="0"/>
              <a:t>: </a:t>
            </a:r>
            <a:r>
              <a:rPr lang="en-US" sz="2400" dirty="0"/>
              <a:t>To verify whether ONVIF device service is accessible from two different clients</a:t>
            </a:r>
            <a:r>
              <a:rPr lang="en-US" sz="2400" b="1" dirty="0"/>
              <a:t>.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EXPECTED RESULT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Video feed is expected to be accessible from both clients.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ACTUAL RESULT </a:t>
            </a:r>
            <a:r>
              <a:rPr lang="en-US" sz="2400" dirty="0"/>
              <a:t>: Video is accessible from both clients.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913" y="1518313"/>
            <a:ext cx="8229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TEST CASE NAME </a:t>
            </a:r>
            <a:r>
              <a:rPr lang="en-US" dirty="0" smtClean="0"/>
              <a:t>:Device Discovery Search based on device types and service.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TEST CASE DESCRIPTION</a:t>
            </a:r>
            <a:r>
              <a:rPr lang="en-US" b="1" dirty="0" smtClean="0"/>
              <a:t>: </a:t>
            </a:r>
            <a:r>
              <a:rPr lang="en-US" dirty="0" smtClean="0"/>
              <a:t>To</a:t>
            </a:r>
            <a:r>
              <a:rPr lang="en-US" b="1" dirty="0" smtClean="0"/>
              <a:t> </a:t>
            </a:r>
            <a:r>
              <a:rPr lang="en-US" dirty="0" smtClean="0"/>
              <a:t>search the devices in the network base upon device type and common services provided by devices.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EXPECTED RESULT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Devices with valid type and service should be returned.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ACTUAL RESULT </a:t>
            </a:r>
            <a:r>
              <a:rPr lang="en-US" dirty="0" smtClean="0"/>
              <a:t>: Services and Types are validated.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100" b="1" dirty="0">
                <a:solidFill>
                  <a:srgbClr val="FF0000"/>
                </a:solidFill>
              </a:rPr>
              <a:t>TEST CASE NAME </a:t>
            </a:r>
            <a:r>
              <a:rPr lang="en-US" sz="3100" dirty="0"/>
              <a:t>: Device Discovery BYE Message Transmission.</a:t>
            </a:r>
          </a:p>
          <a:p>
            <a:pPr marL="0" indent="0">
              <a:buNone/>
            </a:pPr>
            <a:endParaRPr lang="en-US" sz="3100" b="1" dirty="0"/>
          </a:p>
          <a:p>
            <a:r>
              <a:rPr lang="en-US" sz="3100" b="1" dirty="0">
                <a:solidFill>
                  <a:srgbClr val="FF0000"/>
                </a:solidFill>
              </a:rPr>
              <a:t>TEST CASE DESCRIPTION </a:t>
            </a:r>
            <a:r>
              <a:rPr lang="en-US" sz="3100" b="1" dirty="0"/>
              <a:t>: </a:t>
            </a:r>
            <a:r>
              <a:rPr lang="en-US" sz="3100" dirty="0"/>
              <a:t>To verify</a:t>
            </a:r>
            <a:r>
              <a:rPr lang="en-US" sz="3100" b="1" dirty="0"/>
              <a:t> </a:t>
            </a:r>
            <a:r>
              <a:rPr lang="en-US" sz="3100" dirty="0"/>
              <a:t>whether Web service stops when device gets disconnected from network.</a:t>
            </a:r>
          </a:p>
          <a:p>
            <a:pPr marL="0" indent="0">
              <a:buNone/>
            </a:pPr>
            <a:endParaRPr lang="en-US" sz="3100" b="1" dirty="0"/>
          </a:p>
          <a:p>
            <a:r>
              <a:rPr lang="en-US" sz="3100" b="1" dirty="0">
                <a:solidFill>
                  <a:srgbClr val="FF0000"/>
                </a:solidFill>
              </a:rPr>
              <a:t>EXPECTED RESULT</a:t>
            </a:r>
            <a:r>
              <a:rPr lang="en-US" sz="3100" dirty="0">
                <a:solidFill>
                  <a:srgbClr val="FF0000"/>
                </a:solidFill>
              </a:rPr>
              <a:t>: </a:t>
            </a:r>
            <a:r>
              <a:rPr lang="en-US" sz="3100" dirty="0"/>
              <a:t>Video streaming stops on client side.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b="1" dirty="0">
                <a:solidFill>
                  <a:srgbClr val="FF0000"/>
                </a:solidFill>
              </a:rPr>
              <a:t>ACTUAL RESULT </a:t>
            </a:r>
            <a:r>
              <a:rPr lang="en-US" sz="3100" dirty="0"/>
              <a:t>: Video streaming stopped on client when disconnected.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148"/>
            <a:ext cx="10515600" cy="474981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To minimize the need for polling, target services that wish to be discovered send an announcement.</a:t>
            </a:r>
            <a:endParaRPr lang="en-US" dirty="0" smtClean="0">
              <a:effectLst/>
            </a:endParaRPr>
          </a:p>
          <a:p>
            <a:pPr lvl="0"/>
            <a:r>
              <a:rPr lang="en-US" dirty="0"/>
              <a:t>Define specification for a multicast discovery protocol to locate services.</a:t>
            </a:r>
            <a:endParaRPr lang="en-US" dirty="0" smtClean="0">
              <a:effectLst/>
            </a:endParaRPr>
          </a:p>
          <a:p>
            <a:pPr lvl="0"/>
            <a:r>
              <a:rPr lang="en-US" dirty="0" smtClean="0"/>
              <a:t>Provides </a:t>
            </a:r>
            <a:r>
              <a:rPr lang="en-US" dirty="0"/>
              <a:t>the common base for a fully interoperable network implementation comprised of products from different network vendors.</a:t>
            </a:r>
            <a:endParaRPr lang="en-US" dirty="0" smtClean="0">
              <a:effectLst/>
            </a:endParaRPr>
          </a:p>
          <a:p>
            <a:pPr lvl="0"/>
            <a:r>
              <a:rPr lang="en-US" dirty="0"/>
              <a:t>The standard reuses existing relevant standards where available, and introduces new specifications only where necessary.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1468"/>
            <a:ext cx="10515600" cy="4910026"/>
          </a:xfrm>
        </p:spPr>
        <p:txBody>
          <a:bodyPr>
            <a:noAutofit/>
          </a:bodyPr>
          <a:lstStyle/>
          <a:p>
            <a:r>
              <a:rPr lang="en-IN" dirty="0"/>
              <a:t>Domestic Security </a:t>
            </a:r>
            <a:r>
              <a:rPr lang="en-IN" dirty="0" smtClean="0"/>
              <a:t>purpose.</a:t>
            </a:r>
          </a:p>
          <a:p>
            <a:r>
              <a:rPr lang="en-IN" dirty="0" smtClean="0"/>
              <a:t>For </a:t>
            </a:r>
            <a:r>
              <a:rPr lang="en-IN" dirty="0"/>
              <a:t>performing Interoperability between various devices all over the globe.      </a:t>
            </a:r>
            <a:endParaRPr lang="en-IN" dirty="0" smtClean="0"/>
          </a:p>
          <a:p>
            <a:r>
              <a:rPr lang="en-IN" dirty="0" smtClean="0"/>
              <a:t>Video </a:t>
            </a:r>
            <a:r>
              <a:rPr lang="en-IN" dirty="0"/>
              <a:t>surveillance and </a:t>
            </a:r>
            <a:r>
              <a:rPr lang="en-IN" dirty="0" smtClean="0"/>
              <a:t>monitoring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Organizational </a:t>
            </a:r>
            <a:r>
              <a:rPr lang="en-US" dirty="0"/>
              <a:t>Security </a:t>
            </a:r>
            <a:r>
              <a:rPr lang="en-US" dirty="0" smtClean="0"/>
              <a:t>surveillance </a:t>
            </a:r>
            <a:r>
              <a:rPr lang="en-US" dirty="0"/>
              <a:t>with motion detection and image </a:t>
            </a:r>
            <a:r>
              <a:rPr lang="en-US" dirty="0" smtClean="0"/>
              <a:t>processing.</a:t>
            </a:r>
            <a:endParaRPr lang="en-US" dirty="0"/>
          </a:p>
          <a:p>
            <a:r>
              <a:rPr lang="en-US" dirty="0" smtClean="0"/>
              <a:t>Organizational </a:t>
            </a:r>
            <a:r>
              <a:rPr lang="en-US" dirty="0"/>
              <a:t>level authentication using face recognition.</a:t>
            </a:r>
          </a:p>
          <a:p>
            <a:r>
              <a:rPr lang="en-US" dirty="0" smtClean="0"/>
              <a:t>Automatic </a:t>
            </a:r>
            <a:r>
              <a:rPr lang="en-US" dirty="0"/>
              <a:t>device discovery.</a:t>
            </a:r>
          </a:p>
          <a:p>
            <a:r>
              <a:rPr lang="en-US" dirty="0" smtClean="0"/>
              <a:t>Standardization </a:t>
            </a:r>
            <a:r>
              <a:rPr lang="en-US" dirty="0"/>
              <a:t>of communication between IP-based physical security.</a:t>
            </a:r>
          </a:p>
          <a:p>
            <a:r>
              <a:rPr lang="en-US" dirty="0" smtClean="0"/>
              <a:t>Interoperability </a:t>
            </a:r>
            <a:r>
              <a:rPr lang="en-US" dirty="0"/>
              <a:t>between IP-based physical security products regardless of manufacturer.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Publication and 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 </a:t>
            </a:r>
            <a:endParaRPr lang="en-IN" dirty="0"/>
          </a:p>
          <a:p>
            <a:r>
              <a:rPr lang="en-IN" dirty="0"/>
              <a:t>1) Published paper in “</a:t>
            </a:r>
            <a:r>
              <a:rPr lang="en-IN" b="1" dirty="0"/>
              <a:t>International Journal of Emerging Technology and Advanced Engineering</a:t>
            </a:r>
            <a:r>
              <a:rPr lang="en-IN" dirty="0"/>
              <a:t>”.  In this paper we discussed the idea of our project and the way we are going to implement it.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US" dirty="0"/>
              <a:t>Yogiraj Awati, Rahul Gutal, Abhijeet Bhintade, Saurabh Taware, “</a:t>
            </a:r>
            <a:r>
              <a:rPr lang="en-GB" dirty="0" err="1"/>
              <a:t>Onvifsense</a:t>
            </a:r>
            <a:r>
              <a:rPr lang="en-IN" dirty="0"/>
              <a:t>: </a:t>
            </a:r>
            <a:r>
              <a:rPr lang="en-IN" dirty="0" smtClean="0"/>
              <a:t>   ONVIF </a:t>
            </a:r>
            <a:r>
              <a:rPr lang="en-IN" dirty="0"/>
              <a:t>Network Device Accessibility Application</a:t>
            </a:r>
            <a:r>
              <a:rPr lang="en-US" dirty="0"/>
              <a:t>”, ISSN 2250-2459, ISO 9001:2008 </a:t>
            </a:r>
            <a:r>
              <a:rPr lang="en-US" dirty="0" smtClean="0"/>
              <a:t> Certified </a:t>
            </a:r>
            <a:r>
              <a:rPr lang="en-US" dirty="0"/>
              <a:t>Journal, Volume 3, Issue 4, April 2013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2) Presented project in “</a:t>
            </a:r>
            <a:r>
              <a:rPr lang="en-US" b="1" dirty="0" err="1"/>
              <a:t>Avishkar</a:t>
            </a:r>
            <a:r>
              <a:rPr lang="en-US" b="1" dirty="0"/>
              <a:t> 2013</a:t>
            </a:r>
            <a:r>
              <a:rPr lang="en-US" dirty="0"/>
              <a:t>” Project competition. It was a national level project presentation competition which was conducted by Pune University.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b="1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9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PROBLEM STATEMENT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T</a:t>
            </a:r>
            <a:r>
              <a:rPr lang="en-US" sz="3200" dirty="0" smtClean="0"/>
              <a:t>o provide a mechanism by devising a GUI application that facilitates interoperability between several network devices of different vendors and discovery of network devices implementing target services.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62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2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REFRENCES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3385"/>
            <a:ext cx="10515600" cy="6841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 </a:t>
            </a:r>
            <a:endParaRPr lang="en-US" dirty="0" smtClean="0"/>
          </a:p>
          <a:p>
            <a:r>
              <a:rPr lang="en-IN" sz="1800" dirty="0" smtClean="0"/>
              <a:t>[1] ONVIF, ONVIF™ Core specification, Version 2.2. May, 2012. [Online] Available: </a:t>
            </a:r>
            <a:r>
              <a:rPr lang="en-IN" sz="1800" dirty="0" smtClean="0">
                <a:hlinkClick r:id="rId2"/>
              </a:rPr>
              <a:t>http://www.onvif.org/specs/DocMap.html</a:t>
            </a:r>
            <a:endParaRPr lang="en-US" sz="1800" dirty="0" smtClean="0"/>
          </a:p>
          <a:p>
            <a:r>
              <a:rPr lang="en-US" sz="1800" dirty="0" smtClean="0"/>
              <a:t>[</a:t>
            </a:r>
            <a:r>
              <a:rPr lang="en-US" sz="1800" dirty="0"/>
              <a:t>2] </a:t>
            </a:r>
            <a:r>
              <a:rPr lang="en-US" sz="1800" dirty="0" err="1"/>
              <a:t>Sérgio</a:t>
            </a:r>
            <a:r>
              <a:rPr lang="en-US" sz="1800" dirty="0"/>
              <a:t> F. Lope, </a:t>
            </a:r>
            <a:r>
              <a:rPr lang="en-US" sz="1800" dirty="0" err="1"/>
              <a:t>Sérgio</a:t>
            </a:r>
            <a:r>
              <a:rPr lang="en-US" sz="1800" dirty="0"/>
              <a:t> Silva, José Mendes, “Development of a library for clients of ONVIF video cameras: challenges and solutions”, 978-1-4673-4569-9/13/$31.00 ©2013 IEEE</a:t>
            </a:r>
          </a:p>
          <a:p>
            <a:r>
              <a:rPr lang="en-US" sz="1800" dirty="0"/>
              <a:t>[3] </a:t>
            </a:r>
            <a:r>
              <a:rPr lang="en-US" sz="1800" dirty="0" err="1"/>
              <a:t>Senst</a:t>
            </a:r>
            <a:r>
              <a:rPr lang="en-US" sz="1800" dirty="0"/>
              <a:t>, T.; </a:t>
            </a:r>
            <a:r>
              <a:rPr lang="en-US" sz="1800" dirty="0" err="1"/>
              <a:t>Patzold</a:t>
            </a:r>
            <a:r>
              <a:rPr lang="en-US" sz="1800" dirty="0"/>
              <a:t>, M.; </a:t>
            </a:r>
            <a:r>
              <a:rPr lang="en-US" sz="1800" dirty="0" err="1"/>
              <a:t>Evangelio</a:t>
            </a:r>
            <a:r>
              <a:rPr lang="en-US" sz="1800" dirty="0"/>
              <a:t>, R.H.; </a:t>
            </a:r>
            <a:r>
              <a:rPr lang="en-US" sz="1800" dirty="0" err="1"/>
              <a:t>Eiselein</a:t>
            </a:r>
            <a:r>
              <a:rPr lang="en-US" sz="1800" dirty="0"/>
              <a:t>, V.; Keller, I.; </a:t>
            </a:r>
            <a:r>
              <a:rPr lang="en-US" sz="1800" dirty="0" err="1"/>
              <a:t>Sikora</a:t>
            </a:r>
            <a:r>
              <a:rPr lang="en-US" sz="1800" dirty="0"/>
              <a:t>, T.; "On building decentralized wide-area surveillance networks based on ONVIF," Advanced Video and Signal-Based Surveillance (AVSS), 2011 8th IEEE International Conference on, vol., no., pp.420-423, Aug. 30 2011-Sept. 2 2011</a:t>
            </a:r>
          </a:p>
          <a:p>
            <a:r>
              <a:rPr lang="en-US" sz="1800" dirty="0"/>
              <a:t>[4] Yi-</a:t>
            </a:r>
            <a:r>
              <a:rPr lang="en-US" sz="1800" dirty="0" err="1"/>
              <a:t>Hsing</a:t>
            </a:r>
            <a:r>
              <a:rPr lang="en-US" sz="1800" dirty="0"/>
              <a:t> Tsai; Jung-</a:t>
            </a:r>
            <a:r>
              <a:rPr lang="en-US" sz="1800" dirty="0" err="1"/>
              <a:t>Kuang</a:t>
            </a:r>
            <a:r>
              <a:rPr lang="en-US" sz="1800" dirty="0"/>
              <a:t> Hsu; Yun-</a:t>
            </a:r>
            <a:r>
              <a:rPr lang="en-US" sz="1800" dirty="0" err="1"/>
              <a:t>Ei</a:t>
            </a:r>
            <a:r>
              <a:rPr lang="en-US" sz="1800" dirty="0"/>
              <a:t> Wu; Wei-Feng Huang; "Distributed Multimedia Content Processing in ONVIF Surveillance System," Future Computer Sciences and Application (ICFCSA), 2011 International Conference on, vol., no., pp.70-73, 18-19 June 2011</a:t>
            </a:r>
          </a:p>
          <a:p>
            <a:r>
              <a:rPr lang="en-US" sz="1800" dirty="0"/>
              <a:t>[5] J. Beatty et al., XMLSOAP, Web Services Dynamic Discovery (WS-Discovery), April 2005.[Online] Available : http://specs.xmlsoap.org/ws/2005/04/discovery/wsdiscovery.pdf.</a:t>
            </a:r>
          </a:p>
          <a:p>
            <a:r>
              <a:rPr lang="en-US" sz="1800" dirty="0"/>
              <a:t>[6] W3C Web Services Description Language (WSDL) 1.1 [Online]</a:t>
            </a:r>
          </a:p>
          <a:p>
            <a:r>
              <a:rPr lang="en-US" sz="1800" dirty="0"/>
              <a:t>         </a:t>
            </a:r>
            <a:r>
              <a:rPr lang="en-IN" sz="1800" dirty="0"/>
              <a:t>[Online] Available: </a:t>
            </a:r>
            <a:r>
              <a:rPr lang="en-IN" sz="1800" dirty="0">
                <a:hlinkClick r:id="rId3"/>
              </a:rPr>
              <a:t>http://en.wikipedia.org/wiki/Queue_(abstract_data_type)</a:t>
            </a:r>
            <a:endParaRPr lang="en-US" sz="1800" dirty="0"/>
          </a:p>
          <a:p>
            <a:r>
              <a:rPr lang="en-IN" sz="1800" dirty="0"/>
              <a:t>[7] "Port Numbers," February 2005. ([Online] Available: </a:t>
            </a:r>
            <a:r>
              <a:rPr lang="en-IN" sz="1800" dirty="0">
                <a:hlinkClick r:id="rId4"/>
              </a:rPr>
              <a:t>http://www.iana.org/assignments/port-numbers</a:t>
            </a:r>
            <a:r>
              <a:rPr lang="en-IN" sz="1800" dirty="0"/>
              <a:t>.)</a:t>
            </a:r>
            <a:endParaRPr lang="en-US" sz="1800" dirty="0"/>
          </a:p>
          <a:p>
            <a:r>
              <a:rPr lang="en-US" sz="1800" dirty="0" smtClean="0"/>
              <a:t>[8] </a:t>
            </a:r>
            <a:r>
              <a:rPr lang="en-US" sz="1800" dirty="0"/>
              <a:t>T. Berners-Lee, et al, "Uniform Resource Identifiers (URI): Generic Syntax," August 1998. ([Online] Available: http://www.ietf.org/rfc/rfc2396.txt.)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499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project introduces the idea of </a:t>
            </a:r>
            <a:r>
              <a:rPr lang="en-AU" dirty="0" err="1"/>
              <a:t>OnvifSense</a:t>
            </a:r>
            <a:r>
              <a:rPr lang="en-AU" dirty="0"/>
              <a:t> application, that eases the interoperability and communication between various network devices which are ONVIF standardized. The key components of </a:t>
            </a:r>
            <a:r>
              <a:rPr lang="en-AU" dirty="0" err="1"/>
              <a:t>OnvifSense</a:t>
            </a:r>
            <a:r>
              <a:rPr lang="en-AU" dirty="0"/>
              <a:t> are device discovery and services which utilize scope and attribute types of the device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 processing on client side is considerably reduced by shifting operations on cloud which helps to create efficient </a:t>
            </a:r>
            <a:r>
              <a:rPr lang="en-AU" smtClean="0"/>
              <a:t>network 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5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dirty="0" smtClean="0"/>
              <a:t>THANK YOU!!!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60471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ABOUT ONVIF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658" y="1481070"/>
            <a:ext cx="10515600" cy="4712984"/>
          </a:xfrm>
        </p:spPr>
        <p:txBody>
          <a:bodyPr>
            <a:noAutofit/>
          </a:bodyPr>
          <a:lstStyle/>
          <a:p>
            <a:endParaRPr lang="en-US" sz="2000" b="0" i="0" u="none" strike="noStrike" baseline="0" dirty="0" smtClean="0"/>
          </a:p>
          <a:p>
            <a:r>
              <a:rPr lang="en-US" sz="3200" b="0" i="0" u="none" strike="noStrike" baseline="0" dirty="0" smtClean="0"/>
              <a:t>Open Network Video Interface Forum (ONVIF) is an open industry forum which was established</a:t>
            </a:r>
            <a:r>
              <a:rPr lang="en-US" sz="3200" b="0" i="0" u="none" strike="noStrike" dirty="0" smtClean="0"/>
              <a:t> </a:t>
            </a:r>
            <a:r>
              <a:rPr lang="en-US" sz="3200" b="0" i="0" u="none" strike="noStrike" baseline="0" dirty="0" smtClean="0"/>
              <a:t>in 2008 by Axis Communications, Bosch Security Systems, and Sony Corporation.</a:t>
            </a:r>
          </a:p>
          <a:p>
            <a:r>
              <a:rPr lang="en-US" sz="3200" b="0" i="0" u="none" strike="noStrike" baseline="0" dirty="0" smtClean="0"/>
              <a:t> It is committed</a:t>
            </a:r>
            <a:r>
              <a:rPr lang="en-US" sz="3200" b="0" i="0" u="none" strike="noStrike" dirty="0" smtClean="0"/>
              <a:t> </a:t>
            </a:r>
            <a:r>
              <a:rPr lang="en-US" sz="3200" b="0" i="0" u="none" strike="noStrike" baseline="0" dirty="0" smtClean="0"/>
              <a:t>to standardize communication between network devices to ensure interoperability between</a:t>
            </a:r>
            <a:r>
              <a:rPr lang="en-US" sz="3200" b="0" i="0" u="none" strike="noStrike" dirty="0" smtClean="0"/>
              <a:t> </a:t>
            </a:r>
            <a:r>
              <a:rPr lang="en-US" sz="3200" b="0" i="0" u="none" strike="noStrike" baseline="0" dirty="0" smtClean="0"/>
              <a:t>network products for the security market</a:t>
            </a:r>
            <a:r>
              <a:rPr lang="en-US" sz="2400" dirty="0"/>
              <a:t>.</a:t>
            </a:r>
            <a:endParaRPr lang="en-US" sz="2400" b="0" i="0" u="none" strike="noStrike" baseline="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51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To provide common base for fully interoperable network implementation.</a:t>
            </a:r>
          </a:p>
          <a:p>
            <a:pPr lvl="0"/>
            <a:r>
              <a:rPr lang="en-IN" dirty="0" smtClean="0"/>
              <a:t>Combine </a:t>
            </a:r>
            <a:r>
              <a:rPr lang="en-IN" dirty="0"/>
              <a:t>management of clients and network devices.</a:t>
            </a:r>
            <a:endParaRPr lang="en-US" dirty="0"/>
          </a:p>
          <a:p>
            <a:pPr lvl="0"/>
            <a:r>
              <a:rPr lang="en-IN" dirty="0"/>
              <a:t>Maintaining history of clients and </a:t>
            </a:r>
            <a:r>
              <a:rPr lang="en-IN" dirty="0" smtClean="0"/>
              <a:t>devices that implement target services.</a:t>
            </a:r>
            <a:endParaRPr lang="en-US" dirty="0"/>
          </a:p>
          <a:p>
            <a:pPr lvl="0"/>
            <a:r>
              <a:rPr lang="en-IN" dirty="0"/>
              <a:t>Maintaining capabilities and attributes of network devices. </a:t>
            </a:r>
            <a:endParaRPr lang="en-US" dirty="0"/>
          </a:p>
          <a:p>
            <a:pPr lvl="0"/>
            <a:r>
              <a:rPr lang="en-IN" dirty="0"/>
              <a:t>A simple framework that clearly defines management of clients and network devices</a:t>
            </a:r>
            <a:endParaRPr lang="en-US" dirty="0"/>
          </a:p>
          <a:p>
            <a:pPr lvl="0"/>
            <a:r>
              <a:rPr lang="en-IN" dirty="0"/>
              <a:t>Open source product that can be further improved.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SYSTEM OVERVIEW</a:t>
            </a:r>
            <a:endParaRPr lang="en-US" b="1" dirty="0"/>
          </a:p>
        </p:txBody>
      </p:sp>
      <p:pic>
        <p:nvPicPr>
          <p:cNvPr id="4" name="Content Placeholder 3" descr="C:\Users\Yogiraj\Desktop\System Architec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38" y="1504060"/>
            <a:ext cx="6896456" cy="5153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55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SYSTEM ARCHITECTURE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785" y="1284287"/>
            <a:ext cx="5530429" cy="5206665"/>
          </a:xfrm>
        </p:spPr>
      </p:pic>
    </p:spTree>
    <p:extLst>
      <p:ext uri="{BB962C8B-B14F-4D97-AF65-F5344CB8AC3E}">
        <p14:creationId xmlns:p14="http://schemas.microsoft.com/office/powerpoint/2010/main" val="25803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Project 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1)NetBeans 7.1</a:t>
            </a:r>
          </a:p>
          <a:p>
            <a:r>
              <a:rPr lang="en-IN" dirty="0" smtClean="0"/>
              <a:t>2)</a:t>
            </a:r>
            <a:r>
              <a:rPr lang="en-IN" dirty="0" err="1" smtClean="0"/>
              <a:t>MySql</a:t>
            </a:r>
            <a:r>
              <a:rPr lang="en-IN" dirty="0" smtClean="0"/>
              <a:t> 5.1 (32-bit)</a:t>
            </a:r>
          </a:p>
          <a:p>
            <a:r>
              <a:rPr lang="en-IN" dirty="0" smtClean="0"/>
              <a:t>3)jdk6U_16 (32-bit)</a:t>
            </a:r>
          </a:p>
          <a:p>
            <a:r>
              <a:rPr lang="en-IN" dirty="0" smtClean="0"/>
              <a:t>4)</a:t>
            </a:r>
            <a:r>
              <a:rPr lang="en-IN" dirty="0" err="1" smtClean="0"/>
              <a:t>Jmyron</a:t>
            </a:r>
            <a:r>
              <a:rPr lang="en-IN" dirty="0" smtClean="0"/>
              <a:t> Library</a:t>
            </a:r>
          </a:p>
          <a:p>
            <a:r>
              <a:rPr lang="en-IN" dirty="0" smtClean="0"/>
              <a:t>5)Establish LAN</a:t>
            </a:r>
          </a:p>
          <a:p>
            <a:r>
              <a:rPr lang="en-IN" dirty="0" smtClean="0"/>
              <a:t>6)Language used:- JAVA</a:t>
            </a:r>
          </a:p>
        </p:txBody>
      </p:sp>
    </p:spTree>
    <p:extLst>
      <p:ext uri="{BB962C8B-B14F-4D97-AF65-F5344CB8AC3E}">
        <p14:creationId xmlns:p14="http://schemas.microsoft.com/office/powerpoint/2010/main" val="186934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Database 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1)</a:t>
            </a:r>
            <a:r>
              <a:rPr lang="en-IN" dirty="0" err="1" smtClean="0"/>
              <a:t>deviceDetails</a:t>
            </a:r>
            <a:r>
              <a:rPr lang="en-IN" dirty="0" smtClean="0"/>
              <a:t> (</a:t>
            </a:r>
            <a:r>
              <a:rPr lang="en-IN" dirty="0" err="1" smtClean="0"/>
              <a:t>iD</a:t>
            </a:r>
            <a:r>
              <a:rPr lang="en-IN" dirty="0" smtClean="0"/>
              <a:t> (</a:t>
            </a:r>
            <a:r>
              <a:rPr lang="en-IN" dirty="0" err="1" smtClean="0"/>
              <a:t>pk</a:t>
            </a:r>
            <a:r>
              <a:rPr lang="en-IN" dirty="0" smtClean="0"/>
              <a:t>) ,</a:t>
            </a:r>
            <a:r>
              <a:rPr lang="en-IN" dirty="0" err="1" smtClean="0"/>
              <a:t>deviceName</a:t>
            </a:r>
            <a:r>
              <a:rPr lang="en-IN" dirty="0" smtClean="0"/>
              <a:t> ,</a:t>
            </a:r>
            <a:r>
              <a:rPr lang="en-IN" dirty="0" err="1" smtClean="0"/>
              <a:t>devType</a:t>
            </a:r>
            <a:r>
              <a:rPr lang="en-IN" dirty="0" smtClean="0"/>
              <a:t> ,location ,</a:t>
            </a:r>
            <a:r>
              <a:rPr lang="en-IN" dirty="0" err="1" smtClean="0"/>
              <a:t>serviceType</a:t>
            </a:r>
            <a:r>
              <a:rPr lang="en-IN" dirty="0" smtClean="0"/>
              <a:t> )</a:t>
            </a:r>
          </a:p>
          <a:p>
            <a:endParaRPr lang="en-IN" dirty="0"/>
          </a:p>
          <a:p>
            <a:r>
              <a:rPr lang="en-IN" dirty="0" smtClean="0"/>
              <a:t>2)</a:t>
            </a:r>
            <a:r>
              <a:rPr lang="en-IN" dirty="0"/>
              <a:t> </a:t>
            </a:r>
            <a:r>
              <a:rPr lang="en-IN" dirty="0" err="1" smtClean="0"/>
              <a:t>userData</a:t>
            </a:r>
            <a:r>
              <a:rPr lang="en-IN" dirty="0" smtClean="0"/>
              <a:t> (</a:t>
            </a:r>
            <a:r>
              <a:rPr lang="en-IN" dirty="0" err="1" smtClean="0"/>
              <a:t>piD</a:t>
            </a:r>
            <a:r>
              <a:rPr lang="en-IN" dirty="0" smtClean="0"/>
              <a:t> (</a:t>
            </a:r>
            <a:r>
              <a:rPr lang="en-IN" dirty="0" err="1" smtClean="0"/>
              <a:t>pk</a:t>
            </a:r>
            <a:r>
              <a:rPr lang="en-IN" dirty="0" smtClean="0"/>
              <a:t>) ,</a:t>
            </a:r>
            <a:r>
              <a:rPr lang="en-IN" dirty="0" err="1" smtClean="0"/>
              <a:t>devID</a:t>
            </a:r>
            <a:r>
              <a:rPr lang="en-IN" dirty="0" smtClean="0"/>
              <a:t> references </a:t>
            </a:r>
            <a:r>
              <a:rPr lang="en-IN" dirty="0" err="1" smtClean="0"/>
              <a:t>devicedetails.ID,deviceName</a:t>
            </a:r>
            <a:r>
              <a:rPr lang="en-IN" dirty="0" smtClean="0"/>
              <a:t> ,</a:t>
            </a:r>
            <a:r>
              <a:rPr lang="en-IN" dirty="0" err="1" smtClean="0"/>
              <a:t>width,height</a:t>
            </a:r>
            <a:r>
              <a:rPr lang="en-IN" dirty="0" smtClean="0"/>
              <a:t> ,</a:t>
            </a:r>
            <a:r>
              <a:rPr lang="en-IN" dirty="0" err="1" smtClean="0"/>
              <a:t>mydate</a:t>
            </a:r>
            <a:r>
              <a:rPr lang="en-IN" dirty="0" smtClean="0"/>
              <a:t> ,image </a:t>
            </a:r>
            <a:r>
              <a:rPr lang="en-IN" dirty="0" err="1" smtClean="0"/>
              <a:t>mediumBlob</a:t>
            </a:r>
            <a:r>
              <a:rPr lang="en-IN" dirty="0" smtClean="0"/>
              <a:t>,</a:t>
            </a:r>
            <a:r>
              <a:rPr lang="en-IN" dirty="0"/>
              <a:t> state </a:t>
            </a:r>
            <a:r>
              <a:rPr lang="en-IN" dirty="0" smtClean="0"/>
              <a:t>)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3) client(</a:t>
            </a:r>
            <a:r>
              <a:rPr lang="en-IN" dirty="0" err="1" smtClean="0"/>
              <a:t>ClientId</a:t>
            </a:r>
            <a:r>
              <a:rPr lang="en-IN" dirty="0" smtClean="0"/>
              <a:t> (</a:t>
            </a:r>
            <a:r>
              <a:rPr lang="en-IN" dirty="0" err="1" smtClean="0"/>
              <a:t>pk</a:t>
            </a:r>
            <a:r>
              <a:rPr lang="en-IN" dirty="0" smtClean="0"/>
              <a:t>) ,password ,</a:t>
            </a:r>
            <a:r>
              <a:rPr lang="en-IN" dirty="0" err="1" smtClean="0"/>
              <a:t>mobile_number</a:t>
            </a:r>
            <a:r>
              <a:rPr lang="en-IN" dirty="0" smtClean="0"/>
              <a:t> ,</a:t>
            </a:r>
            <a:r>
              <a:rPr lang="en-IN" dirty="0" err="1" smtClean="0"/>
              <a:t>emailID</a:t>
            </a:r>
            <a:r>
              <a:rPr lang="en-IN" dirty="0" smtClean="0"/>
              <a:t> )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1310</Words>
  <Application>Microsoft Office PowerPoint</Application>
  <PresentationFormat>Widescreen</PresentationFormat>
  <Paragraphs>192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1_Office Theme</vt:lpstr>
      <vt:lpstr>2_Office Theme</vt:lpstr>
      <vt:lpstr>3_Office Theme</vt:lpstr>
      <vt:lpstr>4_Office Theme</vt:lpstr>
      <vt:lpstr>OnvifSense</vt:lpstr>
      <vt:lpstr>OnvifSense</vt:lpstr>
      <vt:lpstr>PROBLEM STATEMENT</vt:lpstr>
      <vt:lpstr>ABOUT ONVIF</vt:lpstr>
      <vt:lpstr>OBJECTIVES</vt:lpstr>
      <vt:lpstr>SYSTEM OVERVIEW</vt:lpstr>
      <vt:lpstr>SYSTEM ARCHITECTURE</vt:lpstr>
      <vt:lpstr>Project Prerequisite</vt:lpstr>
      <vt:lpstr>Database Configuration</vt:lpstr>
      <vt:lpstr>Function invoked by client</vt:lpstr>
      <vt:lpstr>Client accessing service</vt:lpstr>
      <vt:lpstr>Searching Functionality</vt:lpstr>
      <vt:lpstr>Client side Algorithm</vt:lpstr>
      <vt:lpstr>Server side Algorithm</vt:lpstr>
      <vt:lpstr>VideoStreaming</vt:lpstr>
      <vt:lpstr>StreamVideo</vt:lpstr>
      <vt:lpstr>CLOUD</vt:lpstr>
      <vt:lpstr> Timer</vt:lpstr>
      <vt:lpstr>JMyron</vt:lpstr>
      <vt:lpstr>ImageTransform()</vt:lpstr>
      <vt:lpstr>Pixel format to Byte format</vt:lpstr>
      <vt:lpstr> Byte format to Pixel format</vt:lpstr>
      <vt:lpstr>TEST CASE 1</vt:lpstr>
      <vt:lpstr>TEST CASE 2</vt:lpstr>
      <vt:lpstr>TEST CASE 3</vt:lpstr>
      <vt:lpstr>TEST CASE 4</vt:lpstr>
      <vt:lpstr>ADVANTAGES</vt:lpstr>
      <vt:lpstr>APPLICATIONS</vt:lpstr>
      <vt:lpstr>Publication and Presentation</vt:lpstr>
      <vt:lpstr>REFRENCES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Side…</dc:title>
  <dc:creator>Yogiraj Awati</dc:creator>
  <cp:lastModifiedBy>Yogiraj Awati</cp:lastModifiedBy>
  <cp:revision>55</cp:revision>
  <dcterms:created xsi:type="dcterms:W3CDTF">2014-05-29T04:37:02Z</dcterms:created>
  <dcterms:modified xsi:type="dcterms:W3CDTF">2014-06-01T04:24:07Z</dcterms:modified>
</cp:coreProperties>
</file>