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sldIdLst>
    <p:sldId id="257" r:id="rId2"/>
    <p:sldId id="258" r:id="rId3"/>
    <p:sldId id="260" r:id="rId4"/>
    <p:sldId id="261" r:id="rId5"/>
    <p:sldId id="267" r:id="rId6"/>
    <p:sldId id="293" r:id="rId7"/>
    <p:sldId id="262" r:id="rId8"/>
    <p:sldId id="265" r:id="rId9"/>
    <p:sldId id="296" r:id="rId10"/>
    <p:sldId id="263" r:id="rId11"/>
    <p:sldId id="264" r:id="rId12"/>
    <p:sldId id="266" r:id="rId13"/>
    <p:sldId id="269" r:id="rId14"/>
    <p:sldId id="272" r:id="rId15"/>
    <p:sldId id="273" r:id="rId16"/>
    <p:sldId id="268" r:id="rId17"/>
    <p:sldId id="288" r:id="rId18"/>
    <p:sldId id="278" r:id="rId19"/>
    <p:sldId id="279" r:id="rId20"/>
    <p:sldId id="286" r:id="rId21"/>
    <p:sldId id="282" r:id="rId22"/>
    <p:sldId id="283" r:id="rId23"/>
    <p:sldId id="294" r:id="rId24"/>
    <p:sldId id="295" r:id="rId25"/>
    <p:sldId id="287" r:id="rId26"/>
    <p:sldId id="291" r:id="rId27"/>
    <p:sldId id="292" r:id="rId28"/>
    <p:sldId id="280"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C0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5" d="100"/>
          <a:sy n="85"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F42078-2855-412D-939D-69B2315D5DF4}" type="datetimeFigureOut">
              <a:rPr lang="en-IN" smtClean="0"/>
              <a:t>20-06-2022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AF2DAD1-78E2-42DA-BAAC-D2DD3DB9DC52}" type="slidenum">
              <a:rPr lang="en-IN" smtClean="0"/>
              <a:t>‹#›</a:t>
            </a:fld>
            <a:endParaRPr lang="en-IN" dirty="0"/>
          </a:p>
        </p:txBody>
      </p:sp>
    </p:spTree>
    <p:extLst>
      <p:ext uri="{BB962C8B-B14F-4D97-AF65-F5344CB8AC3E}">
        <p14:creationId xmlns:p14="http://schemas.microsoft.com/office/powerpoint/2010/main" val="39188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42078-2855-412D-939D-69B2315D5DF4}" type="datetimeFigureOut">
              <a:rPr lang="en-IN" smtClean="0"/>
              <a:t>20-06-2022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F2DAD1-78E2-42DA-BAAC-D2DD3DB9DC52}" type="slidenum">
              <a:rPr lang="en-IN" smtClean="0"/>
              <a:t>‹#›</a:t>
            </a:fld>
            <a:endParaRPr lang="en-IN" dirty="0"/>
          </a:p>
        </p:txBody>
      </p:sp>
    </p:spTree>
    <p:extLst>
      <p:ext uri="{BB962C8B-B14F-4D97-AF65-F5344CB8AC3E}">
        <p14:creationId xmlns:p14="http://schemas.microsoft.com/office/powerpoint/2010/main" val="198975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42078-2855-412D-939D-69B2315D5DF4}" type="datetimeFigureOut">
              <a:rPr lang="en-IN" smtClean="0"/>
              <a:t>20-06-2022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F2DAD1-78E2-42DA-BAAC-D2DD3DB9DC52}"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076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1F42078-2855-412D-939D-69B2315D5DF4}" type="datetimeFigureOut">
              <a:rPr lang="en-IN" smtClean="0"/>
              <a:t>20-06-2022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F2DAD1-78E2-42DA-BAAC-D2DD3DB9DC52}" type="slidenum">
              <a:rPr lang="en-IN" smtClean="0"/>
              <a:t>‹#›</a:t>
            </a:fld>
            <a:endParaRPr lang="en-IN" dirty="0"/>
          </a:p>
        </p:txBody>
      </p:sp>
    </p:spTree>
    <p:extLst>
      <p:ext uri="{BB962C8B-B14F-4D97-AF65-F5344CB8AC3E}">
        <p14:creationId xmlns:p14="http://schemas.microsoft.com/office/powerpoint/2010/main" val="1348224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1F42078-2855-412D-939D-69B2315D5DF4}" type="datetimeFigureOut">
              <a:rPr lang="en-IN" smtClean="0"/>
              <a:t>20-06-2022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F2DAD1-78E2-42DA-BAAC-D2DD3DB9DC52}"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6005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1F42078-2855-412D-939D-69B2315D5DF4}" type="datetimeFigureOut">
              <a:rPr lang="en-IN" smtClean="0"/>
              <a:t>20-06-2022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F2DAD1-78E2-42DA-BAAC-D2DD3DB9DC52}" type="slidenum">
              <a:rPr lang="en-IN" smtClean="0"/>
              <a:t>‹#›</a:t>
            </a:fld>
            <a:endParaRPr lang="en-IN" dirty="0"/>
          </a:p>
        </p:txBody>
      </p:sp>
    </p:spTree>
    <p:extLst>
      <p:ext uri="{BB962C8B-B14F-4D97-AF65-F5344CB8AC3E}">
        <p14:creationId xmlns:p14="http://schemas.microsoft.com/office/powerpoint/2010/main" val="787835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42078-2855-412D-939D-69B2315D5DF4}" type="datetimeFigureOut">
              <a:rPr lang="en-IN" smtClean="0"/>
              <a:t>20-06-2022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F2DAD1-78E2-42DA-BAAC-D2DD3DB9DC52}" type="slidenum">
              <a:rPr lang="en-IN" smtClean="0"/>
              <a:t>‹#›</a:t>
            </a:fld>
            <a:endParaRPr lang="en-IN" dirty="0"/>
          </a:p>
        </p:txBody>
      </p:sp>
    </p:spTree>
    <p:extLst>
      <p:ext uri="{BB962C8B-B14F-4D97-AF65-F5344CB8AC3E}">
        <p14:creationId xmlns:p14="http://schemas.microsoft.com/office/powerpoint/2010/main" val="2968028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42078-2855-412D-939D-69B2315D5DF4}" type="datetimeFigureOut">
              <a:rPr lang="en-IN" smtClean="0"/>
              <a:t>20-06-2022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F2DAD1-78E2-42DA-BAAC-D2DD3DB9DC52}" type="slidenum">
              <a:rPr lang="en-IN" smtClean="0"/>
              <a:t>‹#›</a:t>
            </a:fld>
            <a:endParaRPr lang="en-IN" dirty="0"/>
          </a:p>
        </p:txBody>
      </p:sp>
    </p:spTree>
    <p:extLst>
      <p:ext uri="{BB962C8B-B14F-4D97-AF65-F5344CB8AC3E}">
        <p14:creationId xmlns:p14="http://schemas.microsoft.com/office/powerpoint/2010/main" val="204919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42078-2855-412D-939D-69B2315D5DF4}" type="datetimeFigureOut">
              <a:rPr lang="en-IN" smtClean="0"/>
              <a:t>20-06-2022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F2DAD1-78E2-42DA-BAAC-D2DD3DB9DC52}" type="slidenum">
              <a:rPr lang="en-IN" smtClean="0"/>
              <a:t>‹#›</a:t>
            </a:fld>
            <a:endParaRPr lang="en-IN" dirty="0"/>
          </a:p>
        </p:txBody>
      </p:sp>
    </p:spTree>
    <p:extLst>
      <p:ext uri="{BB962C8B-B14F-4D97-AF65-F5344CB8AC3E}">
        <p14:creationId xmlns:p14="http://schemas.microsoft.com/office/powerpoint/2010/main" val="129754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42078-2855-412D-939D-69B2315D5DF4}" type="datetimeFigureOut">
              <a:rPr lang="en-IN" smtClean="0"/>
              <a:t>20-06-2022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F2DAD1-78E2-42DA-BAAC-D2DD3DB9DC52}" type="slidenum">
              <a:rPr lang="en-IN" smtClean="0"/>
              <a:t>‹#›</a:t>
            </a:fld>
            <a:endParaRPr lang="en-IN" dirty="0"/>
          </a:p>
        </p:txBody>
      </p:sp>
    </p:spTree>
    <p:extLst>
      <p:ext uri="{BB962C8B-B14F-4D97-AF65-F5344CB8AC3E}">
        <p14:creationId xmlns:p14="http://schemas.microsoft.com/office/powerpoint/2010/main" val="107375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F42078-2855-412D-939D-69B2315D5DF4}" type="datetimeFigureOut">
              <a:rPr lang="en-IN" smtClean="0"/>
              <a:t>20-06-2022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AF2DAD1-78E2-42DA-BAAC-D2DD3DB9DC52}" type="slidenum">
              <a:rPr lang="en-IN" smtClean="0"/>
              <a:t>‹#›</a:t>
            </a:fld>
            <a:endParaRPr lang="en-IN" dirty="0"/>
          </a:p>
        </p:txBody>
      </p:sp>
    </p:spTree>
    <p:extLst>
      <p:ext uri="{BB962C8B-B14F-4D97-AF65-F5344CB8AC3E}">
        <p14:creationId xmlns:p14="http://schemas.microsoft.com/office/powerpoint/2010/main" val="835336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F42078-2855-412D-939D-69B2315D5DF4}" type="datetimeFigureOut">
              <a:rPr lang="en-IN" smtClean="0"/>
              <a:t>20-06-2022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AF2DAD1-78E2-42DA-BAAC-D2DD3DB9DC52}" type="slidenum">
              <a:rPr lang="en-IN" smtClean="0"/>
              <a:t>‹#›</a:t>
            </a:fld>
            <a:endParaRPr lang="en-IN" dirty="0"/>
          </a:p>
        </p:txBody>
      </p:sp>
    </p:spTree>
    <p:extLst>
      <p:ext uri="{BB962C8B-B14F-4D97-AF65-F5344CB8AC3E}">
        <p14:creationId xmlns:p14="http://schemas.microsoft.com/office/powerpoint/2010/main" val="4168776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F42078-2855-412D-939D-69B2315D5DF4}" type="datetimeFigureOut">
              <a:rPr lang="en-IN" smtClean="0"/>
              <a:t>20-06-2022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AF2DAD1-78E2-42DA-BAAC-D2DD3DB9DC52}" type="slidenum">
              <a:rPr lang="en-IN" smtClean="0"/>
              <a:t>‹#›</a:t>
            </a:fld>
            <a:endParaRPr lang="en-IN" dirty="0"/>
          </a:p>
        </p:txBody>
      </p:sp>
    </p:spTree>
    <p:extLst>
      <p:ext uri="{BB962C8B-B14F-4D97-AF65-F5344CB8AC3E}">
        <p14:creationId xmlns:p14="http://schemas.microsoft.com/office/powerpoint/2010/main" val="986392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42078-2855-412D-939D-69B2315D5DF4}" type="datetimeFigureOut">
              <a:rPr lang="en-IN" smtClean="0"/>
              <a:t>20-06-2022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AF2DAD1-78E2-42DA-BAAC-D2DD3DB9DC52}" type="slidenum">
              <a:rPr lang="en-IN" smtClean="0"/>
              <a:t>‹#›</a:t>
            </a:fld>
            <a:endParaRPr lang="en-IN" dirty="0"/>
          </a:p>
        </p:txBody>
      </p:sp>
    </p:spTree>
    <p:extLst>
      <p:ext uri="{BB962C8B-B14F-4D97-AF65-F5344CB8AC3E}">
        <p14:creationId xmlns:p14="http://schemas.microsoft.com/office/powerpoint/2010/main" val="386424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F42078-2855-412D-939D-69B2315D5DF4}" type="datetimeFigureOut">
              <a:rPr lang="en-IN" smtClean="0"/>
              <a:t>20-06-2022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AF2DAD1-78E2-42DA-BAAC-D2DD3DB9DC52}" type="slidenum">
              <a:rPr lang="en-IN" smtClean="0"/>
              <a:t>‹#›</a:t>
            </a:fld>
            <a:endParaRPr lang="en-IN" dirty="0"/>
          </a:p>
        </p:txBody>
      </p:sp>
    </p:spTree>
    <p:extLst>
      <p:ext uri="{BB962C8B-B14F-4D97-AF65-F5344CB8AC3E}">
        <p14:creationId xmlns:p14="http://schemas.microsoft.com/office/powerpoint/2010/main" val="490771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F42078-2855-412D-939D-69B2315D5DF4}" type="datetimeFigureOut">
              <a:rPr lang="en-IN" smtClean="0"/>
              <a:t>20-06-2022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F2DAD1-78E2-42DA-BAAC-D2DD3DB9DC52}" type="slidenum">
              <a:rPr lang="en-IN" smtClean="0"/>
              <a:t>‹#›</a:t>
            </a:fld>
            <a:endParaRPr lang="en-IN" dirty="0"/>
          </a:p>
        </p:txBody>
      </p:sp>
    </p:spTree>
    <p:extLst>
      <p:ext uri="{BB962C8B-B14F-4D97-AF65-F5344CB8AC3E}">
        <p14:creationId xmlns:p14="http://schemas.microsoft.com/office/powerpoint/2010/main" val="347787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1F42078-2855-412D-939D-69B2315D5DF4}" type="datetimeFigureOut">
              <a:rPr lang="en-IN" smtClean="0"/>
              <a:t>20-06-2022</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AF2DAD1-78E2-42DA-BAAC-D2DD3DB9DC52}" type="slidenum">
              <a:rPr lang="en-IN" smtClean="0"/>
              <a:t>‹#›</a:t>
            </a:fld>
            <a:endParaRPr lang="en-IN" dirty="0"/>
          </a:p>
        </p:txBody>
      </p:sp>
    </p:spTree>
    <p:extLst>
      <p:ext uri="{BB962C8B-B14F-4D97-AF65-F5344CB8AC3E}">
        <p14:creationId xmlns:p14="http://schemas.microsoft.com/office/powerpoint/2010/main" val="839957840"/>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 id="2147484105" r:id="rId13"/>
    <p:sldLayoutId id="2147484106" r:id="rId14"/>
    <p:sldLayoutId id="2147484107" r:id="rId15"/>
    <p:sldLayoutId id="214748410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8.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wallpaperflare.com/html-logo-code-web-development-text-western-script-communication-wallpaper-pteoa" TargetMode="External"/><Relationship Id="rId7" Type="http://schemas.openxmlformats.org/officeDocument/2006/relationships/image" Target="../media/image12.pn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hyperlink" Target="https://commons.wikimedia.org/wiki/Category:JavaScript_community_logo" TargetMode="External"/><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results?search_query=prepare+a+spotify+clone" TargetMode="External"/><Relationship Id="rId7" Type="http://schemas.openxmlformats.org/officeDocument/2006/relationships/hyperlink" Target="https://spotify.developer.com/" TargetMode="External"/><Relationship Id="rId2" Type="http://schemas.openxmlformats.org/officeDocument/2006/relationships/hyperlink" Target="https://open.spotify.com/" TargetMode="External"/><Relationship Id="rId1" Type="http://schemas.openxmlformats.org/officeDocument/2006/relationships/slideLayout" Target="../slideLayouts/slideLayout2.xml"/><Relationship Id="rId6" Type="http://schemas.openxmlformats.org/officeDocument/2006/relationships/hyperlink" Target="https://expressjs.com/" TargetMode="External"/><Relationship Id="rId5" Type="http://schemas.openxmlformats.org/officeDocument/2006/relationships/hyperlink" Target="https://w3schools.com/" TargetMode="External"/><Relationship Id="rId4" Type="http://schemas.openxmlformats.org/officeDocument/2006/relationships/hyperlink" Target="https://github.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D39B8B-439E-7139-3406-761024C51D28}"/>
              </a:ext>
            </a:extLst>
          </p:cNvPr>
          <p:cNvSpPr txBox="1"/>
          <p:nvPr/>
        </p:nvSpPr>
        <p:spPr>
          <a:xfrm>
            <a:off x="4433046" y="272680"/>
            <a:ext cx="6001870" cy="523220"/>
          </a:xfrm>
          <a:prstGeom prst="rect">
            <a:avLst/>
          </a:prstGeom>
          <a:noFill/>
        </p:spPr>
        <p:txBody>
          <a:bodyPr wrap="square" rtlCol="0">
            <a:spAutoFit/>
          </a:bodyPr>
          <a:lstStyle/>
          <a:p>
            <a:r>
              <a:rPr lang="en-US" sz="2800" dirty="0">
                <a:latin typeface="Arial Black" panose="020B0A04020102020204" pitchFamily="34" charset="0"/>
              </a:rPr>
              <a:t>SPOTIFY CLONE</a:t>
            </a:r>
            <a:endParaRPr lang="en-IN" sz="2800" dirty="0">
              <a:latin typeface="Arial Black" panose="020B0A04020102020204" pitchFamily="34" charset="0"/>
            </a:endParaRPr>
          </a:p>
        </p:txBody>
      </p:sp>
      <p:sp>
        <p:nvSpPr>
          <p:cNvPr id="3" name="TextBox 2">
            <a:extLst>
              <a:ext uri="{FF2B5EF4-FFF2-40B4-BE49-F238E27FC236}">
                <a16:creationId xmlns:a16="http://schemas.microsoft.com/office/drawing/2014/main" id="{70C3437D-6ED0-764D-C4DB-261BF9C21C78}"/>
              </a:ext>
            </a:extLst>
          </p:cNvPr>
          <p:cNvSpPr txBox="1"/>
          <p:nvPr/>
        </p:nvSpPr>
        <p:spPr>
          <a:xfrm>
            <a:off x="4759696" y="811289"/>
            <a:ext cx="2805953" cy="369332"/>
          </a:xfrm>
          <a:prstGeom prst="rect">
            <a:avLst/>
          </a:prstGeom>
          <a:noFill/>
        </p:spPr>
        <p:txBody>
          <a:bodyPr wrap="square" rtlCol="0">
            <a:spAutoFit/>
          </a:bodyPr>
          <a:lstStyle/>
          <a:p>
            <a:r>
              <a:rPr lang="en-US" b="1" dirty="0"/>
              <a:t>A Project Presentation</a:t>
            </a:r>
            <a:endParaRPr lang="en-IN" b="1" dirty="0"/>
          </a:p>
        </p:txBody>
      </p:sp>
      <p:sp>
        <p:nvSpPr>
          <p:cNvPr id="4" name="TextBox 3">
            <a:extLst>
              <a:ext uri="{FF2B5EF4-FFF2-40B4-BE49-F238E27FC236}">
                <a16:creationId xmlns:a16="http://schemas.microsoft.com/office/drawing/2014/main" id="{41D72A36-9DBC-FF16-5F17-6C935D625AF7}"/>
              </a:ext>
            </a:extLst>
          </p:cNvPr>
          <p:cNvSpPr txBox="1"/>
          <p:nvPr/>
        </p:nvSpPr>
        <p:spPr>
          <a:xfrm>
            <a:off x="2447361" y="1429959"/>
            <a:ext cx="7297270" cy="1754326"/>
          </a:xfrm>
          <a:prstGeom prst="rect">
            <a:avLst/>
          </a:prstGeom>
          <a:noFill/>
        </p:spPr>
        <p:txBody>
          <a:bodyPr wrap="square" rtlCol="0">
            <a:spAutoFit/>
          </a:bodyPr>
          <a:lstStyle/>
          <a:p>
            <a:pPr algn="ctr"/>
            <a:r>
              <a:rPr lang="en-US" dirty="0"/>
              <a:t>Submitted in partial fulfilment of the requirements for the award of the degree of</a:t>
            </a:r>
          </a:p>
          <a:p>
            <a:pPr algn="ctr"/>
            <a:endParaRPr lang="en-US" dirty="0"/>
          </a:p>
          <a:p>
            <a:pPr algn="ctr"/>
            <a:r>
              <a:rPr lang="en-US" dirty="0">
                <a:latin typeface="Elephant" panose="02020904090505020303" pitchFamily="18" charset="0"/>
              </a:rPr>
              <a:t>Bachelor of Science</a:t>
            </a:r>
          </a:p>
          <a:p>
            <a:pPr algn="ctr"/>
            <a:r>
              <a:rPr lang="en-US" dirty="0">
                <a:latin typeface="Elephant" panose="02020904090505020303" pitchFamily="18" charset="0"/>
              </a:rPr>
              <a:t>in</a:t>
            </a:r>
          </a:p>
          <a:p>
            <a:pPr algn="ctr"/>
            <a:r>
              <a:rPr lang="en-US" dirty="0">
                <a:latin typeface="Elephant" panose="02020904090505020303" pitchFamily="18" charset="0"/>
              </a:rPr>
              <a:t>Computer Science</a:t>
            </a:r>
            <a:endParaRPr lang="en-IN" dirty="0">
              <a:latin typeface="Elephant" panose="02020904090505020303" pitchFamily="18" charset="0"/>
            </a:endParaRPr>
          </a:p>
        </p:txBody>
      </p:sp>
      <p:sp>
        <p:nvSpPr>
          <p:cNvPr id="5" name="TextBox 4">
            <a:extLst>
              <a:ext uri="{FF2B5EF4-FFF2-40B4-BE49-F238E27FC236}">
                <a16:creationId xmlns:a16="http://schemas.microsoft.com/office/drawing/2014/main" id="{2658FABB-2875-894F-922B-3CC3AB35F093}"/>
              </a:ext>
            </a:extLst>
          </p:cNvPr>
          <p:cNvSpPr txBox="1"/>
          <p:nvPr/>
        </p:nvSpPr>
        <p:spPr>
          <a:xfrm>
            <a:off x="6992467" y="3369160"/>
            <a:ext cx="5504329" cy="1354217"/>
          </a:xfrm>
          <a:prstGeom prst="rect">
            <a:avLst/>
          </a:prstGeom>
          <a:noFill/>
        </p:spPr>
        <p:txBody>
          <a:bodyPr wrap="square" rtlCol="0">
            <a:spAutoFit/>
          </a:bodyPr>
          <a:lstStyle/>
          <a:p>
            <a:pPr algn="ctr"/>
            <a:r>
              <a:rPr lang="en-US" b="1" u="sng" dirty="0">
                <a:latin typeface="Brush Script MT" panose="03060802040406070304" pitchFamily="66" charset="0"/>
              </a:rPr>
              <a:t> </a:t>
            </a:r>
            <a:r>
              <a:rPr lang="en-US" sz="2800" u="sng" dirty="0">
                <a:latin typeface="Brush Script MT" panose="03060802040406070304" pitchFamily="66" charset="0"/>
              </a:rPr>
              <a:t>Submitted By-</a:t>
            </a:r>
          </a:p>
          <a:p>
            <a:pPr algn="ctr"/>
            <a:r>
              <a:rPr lang="en-US" dirty="0"/>
              <a:t>Baivaba Swikruti Dash - 55ROO19005</a:t>
            </a:r>
          </a:p>
          <a:p>
            <a:pPr algn="ctr"/>
            <a:r>
              <a:rPr lang="en-US" dirty="0"/>
              <a:t>K.Yogita – 55R0019013</a:t>
            </a:r>
          </a:p>
          <a:p>
            <a:pPr algn="ctr"/>
            <a:r>
              <a:rPr lang="en-US" dirty="0"/>
              <a:t>Ritika Sahoo – 55R0019020</a:t>
            </a:r>
            <a:endParaRPr lang="en-IN" dirty="0"/>
          </a:p>
        </p:txBody>
      </p:sp>
      <p:sp>
        <p:nvSpPr>
          <p:cNvPr id="6" name="TextBox 5">
            <a:extLst>
              <a:ext uri="{FF2B5EF4-FFF2-40B4-BE49-F238E27FC236}">
                <a16:creationId xmlns:a16="http://schemas.microsoft.com/office/drawing/2014/main" id="{1ED3A410-1074-47DB-43E6-1526737621BF}"/>
              </a:ext>
            </a:extLst>
          </p:cNvPr>
          <p:cNvSpPr txBox="1"/>
          <p:nvPr/>
        </p:nvSpPr>
        <p:spPr>
          <a:xfrm>
            <a:off x="401449" y="3427869"/>
            <a:ext cx="3505200" cy="1354217"/>
          </a:xfrm>
          <a:prstGeom prst="rect">
            <a:avLst/>
          </a:prstGeom>
          <a:noFill/>
        </p:spPr>
        <p:txBody>
          <a:bodyPr wrap="square" rtlCol="0">
            <a:spAutoFit/>
          </a:bodyPr>
          <a:lstStyle/>
          <a:p>
            <a:pPr algn="ctr"/>
            <a:r>
              <a:rPr lang="en-US" sz="2800" u="sng" dirty="0">
                <a:latin typeface="Brush Script MT" panose="03060802040406070304" pitchFamily="66" charset="0"/>
              </a:rPr>
              <a:t>Under the Guidance of</a:t>
            </a:r>
          </a:p>
          <a:p>
            <a:pPr algn="ctr"/>
            <a:r>
              <a:rPr lang="en-US" dirty="0"/>
              <a:t>Dr. Chhabi Rani Panigrahi</a:t>
            </a:r>
          </a:p>
          <a:p>
            <a:pPr algn="ctr"/>
            <a:r>
              <a:rPr lang="en-US" dirty="0"/>
              <a:t>Assistant Professor</a:t>
            </a:r>
          </a:p>
          <a:p>
            <a:endParaRPr lang="en-IN" dirty="0"/>
          </a:p>
        </p:txBody>
      </p:sp>
      <p:pic>
        <p:nvPicPr>
          <p:cNvPr id="8" name="Picture 7">
            <a:extLst>
              <a:ext uri="{FF2B5EF4-FFF2-40B4-BE49-F238E27FC236}">
                <a16:creationId xmlns:a16="http://schemas.microsoft.com/office/drawing/2014/main" id="{6157A067-0016-678C-2287-5DC9B8817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248" y="3369160"/>
            <a:ext cx="2236695" cy="2153901"/>
          </a:xfrm>
          <a:prstGeom prst="rect">
            <a:avLst/>
          </a:prstGeom>
        </p:spPr>
      </p:pic>
      <p:sp>
        <p:nvSpPr>
          <p:cNvPr id="9" name="TextBox 8">
            <a:extLst>
              <a:ext uri="{FF2B5EF4-FFF2-40B4-BE49-F238E27FC236}">
                <a16:creationId xmlns:a16="http://schemas.microsoft.com/office/drawing/2014/main" id="{1AE7D22F-8E86-7C17-D20C-35FFEC8AE5DE}"/>
              </a:ext>
            </a:extLst>
          </p:cNvPr>
          <p:cNvSpPr txBox="1"/>
          <p:nvPr/>
        </p:nvSpPr>
        <p:spPr>
          <a:xfrm>
            <a:off x="1353667" y="5683762"/>
            <a:ext cx="9179859" cy="646331"/>
          </a:xfrm>
          <a:prstGeom prst="rect">
            <a:avLst/>
          </a:prstGeom>
          <a:noFill/>
        </p:spPr>
        <p:txBody>
          <a:bodyPr wrap="square" rtlCol="0">
            <a:spAutoFit/>
          </a:bodyPr>
          <a:lstStyle/>
          <a:p>
            <a:pPr algn="ctr"/>
            <a:r>
              <a:rPr lang="en-US" dirty="0"/>
              <a:t>  </a:t>
            </a:r>
            <a:r>
              <a:rPr lang="en-US" dirty="0">
                <a:latin typeface="Bahnschrift SemiBold SemiConden" panose="020B0502040204020203" pitchFamily="34" charset="0"/>
              </a:rPr>
              <a:t>Department Of Computer Science</a:t>
            </a:r>
          </a:p>
          <a:p>
            <a:pPr algn="ctr"/>
            <a:r>
              <a:rPr lang="en-US" dirty="0">
                <a:latin typeface="Bahnschrift SemiBold" panose="020B0502040204020203" pitchFamily="34" charset="0"/>
              </a:rPr>
              <a:t>RAMA DEVI WOMEN’S UNIVERSITY , BHUBANESWAR</a:t>
            </a:r>
            <a:endParaRPr lang="en-IN" dirty="0">
              <a:latin typeface="Bahnschrift SemiBold" panose="020B0502040204020203" pitchFamily="34" charset="0"/>
            </a:endParaRPr>
          </a:p>
        </p:txBody>
      </p:sp>
      <p:sp>
        <p:nvSpPr>
          <p:cNvPr id="10" name="TextBox 9">
            <a:extLst>
              <a:ext uri="{FF2B5EF4-FFF2-40B4-BE49-F238E27FC236}">
                <a16:creationId xmlns:a16="http://schemas.microsoft.com/office/drawing/2014/main" id="{CBAB6F16-BE66-C612-4BB4-5A307AB61D73}"/>
              </a:ext>
            </a:extLst>
          </p:cNvPr>
          <p:cNvSpPr txBox="1"/>
          <p:nvPr/>
        </p:nvSpPr>
        <p:spPr>
          <a:xfrm>
            <a:off x="4580965" y="6323710"/>
            <a:ext cx="2725270" cy="369332"/>
          </a:xfrm>
          <a:prstGeom prst="rect">
            <a:avLst/>
          </a:prstGeom>
          <a:noFill/>
        </p:spPr>
        <p:txBody>
          <a:bodyPr wrap="square" rtlCol="0">
            <a:spAutoFit/>
          </a:bodyPr>
          <a:lstStyle/>
          <a:p>
            <a:pPr algn="ctr"/>
            <a:r>
              <a:rPr lang="en-US" dirty="0">
                <a:latin typeface="Bodoni MT Black" panose="02070A03080606020203" pitchFamily="18" charset="0"/>
              </a:rPr>
              <a:t>JUNE - 2022</a:t>
            </a:r>
            <a:endParaRPr lang="en-IN" dirty="0">
              <a:latin typeface="Bodoni MT Black" panose="02070A03080606020203" pitchFamily="18" charset="0"/>
            </a:endParaRPr>
          </a:p>
        </p:txBody>
      </p:sp>
    </p:spTree>
    <p:extLst>
      <p:ext uri="{BB962C8B-B14F-4D97-AF65-F5344CB8AC3E}">
        <p14:creationId xmlns:p14="http://schemas.microsoft.com/office/powerpoint/2010/main" val="353729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0AEA-0C96-6957-1D08-ED725C6D471D}"/>
              </a:ext>
            </a:extLst>
          </p:cNvPr>
          <p:cNvSpPr>
            <a:spLocks noGrp="1"/>
          </p:cNvSpPr>
          <p:nvPr>
            <p:ph type="title"/>
          </p:nvPr>
        </p:nvSpPr>
        <p:spPr>
          <a:xfrm>
            <a:off x="1142908" y="2077934"/>
            <a:ext cx="3236912" cy="800100"/>
          </a:xfrm>
          <a:solidFill>
            <a:schemeClr val="accent1">
              <a:lumMod val="40000"/>
              <a:lumOff val="60000"/>
            </a:schemeClr>
          </a:solidFill>
        </p:spPr>
        <p:txBody>
          <a:bodyPr>
            <a:normAutofit/>
          </a:bodyPr>
          <a:lstStyle/>
          <a:p>
            <a:pPr marL="457200" indent="-457200">
              <a:buFont typeface="Wingdings" panose="05000000000000000000" pitchFamily="2" charset="2"/>
              <a:buChar char="q"/>
            </a:pPr>
            <a:r>
              <a:rPr lang="en-IN" sz="2800" dirty="0">
                <a:solidFill>
                  <a:schemeClr val="tx1"/>
                </a:solidFill>
                <a:effectLst>
                  <a:outerShdw blurRad="38100" dist="38100" dir="2700000" algn="tl">
                    <a:srgbClr val="000000">
                      <a:alpha val="43137"/>
                    </a:srgbClr>
                  </a:outerShdw>
                </a:effectLst>
                <a:latin typeface="Arial Black" panose="020B0A04020102020204" pitchFamily="34" charset="0"/>
              </a:rPr>
              <a:t>FEATURES</a:t>
            </a:r>
          </a:p>
        </p:txBody>
      </p:sp>
      <p:pic>
        <p:nvPicPr>
          <p:cNvPr id="5" name="Content Placeholder 4">
            <a:extLst>
              <a:ext uri="{FF2B5EF4-FFF2-40B4-BE49-F238E27FC236}">
                <a16:creationId xmlns:a16="http://schemas.microsoft.com/office/drawing/2014/main" id="{B8FA5574-B54B-7EDC-5B86-F912E592727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600" b="14699"/>
          <a:stretch/>
        </p:blipFill>
        <p:spPr bwMode="auto">
          <a:xfrm>
            <a:off x="5538814" y="360846"/>
            <a:ext cx="717696" cy="687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4" name="Text Placeholder 3">
            <a:extLst>
              <a:ext uri="{FF2B5EF4-FFF2-40B4-BE49-F238E27FC236}">
                <a16:creationId xmlns:a16="http://schemas.microsoft.com/office/drawing/2014/main" id="{ACE44BEC-E31D-862A-1AF7-D6BC0EF61FF1}"/>
              </a:ext>
            </a:extLst>
          </p:cNvPr>
          <p:cNvSpPr>
            <a:spLocks noGrp="1"/>
          </p:cNvSpPr>
          <p:nvPr>
            <p:ph type="body" sz="half" idx="2"/>
          </p:nvPr>
        </p:nvSpPr>
        <p:spPr>
          <a:xfrm>
            <a:off x="847633" y="2244374"/>
            <a:ext cx="4056062" cy="3471186"/>
          </a:xfrm>
        </p:spPr>
        <p:txBody>
          <a:bodyPr/>
          <a:lstStyle/>
          <a:p>
            <a:endParaRPr lang="en-IN" dirty="0"/>
          </a:p>
          <a:p>
            <a:pPr marL="285750" indent="-285750">
              <a:buFont typeface="Wingdings" panose="05000000000000000000" pitchFamily="2" charset="2"/>
              <a:buChar char="q"/>
            </a:pPr>
            <a:endParaRPr lang="en-IN" dirty="0"/>
          </a:p>
          <a:p>
            <a:endParaRPr lang="en-IN" dirty="0"/>
          </a:p>
          <a:p>
            <a:r>
              <a:rPr lang="en-IN" sz="4000" b="1" dirty="0">
                <a:latin typeface="Algerian" panose="04020705040A02060702" pitchFamily="82" charset="0"/>
              </a:rPr>
              <a:t>SPOTIFY CLONE </a:t>
            </a:r>
          </a:p>
        </p:txBody>
      </p:sp>
      <p:sp>
        <p:nvSpPr>
          <p:cNvPr id="6" name="TextBox 5">
            <a:extLst>
              <a:ext uri="{FF2B5EF4-FFF2-40B4-BE49-F238E27FC236}">
                <a16:creationId xmlns:a16="http://schemas.microsoft.com/office/drawing/2014/main" id="{6E215B44-736F-4E8A-49B2-9343161BD3CA}"/>
              </a:ext>
            </a:extLst>
          </p:cNvPr>
          <p:cNvSpPr txBox="1"/>
          <p:nvPr/>
        </p:nvSpPr>
        <p:spPr>
          <a:xfrm>
            <a:off x="6762751" y="638175"/>
            <a:ext cx="4505324" cy="369332"/>
          </a:xfrm>
          <a:prstGeom prst="rect">
            <a:avLst/>
          </a:prstGeom>
          <a:noFill/>
        </p:spPr>
        <p:txBody>
          <a:bodyPr wrap="square" rtlCol="0">
            <a:spAutoFit/>
          </a:bodyPr>
          <a:lstStyle/>
          <a:p>
            <a:r>
              <a:rPr lang="en-IN" dirty="0"/>
              <a:t>REGISTRATION/LOG IN</a:t>
            </a:r>
          </a:p>
        </p:txBody>
      </p:sp>
      <p:pic>
        <p:nvPicPr>
          <p:cNvPr id="7" name="Picture 6">
            <a:extLst>
              <a:ext uri="{FF2B5EF4-FFF2-40B4-BE49-F238E27FC236}">
                <a16:creationId xmlns:a16="http://schemas.microsoft.com/office/drawing/2014/main" id="{8ED04E1B-7A05-3867-D6E3-0DC7DF79BD4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00" b="8729"/>
          <a:stretch/>
        </p:blipFill>
        <p:spPr bwMode="auto">
          <a:xfrm flipH="1">
            <a:off x="5548289" y="1351489"/>
            <a:ext cx="717696" cy="705070"/>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459ABE40-8477-730D-0309-084DE73B29C3}"/>
              </a:ext>
            </a:extLst>
          </p:cNvPr>
          <p:cNvSpPr txBox="1"/>
          <p:nvPr/>
        </p:nvSpPr>
        <p:spPr>
          <a:xfrm>
            <a:off x="6762751" y="1591435"/>
            <a:ext cx="3933825" cy="369332"/>
          </a:xfrm>
          <a:prstGeom prst="rect">
            <a:avLst/>
          </a:prstGeom>
          <a:noFill/>
        </p:spPr>
        <p:txBody>
          <a:bodyPr wrap="square" rtlCol="0">
            <a:spAutoFit/>
          </a:bodyPr>
          <a:lstStyle/>
          <a:p>
            <a:r>
              <a:rPr lang="en-IN" dirty="0"/>
              <a:t>ACCESSING USER PROFILE</a:t>
            </a:r>
          </a:p>
        </p:txBody>
      </p:sp>
      <p:pic>
        <p:nvPicPr>
          <p:cNvPr id="9" name="Picture 8">
            <a:extLst>
              <a:ext uri="{FF2B5EF4-FFF2-40B4-BE49-F238E27FC236}">
                <a16:creationId xmlns:a16="http://schemas.microsoft.com/office/drawing/2014/main" id="{DA9E5A7C-77B4-F541-1306-CBB5846107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8814" y="2397802"/>
            <a:ext cx="717696" cy="7613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6DBD526E-CCC9-A8FD-832A-1E8FDA9652F9}"/>
              </a:ext>
            </a:extLst>
          </p:cNvPr>
          <p:cNvSpPr txBox="1"/>
          <p:nvPr/>
        </p:nvSpPr>
        <p:spPr>
          <a:xfrm>
            <a:off x="6762751" y="2693368"/>
            <a:ext cx="2562224" cy="369332"/>
          </a:xfrm>
          <a:prstGeom prst="rect">
            <a:avLst/>
          </a:prstGeom>
          <a:noFill/>
        </p:spPr>
        <p:txBody>
          <a:bodyPr wrap="square" rtlCol="0">
            <a:spAutoFit/>
          </a:bodyPr>
          <a:lstStyle/>
          <a:p>
            <a:r>
              <a:rPr lang="en-IN" dirty="0"/>
              <a:t>SEARCH SONGS</a:t>
            </a:r>
          </a:p>
        </p:txBody>
      </p:sp>
      <p:pic>
        <p:nvPicPr>
          <p:cNvPr id="11" name="Picture 10">
            <a:extLst>
              <a:ext uri="{FF2B5EF4-FFF2-40B4-BE49-F238E27FC236}">
                <a16:creationId xmlns:a16="http://schemas.microsoft.com/office/drawing/2014/main" id="{3123327C-8549-73FC-495C-4B7A25C659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38814" y="3500403"/>
            <a:ext cx="717696" cy="774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098966BA-4FC9-F6C5-CCC3-87723B5F1E62}"/>
              </a:ext>
            </a:extLst>
          </p:cNvPr>
          <p:cNvSpPr txBox="1"/>
          <p:nvPr/>
        </p:nvSpPr>
        <p:spPr>
          <a:xfrm>
            <a:off x="6762751" y="3795300"/>
            <a:ext cx="4048684" cy="369332"/>
          </a:xfrm>
          <a:prstGeom prst="rect">
            <a:avLst/>
          </a:prstGeom>
          <a:noFill/>
        </p:spPr>
        <p:txBody>
          <a:bodyPr wrap="square" rtlCol="0">
            <a:spAutoFit/>
          </a:bodyPr>
          <a:lstStyle/>
          <a:p>
            <a:r>
              <a:rPr lang="en-IN" dirty="0"/>
              <a:t>DEDICATED HOME PAGE</a:t>
            </a:r>
          </a:p>
        </p:txBody>
      </p:sp>
      <p:pic>
        <p:nvPicPr>
          <p:cNvPr id="13" name="Picture 12">
            <a:extLst>
              <a:ext uri="{FF2B5EF4-FFF2-40B4-BE49-F238E27FC236}">
                <a16:creationId xmlns:a16="http://schemas.microsoft.com/office/drawing/2014/main" id="{299A577E-0D89-A6E0-3CD2-6936A29066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41500" y="4601164"/>
            <a:ext cx="715010" cy="7150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51855615-98F3-3842-A4FB-2131BD00B104}"/>
              </a:ext>
            </a:extLst>
          </p:cNvPr>
          <p:cNvSpPr txBox="1"/>
          <p:nvPr/>
        </p:nvSpPr>
        <p:spPr>
          <a:xfrm>
            <a:off x="6762751" y="4770543"/>
            <a:ext cx="2200274" cy="369332"/>
          </a:xfrm>
          <a:prstGeom prst="rect">
            <a:avLst/>
          </a:prstGeom>
          <a:noFill/>
        </p:spPr>
        <p:txBody>
          <a:bodyPr wrap="square" rtlCol="0">
            <a:spAutoFit/>
          </a:bodyPr>
          <a:lstStyle/>
          <a:p>
            <a:r>
              <a:rPr lang="en-IN" dirty="0"/>
              <a:t>CREATE PLAYLIST</a:t>
            </a:r>
          </a:p>
        </p:txBody>
      </p:sp>
      <p:pic>
        <p:nvPicPr>
          <p:cNvPr id="15" name="Picture 14">
            <a:extLst>
              <a:ext uri="{FF2B5EF4-FFF2-40B4-BE49-F238E27FC236}">
                <a16:creationId xmlns:a16="http://schemas.microsoft.com/office/drawing/2014/main" id="{48BC9854-B259-6DAD-F73B-384B48FEA13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32024" y="5642754"/>
            <a:ext cx="731275" cy="731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E93DB1C1-7B99-44BF-DCA5-4313414AC332}"/>
              </a:ext>
            </a:extLst>
          </p:cNvPr>
          <p:cNvSpPr txBox="1"/>
          <p:nvPr/>
        </p:nvSpPr>
        <p:spPr>
          <a:xfrm>
            <a:off x="6762751" y="5868988"/>
            <a:ext cx="1866900" cy="369332"/>
          </a:xfrm>
          <a:prstGeom prst="rect">
            <a:avLst/>
          </a:prstGeom>
          <a:noFill/>
        </p:spPr>
        <p:txBody>
          <a:bodyPr wrap="square" rtlCol="0">
            <a:spAutoFit/>
          </a:bodyPr>
          <a:lstStyle/>
          <a:p>
            <a:r>
              <a:rPr lang="en-IN" dirty="0"/>
              <a:t>MUSIC PLAYER</a:t>
            </a:r>
          </a:p>
        </p:txBody>
      </p:sp>
    </p:spTree>
    <p:extLst>
      <p:ext uri="{BB962C8B-B14F-4D97-AF65-F5344CB8AC3E}">
        <p14:creationId xmlns:p14="http://schemas.microsoft.com/office/powerpoint/2010/main" val="233901452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1A1C-A384-AB1F-DFC9-B74177694F02}"/>
              </a:ext>
            </a:extLst>
          </p:cNvPr>
          <p:cNvSpPr>
            <a:spLocks noGrp="1"/>
          </p:cNvSpPr>
          <p:nvPr>
            <p:ph type="title"/>
          </p:nvPr>
        </p:nvSpPr>
        <p:spPr>
          <a:xfrm>
            <a:off x="838200" y="453906"/>
            <a:ext cx="10515600" cy="985744"/>
          </a:xfrm>
          <a:solidFill>
            <a:schemeClr val="accent1">
              <a:lumMod val="40000"/>
              <a:lumOff val="60000"/>
            </a:schemeClr>
          </a:solidFill>
        </p:spPr>
        <p:txBody>
          <a:bodyPr>
            <a:normAutofit/>
          </a:bodyPr>
          <a:lstStyle/>
          <a:p>
            <a:pPr marL="571500" indent="-571500">
              <a:buFont typeface="Wingdings" panose="05000000000000000000" pitchFamily="2" charset="2"/>
              <a:buChar char="q"/>
            </a:pPr>
            <a:r>
              <a:rPr lang="en-IN" sz="4400" dirty="0">
                <a:solidFill>
                  <a:schemeClr val="tx1"/>
                </a:solidFill>
                <a:effectLst>
                  <a:outerShdw blurRad="38100" dist="38100" dir="2700000" algn="tl">
                    <a:srgbClr val="000000">
                      <a:alpha val="43137"/>
                    </a:srgbClr>
                  </a:outerShdw>
                </a:effectLst>
                <a:latin typeface="Arial Black" panose="020B0A04020102020204" pitchFamily="34" charset="0"/>
              </a:rPr>
              <a:t>BENEFITS OF SPOTIFY CLONE</a:t>
            </a:r>
          </a:p>
        </p:txBody>
      </p:sp>
      <p:sp>
        <p:nvSpPr>
          <p:cNvPr id="3" name="Content Placeholder 2">
            <a:extLst>
              <a:ext uri="{FF2B5EF4-FFF2-40B4-BE49-F238E27FC236}">
                <a16:creationId xmlns:a16="http://schemas.microsoft.com/office/drawing/2014/main" id="{57F3AC92-0475-E078-EDC2-E4D6EB93BE93}"/>
              </a:ext>
            </a:extLst>
          </p:cNvPr>
          <p:cNvSpPr>
            <a:spLocks noGrp="1"/>
          </p:cNvSpPr>
          <p:nvPr>
            <p:ph idx="1"/>
          </p:nvPr>
        </p:nvSpPr>
        <p:spPr>
          <a:xfrm>
            <a:off x="2518054" y="2058520"/>
            <a:ext cx="8915400" cy="3777622"/>
          </a:xfrm>
        </p:spPr>
        <p:txBody>
          <a:bodyPr>
            <a:normAutofit/>
          </a:bodyPr>
          <a:lstStyle/>
          <a:p>
            <a:pPr marL="0" indent="0">
              <a:lnSpc>
                <a:spcPts val="2400"/>
              </a:lnSpc>
              <a:spcAft>
                <a:spcPts val="0"/>
              </a:spcAft>
              <a:buNone/>
            </a:pPr>
            <a:endParaRPr lang="en-IN" sz="1800" dirty="0">
              <a:effectLst/>
              <a:latin typeface="Times New Roman" panose="02020603050405020304" pitchFamily="18" charset="0"/>
              <a:ea typeface="Arial Unicode MS"/>
            </a:endParaRPr>
          </a:p>
          <a:p>
            <a:pPr>
              <a:lnSpc>
                <a:spcPts val="2400"/>
              </a:lnSpc>
              <a:spcAft>
                <a:spcPts val="0"/>
              </a:spcAft>
            </a:pPr>
            <a:r>
              <a:rPr lang="en-IN" sz="2000" dirty="0">
                <a:solidFill>
                  <a:srgbClr val="000000"/>
                </a:solidFill>
                <a:effectLst/>
                <a:latin typeface="Helvetica Neue"/>
                <a:ea typeface="Times New Roman" panose="02020603050405020304" pitchFamily="18" charset="0"/>
                <a:cs typeface="Arial" panose="020B0604020202020204" pitchFamily="34" charset="0"/>
              </a:rPr>
              <a:t>So, now that we know all about developing a Spotify Clone, the more important question is why should we build it. So, here are a few reasons for building an online audio streaming platform, which is beneficial in some aspects-</a:t>
            </a:r>
          </a:p>
          <a:p>
            <a:pPr marL="0" indent="0">
              <a:lnSpc>
                <a:spcPts val="2400"/>
              </a:lnSpc>
              <a:spcAft>
                <a:spcPts val="0"/>
              </a:spcAft>
              <a:buNone/>
            </a:pPr>
            <a:endParaRPr lang="en-IN" sz="2000" dirty="0">
              <a:effectLst/>
              <a:latin typeface="Times New Roman" panose="02020603050405020304" pitchFamily="18" charset="0"/>
              <a:ea typeface="Arial Unicode MS"/>
            </a:endParaRPr>
          </a:p>
          <a:p>
            <a:pPr marL="342900" lvl="0" indent="-342900">
              <a:lnSpc>
                <a:spcPts val="2400"/>
              </a:lnSpc>
              <a:spcBef>
                <a:spcPts val="685"/>
              </a:spcBef>
              <a:spcAft>
                <a:spcPts val="0"/>
              </a:spcAft>
              <a:buFont typeface="Symbol" panose="05050102010706020507" pitchFamily="18" charset="2"/>
              <a:buChar char=""/>
            </a:pPr>
            <a:r>
              <a:rPr lang="en-IN" sz="2000" b="1" dirty="0">
                <a:solidFill>
                  <a:srgbClr val="000000"/>
                </a:solidFill>
                <a:effectLst/>
                <a:uFill>
                  <a:solidFill>
                    <a:srgbClr val="000000"/>
                  </a:solidFill>
                </a:uFill>
                <a:latin typeface="Helvetica Neue"/>
                <a:ea typeface="Times New Roman" panose="02020603050405020304" pitchFamily="18" charset="0"/>
                <a:cs typeface="Arial" panose="020B0604020202020204" pitchFamily="34" charset="0"/>
              </a:rPr>
              <a:t>Listening to music has become a lot more convenient.</a:t>
            </a:r>
            <a:r>
              <a:rPr lang="en-IN" sz="2000" dirty="0">
                <a:solidFill>
                  <a:srgbClr val="000000"/>
                </a:solidFill>
                <a:effectLst/>
                <a:uFill>
                  <a:solidFill>
                    <a:srgbClr val="000000"/>
                  </a:solidFill>
                </a:uFill>
                <a:latin typeface="Helvetica Neue"/>
                <a:ea typeface="Times New Roman" panose="02020603050405020304" pitchFamily="18" charset="0"/>
                <a:cs typeface="Arial" panose="020B0604020202020204" pitchFamily="34" charset="0"/>
              </a:rPr>
              <a:t> . </a:t>
            </a:r>
            <a:endParaRPr lang="en-IN" sz="20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42900" lvl="0" indent="-342900">
              <a:lnSpc>
                <a:spcPts val="2400"/>
              </a:lnSpc>
              <a:spcBef>
                <a:spcPts val="685"/>
              </a:spcBef>
              <a:spcAft>
                <a:spcPts val="0"/>
              </a:spcAft>
              <a:buFont typeface="Symbol" panose="05050102010706020507" pitchFamily="18" charset="2"/>
              <a:buChar char=""/>
            </a:pPr>
            <a:r>
              <a:rPr lang="en-IN" sz="2000" b="1" dirty="0">
                <a:solidFill>
                  <a:srgbClr val="000000"/>
                </a:solidFill>
                <a:effectLst/>
                <a:uFill>
                  <a:solidFill>
                    <a:srgbClr val="000000"/>
                  </a:solidFill>
                </a:uFill>
                <a:latin typeface="Helvetica Neue"/>
                <a:ea typeface="Times New Roman" panose="02020603050405020304" pitchFamily="18" charset="0"/>
                <a:cs typeface="Arial" panose="020B0604020202020204" pitchFamily="34" charset="0"/>
              </a:rPr>
              <a:t>No memory, no problem</a:t>
            </a:r>
            <a:r>
              <a:rPr lang="en-IN" sz="2000" dirty="0">
                <a:solidFill>
                  <a:srgbClr val="000000"/>
                </a:solidFill>
                <a:effectLst/>
                <a:uFill>
                  <a:solidFill>
                    <a:srgbClr val="000000"/>
                  </a:solidFill>
                </a:uFill>
                <a:latin typeface="Helvetica Neue"/>
                <a:ea typeface="Times New Roman" panose="02020603050405020304" pitchFamily="18" charset="0"/>
                <a:cs typeface="Arial" panose="020B0604020202020204" pitchFamily="34" charset="0"/>
              </a:rPr>
              <a:t>. </a:t>
            </a:r>
          </a:p>
          <a:p>
            <a:pPr marL="342900" lvl="0" indent="-342900">
              <a:lnSpc>
                <a:spcPts val="2400"/>
              </a:lnSpc>
              <a:spcBef>
                <a:spcPts val="685"/>
              </a:spcBef>
              <a:spcAft>
                <a:spcPts val="0"/>
              </a:spcAft>
              <a:buFont typeface="Symbol" panose="05050102010706020507" pitchFamily="18" charset="2"/>
              <a:buChar char=""/>
            </a:pPr>
            <a:r>
              <a:rPr lang="en-IN" sz="2000" b="1" dirty="0">
                <a:solidFill>
                  <a:srgbClr val="000000"/>
                </a:solidFill>
                <a:effectLst/>
                <a:uFill>
                  <a:solidFill>
                    <a:srgbClr val="000000"/>
                  </a:solidFill>
                </a:uFill>
                <a:latin typeface="Helvetica Neue"/>
                <a:ea typeface="Times New Roman" panose="02020603050405020304" pitchFamily="18" charset="0"/>
                <a:cs typeface="Arial" panose="020B0604020202020204" pitchFamily="34" charset="0"/>
              </a:rPr>
              <a:t>Artists have more opportunities</a:t>
            </a:r>
            <a:r>
              <a:rPr lang="en-IN" sz="2000" dirty="0">
                <a:solidFill>
                  <a:srgbClr val="000000"/>
                </a:solidFill>
                <a:effectLst/>
                <a:uFill>
                  <a:solidFill>
                    <a:srgbClr val="000000"/>
                  </a:solidFill>
                </a:uFill>
                <a:latin typeface="Helvetica Neue"/>
                <a:ea typeface="Times New Roman" panose="02020603050405020304" pitchFamily="18" charset="0"/>
                <a:cs typeface="Arial" panose="020B0604020202020204" pitchFamily="34" charset="0"/>
              </a:rPr>
              <a:t>. </a:t>
            </a:r>
            <a:endParaRPr lang="en-IN" sz="20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42900" lvl="0" indent="-342900">
              <a:lnSpc>
                <a:spcPts val="2400"/>
              </a:lnSpc>
              <a:spcBef>
                <a:spcPts val="685"/>
              </a:spcBef>
              <a:spcAft>
                <a:spcPts val="0"/>
              </a:spcAft>
              <a:buFont typeface="Symbol" panose="05050102010706020507" pitchFamily="18" charset="2"/>
              <a:buChar char=""/>
            </a:pPr>
            <a:r>
              <a:rPr lang="en-IN" sz="2000" b="1" dirty="0">
                <a:solidFill>
                  <a:srgbClr val="000000"/>
                </a:solidFill>
                <a:effectLst/>
                <a:uFill>
                  <a:solidFill>
                    <a:srgbClr val="000000"/>
                  </a:solidFill>
                </a:uFill>
                <a:latin typeface="Helvetica Neue"/>
                <a:ea typeface="Times New Roman" panose="02020603050405020304" pitchFamily="18" charset="0"/>
                <a:cs typeface="Arial" panose="020B0604020202020204" pitchFamily="34" charset="0"/>
              </a:rPr>
              <a:t>The audio quality on offer is far superior</a:t>
            </a:r>
            <a:r>
              <a:rPr lang="en-IN" sz="2000" dirty="0">
                <a:solidFill>
                  <a:srgbClr val="000000"/>
                </a:solidFill>
                <a:effectLst/>
                <a:uFill>
                  <a:solidFill>
                    <a:srgbClr val="000000"/>
                  </a:solidFill>
                </a:uFill>
                <a:latin typeface="Helvetica Neue"/>
                <a:ea typeface="Times New Roman" panose="02020603050405020304" pitchFamily="18" charset="0"/>
                <a:cs typeface="Arial" panose="020B0604020202020204" pitchFamily="34" charset="0"/>
              </a:rPr>
              <a:t>. </a:t>
            </a:r>
            <a:endParaRPr lang="en-IN" sz="2000" dirty="0"/>
          </a:p>
        </p:txBody>
      </p:sp>
    </p:spTree>
    <p:extLst>
      <p:ext uri="{BB962C8B-B14F-4D97-AF65-F5344CB8AC3E}">
        <p14:creationId xmlns:p14="http://schemas.microsoft.com/office/powerpoint/2010/main" val="413580361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8236-1D7A-51A3-CC01-0883BC25DA4F}"/>
              </a:ext>
            </a:extLst>
          </p:cNvPr>
          <p:cNvSpPr>
            <a:spLocks noGrp="1"/>
          </p:cNvSpPr>
          <p:nvPr>
            <p:ph type="title"/>
          </p:nvPr>
        </p:nvSpPr>
        <p:spPr>
          <a:xfrm>
            <a:off x="806823" y="414337"/>
            <a:ext cx="10932459" cy="1358900"/>
          </a:xfrm>
          <a:solidFill>
            <a:schemeClr val="accent1">
              <a:lumMod val="40000"/>
              <a:lumOff val="60000"/>
            </a:schemeClr>
          </a:solidFill>
        </p:spPr>
        <p:txBody>
          <a:bodyPr>
            <a:normAutofit/>
          </a:bodyPr>
          <a:lstStyle/>
          <a:p>
            <a:pPr marL="457200" indent="-457200">
              <a:buFont typeface="Wingdings" panose="05000000000000000000" pitchFamily="2" charset="2"/>
              <a:buChar char="q"/>
            </a:pPr>
            <a:r>
              <a:rPr lang="en-IN" sz="4000" dirty="0">
                <a:solidFill>
                  <a:schemeClr val="tx1"/>
                </a:solidFill>
                <a:effectLst>
                  <a:outerShdw blurRad="38100" dist="38100" dir="2700000" algn="tl">
                    <a:srgbClr val="000000">
                      <a:alpha val="43137"/>
                    </a:srgbClr>
                  </a:outerShdw>
                </a:effectLst>
                <a:latin typeface="Arial Black" panose="020B0A04020102020204" pitchFamily="34" charset="0"/>
              </a:rPr>
              <a:t>HOW DOES THE SPOTIFY CLONE APP WORK?</a:t>
            </a:r>
          </a:p>
        </p:txBody>
      </p:sp>
      <p:sp>
        <p:nvSpPr>
          <p:cNvPr id="3" name="Content Placeholder 2">
            <a:extLst>
              <a:ext uri="{FF2B5EF4-FFF2-40B4-BE49-F238E27FC236}">
                <a16:creationId xmlns:a16="http://schemas.microsoft.com/office/drawing/2014/main" id="{B89E75BD-2D78-AF8D-03D0-47D338B1AD2F}"/>
              </a:ext>
            </a:extLst>
          </p:cNvPr>
          <p:cNvSpPr>
            <a:spLocks noGrp="1"/>
          </p:cNvSpPr>
          <p:nvPr>
            <p:ph idx="1"/>
          </p:nvPr>
        </p:nvSpPr>
        <p:spPr>
          <a:xfrm>
            <a:off x="2627312" y="1952625"/>
            <a:ext cx="8915400" cy="3777622"/>
          </a:xfrm>
        </p:spPr>
        <p:txBody>
          <a:bodyPr>
            <a:normAutofit fontScale="92500"/>
          </a:bodyPr>
          <a:lstStyle/>
          <a:p>
            <a:pPr marL="0" indent="0">
              <a:spcAft>
                <a:spcPts val="0"/>
              </a:spcAft>
              <a:buNone/>
              <a:tabLst>
                <a:tab pos="4724400" algn="l"/>
              </a:tabLst>
            </a:pPr>
            <a:endParaRPr lang="en-IN" sz="1800" dirty="0">
              <a:effectLst/>
              <a:latin typeface="Times New Roman" panose="02020603050405020304" pitchFamily="18" charset="0"/>
              <a:ea typeface="Arial Unicode MS"/>
            </a:endParaRPr>
          </a:p>
          <a:p>
            <a:pPr marL="0" indent="0">
              <a:spcAft>
                <a:spcPts val="0"/>
              </a:spcAft>
              <a:buNone/>
              <a:tabLst>
                <a:tab pos="4724400" algn="l"/>
              </a:tabLst>
            </a:pPr>
            <a:r>
              <a:rPr lang="en-IN" sz="1800" b="1" dirty="0">
                <a:effectLst/>
                <a:latin typeface="Helvetica Neue"/>
                <a:ea typeface="Arial Unicode MS"/>
                <a:cs typeface="Arial" panose="020B0604020202020204" pitchFamily="34" charset="0"/>
              </a:rPr>
              <a:t> </a:t>
            </a:r>
            <a:endParaRPr lang="en-IN" sz="1800" dirty="0">
              <a:effectLst/>
              <a:latin typeface="Times New Roman" panose="02020603050405020304" pitchFamily="18" charset="0"/>
              <a:ea typeface="Arial Unicode MS"/>
            </a:endParaRPr>
          </a:p>
          <a:p>
            <a:pPr>
              <a:spcAft>
                <a:spcPts val="0"/>
              </a:spcAft>
              <a:tabLst>
                <a:tab pos="4724400" algn="l"/>
              </a:tabLst>
            </a:pPr>
            <a:r>
              <a:rPr lang="en-IN" sz="2000" dirty="0">
                <a:effectLst/>
                <a:latin typeface="Helvetica Neue"/>
                <a:ea typeface="Arial Unicode MS"/>
                <a:cs typeface="Arial" panose="020B0604020202020204" pitchFamily="34" charset="0"/>
              </a:rPr>
              <a:t>The application runs by simply clicking on the </a:t>
            </a:r>
            <a:r>
              <a:rPr lang="en-IN" sz="2000" u="sng" dirty="0">
                <a:effectLst/>
                <a:latin typeface="Helvetica Neue"/>
                <a:ea typeface="Arial Unicode MS"/>
                <a:cs typeface="Arial" panose="020B0604020202020204" pitchFamily="34" charset="0"/>
              </a:rPr>
              <a:t>source link. </a:t>
            </a:r>
          </a:p>
          <a:p>
            <a:pPr>
              <a:spcAft>
                <a:spcPts val="0"/>
              </a:spcAft>
              <a:tabLst>
                <a:tab pos="4724400" algn="l"/>
              </a:tabLst>
            </a:pPr>
            <a:r>
              <a:rPr lang="en-IN" sz="2000" dirty="0">
                <a:effectLst/>
                <a:latin typeface="Helvetica Neue"/>
                <a:ea typeface="Arial Unicode MS"/>
                <a:cs typeface="Arial" panose="020B0604020202020204" pitchFamily="34" charset="0"/>
              </a:rPr>
              <a:t>The user needs to </a:t>
            </a:r>
            <a:r>
              <a:rPr lang="en-IN" sz="2000" u="sng" dirty="0">
                <a:effectLst/>
                <a:latin typeface="Helvetica Neue"/>
                <a:ea typeface="Arial Unicode MS"/>
                <a:cs typeface="Arial" panose="020B0604020202020204" pitchFamily="34" charset="0"/>
              </a:rPr>
              <a:t>register</a:t>
            </a:r>
            <a:r>
              <a:rPr lang="en-IN" sz="2000" dirty="0">
                <a:effectLst/>
                <a:latin typeface="Helvetica Neue"/>
                <a:ea typeface="Arial Unicode MS"/>
                <a:cs typeface="Arial" panose="020B0604020202020204" pitchFamily="34" charset="0"/>
              </a:rPr>
              <a:t> onto the website through </a:t>
            </a:r>
            <a:r>
              <a:rPr lang="en-IN" sz="2000" u="sng" dirty="0">
                <a:effectLst/>
                <a:latin typeface="Helvetica Neue"/>
                <a:ea typeface="Arial Unicode MS"/>
                <a:cs typeface="Arial" panose="020B0604020202020204" pitchFamily="34" charset="0"/>
              </a:rPr>
              <a:t>Gmail account</a:t>
            </a:r>
            <a:r>
              <a:rPr lang="en-IN" sz="2000" dirty="0">
                <a:effectLst/>
                <a:latin typeface="Helvetica Neue"/>
                <a:ea typeface="Arial Unicode MS"/>
                <a:cs typeface="Arial" panose="020B0604020202020204" pitchFamily="34" charset="0"/>
              </a:rPr>
              <a:t>. </a:t>
            </a:r>
          </a:p>
          <a:p>
            <a:pPr>
              <a:spcAft>
                <a:spcPts val="0"/>
              </a:spcAft>
              <a:tabLst>
                <a:tab pos="4724400" algn="l"/>
              </a:tabLst>
            </a:pPr>
            <a:r>
              <a:rPr lang="en-IN" sz="2000" dirty="0">
                <a:effectLst/>
                <a:latin typeface="Helvetica Neue"/>
                <a:ea typeface="Arial Unicode MS"/>
                <a:cs typeface="Arial" panose="020B0604020202020204" pitchFamily="34" charset="0"/>
              </a:rPr>
              <a:t>The </a:t>
            </a:r>
            <a:r>
              <a:rPr lang="en-IN" sz="2000" u="sng" dirty="0">
                <a:effectLst/>
                <a:latin typeface="Helvetica Neue"/>
                <a:ea typeface="Arial Unicode MS"/>
                <a:cs typeface="Arial" panose="020B0604020202020204" pitchFamily="34" charset="0"/>
              </a:rPr>
              <a:t>backend</a:t>
            </a:r>
            <a:r>
              <a:rPr lang="en-IN" sz="2000" dirty="0">
                <a:effectLst/>
                <a:latin typeface="Helvetica Neue"/>
                <a:ea typeface="Arial Unicode MS"/>
                <a:cs typeface="Arial" panose="020B0604020202020204" pitchFamily="34" charset="0"/>
              </a:rPr>
              <a:t> takes in the </a:t>
            </a:r>
            <a:r>
              <a:rPr lang="en-IN" sz="2000" u="sng" dirty="0">
                <a:effectLst/>
                <a:latin typeface="Helvetica Neue"/>
                <a:ea typeface="Arial Unicode MS"/>
                <a:cs typeface="Arial" panose="020B0604020202020204" pitchFamily="34" charset="0"/>
              </a:rPr>
              <a:t>information</a:t>
            </a:r>
            <a:r>
              <a:rPr lang="en-IN" sz="2000" dirty="0">
                <a:effectLst/>
                <a:latin typeface="Helvetica Neue"/>
                <a:ea typeface="Arial Unicode MS"/>
                <a:cs typeface="Arial" panose="020B0604020202020204" pitchFamily="34" charset="0"/>
              </a:rPr>
              <a:t> and </a:t>
            </a:r>
            <a:r>
              <a:rPr lang="en-IN" sz="2000" u="sng" dirty="0">
                <a:effectLst/>
                <a:latin typeface="Helvetica Neue"/>
                <a:ea typeface="Arial Unicode MS"/>
                <a:cs typeface="Arial" panose="020B0604020202020204" pitchFamily="34" charset="0"/>
              </a:rPr>
              <a:t>stores</a:t>
            </a:r>
            <a:r>
              <a:rPr lang="en-IN" sz="2000" dirty="0">
                <a:effectLst/>
                <a:latin typeface="Helvetica Neue"/>
                <a:ea typeface="Arial Unicode MS"/>
                <a:cs typeface="Arial" panose="020B0604020202020204" pitchFamily="34" charset="0"/>
              </a:rPr>
              <a:t> it in the appropriate database</a:t>
            </a:r>
          </a:p>
          <a:p>
            <a:pPr>
              <a:spcAft>
                <a:spcPts val="0"/>
              </a:spcAft>
              <a:tabLst>
                <a:tab pos="4724400" algn="l"/>
              </a:tabLst>
            </a:pPr>
            <a:r>
              <a:rPr lang="en-IN" sz="2000" dirty="0">
                <a:effectLst/>
                <a:latin typeface="Helvetica Neue"/>
                <a:ea typeface="Arial Unicode MS"/>
                <a:cs typeface="Arial" panose="020B0604020202020204" pitchFamily="34" charset="0"/>
              </a:rPr>
              <a:t>The user can </a:t>
            </a:r>
            <a:r>
              <a:rPr lang="en-IN" sz="2000" u="sng" dirty="0">
                <a:effectLst/>
                <a:latin typeface="Helvetica Neue"/>
                <a:ea typeface="Arial Unicode MS"/>
                <a:cs typeface="Arial" panose="020B0604020202020204" pitchFamily="34" charset="0"/>
              </a:rPr>
              <a:t>login</a:t>
            </a:r>
            <a:r>
              <a:rPr lang="en-IN" sz="2000" dirty="0">
                <a:effectLst/>
                <a:latin typeface="Helvetica Neue"/>
                <a:ea typeface="Arial Unicode MS"/>
                <a:cs typeface="Arial" panose="020B0604020202020204" pitchFamily="34" charset="0"/>
              </a:rPr>
              <a:t> onto the webpage by giving in the same credentials. </a:t>
            </a:r>
          </a:p>
          <a:p>
            <a:pPr>
              <a:spcAft>
                <a:spcPts val="0"/>
              </a:spcAft>
              <a:tabLst>
                <a:tab pos="4724400" algn="l"/>
              </a:tabLst>
            </a:pPr>
            <a:r>
              <a:rPr lang="en-IN" sz="2000" dirty="0">
                <a:effectLst/>
                <a:latin typeface="Helvetica Neue"/>
                <a:ea typeface="Arial Unicode MS"/>
                <a:cs typeface="Arial" panose="020B0604020202020204" pitchFamily="34" charset="0"/>
              </a:rPr>
              <a:t>The user can </a:t>
            </a:r>
            <a:r>
              <a:rPr lang="en-IN" sz="2000" u="sng" dirty="0">
                <a:effectLst/>
                <a:latin typeface="Helvetica Neue"/>
                <a:ea typeface="Arial Unicode MS"/>
                <a:cs typeface="Arial" panose="020B0604020202020204" pitchFamily="34" charset="0"/>
              </a:rPr>
              <a:t>play songs </a:t>
            </a:r>
            <a:r>
              <a:rPr lang="en-IN" sz="2000" dirty="0">
                <a:effectLst/>
                <a:latin typeface="Helvetica Neue"/>
                <a:ea typeface="Arial Unicode MS"/>
                <a:cs typeface="Arial" panose="020B0604020202020204" pitchFamily="34" charset="0"/>
              </a:rPr>
              <a:t>by clicking on any song fetched </a:t>
            </a:r>
            <a:r>
              <a:rPr lang="en-IN" sz="2000" u="sng" dirty="0">
                <a:effectLst/>
                <a:latin typeface="Helvetica Neue"/>
                <a:ea typeface="Arial Unicode MS"/>
                <a:cs typeface="Arial" panose="020B0604020202020204" pitchFamily="34" charset="0"/>
              </a:rPr>
              <a:t>through api. </a:t>
            </a:r>
          </a:p>
          <a:p>
            <a:pPr>
              <a:spcAft>
                <a:spcPts val="0"/>
              </a:spcAft>
              <a:tabLst>
                <a:tab pos="4724400" algn="l"/>
              </a:tabLst>
            </a:pPr>
            <a:r>
              <a:rPr lang="en-IN" sz="2000" dirty="0">
                <a:effectLst/>
                <a:latin typeface="Helvetica Neue"/>
                <a:ea typeface="Arial Unicode MS"/>
                <a:cs typeface="Arial" panose="020B0604020202020204" pitchFamily="34" charset="0"/>
              </a:rPr>
              <a:t>The </a:t>
            </a:r>
            <a:r>
              <a:rPr lang="en-IN" sz="2000" u="sng" dirty="0">
                <a:effectLst/>
                <a:latin typeface="Helvetica Neue"/>
                <a:ea typeface="Arial Unicode MS"/>
                <a:cs typeface="Arial" panose="020B0604020202020204" pitchFamily="34" charset="0"/>
              </a:rPr>
              <a:t>music bar </a:t>
            </a:r>
            <a:r>
              <a:rPr lang="en-IN" sz="2000" dirty="0">
                <a:effectLst/>
                <a:latin typeface="Helvetica Neue"/>
                <a:ea typeface="Arial Unicode MS"/>
                <a:cs typeface="Arial" panose="020B0604020202020204" pitchFamily="34" charset="0"/>
              </a:rPr>
              <a:t>is present at the bottom that enables user to play the song. </a:t>
            </a:r>
          </a:p>
          <a:p>
            <a:pPr>
              <a:spcAft>
                <a:spcPts val="0"/>
              </a:spcAft>
              <a:tabLst>
                <a:tab pos="4724400" algn="l"/>
              </a:tabLst>
            </a:pPr>
            <a:r>
              <a:rPr lang="en-IN" sz="2000" dirty="0">
                <a:effectLst/>
                <a:latin typeface="Helvetica Neue"/>
                <a:ea typeface="Arial Unicode MS"/>
                <a:cs typeface="Arial" panose="020B0604020202020204" pitchFamily="34" charset="0"/>
              </a:rPr>
              <a:t>The music bar has all the </a:t>
            </a:r>
            <a:r>
              <a:rPr lang="en-IN" sz="2000" u="sng" dirty="0">
                <a:effectLst/>
                <a:latin typeface="Helvetica Neue"/>
                <a:ea typeface="Arial Unicode MS"/>
                <a:cs typeface="Arial" panose="020B0604020202020204" pitchFamily="34" charset="0"/>
              </a:rPr>
              <a:t>functionalities</a:t>
            </a:r>
            <a:r>
              <a:rPr lang="en-IN" sz="2000" dirty="0">
                <a:effectLst/>
                <a:latin typeface="Helvetica Neue"/>
                <a:ea typeface="Arial Unicode MS"/>
                <a:cs typeface="Arial" panose="020B0604020202020204" pitchFamily="34" charset="0"/>
              </a:rPr>
              <a:t> similar to any </a:t>
            </a:r>
            <a:r>
              <a:rPr lang="en-IN" sz="2000" u="sng" dirty="0">
                <a:effectLst/>
                <a:latin typeface="Helvetica Neue"/>
                <a:ea typeface="Arial Unicode MS"/>
                <a:cs typeface="Arial" panose="020B0604020202020204" pitchFamily="34" charset="0"/>
              </a:rPr>
              <a:t>basic music player</a:t>
            </a:r>
            <a:r>
              <a:rPr lang="en-IN" sz="2000" dirty="0">
                <a:effectLst/>
                <a:latin typeface="Helvetica Neue"/>
                <a:ea typeface="Arial Unicode MS"/>
                <a:cs typeface="Arial" panose="020B0604020202020204" pitchFamily="34" charset="0"/>
              </a:rPr>
              <a:t>.</a:t>
            </a:r>
            <a:endParaRPr lang="en-IN" sz="2000" dirty="0">
              <a:effectLst/>
              <a:latin typeface="Times New Roman" panose="02020603050405020304" pitchFamily="18" charset="0"/>
              <a:ea typeface="Arial Unicode MS"/>
            </a:endParaRPr>
          </a:p>
          <a:p>
            <a:endParaRPr lang="en-IN" dirty="0"/>
          </a:p>
        </p:txBody>
      </p:sp>
    </p:spTree>
    <p:extLst>
      <p:ext uri="{BB962C8B-B14F-4D97-AF65-F5344CB8AC3E}">
        <p14:creationId xmlns:p14="http://schemas.microsoft.com/office/powerpoint/2010/main" val="204522818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2975FF-123B-9FD0-E612-D4D3056263B0}"/>
              </a:ext>
            </a:extLst>
          </p:cNvPr>
          <p:cNvSpPr txBox="1"/>
          <p:nvPr/>
        </p:nvSpPr>
        <p:spPr>
          <a:xfrm>
            <a:off x="819150" y="2171700"/>
            <a:ext cx="4152900" cy="1754326"/>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3600" dirty="0">
                <a:effectLst>
                  <a:outerShdw blurRad="38100" dist="38100" dir="2700000" algn="tl">
                    <a:srgbClr val="000000">
                      <a:alpha val="43137"/>
                    </a:srgbClr>
                  </a:outerShdw>
                </a:effectLst>
                <a:latin typeface="Arial Black" panose="020B0A04020102020204" pitchFamily="34" charset="0"/>
              </a:rPr>
              <a:t>TECHNOLOGY/FRAMEWORK USED</a:t>
            </a:r>
          </a:p>
        </p:txBody>
      </p:sp>
      <p:sp>
        <p:nvSpPr>
          <p:cNvPr id="3" name="TextBox 2">
            <a:extLst>
              <a:ext uri="{FF2B5EF4-FFF2-40B4-BE49-F238E27FC236}">
                <a16:creationId xmlns:a16="http://schemas.microsoft.com/office/drawing/2014/main" id="{A8FDAEE2-1060-D1FB-46C7-437DE5AD12A9}"/>
              </a:ext>
            </a:extLst>
          </p:cNvPr>
          <p:cNvSpPr txBox="1"/>
          <p:nvPr/>
        </p:nvSpPr>
        <p:spPr>
          <a:xfrm>
            <a:off x="5943600" y="536610"/>
            <a:ext cx="5997388" cy="5909310"/>
          </a:xfrm>
          <a:prstGeom prst="rect">
            <a:avLst/>
          </a:prstGeom>
          <a:noFill/>
          <a:ln w="19050">
            <a:solidFill>
              <a:schemeClr val="tx1"/>
            </a:solidFill>
          </a:ln>
        </p:spPr>
        <p:txBody>
          <a:bodyPr wrap="square" rtlCol="0">
            <a:spAutoFit/>
          </a:bodyPr>
          <a:lstStyle/>
          <a:p>
            <a:r>
              <a:rPr lang="en-IN" sz="1600" b="1" dirty="0"/>
              <a:t>FRONT END DEVELOPMENT            BACK END DEVELOPMENT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8A8E5CDA-6B3D-257A-CB8A-8873E4A2889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93904" y="1080730"/>
            <a:ext cx="1485900" cy="836839"/>
          </a:xfrm>
          <a:prstGeom prst="rect">
            <a:avLst/>
          </a:prstGeom>
        </p:spPr>
      </p:pic>
      <p:pic>
        <p:nvPicPr>
          <p:cNvPr id="7" name="Picture 6">
            <a:extLst>
              <a:ext uri="{FF2B5EF4-FFF2-40B4-BE49-F238E27FC236}">
                <a16:creationId xmlns:a16="http://schemas.microsoft.com/office/drawing/2014/main" id="{BD715458-D1BB-309F-C83B-93DA1AC1095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610171" y="2234321"/>
            <a:ext cx="1253366" cy="1253366"/>
          </a:xfrm>
          <a:prstGeom prst="rect">
            <a:avLst/>
          </a:prstGeom>
        </p:spPr>
      </p:pic>
      <p:pic>
        <p:nvPicPr>
          <p:cNvPr id="10" name="Picture 9">
            <a:extLst>
              <a:ext uri="{FF2B5EF4-FFF2-40B4-BE49-F238E27FC236}">
                <a16:creationId xmlns:a16="http://schemas.microsoft.com/office/drawing/2014/main" id="{4B65C5C0-22A9-AB03-F4AA-8D1565AE93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2014" y="3804440"/>
            <a:ext cx="2513960" cy="1256980"/>
          </a:xfrm>
          <a:prstGeom prst="rect">
            <a:avLst/>
          </a:prstGeom>
        </p:spPr>
      </p:pic>
      <p:pic>
        <p:nvPicPr>
          <p:cNvPr id="12" name="Picture 11">
            <a:extLst>
              <a:ext uri="{FF2B5EF4-FFF2-40B4-BE49-F238E27FC236}">
                <a16:creationId xmlns:a16="http://schemas.microsoft.com/office/drawing/2014/main" id="{5B8CAE3D-BF2B-9FD6-4F92-8E64559CEE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06012" y="1031585"/>
            <a:ext cx="1143000" cy="1143000"/>
          </a:xfrm>
          <a:prstGeom prst="rect">
            <a:avLst/>
          </a:prstGeom>
        </p:spPr>
      </p:pic>
      <p:pic>
        <p:nvPicPr>
          <p:cNvPr id="14" name="Picture 13">
            <a:extLst>
              <a:ext uri="{FF2B5EF4-FFF2-40B4-BE49-F238E27FC236}">
                <a16:creationId xmlns:a16="http://schemas.microsoft.com/office/drawing/2014/main" id="{338C1313-2ADB-1F6B-BAE5-5A23962B1B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06012" y="2212778"/>
            <a:ext cx="1253366" cy="1253366"/>
          </a:xfrm>
          <a:prstGeom prst="rect">
            <a:avLst/>
          </a:prstGeom>
        </p:spPr>
      </p:pic>
      <p:pic>
        <p:nvPicPr>
          <p:cNvPr id="16" name="Picture 15">
            <a:extLst>
              <a:ext uri="{FF2B5EF4-FFF2-40B4-BE49-F238E27FC236}">
                <a16:creationId xmlns:a16="http://schemas.microsoft.com/office/drawing/2014/main" id="{4B6479F8-A333-9787-59CC-50E436ECD80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19020" y="5317698"/>
            <a:ext cx="1253366" cy="1003692"/>
          </a:xfrm>
          <a:prstGeom prst="rect">
            <a:avLst/>
          </a:prstGeom>
        </p:spPr>
      </p:pic>
      <p:pic>
        <p:nvPicPr>
          <p:cNvPr id="18" name="Picture 17">
            <a:extLst>
              <a:ext uri="{FF2B5EF4-FFF2-40B4-BE49-F238E27FC236}">
                <a16:creationId xmlns:a16="http://schemas.microsoft.com/office/drawing/2014/main" id="{671718A9-CF94-5607-4A35-8F30A86F8D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006012" y="4019413"/>
            <a:ext cx="1475195" cy="902404"/>
          </a:xfrm>
          <a:prstGeom prst="rect">
            <a:avLst/>
          </a:prstGeom>
        </p:spPr>
      </p:pic>
      <p:pic>
        <p:nvPicPr>
          <p:cNvPr id="20" name="Picture 19">
            <a:extLst>
              <a:ext uri="{FF2B5EF4-FFF2-40B4-BE49-F238E27FC236}">
                <a16:creationId xmlns:a16="http://schemas.microsoft.com/office/drawing/2014/main" id="{4198CEB7-941B-018F-1B5A-DA76A88C8709}"/>
              </a:ext>
            </a:extLst>
          </p:cNvPr>
          <p:cNvPicPr>
            <a:picLocks noChangeAspect="1"/>
          </p:cNvPicPr>
          <p:nvPr/>
        </p:nvPicPr>
        <p:blipFill rotWithShape="1">
          <a:blip r:embed="rId11">
            <a:extLst>
              <a:ext uri="{28A0092B-C50C-407E-A947-70E740481C1C}">
                <a14:useLocalDpi xmlns:a14="http://schemas.microsoft.com/office/drawing/2010/main" val="0"/>
              </a:ext>
            </a:extLst>
          </a:blip>
          <a:srcRect l="2805" t="-3350" r="23520" b="25124"/>
          <a:stretch/>
        </p:blipFill>
        <p:spPr>
          <a:xfrm>
            <a:off x="9981275" y="5465127"/>
            <a:ext cx="1499932" cy="722576"/>
          </a:xfrm>
          <a:prstGeom prst="rect">
            <a:avLst/>
          </a:prstGeom>
        </p:spPr>
      </p:pic>
    </p:spTree>
    <p:extLst>
      <p:ext uri="{BB962C8B-B14F-4D97-AF65-F5344CB8AC3E}">
        <p14:creationId xmlns:p14="http://schemas.microsoft.com/office/powerpoint/2010/main" val="324561779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0CB4-6EEA-6783-59B1-C4D64EBDDCAB}"/>
              </a:ext>
            </a:extLst>
          </p:cNvPr>
          <p:cNvSpPr>
            <a:spLocks noGrp="1"/>
          </p:cNvSpPr>
          <p:nvPr>
            <p:ph type="title"/>
          </p:nvPr>
        </p:nvSpPr>
        <p:spPr>
          <a:xfrm>
            <a:off x="619123" y="442911"/>
            <a:ext cx="10915651" cy="1023939"/>
          </a:xfrm>
          <a:ln>
            <a:noFill/>
          </a:ln>
        </p:spPr>
        <p:style>
          <a:lnRef idx="1">
            <a:schemeClr val="accent1"/>
          </a:lnRef>
          <a:fillRef idx="2">
            <a:schemeClr val="accent1"/>
          </a:fillRef>
          <a:effectRef idx="1">
            <a:schemeClr val="accent1"/>
          </a:effectRef>
          <a:fontRef idx="minor">
            <a:schemeClr val="dk1"/>
          </a:fontRef>
        </p:style>
        <p:txBody>
          <a:bodyPr>
            <a:noAutofit/>
          </a:bodyPr>
          <a:lstStyle/>
          <a:p>
            <a:r>
              <a:rPr lang="en-IN" sz="3200" dirty="0">
                <a:latin typeface="Arial Black" panose="020B0A04020102020204" pitchFamily="34" charset="0"/>
              </a:rPr>
              <a:t>DESCRIPTION OF THE TECH AND FRAMEWORK</a:t>
            </a:r>
          </a:p>
        </p:txBody>
      </p:sp>
      <p:sp>
        <p:nvSpPr>
          <p:cNvPr id="3" name="Content Placeholder 2">
            <a:extLst>
              <a:ext uri="{FF2B5EF4-FFF2-40B4-BE49-F238E27FC236}">
                <a16:creationId xmlns:a16="http://schemas.microsoft.com/office/drawing/2014/main" id="{BD146953-5FB6-8479-7BF2-F63CE7801AA9}"/>
              </a:ext>
            </a:extLst>
          </p:cNvPr>
          <p:cNvSpPr>
            <a:spLocks noGrp="1"/>
          </p:cNvSpPr>
          <p:nvPr>
            <p:ph idx="1"/>
          </p:nvPr>
        </p:nvSpPr>
        <p:spPr>
          <a:xfrm>
            <a:off x="1466849" y="1765487"/>
            <a:ext cx="10344151" cy="4902013"/>
          </a:xfrm>
        </p:spPr>
        <p:txBody>
          <a:bodyPr>
            <a:normAutofit fontScale="85000" lnSpcReduction="20000"/>
          </a:bodyPr>
          <a:lstStyle/>
          <a:p>
            <a:pPr marL="0" indent="0">
              <a:buNone/>
            </a:pPr>
            <a:r>
              <a:rPr lang="en-IN" sz="1900" b="1" u="sng" dirty="0"/>
              <a:t>FRONT END DEVELOPMENT-</a:t>
            </a:r>
          </a:p>
          <a:p>
            <a:pPr>
              <a:buFont typeface="Wingdings" panose="05000000000000000000" pitchFamily="2" charset="2"/>
              <a:buChar char="§"/>
            </a:pPr>
            <a:r>
              <a:rPr lang="en-IN" sz="1900" dirty="0">
                <a:solidFill>
                  <a:srgbClr val="000000"/>
                </a:solidFill>
                <a:effectLst/>
                <a:latin typeface="Helvetica Neue"/>
                <a:ea typeface="Arial Unicode MS"/>
                <a:cs typeface="Arial" panose="020B0604020202020204" pitchFamily="34" charset="0"/>
              </a:rPr>
              <a:t>The part of a website that the user interacts with directly is termed the front end.</a:t>
            </a:r>
          </a:p>
          <a:p>
            <a:pPr>
              <a:buFont typeface="Wingdings" panose="05000000000000000000" pitchFamily="2" charset="2"/>
              <a:buChar char="§"/>
            </a:pPr>
            <a:r>
              <a:rPr lang="en-IN" sz="1900" dirty="0">
                <a:solidFill>
                  <a:srgbClr val="000000"/>
                </a:solidFill>
                <a:effectLst/>
                <a:latin typeface="Helvetica Neue"/>
                <a:ea typeface="Arial Unicode MS"/>
                <a:cs typeface="Arial" panose="020B0604020202020204" pitchFamily="34" charset="0"/>
              </a:rPr>
              <a:t> It is also referred to as the ‘client side’ of the application. </a:t>
            </a:r>
          </a:p>
          <a:p>
            <a:pPr>
              <a:buFont typeface="Wingdings" panose="05000000000000000000" pitchFamily="2" charset="2"/>
              <a:buChar char="§"/>
            </a:pPr>
            <a:r>
              <a:rPr lang="en-IN" sz="1900" dirty="0">
                <a:solidFill>
                  <a:srgbClr val="000000"/>
                </a:solidFill>
                <a:effectLst/>
                <a:latin typeface="Helvetica Neue"/>
                <a:ea typeface="Arial Unicode MS"/>
                <a:cs typeface="Arial" panose="020B0604020202020204" pitchFamily="34" charset="0"/>
              </a:rPr>
              <a:t>It includes everything that users experience directly: text colours and styles, images, graphs and tables, buttons, colours, and navigation menu.</a:t>
            </a:r>
          </a:p>
          <a:p>
            <a:pPr marL="0" indent="0">
              <a:buNone/>
            </a:pPr>
            <a:endParaRPr lang="en-IN" sz="1900" b="1" u="sng" dirty="0"/>
          </a:p>
          <a:p>
            <a:pPr marL="0" indent="0">
              <a:buNone/>
            </a:pPr>
            <a:r>
              <a:rPr lang="en-IN" sz="1900" b="1" u="sng" dirty="0"/>
              <a:t>BACK END DEVELOPMENT-</a:t>
            </a:r>
          </a:p>
          <a:p>
            <a:endParaRPr lang="en-IN" sz="1900" b="1" dirty="0"/>
          </a:p>
          <a:p>
            <a:pPr marL="285750" indent="-285750">
              <a:buFont typeface="Wingdings" panose="05000000000000000000" pitchFamily="2" charset="2"/>
              <a:buChar char="§"/>
            </a:pPr>
            <a:r>
              <a:rPr lang="en-IN" sz="1900" dirty="0">
                <a:solidFill>
                  <a:srgbClr val="000000"/>
                </a:solidFill>
                <a:effectLst/>
                <a:latin typeface="Helvetica Neue"/>
                <a:ea typeface="Arial Unicode MS"/>
                <a:cs typeface="Arial" panose="020B0604020202020204" pitchFamily="34" charset="0"/>
              </a:rPr>
              <a:t>Backend is the server-side of the website.</a:t>
            </a:r>
          </a:p>
          <a:p>
            <a:pPr marL="285750" indent="-285750">
              <a:buFont typeface="Wingdings" panose="05000000000000000000" pitchFamily="2" charset="2"/>
              <a:buChar char="§"/>
            </a:pPr>
            <a:r>
              <a:rPr lang="en-IN" sz="1900" dirty="0">
                <a:solidFill>
                  <a:srgbClr val="000000"/>
                </a:solidFill>
                <a:effectLst/>
                <a:latin typeface="Helvetica Neue"/>
                <a:ea typeface="Arial Unicode MS"/>
                <a:cs typeface="Arial" panose="020B0604020202020204" pitchFamily="34" charset="0"/>
              </a:rPr>
              <a:t>It stores and arranges data, and also makes sure everything on the client-side of the website works fine.</a:t>
            </a:r>
          </a:p>
          <a:p>
            <a:pPr marL="285750" indent="-285750">
              <a:buFont typeface="Wingdings" panose="05000000000000000000" pitchFamily="2" charset="2"/>
              <a:buChar char="§"/>
            </a:pPr>
            <a:r>
              <a:rPr lang="en-IN" sz="1900" dirty="0">
                <a:solidFill>
                  <a:srgbClr val="000000"/>
                </a:solidFill>
                <a:effectLst/>
                <a:latin typeface="Helvetica Neue"/>
                <a:ea typeface="Arial Unicode MS"/>
                <a:cs typeface="Arial" panose="020B0604020202020204" pitchFamily="34" charset="0"/>
              </a:rPr>
              <a:t> It is the part of the website that you cannot see and interact with. It is the portion of software that does not come in direct contact with the users.</a:t>
            </a:r>
          </a:p>
          <a:p>
            <a:pPr marL="285750" indent="-285750">
              <a:buFont typeface="Wingdings" panose="05000000000000000000" pitchFamily="2" charset="2"/>
              <a:buChar char="§"/>
            </a:pPr>
            <a:r>
              <a:rPr lang="en-IN" sz="1900" dirty="0">
                <a:solidFill>
                  <a:srgbClr val="000000"/>
                </a:solidFill>
                <a:effectLst/>
                <a:latin typeface="Helvetica Neue"/>
                <a:ea typeface="Arial Unicode MS"/>
                <a:cs typeface="Arial" panose="020B0604020202020204" pitchFamily="34" charset="0"/>
              </a:rPr>
              <a:t>The parts and characteristics developed by backend designers are indirectly accessed by users through a front-end application.</a:t>
            </a:r>
          </a:p>
          <a:p>
            <a:endParaRPr lang="en-IN" sz="1900" dirty="0">
              <a:solidFill>
                <a:srgbClr val="000000"/>
              </a:solidFill>
              <a:effectLst/>
              <a:latin typeface="Helvetica Neue"/>
              <a:ea typeface="Arial Unicode MS"/>
              <a:cs typeface="Arial" panose="020B0604020202020204" pitchFamily="34" charset="0"/>
            </a:endParaRPr>
          </a:p>
          <a:p>
            <a:pPr marL="0" indent="0">
              <a:buNone/>
            </a:pPr>
            <a:r>
              <a:rPr lang="en-IN" sz="1900" dirty="0">
                <a:solidFill>
                  <a:srgbClr val="000000"/>
                </a:solidFill>
                <a:latin typeface="Helvetica Neue"/>
                <a:cs typeface="Arial" panose="020B0604020202020204" pitchFamily="34" charset="0"/>
              </a:rPr>
              <a:t>        </a:t>
            </a:r>
          </a:p>
          <a:p>
            <a:pPr marL="0" indent="0">
              <a:buNone/>
            </a:pPr>
            <a:endParaRPr lang="en-IN" dirty="0"/>
          </a:p>
        </p:txBody>
      </p:sp>
    </p:spTree>
    <p:extLst>
      <p:ext uri="{BB962C8B-B14F-4D97-AF65-F5344CB8AC3E}">
        <p14:creationId xmlns:p14="http://schemas.microsoft.com/office/powerpoint/2010/main" val="14723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0EC6F-6601-257D-3493-9408598B1746}"/>
              </a:ext>
            </a:extLst>
          </p:cNvPr>
          <p:cNvSpPr txBox="1"/>
          <p:nvPr/>
        </p:nvSpPr>
        <p:spPr>
          <a:xfrm>
            <a:off x="1670237" y="257174"/>
            <a:ext cx="10350313" cy="7086555"/>
          </a:xfrm>
          <a:prstGeom prst="rect">
            <a:avLst/>
          </a:prstGeom>
          <a:noFill/>
        </p:spPr>
        <p:txBody>
          <a:bodyPr wrap="square" rtlCol="0">
            <a:spAutoFit/>
          </a:bodyPr>
          <a:lstStyle/>
          <a:p>
            <a:pPr marL="0" indent="0">
              <a:buNone/>
            </a:pPr>
            <a:r>
              <a:rPr lang="en-IN" sz="1600" b="1" dirty="0">
                <a:solidFill>
                  <a:schemeClr val="accent1"/>
                </a:solidFill>
                <a:effectLst>
                  <a:outerShdw blurRad="38100" dist="38100" dir="2700000" algn="tl">
                    <a:srgbClr val="000000">
                      <a:alpha val="43137"/>
                    </a:srgbClr>
                  </a:outerShdw>
                </a:effectLst>
                <a:latin typeface="Helvetica Neue"/>
                <a:cs typeface="Arial" panose="020B0604020202020204" pitchFamily="34" charset="0"/>
              </a:rPr>
              <a:t>FRONT - END DEVELOPMENT LANGUAGES</a:t>
            </a:r>
          </a:p>
          <a:p>
            <a:pPr marL="0" indent="0">
              <a:buNone/>
            </a:pPr>
            <a:endParaRPr lang="en-IN" sz="1600" b="1" dirty="0">
              <a:solidFill>
                <a:schemeClr val="accent1"/>
              </a:solidFill>
              <a:latin typeface="Helvetica Neue"/>
              <a:cs typeface="Arial" panose="020B0604020202020204" pitchFamily="34" charset="0"/>
            </a:endParaRPr>
          </a:p>
          <a:p>
            <a:pPr marL="742950" lvl="1" indent="-285750">
              <a:buFont typeface="Wingdings" panose="05000000000000000000" pitchFamily="2" charset="2"/>
              <a:buChar char="ü"/>
            </a:pPr>
            <a:r>
              <a:rPr lang="en-IN" sz="1600" b="1" dirty="0">
                <a:solidFill>
                  <a:srgbClr val="000000"/>
                </a:solidFill>
                <a:latin typeface="Helvetica Neue"/>
                <a:cs typeface="Arial" panose="020B0604020202020204" pitchFamily="34" charset="0"/>
              </a:rPr>
              <a:t>HTML</a:t>
            </a:r>
            <a:r>
              <a:rPr lang="en-IN" sz="1600" dirty="0"/>
              <a:t> - </a:t>
            </a:r>
            <a:r>
              <a:rPr lang="en-IN" sz="1600" dirty="0">
                <a:solidFill>
                  <a:schemeClr val="tx1">
                    <a:lumMod val="75000"/>
                    <a:lumOff val="25000"/>
                  </a:schemeClr>
                </a:solidFill>
                <a:latin typeface="Helvetica Neue"/>
                <a:cs typeface="Arial" panose="020B0604020202020204" pitchFamily="34" charset="0"/>
              </a:rPr>
              <a:t>used for designing the structure of the webpage.  </a:t>
            </a:r>
          </a:p>
          <a:p>
            <a:pPr lvl="4"/>
            <a:endParaRPr lang="en-IN" sz="1600" dirty="0">
              <a:solidFill>
                <a:schemeClr val="tx1">
                  <a:lumMod val="75000"/>
                  <a:lumOff val="25000"/>
                </a:schemeClr>
              </a:solidFill>
              <a:latin typeface="Helvetica Neue"/>
              <a:cs typeface="Arial" panose="020B0604020202020204" pitchFamily="34" charset="0"/>
            </a:endParaRPr>
          </a:p>
          <a:p>
            <a:pPr marL="742950" lvl="1" indent="-285750">
              <a:buFont typeface="Wingdings" panose="05000000000000000000" pitchFamily="2" charset="2"/>
              <a:buChar char="ü"/>
            </a:pPr>
            <a:r>
              <a:rPr lang="en-IN" sz="1600" b="1" dirty="0">
                <a:solidFill>
                  <a:schemeClr val="tx1">
                    <a:lumMod val="75000"/>
                    <a:lumOff val="25000"/>
                  </a:schemeClr>
                </a:solidFill>
                <a:latin typeface="Helvetica Neue"/>
                <a:cs typeface="Arial" panose="020B0604020202020204" pitchFamily="34" charset="0"/>
              </a:rPr>
              <a:t>Java Script </a:t>
            </a:r>
            <a:r>
              <a:rPr lang="en-IN" sz="1600" dirty="0">
                <a:solidFill>
                  <a:schemeClr val="tx1">
                    <a:lumMod val="75000"/>
                    <a:lumOff val="25000"/>
                  </a:schemeClr>
                </a:solidFill>
                <a:latin typeface="Helvetica Neue"/>
                <a:cs typeface="Arial" panose="020B0604020202020204" pitchFamily="34" charset="0"/>
              </a:rPr>
              <a:t>used for designing the play bar and for other functional operations in the webpage.</a:t>
            </a:r>
          </a:p>
          <a:p>
            <a:pPr lvl="1">
              <a:buFont typeface="Wingdings" panose="05000000000000000000" pitchFamily="2" charset="2"/>
              <a:buChar char="Ø"/>
            </a:pPr>
            <a:endParaRPr lang="en-IN" sz="1600" dirty="0">
              <a:solidFill>
                <a:schemeClr val="tx1">
                  <a:lumMod val="75000"/>
                  <a:lumOff val="25000"/>
                </a:schemeClr>
              </a:solidFill>
              <a:latin typeface="Helvetica Neue"/>
              <a:cs typeface="Arial" panose="020B0604020202020204" pitchFamily="34" charset="0"/>
            </a:endParaRPr>
          </a:p>
          <a:p>
            <a:pPr marL="742950" lvl="1" indent="-285750">
              <a:buFont typeface="Wingdings" panose="05000000000000000000" pitchFamily="2" charset="2"/>
              <a:buChar char="ü"/>
            </a:pPr>
            <a:r>
              <a:rPr lang="en-IN" sz="1600" b="1" dirty="0">
                <a:solidFill>
                  <a:schemeClr val="tx1">
                    <a:lumMod val="75000"/>
                    <a:lumOff val="25000"/>
                  </a:schemeClr>
                </a:solidFill>
                <a:latin typeface="Helvetica Neue"/>
                <a:cs typeface="Arial" panose="020B0604020202020204" pitchFamily="34" charset="0"/>
              </a:rPr>
              <a:t>Tailwind CSS  </a:t>
            </a:r>
            <a:r>
              <a:rPr lang="en-IN" sz="1600" dirty="0">
                <a:solidFill>
                  <a:schemeClr val="tx1">
                    <a:lumMod val="75000"/>
                    <a:lumOff val="25000"/>
                  </a:schemeClr>
                </a:solidFill>
                <a:latin typeface="Helvetica Neue"/>
                <a:cs typeface="Arial" panose="020B0604020202020204" pitchFamily="34" charset="0"/>
              </a:rPr>
              <a:t>is a utility class of Standard CSS that enables us to add new designs, backgrounds and perform all CSS operations easily with fewer and easy to understand syntaxes with various new features.</a:t>
            </a:r>
          </a:p>
          <a:p>
            <a:pPr marL="2114550" lvl="4" indent="-285750">
              <a:spcBef>
                <a:spcPts val="685"/>
              </a:spcBef>
              <a:buFont typeface="Arial" panose="020B0604020202020204" pitchFamily="34" charset="0"/>
              <a:buChar char="•"/>
              <a:tabLst>
                <a:tab pos="4724400" algn="l"/>
              </a:tabLst>
            </a:pPr>
            <a:r>
              <a:rPr lang="en-IN" sz="1600" u="sng" dirty="0">
                <a:solidFill>
                  <a:schemeClr val="tx1">
                    <a:lumMod val="75000"/>
                    <a:lumOff val="25000"/>
                  </a:schemeClr>
                </a:solidFill>
                <a:latin typeface="Helvetica Neue"/>
                <a:cs typeface="Arial" panose="020B0604020202020204" pitchFamily="34" charset="0"/>
              </a:rPr>
              <a:t>Advantages</a:t>
            </a:r>
            <a:r>
              <a:rPr lang="en-IN" sz="1600" dirty="0">
                <a:solidFill>
                  <a:schemeClr val="tx1">
                    <a:lumMod val="75000"/>
                    <a:lumOff val="25000"/>
                  </a:schemeClr>
                </a:solidFill>
                <a:latin typeface="Helvetica Neue"/>
                <a:cs typeface="Arial" panose="020B0604020202020204" pitchFamily="34" charset="0"/>
              </a:rPr>
              <a:t> include customizing the designs to make components, making local changes, minimum lines of code in CSS file , etc.</a:t>
            </a:r>
          </a:p>
          <a:p>
            <a:pPr lvl="4">
              <a:spcBef>
                <a:spcPts val="685"/>
              </a:spcBef>
              <a:tabLst>
                <a:tab pos="4724400" algn="l"/>
              </a:tabLst>
            </a:pPr>
            <a:endParaRPr lang="en-IN" sz="1600" dirty="0">
              <a:solidFill>
                <a:schemeClr val="tx1">
                  <a:lumMod val="75000"/>
                  <a:lumOff val="25000"/>
                </a:schemeClr>
              </a:solidFill>
              <a:latin typeface="Helvetica Neue"/>
              <a:cs typeface="Arial" panose="020B0604020202020204" pitchFamily="34" charset="0"/>
            </a:endParaRPr>
          </a:p>
          <a:p>
            <a:pPr marL="742950" lvl="1" indent="-285750">
              <a:buFont typeface="Wingdings" panose="05000000000000000000" pitchFamily="2" charset="2"/>
              <a:buChar char="ü"/>
              <a:tabLst>
                <a:tab pos="4724400" algn="l"/>
              </a:tabLst>
            </a:pPr>
            <a:r>
              <a:rPr lang="en-IN" sz="1600" b="1" dirty="0">
                <a:solidFill>
                  <a:schemeClr val="tx1">
                    <a:lumMod val="75000"/>
                    <a:lumOff val="25000"/>
                  </a:schemeClr>
                </a:solidFill>
                <a:latin typeface="Helvetica Neue"/>
                <a:cs typeface="Arial" panose="020B0604020202020204" pitchFamily="34" charset="0"/>
              </a:rPr>
              <a:t>Bootstrap</a:t>
            </a:r>
            <a:r>
              <a:rPr lang="en-IN" sz="1600" dirty="0">
                <a:solidFill>
                  <a:schemeClr val="tx1">
                    <a:lumMod val="75000"/>
                    <a:lumOff val="25000"/>
                  </a:schemeClr>
                </a:solidFill>
                <a:latin typeface="Helvetica Neue"/>
                <a:cs typeface="Arial" panose="020B0604020202020204" pitchFamily="34" charset="0"/>
              </a:rPr>
              <a:t> for login page and register page.</a:t>
            </a:r>
          </a:p>
          <a:p>
            <a:endParaRPr lang="en-IN" sz="1600" dirty="0">
              <a:solidFill>
                <a:schemeClr val="tx1">
                  <a:lumMod val="75000"/>
                  <a:lumOff val="25000"/>
                </a:schemeClr>
              </a:solidFill>
              <a:latin typeface="Helvetica Neue"/>
              <a:cs typeface="Arial" panose="020B0604020202020204" pitchFamily="34" charset="0"/>
            </a:endParaRPr>
          </a:p>
          <a:p>
            <a:r>
              <a:rPr lang="en-IN" sz="1600" b="1" dirty="0">
                <a:solidFill>
                  <a:schemeClr val="tx1">
                    <a:lumMod val="75000"/>
                    <a:lumOff val="25000"/>
                  </a:schemeClr>
                </a:solidFill>
                <a:effectLst>
                  <a:outerShdw blurRad="38100" dist="38100" dir="2700000" algn="tl">
                    <a:srgbClr val="000000">
                      <a:alpha val="43137"/>
                    </a:srgbClr>
                  </a:outerShdw>
                </a:effectLst>
                <a:latin typeface="Helvetica Neue"/>
                <a:cs typeface="Arial" panose="020B0604020202020204" pitchFamily="34" charset="0"/>
              </a:rPr>
              <a:t>BACK- END LANGUAGES</a:t>
            </a:r>
          </a:p>
          <a:p>
            <a:endParaRPr lang="en-IN" sz="1600" dirty="0">
              <a:solidFill>
                <a:schemeClr val="tx1">
                  <a:lumMod val="75000"/>
                  <a:lumOff val="25000"/>
                </a:schemeClr>
              </a:solidFill>
              <a:latin typeface="Helvetica Neue"/>
              <a:cs typeface="Arial" panose="020B0604020202020204" pitchFamily="34" charset="0"/>
            </a:endParaRPr>
          </a:p>
          <a:p>
            <a:pPr marL="742950" lvl="1" indent="-285750">
              <a:buFont typeface="Wingdings" panose="05000000000000000000" pitchFamily="2" charset="2"/>
              <a:buChar char="ü"/>
              <a:tabLst>
                <a:tab pos="4724400" algn="l"/>
              </a:tabLst>
            </a:pPr>
            <a:r>
              <a:rPr lang="en-IN" sz="1600" b="1" dirty="0">
                <a:solidFill>
                  <a:schemeClr val="tx1">
                    <a:lumMod val="75000"/>
                    <a:lumOff val="25000"/>
                  </a:schemeClr>
                </a:solidFill>
                <a:latin typeface="Helvetica Neue"/>
                <a:cs typeface="Arial" panose="020B0604020202020204" pitchFamily="34" charset="0"/>
              </a:rPr>
              <a:t>Google API</a:t>
            </a:r>
            <a:r>
              <a:rPr lang="en-IN" sz="1600" dirty="0">
                <a:solidFill>
                  <a:schemeClr val="tx1">
                    <a:lumMod val="75000"/>
                    <a:lumOff val="25000"/>
                  </a:schemeClr>
                </a:solidFill>
                <a:latin typeface="Helvetica Neue"/>
                <a:cs typeface="Arial" panose="020B0604020202020204" pitchFamily="34" charset="0"/>
              </a:rPr>
              <a:t> used for adding login with google option.</a:t>
            </a:r>
          </a:p>
          <a:p>
            <a:pPr>
              <a:spcAft>
                <a:spcPts val="0"/>
              </a:spcAft>
              <a:tabLst>
                <a:tab pos="4724400" algn="l"/>
              </a:tabLst>
            </a:pPr>
            <a:r>
              <a:rPr lang="en-IN" sz="1600" dirty="0">
                <a:solidFill>
                  <a:schemeClr val="tx1">
                    <a:lumMod val="75000"/>
                    <a:lumOff val="25000"/>
                  </a:schemeClr>
                </a:solidFill>
                <a:latin typeface="Helvetica Neue"/>
                <a:cs typeface="Arial" panose="020B0604020202020204" pitchFamily="34" charset="0"/>
              </a:rPr>
              <a:t> </a:t>
            </a:r>
          </a:p>
          <a:p>
            <a:pPr marL="742950" lvl="1" indent="-285750">
              <a:buFont typeface="Wingdings" panose="05000000000000000000" pitchFamily="2" charset="2"/>
              <a:buChar char="ü"/>
              <a:tabLst>
                <a:tab pos="4724400" algn="l"/>
              </a:tabLst>
            </a:pPr>
            <a:r>
              <a:rPr lang="en-IN" sz="1600" b="1" dirty="0">
                <a:solidFill>
                  <a:schemeClr val="tx1">
                    <a:lumMod val="75000"/>
                    <a:lumOff val="25000"/>
                  </a:schemeClr>
                </a:solidFill>
                <a:latin typeface="Helvetica Neue"/>
                <a:cs typeface="Arial" panose="020B0604020202020204" pitchFamily="34" charset="0"/>
              </a:rPr>
              <a:t>Spotify Web API </a:t>
            </a:r>
            <a:r>
              <a:rPr lang="en-IN" sz="1600" dirty="0">
                <a:solidFill>
                  <a:schemeClr val="tx1">
                    <a:lumMod val="75000"/>
                    <a:lumOff val="25000"/>
                  </a:schemeClr>
                </a:solidFill>
                <a:latin typeface="Helvetica Neue"/>
                <a:cs typeface="Arial" panose="020B0604020202020204" pitchFamily="34" charset="0"/>
              </a:rPr>
              <a:t>for search.</a:t>
            </a:r>
          </a:p>
          <a:p>
            <a:pPr>
              <a:tabLst>
                <a:tab pos="4724400" algn="l"/>
              </a:tabLst>
            </a:pPr>
            <a:r>
              <a:rPr lang="en-IN" sz="1600" dirty="0">
                <a:solidFill>
                  <a:schemeClr val="tx1">
                    <a:lumMod val="75000"/>
                    <a:lumOff val="25000"/>
                  </a:schemeClr>
                </a:solidFill>
                <a:latin typeface="Helvetica Neue"/>
                <a:cs typeface="Arial" panose="020B0604020202020204" pitchFamily="34" charset="0"/>
              </a:rPr>
              <a:t> </a:t>
            </a:r>
          </a:p>
          <a:p>
            <a:pPr marL="742950" lvl="1" indent="-285750">
              <a:buFont typeface="Wingdings" panose="05000000000000000000" pitchFamily="2" charset="2"/>
              <a:buChar char="ü"/>
              <a:tabLst>
                <a:tab pos="4724400" algn="l"/>
              </a:tabLst>
            </a:pPr>
            <a:r>
              <a:rPr lang="en-IN" sz="1600" b="1" dirty="0">
                <a:solidFill>
                  <a:schemeClr val="tx1">
                    <a:lumMod val="75000"/>
                    <a:lumOff val="25000"/>
                  </a:schemeClr>
                </a:solidFill>
                <a:latin typeface="Helvetica Neue"/>
                <a:cs typeface="Arial" panose="020B0604020202020204" pitchFamily="34" charset="0"/>
              </a:rPr>
              <a:t>Node.js </a:t>
            </a:r>
            <a:r>
              <a:rPr lang="en-IN" sz="1600" dirty="0">
                <a:solidFill>
                  <a:schemeClr val="tx1">
                    <a:lumMod val="75000"/>
                    <a:lumOff val="25000"/>
                  </a:schemeClr>
                </a:solidFill>
                <a:latin typeface="Helvetica Neue"/>
                <a:cs typeface="Arial" panose="020B0604020202020204" pitchFamily="34" charset="0"/>
              </a:rPr>
              <a:t>for building back-end services like APIs (Web App).</a:t>
            </a:r>
          </a:p>
          <a:p>
            <a:pPr marL="1200150" lvl="2" indent="-285750">
              <a:buFont typeface="Wingdings" panose="05000000000000000000" pitchFamily="2" charset="2"/>
              <a:buChar char="ü"/>
              <a:tabLst>
                <a:tab pos="4724400" algn="l"/>
              </a:tabLst>
            </a:pPr>
            <a:endParaRPr lang="en-IN" sz="1600" dirty="0">
              <a:solidFill>
                <a:schemeClr val="tx1">
                  <a:lumMod val="75000"/>
                  <a:lumOff val="25000"/>
                </a:schemeClr>
              </a:solidFill>
              <a:latin typeface="Helvetica Neue"/>
              <a:cs typeface="Arial" panose="020B0604020202020204" pitchFamily="34" charset="0"/>
            </a:endParaRPr>
          </a:p>
          <a:p>
            <a:pPr marL="742950" lvl="1" indent="-285750">
              <a:buFont typeface="Wingdings" panose="05000000000000000000" pitchFamily="2" charset="2"/>
              <a:buChar char="ü"/>
              <a:tabLst>
                <a:tab pos="4724400" algn="l"/>
              </a:tabLst>
            </a:pPr>
            <a:r>
              <a:rPr lang="en-IN" sz="1600" b="1" dirty="0">
                <a:solidFill>
                  <a:schemeClr val="tx1">
                    <a:lumMod val="75000"/>
                    <a:lumOff val="25000"/>
                  </a:schemeClr>
                </a:solidFill>
                <a:latin typeface="Helvetica Neue"/>
                <a:cs typeface="Arial" panose="020B0604020202020204" pitchFamily="34" charset="0"/>
              </a:rPr>
              <a:t>Express.js </a:t>
            </a:r>
            <a:r>
              <a:rPr lang="en-IN" sz="1600" dirty="0">
                <a:solidFill>
                  <a:schemeClr val="tx1">
                    <a:lumMod val="75000"/>
                    <a:lumOff val="25000"/>
                  </a:schemeClr>
                </a:solidFill>
                <a:latin typeface="Helvetica Neue"/>
                <a:cs typeface="Arial" panose="020B0604020202020204" pitchFamily="34" charset="0"/>
              </a:rPr>
              <a:t>for creating server side applications faster and smarter.</a:t>
            </a:r>
            <a:r>
              <a:rPr lang="en-US" sz="1600" dirty="0">
                <a:solidFill>
                  <a:schemeClr val="tx1">
                    <a:lumMod val="75000"/>
                    <a:lumOff val="25000"/>
                  </a:schemeClr>
                </a:solidFill>
                <a:latin typeface="Helvetica Neue"/>
                <a:cs typeface="Arial" panose="020B0604020202020204" pitchFamily="34" charset="0"/>
              </a:rPr>
              <a:t> Implicitness, minimalism, flexibility, scalability are some of its characteristics.</a:t>
            </a:r>
            <a:endParaRPr lang="en-IN" sz="1600" dirty="0">
              <a:solidFill>
                <a:schemeClr val="tx1">
                  <a:lumMod val="75000"/>
                  <a:lumOff val="25000"/>
                </a:schemeClr>
              </a:solidFill>
              <a:latin typeface="Helvetica Neue"/>
              <a:cs typeface="Arial" panose="020B0604020202020204" pitchFamily="34" charset="0"/>
            </a:endParaRPr>
          </a:p>
          <a:p>
            <a:pPr>
              <a:tabLst>
                <a:tab pos="4724400" algn="l"/>
              </a:tabLst>
            </a:pPr>
            <a:r>
              <a:rPr lang="en-IN" sz="1600" dirty="0">
                <a:solidFill>
                  <a:schemeClr val="tx1">
                    <a:lumMod val="75000"/>
                    <a:lumOff val="25000"/>
                  </a:schemeClr>
                </a:solidFill>
                <a:latin typeface="Helvetica Neue"/>
                <a:cs typeface="Arial" panose="020B0604020202020204" pitchFamily="34" charset="0"/>
              </a:rPr>
              <a:t> </a:t>
            </a:r>
          </a:p>
          <a:p>
            <a:pPr marL="457200" indent="-229235">
              <a:spcBef>
                <a:spcPts val="685"/>
              </a:spcBef>
              <a:spcAft>
                <a:spcPts val="0"/>
              </a:spcAft>
              <a:tabLst>
                <a:tab pos="4724400" algn="l"/>
              </a:tabLst>
            </a:pPr>
            <a:r>
              <a:rPr lang="en-IN" sz="1900" dirty="0">
                <a:solidFill>
                  <a:schemeClr val="tx1">
                    <a:lumMod val="75000"/>
                    <a:lumOff val="25000"/>
                  </a:schemeClr>
                </a:solidFill>
                <a:latin typeface="Helvetica Neue"/>
                <a:cs typeface="Arial" panose="020B0604020202020204" pitchFamily="34" charset="0"/>
              </a:rPr>
              <a:t> </a:t>
            </a:r>
          </a:p>
          <a:p>
            <a:endParaRPr lang="en-IN" b="1" dirty="0">
              <a:solidFill>
                <a:schemeClr val="accent1"/>
              </a:solidFill>
              <a:latin typeface="Helvetica Neue"/>
              <a:cs typeface="Arial" panose="020B0604020202020204" pitchFamily="34" charset="0"/>
            </a:endParaRPr>
          </a:p>
        </p:txBody>
      </p:sp>
    </p:spTree>
    <p:extLst>
      <p:ext uri="{BB962C8B-B14F-4D97-AF65-F5344CB8AC3E}">
        <p14:creationId xmlns:p14="http://schemas.microsoft.com/office/powerpoint/2010/main" val="105305911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443358-7796-FCE5-07BA-042EEAB4E9AC}"/>
              </a:ext>
            </a:extLst>
          </p:cNvPr>
          <p:cNvSpPr txBox="1"/>
          <p:nvPr/>
        </p:nvSpPr>
        <p:spPr>
          <a:xfrm>
            <a:off x="2971802" y="849095"/>
            <a:ext cx="838203" cy="646330"/>
          </a:xfrm>
          <a:prstGeom prst="rect">
            <a:avLst/>
          </a:prstGeom>
          <a:gradFill>
            <a:gsLst>
              <a:gs pos="0">
                <a:scrgbClr r="0" g="0" b="0"/>
              </a:gs>
              <a:gs pos="100000">
                <a:schemeClr val="accent1">
                  <a:lumMod val="50000"/>
                </a:schemeClr>
              </a:gs>
              <a:gs pos="100000">
                <a:schemeClr val="accent1">
                  <a:lumMod val="45000"/>
                  <a:lumOff val="55000"/>
                </a:schemeClr>
              </a:gs>
              <a:gs pos="100000">
                <a:schemeClr val="accent1">
                  <a:lumMod val="30000"/>
                  <a:lumOff val="70000"/>
                </a:schemeClr>
              </a:gs>
            </a:gsLst>
            <a:lin ang="5400000" scaled="1"/>
          </a:gradFill>
        </p:spPr>
        <p:txBody>
          <a:bodyPr wrap="square" rtlCol="0" anchor="ctr">
            <a:spAutoFit/>
          </a:bodyPr>
          <a:lstStyle>
            <a:defPPr>
              <a:defRPr lang="en-US"/>
            </a:defPPr>
            <a:lvl1pPr>
              <a:defRPr sz="3600">
                <a:effectLst>
                  <a:outerShdw blurRad="38100" dist="38100" dir="2700000" algn="tl">
                    <a:srgbClr val="000000">
                      <a:alpha val="43137"/>
                    </a:srgbClr>
                  </a:outerShdw>
                </a:effectLst>
                <a:latin typeface="Arial Black" panose="020B0A04020102020204" pitchFamily="34" charset="0"/>
              </a:defRPr>
            </a:lvl1pPr>
          </a:lstStyle>
          <a:p>
            <a:r>
              <a:rPr lang="en-IN" dirty="0"/>
              <a:t> </a:t>
            </a:r>
            <a:r>
              <a:rPr lang="en-IN" dirty="0">
                <a:solidFill>
                  <a:schemeClr val="bg1"/>
                </a:solidFill>
              </a:rPr>
              <a:t>S</a:t>
            </a:r>
            <a:endParaRPr lang="en-IN" dirty="0"/>
          </a:p>
        </p:txBody>
      </p:sp>
      <p:sp>
        <p:nvSpPr>
          <p:cNvPr id="3" name="TextBox 2">
            <a:extLst>
              <a:ext uri="{FF2B5EF4-FFF2-40B4-BE49-F238E27FC236}">
                <a16:creationId xmlns:a16="http://schemas.microsoft.com/office/drawing/2014/main" id="{22702213-6079-906B-4EB6-3FF03E1F1F0B}"/>
              </a:ext>
            </a:extLst>
          </p:cNvPr>
          <p:cNvSpPr txBox="1"/>
          <p:nvPr/>
        </p:nvSpPr>
        <p:spPr>
          <a:xfrm>
            <a:off x="4590457" y="858620"/>
            <a:ext cx="942974" cy="646331"/>
          </a:xfrm>
          <a:prstGeom prst="rect">
            <a:avLst/>
          </a:prstGeom>
          <a:gradFill>
            <a:gsLst>
              <a:gs pos="0">
                <a:scrgbClr r="0" g="0" b="0"/>
              </a:gs>
              <a:gs pos="100000">
                <a:schemeClr val="accent1">
                  <a:lumMod val="50000"/>
                </a:schemeClr>
              </a:gs>
              <a:gs pos="100000">
                <a:schemeClr val="accent1">
                  <a:lumMod val="45000"/>
                  <a:lumOff val="55000"/>
                </a:schemeClr>
              </a:gs>
              <a:gs pos="100000">
                <a:schemeClr val="accent1">
                  <a:lumMod val="30000"/>
                  <a:lumOff val="70000"/>
                </a:schemeClr>
              </a:gs>
            </a:gsLst>
            <a:lin ang="5400000" scaled="1"/>
          </a:gradFill>
        </p:spPr>
        <p:txBody>
          <a:bodyPr wrap="square" rtlCol="0" anchor="ctr">
            <a:spAutoFit/>
          </a:bodyPr>
          <a:lstStyle>
            <a:defPPr>
              <a:defRPr lang="en-US"/>
            </a:defPPr>
            <a:lvl1pPr>
              <a:defRPr sz="3600">
                <a:effectLst>
                  <a:outerShdw blurRad="38100" dist="38100" dir="2700000" algn="tl">
                    <a:srgbClr val="000000">
                      <a:alpha val="43137"/>
                    </a:srgbClr>
                  </a:outerShdw>
                </a:effectLst>
                <a:latin typeface="Arial Black" panose="020B0A04020102020204" pitchFamily="34" charset="0"/>
              </a:defRPr>
            </a:lvl1pPr>
          </a:lstStyle>
          <a:p>
            <a:r>
              <a:rPr lang="en-IN" dirty="0"/>
              <a:t> </a:t>
            </a:r>
            <a:r>
              <a:rPr lang="en-IN" dirty="0">
                <a:solidFill>
                  <a:schemeClr val="bg1"/>
                </a:solidFill>
              </a:rPr>
              <a:t>W</a:t>
            </a:r>
            <a:endParaRPr lang="en-IN" dirty="0"/>
          </a:p>
        </p:txBody>
      </p:sp>
      <p:sp>
        <p:nvSpPr>
          <p:cNvPr id="5" name="TextBox 4">
            <a:extLst>
              <a:ext uri="{FF2B5EF4-FFF2-40B4-BE49-F238E27FC236}">
                <a16:creationId xmlns:a16="http://schemas.microsoft.com/office/drawing/2014/main" id="{42688C63-2750-697E-9104-0E1521F95F63}"/>
              </a:ext>
            </a:extLst>
          </p:cNvPr>
          <p:cNvSpPr txBox="1"/>
          <p:nvPr/>
        </p:nvSpPr>
        <p:spPr>
          <a:xfrm>
            <a:off x="6357638" y="849094"/>
            <a:ext cx="838203" cy="646331"/>
          </a:xfrm>
          <a:prstGeom prst="rect">
            <a:avLst/>
          </a:prstGeom>
          <a:gradFill>
            <a:gsLst>
              <a:gs pos="0">
                <a:scrgbClr r="0" g="0" b="0"/>
              </a:gs>
              <a:gs pos="100000">
                <a:schemeClr val="accent1">
                  <a:lumMod val="50000"/>
                </a:schemeClr>
              </a:gs>
              <a:gs pos="100000">
                <a:schemeClr val="accent1">
                  <a:lumMod val="45000"/>
                  <a:lumOff val="55000"/>
                </a:schemeClr>
              </a:gs>
              <a:gs pos="100000">
                <a:schemeClr val="accent1">
                  <a:lumMod val="30000"/>
                  <a:lumOff val="70000"/>
                </a:schemeClr>
              </a:gs>
            </a:gsLst>
            <a:lin ang="5400000" scaled="1"/>
          </a:gradFill>
        </p:spPr>
        <p:txBody>
          <a:bodyPr wrap="square" rtlCol="0" anchor="ctr">
            <a:spAutoFit/>
          </a:bodyPr>
          <a:lstStyle>
            <a:defPPr>
              <a:defRPr lang="en-US"/>
            </a:defPPr>
            <a:lvl1pPr>
              <a:defRPr sz="3600">
                <a:effectLst>
                  <a:outerShdw blurRad="38100" dist="38100" dir="2700000" algn="tl">
                    <a:srgbClr val="000000">
                      <a:alpha val="43137"/>
                    </a:srgbClr>
                  </a:outerShdw>
                </a:effectLst>
                <a:latin typeface="Arial Black" panose="020B0A04020102020204" pitchFamily="34" charset="0"/>
              </a:defRPr>
            </a:lvl1pPr>
          </a:lstStyle>
          <a:p>
            <a:r>
              <a:rPr lang="en-IN" dirty="0"/>
              <a:t> </a:t>
            </a:r>
            <a:r>
              <a:rPr lang="en-IN" dirty="0">
                <a:solidFill>
                  <a:schemeClr val="bg1"/>
                </a:solidFill>
              </a:rPr>
              <a:t>O</a:t>
            </a:r>
            <a:endParaRPr lang="en-IN" dirty="0"/>
          </a:p>
        </p:txBody>
      </p:sp>
      <p:sp>
        <p:nvSpPr>
          <p:cNvPr id="7" name="TextBox 6">
            <a:extLst>
              <a:ext uri="{FF2B5EF4-FFF2-40B4-BE49-F238E27FC236}">
                <a16:creationId xmlns:a16="http://schemas.microsoft.com/office/drawing/2014/main" id="{A0E47FC4-7646-4D35-CDE0-3319C292A676}"/>
              </a:ext>
            </a:extLst>
          </p:cNvPr>
          <p:cNvSpPr txBox="1"/>
          <p:nvPr/>
        </p:nvSpPr>
        <p:spPr>
          <a:xfrm>
            <a:off x="7981946" y="849095"/>
            <a:ext cx="800101" cy="646331"/>
          </a:xfrm>
          <a:prstGeom prst="rect">
            <a:avLst/>
          </a:prstGeom>
          <a:gradFill>
            <a:gsLst>
              <a:gs pos="0">
                <a:scrgbClr r="0" g="0" b="0"/>
              </a:gs>
              <a:gs pos="100000">
                <a:schemeClr val="accent1">
                  <a:lumMod val="50000"/>
                </a:schemeClr>
              </a:gs>
              <a:gs pos="100000">
                <a:schemeClr val="accent1">
                  <a:lumMod val="45000"/>
                  <a:lumOff val="55000"/>
                </a:schemeClr>
              </a:gs>
              <a:gs pos="100000">
                <a:schemeClr val="accent1">
                  <a:lumMod val="30000"/>
                  <a:lumOff val="70000"/>
                </a:schemeClr>
              </a:gs>
            </a:gsLst>
            <a:lin ang="5400000" scaled="1"/>
          </a:gradFill>
        </p:spPr>
        <p:txBody>
          <a:bodyPr wrap="square" rtlCol="0" anchor="ctr">
            <a:spAutoFit/>
          </a:bodyPr>
          <a:lstStyle/>
          <a:p>
            <a:r>
              <a:rPr lang="en-IN" sz="3600" dirty="0">
                <a:effectLst>
                  <a:outerShdw blurRad="38100" dist="38100" dir="2700000" algn="tl">
                    <a:srgbClr val="000000">
                      <a:alpha val="43137"/>
                    </a:srgbClr>
                  </a:outerShdw>
                </a:effectLst>
                <a:latin typeface="Arial Black" panose="020B0A04020102020204" pitchFamily="34" charset="0"/>
              </a:rPr>
              <a:t> </a:t>
            </a:r>
            <a:r>
              <a:rPr lang="en-IN" sz="3600" dirty="0">
                <a:solidFill>
                  <a:schemeClr val="bg1"/>
                </a:solidFill>
                <a:effectLst>
                  <a:outerShdw blurRad="38100" dist="38100" dir="2700000" algn="tl">
                    <a:srgbClr val="000000">
                      <a:alpha val="43137"/>
                    </a:srgbClr>
                  </a:outerShdw>
                </a:effectLst>
                <a:latin typeface="Arial Black" panose="020B0A04020102020204" pitchFamily="34" charset="0"/>
              </a:rPr>
              <a:t>T</a:t>
            </a:r>
          </a:p>
        </p:txBody>
      </p:sp>
      <p:cxnSp>
        <p:nvCxnSpPr>
          <p:cNvPr id="14" name="Straight Arrow Connector 13">
            <a:extLst>
              <a:ext uri="{FF2B5EF4-FFF2-40B4-BE49-F238E27FC236}">
                <a16:creationId xmlns:a16="http://schemas.microsoft.com/office/drawing/2014/main" id="{82753331-622F-BA5A-3C8D-B3A3EADC0678}"/>
              </a:ext>
            </a:extLst>
          </p:cNvPr>
          <p:cNvCxnSpPr>
            <a:cxnSpLocks/>
          </p:cNvCxnSpPr>
          <p:nvPr/>
        </p:nvCxnSpPr>
        <p:spPr>
          <a:xfrm flipH="1">
            <a:off x="1485900" y="1528762"/>
            <a:ext cx="1819275" cy="149066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3858F2E4-BE10-2AB8-746E-2C92E1D5442B}"/>
              </a:ext>
            </a:extLst>
          </p:cNvPr>
          <p:cNvSpPr txBox="1"/>
          <p:nvPr/>
        </p:nvSpPr>
        <p:spPr>
          <a:xfrm>
            <a:off x="302709" y="3038175"/>
            <a:ext cx="2714625" cy="2123658"/>
          </a:xfrm>
          <a:prstGeom prst="rect">
            <a:avLst/>
          </a:prstGeom>
          <a:noFill/>
          <a:ln w="28575">
            <a:solidFill>
              <a:schemeClr val="tx1"/>
            </a:solidFill>
          </a:ln>
        </p:spPr>
        <p:txBody>
          <a:bodyPr wrap="square" rtlCol="0">
            <a:spAutoFit/>
          </a:bodyPr>
          <a:lstStyle/>
          <a:p>
            <a:r>
              <a:rPr lang="en-IN" b="1" u="sng" dirty="0">
                <a:effectLst>
                  <a:outerShdw blurRad="38100" dist="38100" dir="2700000" algn="tl">
                    <a:srgbClr val="000000">
                      <a:alpha val="43137"/>
                    </a:srgbClr>
                  </a:outerShdw>
                </a:effectLst>
              </a:rPr>
              <a:t>STRENGTHS</a:t>
            </a:r>
          </a:p>
          <a:p>
            <a:pPr marL="285750" indent="-285750">
              <a:buFont typeface="Courier New" panose="02070309020205020404" pitchFamily="49" charset="0"/>
              <a:buChar char="o"/>
            </a:pPr>
            <a:r>
              <a:rPr lang="en-IN" sz="1600" b="1" dirty="0"/>
              <a:t>User friendly web player experience</a:t>
            </a:r>
          </a:p>
          <a:p>
            <a:pPr marL="285750" indent="-285750">
              <a:buFont typeface="Courier New" panose="02070309020205020404" pitchFamily="49" charset="0"/>
              <a:buChar char="o"/>
            </a:pPr>
            <a:r>
              <a:rPr lang="en-IN" sz="1600" b="1" dirty="0"/>
              <a:t>Personalised playlists</a:t>
            </a:r>
          </a:p>
          <a:p>
            <a:pPr marL="285750" indent="-285750">
              <a:buFont typeface="Courier New" panose="02070309020205020404" pitchFamily="49" charset="0"/>
              <a:buChar char="o"/>
            </a:pPr>
            <a:r>
              <a:rPr lang="en-IN" sz="1600" b="1" dirty="0"/>
              <a:t>Impressive algorithm</a:t>
            </a:r>
          </a:p>
          <a:p>
            <a:pPr marL="285750" indent="-285750">
              <a:buFont typeface="Courier New" panose="02070309020205020404" pitchFamily="49" charset="0"/>
              <a:buChar char="o"/>
            </a:pPr>
            <a:r>
              <a:rPr lang="en-IN" sz="1600" b="1" dirty="0"/>
              <a:t>Customizable acc. to both developer’s and user’s convenience</a:t>
            </a:r>
            <a:r>
              <a:rPr lang="en-IN" dirty="0"/>
              <a:t>.</a:t>
            </a:r>
          </a:p>
        </p:txBody>
      </p:sp>
      <p:cxnSp>
        <p:nvCxnSpPr>
          <p:cNvPr id="22" name="Straight Connector 21">
            <a:extLst>
              <a:ext uri="{FF2B5EF4-FFF2-40B4-BE49-F238E27FC236}">
                <a16:creationId xmlns:a16="http://schemas.microsoft.com/office/drawing/2014/main" id="{F6C962E1-8DB1-6528-A23A-4BEA950618F3}"/>
              </a:ext>
            </a:extLst>
          </p:cNvPr>
          <p:cNvCxnSpPr>
            <a:cxnSpLocks/>
            <a:stCxn id="3" idx="2"/>
          </p:cNvCxnSpPr>
          <p:nvPr/>
        </p:nvCxnSpPr>
        <p:spPr>
          <a:xfrm flipH="1">
            <a:off x="4362450" y="1504951"/>
            <a:ext cx="699494" cy="1504949"/>
          </a:xfrm>
          <a:prstGeom prst="line">
            <a:avLst/>
          </a:prstGeom>
          <a:ln w="9525" cap="flat" cmpd="sng" algn="ctr">
            <a:solidFill>
              <a:schemeClr val="dk1"/>
            </a:solidFill>
            <a:prstDash val="dash"/>
            <a:round/>
            <a:headEnd type="none" w="med" len="med"/>
            <a:tailEnd type="none" w="med" len="med"/>
          </a:ln>
          <a:effectLst>
            <a:innerShdw blurRad="63500" dist="50800" dir="5400000">
              <a:prstClr val="black">
                <a:alpha val="50000"/>
              </a:prstClr>
            </a:innerShdw>
          </a:effectLst>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6A500FCE-B648-2985-B157-2B806D02627A}"/>
              </a:ext>
            </a:extLst>
          </p:cNvPr>
          <p:cNvCxnSpPr>
            <a:stCxn id="5" idx="2"/>
          </p:cNvCxnSpPr>
          <p:nvPr/>
        </p:nvCxnSpPr>
        <p:spPr>
          <a:xfrm>
            <a:off x="6776740" y="1495425"/>
            <a:ext cx="833735" cy="151447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1B426E5A-32B9-BA5B-CDAC-171267BCEE2A}"/>
              </a:ext>
            </a:extLst>
          </p:cNvPr>
          <p:cNvCxnSpPr>
            <a:cxnSpLocks/>
            <a:stCxn id="7" idx="2"/>
          </p:cNvCxnSpPr>
          <p:nvPr/>
        </p:nvCxnSpPr>
        <p:spPr>
          <a:xfrm>
            <a:off x="8381997" y="1495426"/>
            <a:ext cx="2294353" cy="151447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TextBox 28">
            <a:extLst>
              <a:ext uri="{FF2B5EF4-FFF2-40B4-BE49-F238E27FC236}">
                <a16:creationId xmlns:a16="http://schemas.microsoft.com/office/drawing/2014/main" id="{2E74C32D-4EA8-6702-BADE-56D746DF38DB}"/>
              </a:ext>
            </a:extLst>
          </p:cNvPr>
          <p:cNvSpPr txBox="1"/>
          <p:nvPr/>
        </p:nvSpPr>
        <p:spPr>
          <a:xfrm>
            <a:off x="3312023" y="3038175"/>
            <a:ext cx="3260222" cy="2092881"/>
          </a:xfrm>
          <a:prstGeom prst="rect">
            <a:avLst/>
          </a:prstGeom>
          <a:noFill/>
          <a:ln w="28575">
            <a:solidFill>
              <a:schemeClr val="tx1"/>
            </a:solidFill>
          </a:ln>
        </p:spPr>
        <p:txBody>
          <a:bodyPr wrap="square" rtlCol="0">
            <a:spAutoFit/>
          </a:bodyPr>
          <a:lstStyle/>
          <a:p>
            <a:r>
              <a:rPr lang="en-IN" b="1" u="sng" dirty="0">
                <a:effectLst>
                  <a:outerShdw blurRad="38100" dist="38100" dir="2700000" algn="tl">
                    <a:srgbClr val="000000">
                      <a:alpha val="43137"/>
                    </a:srgbClr>
                  </a:outerShdw>
                </a:effectLst>
              </a:rPr>
              <a:t>WEAKNESSES</a:t>
            </a:r>
          </a:p>
          <a:p>
            <a:pPr marL="285750" indent="-285750">
              <a:buFont typeface="Courier New" panose="02070309020205020404" pitchFamily="49" charset="0"/>
              <a:buChar char="o"/>
            </a:pPr>
            <a:r>
              <a:rPr lang="en-IN" sz="1600" b="1" dirty="0"/>
              <a:t>No lyrics feature</a:t>
            </a:r>
          </a:p>
          <a:p>
            <a:pPr marL="285750" indent="-285750">
              <a:buFont typeface="Courier New" panose="02070309020205020404" pitchFamily="49" charset="0"/>
              <a:buChar char="o"/>
            </a:pPr>
            <a:r>
              <a:rPr lang="en-IN" sz="1600" b="1" dirty="0"/>
              <a:t>No Siri Integration</a:t>
            </a:r>
          </a:p>
          <a:p>
            <a:pPr marL="285750" indent="-285750">
              <a:buFont typeface="Courier New" panose="02070309020205020404" pitchFamily="49" charset="0"/>
              <a:buChar char="o"/>
            </a:pPr>
            <a:r>
              <a:rPr lang="en-IN" sz="1600" b="1" dirty="0"/>
              <a:t>Requires internet connectivity</a:t>
            </a:r>
          </a:p>
          <a:p>
            <a:pPr marL="285750" indent="-285750">
              <a:buFont typeface="Courier New" panose="02070309020205020404" pitchFamily="49" charset="0"/>
              <a:buChar char="o"/>
            </a:pPr>
            <a:r>
              <a:rPr lang="en-IN" sz="1600" b="1" dirty="0"/>
              <a:t>Faces tough competitions from other music-streaming applications in the market.</a:t>
            </a:r>
          </a:p>
        </p:txBody>
      </p:sp>
      <p:sp>
        <p:nvSpPr>
          <p:cNvPr id="30" name="TextBox 29">
            <a:extLst>
              <a:ext uri="{FF2B5EF4-FFF2-40B4-BE49-F238E27FC236}">
                <a16:creationId xmlns:a16="http://schemas.microsoft.com/office/drawing/2014/main" id="{63F8D58D-88A7-04BE-BA8B-E3863D051623}"/>
              </a:ext>
            </a:extLst>
          </p:cNvPr>
          <p:cNvSpPr txBox="1"/>
          <p:nvPr/>
        </p:nvSpPr>
        <p:spPr>
          <a:xfrm>
            <a:off x="6871696" y="3038175"/>
            <a:ext cx="2667000" cy="2092881"/>
          </a:xfrm>
          <a:prstGeom prst="rect">
            <a:avLst/>
          </a:prstGeom>
          <a:noFill/>
          <a:ln w="28575">
            <a:solidFill>
              <a:schemeClr val="tx1"/>
            </a:solidFill>
          </a:ln>
        </p:spPr>
        <p:txBody>
          <a:bodyPr wrap="square" rtlCol="0">
            <a:spAutoFit/>
          </a:bodyPr>
          <a:lstStyle/>
          <a:p>
            <a:r>
              <a:rPr lang="en-IN" b="1" u="sng" dirty="0">
                <a:effectLst>
                  <a:outerShdw blurRad="38100" dist="38100" dir="2700000" algn="tl">
                    <a:srgbClr val="000000">
                      <a:alpha val="43137"/>
                    </a:srgbClr>
                  </a:outerShdw>
                </a:effectLst>
              </a:rPr>
              <a:t>OPPORTUNITIES</a:t>
            </a:r>
          </a:p>
          <a:p>
            <a:pPr marL="285750" indent="-285750">
              <a:buFont typeface="Courier New" panose="02070309020205020404" pitchFamily="49" charset="0"/>
              <a:buChar char="o"/>
            </a:pPr>
            <a:r>
              <a:rPr lang="en-IN" sz="1600" b="1" dirty="0"/>
              <a:t>Podcasts </a:t>
            </a:r>
          </a:p>
          <a:p>
            <a:pPr marL="285750" indent="-285750">
              <a:buFont typeface="Courier New" panose="02070309020205020404" pitchFamily="49" charset="0"/>
              <a:buChar char="o"/>
            </a:pPr>
            <a:r>
              <a:rPr lang="en-IN" sz="1600" b="1" dirty="0"/>
              <a:t>Artist Endorsements</a:t>
            </a:r>
          </a:p>
          <a:p>
            <a:pPr marL="285750" indent="-285750">
              <a:buFont typeface="Courier New" panose="02070309020205020404" pitchFamily="49" charset="0"/>
              <a:buChar char="o"/>
            </a:pPr>
            <a:r>
              <a:rPr lang="en-IN" sz="1600" b="1" dirty="0"/>
              <a:t>Streaming videos</a:t>
            </a:r>
          </a:p>
          <a:p>
            <a:pPr marL="285750" indent="-285750">
              <a:buFont typeface="Courier New" panose="02070309020205020404" pitchFamily="49" charset="0"/>
              <a:buChar char="o"/>
            </a:pPr>
            <a:r>
              <a:rPr lang="en-IN" sz="1600" b="1" dirty="0"/>
              <a:t>Adding the Lyrics feature</a:t>
            </a:r>
          </a:p>
          <a:p>
            <a:pPr marL="285750" indent="-285750">
              <a:buFont typeface="Courier New" panose="02070309020205020404" pitchFamily="49" charset="0"/>
              <a:buChar char="o"/>
            </a:pPr>
            <a:r>
              <a:rPr lang="en-IN" sz="1600" b="1" dirty="0"/>
              <a:t>Expanding the market(monetization).</a:t>
            </a:r>
          </a:p>
        </p:txBody>
      </p:sp>
      <p:sp>
        <p:nvSpPr>
          <p:cNvPr id="31" name="TextBox 30">
            <a:extLst>
              <a:ext uri="{FF2B5EF4-FFF2-40B4-BE49-F238E27FC236}">
                <a16:creationId xmlns:a16="http://schemas.microsoft.com/office/drawing/2014/main" id="{767867A3-B400-4390-D7FE-64AA66EAA23B}"/>
              </a:ext>
            </a:extLst>
          </p:cNvPr>
          <p:cNvSpPr txBox="1"/>
          <p:nvPr/>
        </p:nvSpPr>
        <p:spPr>
          <a:xfrm>
            <a:off x="9705975" y="3068952"/>
            <a:ext cx="2407474" cy="2031325"/>
          </a:xfrm>
          <a:prstGeom prst="rect">
            <a:avLst/>
          </a:prstGeom>
          <a:noFill/>
          <a:ln w="28575">
            <a:solidFill>
              <a:schemeClr val="tx1"/>
            </a:solidFill>
          </a:ln>
        </p:spPr>
        <p:txBody>
          <a:bodyPr wrap="square" rtlCol="0">
            <a:spAutoFit/>
          </a:bodyPr>
          <a:lstStyle/>
          <a:p>
            <a:r>
              <a:rPr lang="en-IN" b="1" u="sng" dirty="0">
                <a:effectLst>
                  <a:outerShdw blurRad="38100" dist="38100" dir="2700000" algn="tl">
                    <a:srgbClr val="000000">
                      <a:alpha val="43137"/>
                    </a:srgbClr>
                  </a:outerShdw>
                </a:effectLst>
              </a:rPr>
              <a:t>THREATS</a:t>
            </a:r>
          </a:p>
          <a:p>
            <a:pPr marL="285750" indent="-285750">
              <a:buFont typeface="Courier New" panose="02070309020205020404" pitchFamily="49" charset="0"/>
              <a:buChar char="o"/>
            </a:pPr>
            <a:r>
              <a:rPr lang="en-IN" b="1" dirty="0"/>
              <a:t>Piracy</a:t>
            </a:r>
          </a:p>
          <a:p>
            <a:pPr marL="285750" indent="-285750">
              <a:buFont typeface="Courier New" panose="02070309020205020404" pitchFamily="49" charset="0"/>
              <a:buChar char="o"/>
            </a:pPr>
            <a:r>
              <a:rPr lang="en-IN" b="1" dirty="0"/>
              <a:t>Criticism</a:t>
            </a:r>
          </a:p>
          <a:p>
            <a:pPr marL="285750" indent="-285750">
              <a:buFont typeface="Courier New" panose="02070309020205020404" pitchFamily="49" charset="0"/>
              <a:buChar char="o"/>
            </a:pPr>
            <a:r>
              <a:rPr lang="en-IN" b="1" dirty="0"/>
              <a:t>Security issues</a:t>
            </a:r>
          </a:p>
          <a:p>
            <a:pPr marL="285750" indent="-285750">
              <a:buFont typeface="Courier New" panose="02070309020205020404" pitchFamily="49" charset="0"/>
              <a:buChar char="o"/>
            </a:pPr>
            <a:r>
              <a:rPr lang="en-IN" b="1" dirty="0"/>
              <a:t>Not a lot of cost saving power . </a:t>
            </a:r>
            <a:endParaRPr lang="en-IN" dirty="0"/>
          </a:p>
          <a:p>
            <a:pPr marL="285750" indent="-285750">
              <a:buFont typeface="Courier New" panose="02070309020205020404" pitchFamily="49" charset="0"/>
              <a:buChar char="o"/>
            </a:pPr>
            <a:endParaRPr lang="en-IN" dirty="0"/>
          </a:p>
        </p:txBody>
      </p:sp>
      <p:sp>
        <p:nvSpPr>
          <p:cNvPr id="4" name="TextBox 3">
            <a:extLst>
              <a:ext uri="{FF2B5EF4-FFF2-40B4-BE49-F238E27FC236}">
                <a16:creationId xmlns:a16="http://schemas.microsoft.com/office/drawing/2014/main" id="{83ACF439-0AFE-2747-5215-16080CD9EB35}"/>
              </a:ext>
            </a:extLst>
          </p:cNvPr>
          <p:cNvSpPr txBox="1"/>
          <p:nvPr/>
        </p:nvSpPr>
        <p:spPr>
          <a:xfrm>
            <a:off x="3810005" y="5824239"/>
            <a:ext cx="5065059"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Arial Rounded MT Bold" panose="020F0704030504030204" pitchFamily="34" charset="0"/>
              </a:rPr>
              <a:t>Fig. SWOT ANALYSIS OF SPOTIFY CLONE</a:t>
            </a:r>
            <a:endParaRPr lang="en-IN" dirty="0">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10877413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7C1799-99E8-7B1D-8C35-48CF64B5C340}"/>
              </a:ext>
            </a:extLst>
          </p:cNvPr>
          <p:cNvSpPr txBox="1"/>
          <p:nvPr/>
        </p:nvSpPr>
        <p:spPr>
          <a:xfrm>
            <a:off x="1780055" y="2293844"/>
            <a:ext cx="5800165"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8000" dirty="0">
                <a:effectLst>
                  <a:outerShdw blurRad="38100" dist="38100" dir="2700000" algn="tl">
                    <a:srgbClr val="000000">
                      <a:alpha val="43137"/>
                    </a:srgbClr>
                  </a:outerShdw>
                </a:effectLst>
                <a:latin typeface="Arial Black" panose="020B0A04020102020204" pitchFamily="34" charset="0"/>
              </a:rPr>
              <a:t>RESULTS</a:t>
            </a:r>
            <a:endParaRPr lang="en-IN" sz="8000"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1054876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1B7B16-F9F9-E1B5-B50D-2D006EF20C9B}"/>
              </a:ext>
            </a:extLst>
          </p:cNvPr>
          <p:cNvSpPr txBox="1"/>
          <p:nvPr/>
        </p:nvSpPr>
        <p:spPr>
          <a:xfrm>
            <a:off x="1403537" y="551577"/>
            <a:ext cx="10927976"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latin typeface="Arial Black" panose="020B0A04020102020204" pitchFamily="34" charset="0"/>
              </a:rPr>
              <a:t>1</a:t>
            </a:r>
            <a:r>
              <a:rPr lang="en-US" sz="3200" b="1" u="sng" dirty="0">
                <a:effectLst>
                  <a:outerShdw blurRad="38100" dist="38100" dir="2700000" algn="tl">
                    <a:srgbClr val="000000">
                      <a:alpha val="43137"/>
                    </a:srgbClr>
                  </a:outerShdw>
                </a:effectLst>
                <a:latin typeface="Arial Black" panose="020B0A04020102020204" pitchFamily="34" charset="0"/>
              </a:rPr>
              <a:t>. HOME PAGE(with Login and Sign Up options)</a:t>
            </a:r>
            <a:endParaRPr lang="en-IN" sz="3200" b="1" u="sng" dirty="0">
              <a:effectLst>
                <a:outerShdw blurRad="38100" dist="38100" dir="2700000" algn="tl">
                  <a:srgbClr val="000000">
                    <a:alpha val="43137"/>
                  </a:srgbClr>
                </a:outerShdw>
              </a:effectLst>
              <a:latin typeface="Arial Black" panose="020B0A04020102020204" pitchFamily="34" charset="0"/>
            </a:endParaRPr>
          </a:p>
        </p:txBody>
      </p:sp>
      <p:pic>
        <p:nvPicPr>
          <p:cNvPr id="6" name="Picture 5">
            <a:extLst>
              <a:ext uri="{FF2B5EF4-FFF2-40B4-BE49-F238E27FC236}">
                <a16:creationId xmlns:a16="http://schemas.microsoft.com/office/drawing/2014/main" id="{A9F85855-32D4-F67E-EF40-D97FAD17B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12" y="1373661"/>
            <a:ext cx="10651226" cy="4892907"/>
          </a:xfrm>
          <a:prstGeom prst="rect">
            <a:avLst/>
          </a:prstGeom>
        </p:spPr>
      </p:pic>
      <p:sp>
        <p:nvSpPr>
          <p:cNvPr id="15" name="Oval 14">
            <a:extLst>
              <a:ext uri="{FF2B5EF4-FFF2-40B4-BE49-F238E27FC236}">
                <a16:creationId xmlns:a16="http://schemas.microsoft.com/office/drawing/2014/main" id="{F1EE048F-5349-62CA-7327-D1C6F3E76741}"/>
              </a:ext>
            </a:extLst>
          </p:cNvPr>
          <p:cNvSpPr/>
          <p:nvPr/>
        </p:nvSpPr>
        <p:spPr>
          <a:xfrm>
            <a:off x="9184340" y="1203340"/>
            <a:ext cx="2375648" cy="102887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noFill/>
            </a:endParaRPr>
          </a:p>
        </p:txBody>
      </p:sp>
      <p:sp>
        <p:nvSpPr>
          <p:cNvPr id="17" name="Oval 16">
            <a:extLst>
              <a:ext uri="{FF2B5EF4-FFF2-40B4-BE49-F238E27FC236}">
                <a16:creationId xmlns:a16="http://schemas.microsoft.com/office/drawing/2014/main" id="{EEBEBEAB-0E5D-1E2A-0F81-2821DB605F46}"/>
              </a:ext>
            </a:extLst>
          </p:cNvPr>
          <p:cNvSpPr/>
          <p:nvPr/>
        </p:nvSpPr>
        <p:spPr>
          <a:xfrm>
            <a:off x="9435930" y="1319388"/>
            <a:ext cx="2214283" cy="61836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FF0000"/>
                </a:solidFill>
              </a:ln>
            </a:endParaRPr>
          </a:p>
        </p:txBody>
      </p:sp>
    </p:spTree>
    <p:extLst>
      <p:ext uri="{BB962C8B-B14F-4D97-AF65-F5344CB8AC3E}">
        <p14:creationId xmlns:p14="http://schemas.microsoft.com/office/powerpoint/2010/main" val="86666452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A4E59E-A3C1-B16F-C8D2-C44E9E2B65E4}"/>
              </a:ext>
            </a:extLst>
          </p:cNvPr>
          <p:cNvSpPr txBox="1"/>
          <p:nvPr/>
        </p:nvSpPr>
        <p:spPr>
          <a:xfrm>
            <a:off x="1744195" y="744578"/>
            <a:ext cx="6902823" cy="537883"/>
          </a:xfrm>
          <a:prstGeom prst="rect">
            <a:avLst/>
          </a:prstGeom>
          <a:noFill/>
        </p:spPr>
        <p:txBody>
          <a:bodyPr wrap="square" rtlCol="0">
            <a:spAutoFit/>
          </a:bodyPr>
          <a:lstStyle/>
          <a:p>
            <a:r>
              <a:rPr lang="en-US" sz="2800" dirty="0">
                <a:effectLst>
                  <a:outerShdw blurRad="38100" dist="38100" dir="2700000" algn="tl">
                    <a:srgbClr val="000000">
                      <a:alpha val="43137"/>
                    </a:srgbClr>
                  </a:outerShdw>
                </a:effectLst>
                <a:latin typeface="Arial Black" panose="020B0A04020102020204" pitchFamily="34" charset="0"/>
              </a:rPr>
              <a:t>2</a:t>
            </a:r>
            <a:r>
              <a:rPr lang="en-US" sz="2800" u="sng" dirty="0">
                <a:effectLst>
                  <a:outerShdw blurRad="38100" dist="38100" dir="2700000" algn="tl">
                    <a:srgbClr val="000000">
                      <a:alpha val="43137"/>
                    </a:srgbClr>
                  </a:outerShdw>
                </a:effectLst>
                <a:latin typeface="Arial Black" panose="020B0A04020102020204" pitchFamily="34" charset="0"/>
              </a:rPr>
              <a:t>. PROMPT FOR LOG IN / SIGN UP</a:t>
            </a:r>
            <a:endParaRPr lang="en-IN" sz="2800" u="sng" dirty="0">
              <a:effectLst>
                <a:outerShdw blurRad="38100" dist="38100" dir="2700000" algn="tl">
                  <a:srgbClr val="000000">
                    <a:alpha val="43137"/>
                  </a:srgbClr>
                </a:outerShdw>
              </a:effectLst>
              <a:latin typeface="Arial Black" panose="020B0A04020102020204" pitchFamily="34" charset="0"/>
            </a:endParaRPr>
          </a:p>
        </p:txBody>
      </p:sp>
      <p:pic>
        <p:nvPicPr>
          <p:cNvPr id="7" name="Picture 6">
            <a:extLst>
              <a:ext uri="{FF2B5EF4-FFF2-40B4-BE49-F238E27FC236}">
                <a16:creationId xmlns:a16="http://schemas.microsoft.com/office/drawing/2014/main" id="{240CF892-347D-6965-C406-23D720F2E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987" y="1485094"/>
            <a:ext cx="10515600" cy="4847034"/>
          </a:xfrm>
          <a:prstGeom prst="rect">
            <a:avLst/>
          </a:prstGeom>
        </p:spPr>
      </p:pic>
      <p:sp>
        <p:nvSpPr>
          <p:cNvPr id="8" name="Oval 7">
            <a:extLst>
              <a:ext uri="{FF2B5EF4-FFF2-40B4-BE49-F238E27FC236}">
                <a16:creationId xmlns:a16="http://schemas.microsoft.com/office/drawing/2014/main" id="{9C95E3D9-CFF0-B0E8-EE03-8E0CDA998B81}"/>
              </a:ext>
            </a:extLst>
          </p:cNvPr>
          <p:cNvSpPr/>
          <p:nvPr/>
        </p:nvSpPr>
        <p:spPr>
          <a:xfrm>
            <a:off x="7165600" y="3610097"/>
            <a:ext cx="1927412" cy="59702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C41AA63D-759B-8D06-408F-7D5DA783A21B}"/>
              </a:ext>
            </a:extLst>
          </p:cNvPr>
          <p:cNvSpPr/>
          <p:nvPr/>
        </p:nvSpPr>
        <p:spPr>
          <a:xfrm>
            <a:off x="8550088" y="4495237"/>
            <a:ext cx="466165" cy="25101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6467301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1447-78ED-58F7-0035-CDA280EBED56}"/>
              </a:ext>
            </a:extLst>
          </p:cNvPr>
          <p:cNvSpPr>
            <a:spLocks noGrp="1"/>
          </p:cNvSpPr>
          <p:nvPr>
            <p:ph type="title"/>
          </p:nvPr>
        </p:nvSpPr>
        <p:spPr>
          <a:xfrm>
            <a:off x="632572" y="604425"/>
            <a:ext cx="10515600" cy="748739"/>
          </a:xfrm>
          <a:solidFill>
            <a:schemeClr val="accent1">
              <a:lumMod val="40000"/>
              <a:lumOff val="60000"/>
            </a:schemeClr>
          </a:solidFill>
        </p:spPr>
        <p:txBody>
          <a:bodyPr>
            <a:normAutofit/>
          </a:bodyPr>
          <a:lstStyle/>
          <a:p>
            <a:r>
              <a:rPr lang="en-IN" dirty="0">
                <a:solidFill>
                  <a:schemeClr val="tx1"/>
                </a:solidFill>
                <a:effectLst>
                  <a:outerShdw blurRad="38100" dist="38100" dir="2700000" algn="tl">
                    <a:srgbClr val="000000">
                      <a:alpha val="43137"/>
                    </a:srgbClr>
                  </a:outerShdw>
                </a:effectLst>
                <a:latin typeface="Arial Black" panose="020B0A04020102020204" pitchFamily="34" charset="0"/>
              </a:rPr>
              <a:t>CONTENTS</a:t>
            </a:r>
          </a:p>
        </p:txBody>
      </p:sp>
      <p:sp>
        <p:nvSpPr>
          <p:cNvPr id="5" name="TextBox 4">
            <a:extLst>
              <a:ext uri="{FF2B5EF4-FFF2-40B4-BE49-F238E27FC236}">
                <a16:creationId xmlns:a16="http://schemas.microsoft.com/office/drawing/2014/main" id="{1519E9D0-5091-A1A6-4581-E23BAC8DC336}"/>
              </a:ext>
            </a:extLst>
          </p:cNvPr>
          <p:cNvSpPr txBox="1"/>
          <p:nvPr/>
        </p:nvSpPr>
        <p:spPr>
          <a:xfrm>
            <a:off x="1480297" y="1556262"/>
            <a:ext cx="5468470" cy="5078313"/>
          </a:xfrm>
          <a:prstGeom prst="rect">
            <a:avLst/>
          </a:prstGeom>
          <a:noFill/>
        </p:spPr>
        <p:txBody>
          <a:bodyPr wrap="square">
            <a:spAutoFit/>
          </a:bodyPr>
          <a:lstStyle/>
          <a:p>
            <a:pPr marL="285750" indent="-285750">
              <a:buFont typeface="Wingdings" panose="05000000000000000000" pitchFamily="2" charset="2"/>
              <a:buChar char="q"/>
            </a:pPr>
            <a:r>
              <a:rPr lang="en-IN" b="1" dirty="0"/>
              <a:t>INTRODUCTION</a:t>
            </a:r>
          </a:p>
          <a:p>
            <a:pPr marL="285750" indent="-285750">
              <a:buFont typeface="Wingdings" panose="05000000000000000000" pitchFamily="2" charset="2"/>
              <a:buChar char="q"/>
            </a:pPr>
            <a:endParaRPr lang="en-IN" b="1" dirty="0"/>
          </a:p>
          <a:p>
            <a:pPr marL="285750" indent="-285750">
              <a:buFont typeface="Wingdings" panose="05000000000000000000" pitchFamily="2" charset="2"/>
              <a:buChar char="q"/>
            </a:pPr>
            <a:r>
              <a:rPr lang="en-IN" b="1" dirty="0"/>
              <a:t>REASON BEHIND CHOOSING THIS TOPIC</a:t>
            </a:r>
          </a:p>
          <a:p>
            <a:endParaRPr lang="en-IN" b="1" dirty="0"/>
          </a:p>
          <a:p>
            <a:pPr marL="285750" indent="-285750">
              <a:buFont typeface="Wingdings" panose="05000000000000000000" pitchFamily="2" charset="2"/>
              <a:buChar char="q"/>
            </a:pPr>
            <a:r>
              <a:rPr lang="en-IN" b="1" dirty="0"/>
              <a:t>OBJECTIVE</a:t>
            </a:r>
          </a:p>
          <a:p>
            <a:pPr marL="285750" indent="-285750">
              <a:buFont typeface="Wingdings" panose="05000000000000000000" pitchFamily="2" charset="2"/>
              <a:buChar char="q"/>
            </a:pPr>
            <a:endParaRPr lang="en-IN" b="1" dirty="0"/>
          </a:p>
          <a:p>
            <a:pPr marL="285750" indent="-285750">
              <a:buFont typeface="Wingdings" panose="05000000000000000000" pitchFamily="2" charset="2"/>
              <a:buChar char="q"/>
            </a:pPr>
            <a:r>
              <a:rPr lang="en-IN" b="1" dirty="0"/>
              <a:t>THEORY AND FUNDAMENTALS</a:t>
            </a:r>
          </a:p>
          <a:p>
            <a:pPr marL="285750" indent="-285750">
              <a:buFont typeface="Wingdings" panose="05000000000000000000" pitchFamily="2" charset="2"/>
              <a:buChar char="q"/>
            </a:pPr>
            <a:endParaRPr lang="en-IN" b="1" dirty="0"/>
          </a:p>
          <a:p>
            <a:pPr marL="285750" indent="-285750">
              <a:buFont typeface="Wingdings" panose="05000000000000000000" pitchFamily="2" charset="2"/>
              <a:buChar char="q"/>
            </a:pPr>
            <a:r>
              <a:rPr lang="en-IN" b="1" dirty="0"/>
              <a:t>TECH/FRAMEWORK USED</a:t>
            </a:r>
          </a:p>
          <a:p>
            <a:endParaRPr lang="en-IN" b="1" dirty="0"/>
          </a:p>
          <a:p>
            <a:pPr marL="285750" indent="-285750">
              <a:buFont typeface="Wingdings" panose="05000000000000000000" pitchFamily="2" charset="2"/>
              <a:buChar char="q"/>
            </a:pPr>
            <a:r>
              <a:rPr lang="en-IN" b="1" dirty="0"/>
              <a:t>SWOT ANALYSIS</a:t>
            </a:r>
          </a:p>
          <a:p>
            <a:endParaRPr lang="en-IN" b="1" dirty="0"/>
          </a:p>
          <a:p>
            <a:pPr marL="285750" indent="-285750">
              <a:buFont typeface="Wingdings" panose="05000000000000000000" pitchFamily="2" charset="2"/>
              <a:buChar char="q"/>
            </a:pPr>
            <a:r>
              <a:rPr lang="en-IN" b="1" dirty="0"/>
              <a:t>RESULTS</a:t>
            </a:r>
          </a:p>
          <a:p>
            <a:pPr marL="285750" indent="-285750">
              <a:buFont typeface="Wingdings" panose="05000000000000000000" pitchFamily="2" charset="2"/>
              <a:buChar char="q"/>
            </a:pPr>
            <a:endParaRPr lang="en-IN" b="1" dirty="0"/>
          </a:p>
          <a:p>
            <a:pPr marL="285750" indent="-285750">
              <a:buFont typeface="Wingdings" panose="05000000000000000000" pitchFamily="2" charset="2"/>
              <a:buChar char="q"/>
            </a:pPr>
            <a:r>
              <a:rPr lang="en-IN" b="1" dirty="0"/>
              <a:t>CONCLUSION AND FUTURE WORKS</a:t>
            </a:r>
          </a:p>
          <a:p>
            <a:pPr marL="285750" indent="-285750">
              <a:buFont typeface="Wingdings" panose="05000000000000000000" pitchFamily="2" charset="2"/>
              <a:buChar char="q"/>
            </a:pPr>
            <a:endParaRPr lang="en-IN" b="1" dirty="0"/>
          </a:p>
          <a:p>
            <a:pPr marL="285750" indent="-285750">
              <a:buFont typeface="Wingdings" panose="05000000000000000000" pitchFamily="2" charset="2"/>
              <a:buChar char="q"/>
            </a:pPr>
            <a:r>
              <a:rPr lang="en-IN" b="1" dirty="0"/>
              <a:t>REFERENCES</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0460469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3EE6FA-69A3-A146-ABFF-0C05E22900CC}"/>
              </a:ext>
            </a:extLst>
          </p:cNvPr>
          <p:cNvSpPr txBox="1"/>
          <p:nvPr/>
        </p:nvSpPr>
        <p:spPr>
          <a:xfrm>
            <a:off x="1790005" y="579472"/>
            <a:ext cx="6723529" cy="584775"/>
          </a:xfrm>
          <a:prstGeom prst="rect">
            <a:avLst/>
          </a:prstGeom>
          <a:noFill/>
        </p:spPr>
        <p:txBody>
          <a:bodyPr wrap="square" rtlCol="0">
            <a:spAutoFit/>
          </a:bodyPr>
          <a:lstStyle/>
          <a:p>
            <a:r>
              <a:rPr lang="en-US" sz="3200" u="sng" dirty="0">
                <a:effectLst>
                  <a:outerShdw blurRad="38100" dist="38100" dir="2700000" algn="tl">
                    <a:srgbClr val="000000">
                      <a:alpha val="43137"/>
                    </a:srgbClr>
                  </a:outerShdw>
                </a:effectLst>
                <a:latin typeface="Arial Black" panose="020B0A04020102020204" pitchFamily="34" charset="0"/>
              </a:rPr>
              <a:t>3. LOG IN PAGE</a:t>
            </a:r>
            <a:endParaRPr lang="en-IN" sz="3200" u="sng" dirty="0">
              <a:effectLst>
                <a:outerShdw blurRad="38100" dist="38100" dir="2700000" algn="tl">
                  <a:srgbClr val="000000">
                    <a:alpha val="43137"/>
                  </a:srgbClr>
                </a:outerShdw>
              </a:effectLst>
              <a:latin typeface="Arial Black" panose="020B0A04020102020204" pitchFamily="34" charset="0"/>
            </a:endParaRPr>
          </a:p>
        </p:txBody>
      </p:sp>
      <p:pic>
        <p:nvPicPr>
          <p:cNvPr id="10" name="Picture 9">
            <a:extLst>
              <a:ext uri="{FF2B5EF4-FFF2-40B4-BE49-F238E27FC236}">
                <a16:creationId xmlns:a16="http://schemas.microsoft.com/office/drawing/2014/main" id="{CC6A302A-989E-EAD0-148F-745987ECE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80" y="1455644"/>
            <a:ext cx="11247557" cy="4946709"/>
          </a:xfrm>
          <a:prstGeom prst="rect">
            <a:avLst/>
          </a:prstGeom>
        </p:spPr>
      </p:pic>
    </p:spTree>
    <p:extLst>
      <p:ext uri="{BB962C8B-B14F-4D97-AF65-F5344CB8AC3E}">
        <p14:creationId xmlns:p14="http://schemas.microsoft.com/office/powerpoint/2010/main" val="26866338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787704-93FF-C0E5-2E3D-CF68C2168C24}"/>
              </a:ext>
            </a:extLst>
          </p:cNvPr>
          <p:cNvSpPr txBox="1"/>
          <p:nvPr/>
        </p:nvSpPr>
        <p:spPr>
          <a:xfrm>
            <a:off x="1548653" y="636604"/>
            <a:ext cx="10174942" cy="584775"/>
          </a:xfrm>
          <a:prstGeom prst="rect">
            <a:avLst/>
          </a:prstGeom>
          <a:noFill/>
        </p:spPr>
        <p:txBody>
          <a:bodyPr wrap="square" rtlCol="0">
            <a:spAutoFit/>
          </a:bodyPr>
          <a:lstStyle/>
          <a:p>
            <a:r>
              <a:rPr lang="en-US" sz="3200" dirty="0">
                <a:effectLst>
                  <a:outerShdw blurRad="38100" dist="38100" dir="2700000" algn="tl">
                    <a:srgbClr val="000000">
                      <a:alpha val="43137"/>
                    </a:srgbClr>
                  </a:outerShdw>
                </a:effectLst>
                <a:latin typeface="Arial Black" panose="020B0A04020102020204" pitchFamily="34" charset="0"/>
              </a:rPr>
              <a:t>4. </a:t>
            </a:r>
            <a:r>
              <a:rPr lang="en-US" sz="3200" u="sng" dirty="0">
                <a:effectLst>
                  <a:outerShdw blurRad="38100" dist="38100" dir="2700000" algn="tl">
                    <a:srgbClr val="000000">
                      <a:alpha val="43137"/>
                    </a:srgbClr>
                  </a:outerShdw>
                </a:effectLst>
                <a:latin typeface="Arial Black" panose="020B0A04020102020204" pitchFamily="34" charset="0"/>
              </a:rPr>
              <a:t>HOME PAGE(after Signing In to Spotify)</a:t>
            </a:r>
            <a:endParaRPr lang="en-IN" sz="3200" u="sng" dirty="0">
              <a:effectLst>
                <a:outerShdw blurRad="38100" dist="38100" dir="2700000" algn="tl">
                  <a:srgbClr val="000000">
                    <a:alpha val="43137"/>
                  </a:srgbClr>
                </a:outerShdw>
              </a:effectLst>
              <a:latin typeface="Arial Black" panose="020B0A04020102020204" pitchFamily="34" charset="0"/>
            </a:endParaRPr>
          </a:p>
        </p:txBody>
      </p:sp>
      <p:pic>
        <p:nvPicPr>
          <p:cNvPr id="4" name="Picture 3">
            <a:extLst>
              <a:ext uri="{FF2B5EF4-FFF2-40B4-BE49-F238E27FC236}">
                <a16:creationId xmlns:a16="http://schemas.microsoft.com/office/drawing/2014/main" id="{D4E8DFC4-FEC1-6B93-8E25-264A70E89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43" y="1559859"/>
            <a:ext cx="10481714" cy="4831415"/>
          </a:xfrm>
          <a:prstGeom prst="rect">
            <a:avLst/>
          </a:prstGeom>
        </p:spPr>
      </p:pic>
      <p:sp>
        <p:nvSpPr>
          <p:cNvPr id="8" name="TextBox 7">
            <a:extLst>
              <a:ext uri="{FF2B5EF4-FFF2-40B4-BE49-F238E27FC236}">
                <a16:creationId xmlns:a16="http://schemas.microsoft.com/office/drawing/2014/main" id="{E0240848-D5E2-30BE-1D0B-F63AF3324A77}"/>
              </a:ext>
            </a:extLst>
          </p:cNvPr>
          <p:cNvSpPr txBox="1"/>
          <p:nvPr/>
        </p:nvSpPr>
        <p:spPr>
          <a:xfrm>
            <a:off x="7234518" y="1559859"/>
            <a:ext cx="1228164" cy="369332"/>
          </a:xfrm>
          <a:prstGeom prst="rect">
            <a:avLst/>
          </a:prstGeom>
          <a:noFill/>
        </p:spPr>
        <p:txBody>
          <a:bodyPr wrap="square" rtlCol="0">
            <a:spAutoFit/>
          </a:bodyPr>
          <a:lstStyle/>
          <a:p>
            <a:r>
              <a:rPr lang="en-US" dirty="0"/>
              <a:t>A</a:t>
            </a:r>
            <a:endParaRPr lang="en-IN" dirty="0"/>
          </a:p>
        </p:txBody>
      </p:sp>
      <p:sp>
        <p:nvSpPr>
          <p:cNvPr id="10" name="Oval 9">
            <a:extLst>
              <a:ext uri="{FF2B5EF4-FFF2-40B4-BE49-F238E27FC236}">
                <a16:creationId xmlns:a16="http://schemas.microsoft.com/office/drawing/2014/main" id="{9754BA5D-42DE-2CB0-D3EF-4F637FDBB56C}"/>
              </a:ext>
            </a:extLst>
          </p:cNvPr>
          <p:cNvSpPr/>
          <p:nvPr/>
        </p:nvSpPr>
        <p:spPr>
          <a:xfrm>
            <a:off x="9583271" y="1559859"/>
            <a:ext cx="1559858" cy="58477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Speech Bubble: Oval 13">
            <a:extLst>
              <a:ext uri="{FF2B5EF4-FFF2-40B4-BE49-F238E27FC236}">
                <a16:creationId xmlns:a16="http://schemas.microsoft.com/office/drawing/2014/main" id="{FDF936F2-4F26-740F-B902-A0EE4FEAE326}"/>
              </a:ext>
            </a:extLst>
          </p:cNvPr>
          <p:cNvSpPr/>
          <p:nvPr/>
        </p:nvSpPr>
        <p:spPr>
          <a:xfrm>
            <a:off x="10658273" y="1045446"/>
            <a:ext cx="1357167" cy="795034"/>
          </a:xfrm>
          <a:prstGeom prst="wedgeEllipseCallout">
            <a:avLst>
              <a:gd name="adj1" fmla="val -32764"/>
              <a:gd name="adj2" fmla="val 5770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a:solidFill>
                  <a:schemeClr val="tx1"/>
                </a:solidFill>
              </a:rPr>
              <a:t>Account created</a:t>
            </a:r>
            <a:endParaRPr lang="en-IN" sz="1400" b="1" dirty="0">
              <a:solidFill>
                <a:schemeClr val="tx1"/>
              </a:solidFill>
            </a:endParaRPr>
          </a:p>
        </p:txBody>
      </p:sp>
    </p:spTree>
    <p:extLst>
      <p:ext uri="{BB962C8B-B14F-4D97-AF65-F5344CB8AC3E}">
        <p14:creationId xmlns:p14="http://schemas.microsoft.com/office/powerpoint/2010/main" val="312655727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D4ABF0-1D8B-FCCA-64D9-287F6708FC7D}"/>
              </a:ext>
            </a:extLst>
          </p:cNvPr>
          <p:cNvSpPr txBox="1"/>
          <p:nvPr/>
        </p:nvSpPr>
        <p:spPr>
          <a:xfrm>
            <a:off x="1730188" y="408461"/>
            <a:ext cx="6849035" cy="584775"/>
          </a:xfrm>
          <a:prstGeom prst="rect">
            <a:avLst/>
          </a:prstGeom>
          <a:noFill/>
        </p:spPr>
        <p:txBody>
          <a:bodyPr wrap="square" rtlCol="0">
            <a:spAutoFit/>
          </a:bodyPr>
          <a:lstStyle/>
          <a:p>
            <a:r>
              <a:rPr lang="en-US" sz="3200" dirty="0">
                <a:effectLst>
                  <a:outerShdw blurRad="38100" dist="38100" dir="2700000" algn="tl">
                    <a:srgbClr val="000000">
                      <a:alpha val="43137"/>
                    </a:srgbClr>
                  </a:outerShdw>
                </a:effectLst>
                <a:latin typeface="Arial Black" panose="020B0A04020102020204" pitchFamily="34" charset="0"/>
              </a:rPr>
              <a:t>5. </a:t>
            </a:r>
            <a:r>
              <a:rPr lang="en-US" sz="3200" u="sng" dirty="0">
                <a:effectLst>
                  <a:outerShdw blurRad="38100" dist="38100" dir="2700000" algn="tl">
                    <a:srgbClr val="000000">
                      <a:alpha val="43137"/>
                    </a:srgbClr>
                  </a:outerShdw>
                </a:effectLst>
                <a:latin typeface="Arial Black" panose="020B0A04020102020204" pitchFamily="34" charset="0"/>
              </a:rPr>
              <a:t>SEARCH BAR</a:t>
            </a:r>
            <a:endParaRPr lang="en-IN" sz="3200" u="sng" dirty="0">
              <a:effectLst>
                <a:outerShdw blurRad="38100" dist="38100" dir="2700000" algn="tl">
                  <a:srgbClr val="000000">
                    <a:alpha val="43137"/>
                  </a:srgbClr>
                </a:outerShdw>
              </a:effectLst>
              <a:latin typeface="Arial Black" panose="020B0A04020102020204" pitchFamily="34" charset="0"/>
            </a:endParaRPr>
          </a:p>
        </p:txBody>
      </p:sp>
      <p:pic>
        <p:nvPicPr>
          <p:cNvPr id="6" name="Picture 5">
            <a:extLst>
              <a:ext uri="{FF2B5EF4-FFF2-40B4-BE49-F238E27FC236}">
                <a16:creationId xmlns:a16="http://schemas.microsoft.com/office/drawing/2014/main" id="{E4D3711D-7ECD-B42D-B3D5-F85C9F743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14" y="1317813"/>
            <a:ext cx="10883153" cy="4999449"/>
          </a:xfrm>
          <a:prstGeom prst="rect">
            <a:avLst/>
          </a:prstGeom>
        </p:spPr>
      </p:pic>
      <p:sp>
        <p:nvSpPr>
          <p:cNvPr id="3" name="Oval 2">
            <a:extLst>
              <a:ext uri="{FF2B5EF4-FFF2-40B4-BE49-F238E27FC236}">
                <a16:creationId xmlns:a16="http://schemas.microsoft.com/office/drawing/2014/main" id="{A4F440B0-7619-9CF5-909B-50E45B030227}"/>
              </a:ext>
            </a:extLst>
          </p:cNvPr>
          <p:cNvSpPr/>
          <p:nvPr/>
        </p:nvSpPr>
        <p:spPr>
          <a:xfrm>
            <a:off x="3334871" y="1317813"/>
            <a:ext cx="1819835" cy="4572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763081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D4ABF0-1D8B-FCCA-64D9-287F6708FC7D}"/>
              </a:ext>
            </a:extLst>
          </p:cNvPr>
          <p:cNvSpPr txBox="1"/>
          <p:nvPr/>
        </p:nvSpPr>
        <p:spPr>
          <a:xfrm>
            <a:off x="1596839" y="557711"/>
            <a:ext cx="6849035" cy="584775"/>
          </a:xfrm>
          <a:prstGeom prst="rect">
            <a:avLst/>
          </a:prstGeom>
          <a:noFill/>
        </p:spPr>
        <p:txBody>
          <a:bodyPr wrap="square" rtlCol="0">
            <a:spAutoFit/>
          </a:bodyPr>
          <a:lstStyle/>
          <a:p>
            <a:r>
              <a:rPr lang="en-US" sz="3200" dirty="0">
                <a:effectLst>
                  <a:outerShdw blurRad="38100" dist="38100" dir="2700000" algn="tl">
                    <a:srgbClr val="000000">
                      <a:alpha val="43137"/>
                    </a:srgbClr>
                  </a:outerShdw>
                </a:effectLst>
                <a:latin typeface="Arial Black" panose="020B0A04020102020204" pitchFamily="34" charset="0"/>
              </a:rPr>
              <a:t>5. </a:t>
            </a:r>
            <a:r>
              <a:rPr lang="en-US" sz="3200" u="sng" dirty="0">
                <a:effectLst>
                  <a:outerShdw blurRad="38100" dist="38100" dir="2700000" algn="tl">
                    <a:srgbClr val="000000">
                      <a:alpha val="43137"/>
                    </a:srgbClr>
                  </a:outerShdw>
                </a:effectLst>
                <a:latin typeface="Arial Black" panose="020B0A04020102020204" pitchFamily="34" charset="0"/>
              </a:rPr>
              <a:t>SEARCH BAR(ex-1)</a:t>
            </a:r>
            <a:endParaRPr lang="en-IN" sz="3200" u="sng" dirty="0">
              <a:effectLst>
                <a:outerShdw blurRad="38100" dist="38100" dir="2700000" algn="tl">
                  <a:srgbClr val="000000">
                    <a:alpha val="43137"/>
                  </a:srgbClr>
                </a:outerShdw>
              </a:effectLst>
              <a:latin typeface="Arial Black" panose="020B0A04020102020204" pitchFamily="34" charset="0"/>
            </a:endParaRPr>
          </a:p>
        </p:txBody>
      </p:sp>
      <p:pic>
        <p:nvPicPr>
          <p:cNvPr id="8" name="Picture 7">
            <a:extLst>
              <a:ext uri="{FF2B5EF4-FFF2-40B4-BE49-F238E27FC236}">
                <a16:creationId xmlns:a16="http://schemas.microsoft.com/office/drawing/2014/main" id="{81A2C175-C3E3-AFE6-4B5B-BD4110B7B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745" y="1425388"/>
            <a:ext cx="10653030" cy="4935349"/>
          </a:xfrm>
          <a:prstGeom prst="rect">
            <a:avLst/>
          </a:prstGeom>
        </p:spPr>
      </p:pic>
      <p:sp>
        <p:nvSpPr>
          <p:cNvPr id="9" name="Oval 8">
            <a:extLst>
              <a:ext uri="{FF2B5EF4-FFF2-40B4-BE49-F238E27FC236}">
                <a16:creationId xmlns:a16="http://schemas.microsoft.com/office/drawing/2014/main" id="{9C67CCBF-BFA4-0E10-29A3-4C82B00BD9A4}"/>
              </a:ext>
            </a:extLst>
          </p:cNvPr>
          <p:cNvSpPr/>
          <p:nvPr/>
        </p:nvSpPr>
        <p:spPr>
          <a:xfrm>
            <a:off x="3621741" y="1586752"/>
            <a:ext cx="842683" cy="25997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6436451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D4ABF0-1D8B-FCCA-64D9-287F6708FC7D}"/>
              </a:ext>
            </a:extLst>
          </p:cNvPr>
          <p:cNvSpPr txBox="1"/>
          <p:nvPr/>
        </p:nvSpPr>
        <p:spPr>
          <a:xfrm>
            <a:off x="1768289" y="550747"/>
            <a:ext cx="6849035" cy="584775"/>
          </a:xfrm>
          <a:prstGeom prst="rect">
            <a:avLst/>
          </a:prstGeom>
          <a:noFill/>
        </p:spPr>
        <p:txBody>
          <a:bodyPr wrap="square" rtlCol="0">
            <a:spAutoFit/>
          </a:bodyPr>
          <a:lstStyle/>
          <a:p>
            <a:r>
              <a:rPr lang="en-US" sz="3200" dirty="0">
                <a:effectLst>
                  <a:outerShdw blurRad="38100" dist="38100" dir="2700000" algn="tl">
                    <a:srgbClr val="000000">
                      <a:alpha val="43137"/>
                    </a:srgbClr>
                  </a:outerShdw>
                </a:effectLst>
                <a:latin typeface="Arial Black" panose="020B0A04020102020204" pitchFamily="34" charset="0"/>
              </a:rPr>
              <a:t>5. </a:t>
            </a:r>
            <a:r>
              <a:rPr lang="en-US" sz="3200" u="sng" dirty="0">
                <a:effectLst>
                  <a:outerShdw blurRad="38100" dist="38100" dir="2700000" algn="tl">
                    <a:srgbClr val="000000">
                      <a:alpha val="43137"/>
                    </a:srgbClr>
                  </a:outerShdw>
                </a:effectLst>
                <a:latin typeface="Arial Black" panose="020B0A04020102020204" pitchFamily="34" charset="0"/>
              </a:rPr>
              <a:t>SEARCH BAR(ex-2)</a:t>
            </a:r>
            <a:endParaRPr lang="en-IN" sz="3200" u="sng" dirty="0">
              <a:effectLst>
                <a:outerShdw blurRad="38100" dist="38100" dir="2700000" algn="tl">
                  <a:srgbClr val="000000">
                    <a:alpha val="43137"/>
                  </a:srgbClr>
                </a:outerShdw>
              </a:effectLst>
              <a:latin typeface="Arial Black" panose="020B0A04020102020204" pitchFamily="34" charset="0"/>
            </a:endParaRPr>
          </a:p>
        </p:txBody>
      </p:sp>
      <p:pic>
        <p:nvPicPr>
          <p:cNvPr id="4" name="Picture 3">
            <a:extLst>
              <a:ext uri="{FF2B5EF4-FFF2-40B4-BE49-F238E27FC236}">
                <a16:creationId xmlns:a16="http://schemas.microsoft.com/office/drawing/2014/main" id="{94FE1F8A-26E0-D456-D604-D6D18E0BF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43" y="1335181"/>
            <a:ext cx="10929039" cy="5037604"/>
          </a:xfrm>
          <a:prstGeom prst="rect">
            <a:avLst/>
          </a:prstGeom>
          <a:ln>
            <a:noFill/>
          </a:ln>
        </p:spPr>
      </p:pic>
      <p:sp>
        <p:nvSpPr>
          <p:cNvPr id="5" name="Oval 4">
            <a:extLst>
              <a:ext uri="{FF2B5EF4-FFF2-40B4-BE49-F238E27FC236}">
                <a16:creationId xmlns:a16="http://schemas.microsoft.com/office/drawing/2014/main" id="{F4DBEFAF-4708-D1C9-6002-C2429607774A}"/>
              </a:ext>
            </a:extLst>
          </p:cNvPr>
          <p:cNvSpPr/>
          <p:nvPr/>
        </p:nvSpPr>
        <p:spPr>
          <a:xfrm>
            <a:off x="3621740" y="1515035"/>
            <a:ext cx="779929" cy="24204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682457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D4ABF0-1D8B-FCCA-64D9-287F6708FC7D}"/>
              </a:ext>
            </a:extLst>
          </p:cNvPr>
          <p:cNvSpPr txBox="1"/>
          <p:nvPr/>
        </p:nvSpPr>
        <p:spPr>
          <a:xfrm>
            <a:off x="1740528" y="536289"/>
            <a:ext cx="6849035" cy="584775"/>
          </a:xfrm>
          <a:prstGeom prst="rect">
            <a:avLst/>
          </a:prstGeom>
          <a:noFill/>
        </p:spPr>
        <p:txBody>
          <a:bodyPr wrap="square" rtlCol="0">
            <a:spAutoFit/>
          </a:bodyPr>
          <a:lstStyle/>
          <a:p>
            <a:r>
              <a:rPr lang="en-US" sz="3200" dirty="0">
                <a:effectLst>
                  <a:outerShdw blurRad="38100" dist="38100" dir="2700000" algn="tl">
                    <a:srgbClr val="000000">
                      <a:alpha val="43137"/>
                    </a:srgbClr>
                  </a:outerShdw>
                </a:effectLst>
                <a:latin typeface="Arial Black" panose="020B0A04020102020204" pitchFamily="34" charset="0"/>
              </a:rPr>
              <a:t>6. </a:t>
            </a:r>
            <a:r>
              <a:rPr lang="en-US" sz="3200" u="sng" dirty="0">
                <a:effectLst>
                  <a:outerShdw blurRad="38100" dist="38100" dir="2700000" algn="tl">
                    <a:srgbClr val="000000">
                      <a:alpha val="43137"/>
                    </a:srgbClr>
                  </a:outerShdw>
                </a:effectLst>
                <a:latin typeface="Arial Black" panose="020B0A04020102020204" pitchFamily="34" charset="0"/>
              </a:rPr>
              <a:t>PLAY BAR</a:t>
            </a:r>
            <a:endParaRPr lang="en-IN" sz="3200" u="sng" dirty="0">
              <a:effectLst>
                <a:outerShdw blurRad="38100" dist="38100" dir="2700000" algn="tl">
                  <a:srgbClr val="000000">
                    <a:alpha val="43137"/>
                  </a:srgbClr>
                </a:outerShdw>
              </a:effectLst>
              <a:latin typeface="Arial Black" panose="020B0A04020102020204" pitchFamily="34" charset="0"/>
            </a:endParaRPr>
          </a:p>
        </p:txBody>
      </p:sp>
      <p:pic>
        <p:nvPicPr>
          <p:cNvPr id="7" name="Picture 6">
            <a:extLst>
              <a:ext uri="{FF2B5EF4-FFF2-40B4-BE49-F238E27FC236}">
                <a16:creationId xmlns:a16="http://schemas.microsoft.com/office/drawing/2014/main" id="{72B1101C-C2CF-6CA5-F4ED-60BEFF83D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324" y="1255059"/>
            <a:ext cx="11372123" cy="5224069"/>
          </a:xfrm>
          <a:prstGeom prst="rect">
            <a:avLst/>
          </a:prstGeom>
        </p:spPr>
      </p:pic>
      <p:sp>
        <p:nvSpPr>
          <p:cNvPr id="3" name="Oval 2">
            <a:extLst>
              <a:ext uri="{FF2B5EF4-FFF2-40B4-BE49-F238E27FC236}">
                <a16:creationId xmlns:a16="http://schemas.microsoft.com/office/drawing/2014/main" id="{A6419222-6D18-0449-A9CA-A53818F8913B}"/>
              </a:ext>
            </a:extLst>
          </p:cNvPr>
          <p:cNvSpPr/>
          <p:nvPr/>
        </p:nvSpPr>
        <p:spPr>
          <a:xfrm>
            <a:off x="4114800" y="6248400"/>
            <a:ext cx="546847" cy="36472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86773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3EE6FA-69A3-A146-ABFF-0C05E22900CC}"/>
              </a:ext>
            </a:extLst>
          </p:cNvPr>
          <p:cNvSpPr txBox="1"/>
          <p:nvPr/>
        </p:nvSpPr>
        <p:spPr>
          <a:xfrm>
            <a:off x="1870261" y="518270"/>
            <a:ext cx="6723529" cy="584775"/>
          </a:xfrm>
          <a:prstGeom prst="rect">
            <a:avLst/>
          </a:prstGeom>
          <a:noFill/>
        </p:spPr>
        <p:txBody>
          <a:bodyPr wrap="square" rtlCol="0">
            <a:spAutoFit/>
          </a:bodyPr>
          <a:lstStyle/>
          <a:p>
            <a:r>
              <a:rPr lang="en-US" sz="3200" dirty="0">
                <a:effectLst>
                  <a:outerShdw blurRad="38100" dist="38100" dir="2700000" algn="tl">
                    <a:srgbClr val="000000">
                      <a:alpha val="43137"/>
                    </a:srgbClr>
                  </a:outerShdw>
                </a:effectLst>
                <a:latin typeface="Arial Black" panose="020B0A04020102020204" pitchFamily="34" charset="0"/>
              </a:rPr>
              <a:t>7</a:t>
            </a:r>
            <a:r>
              <a:rPr lang="en-US" sz="3200" u="sng" dirty="0">
                <a:effectLst>
                  <a:outerShdw blurRad="38100" dist="38100" dir="2700000" algn="tl">
                    <a:srgbClr val="000000">
                      <a:alpha val="43137"/>
                    </a:srgbClr>
                  </a:outerShdw>
                </a:effectLst>
                <a:latin typeface="Arial Black" panose="020B0A04020102020204" pitchFamily="34" charset="0"/>
              </a:rPr>
              <a:t>. PLAYLISTS(ex-1)</a:t>
            </a:r>
            <a:endParaRPr lang="en-IN" sz="3200" u="sng" dirty="0">
              <a:effectLst>
                <a:outerShdw blurRad="38100" dist="38100" dir="2700000" algn="tl">
                  <a:srgbClr val="000000">
                    <a:alpha val="43137"/>
                  </a:srgbClr>
                </a:outerShdw>
              </a:effectLst>
              <a:latin typeface="Arial Black" panose="020B0A04020102020204" pitchFamily="34" charset="0"/>
            </a:endParaRPr>
          </a:p>
        </p:txBody>
      </p:sp>
      <p:pic>
        <p:nvPicPr>
          <p:cNvPr id="4" name="Picture 3">
            <a:extLst>
              <a:ext uri="{FF2B5EF4-FFF2-40B4-BE49-F238E27FC236}">
                <a16:creationId xmlns:a16="http://schemas.microsoft.com/office/drawing/2014/main" id="{00CAC331-A926-E282-2156-8FEC2969FB93}"/>
              </a:ext>
            </a:extLst>
          </p:cNvPr>
          <p:cNvPicPr>
            <a:picLocks noChangeAspect="1"/>
          </p:cNvPicPr>
          <p:nvPr/>
        </p:nvPicPr>
        <p:blipFill rotWithShape="1">
          <a:blip r:embed="rId2">
            <a:extLst>
              <a:ext uri="{28A0092B-C50C-407E-A947-70E740481C1C}">
                <a14:useLocalDpi xmlns:a14="http://schemas.microsoft.com/office/drawing/2010/main" val="0"/>
              </a:ext>
            </a:extLst>
          </a:blip>
          <a:srcRect l="1" t="8651" r="2276" b="5049"/>
          <a:stretch/>
        </p:blipFill>
        <p:spPr>
          <a:xfrm>
            <a:off x="936811" y="1311129"/>
            <a:ext cx="10318377" cy="5125532"/>
          </a:xfrm>
          <a:prstGeom prst="rect">
            <a:avLst/>
          </a:prstGeom>
        </p:spPr>
      </p:pic>
    </p:spTree>
    <p:extLst>
      <p:ext uri="{BB962C8B-B14F-4D97-AF65-F5344CB8AC3E}">
        <p14:creationId xmlns:p14="http://schemas.microsoft.com/office/powerpoint/2010/main" val="2956086727"/>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3EE6FA-69A3-A146-ABFF-0C05E22900CC}"/>
              </a:ext>
            </a:extLst>
          </p:cNvPr>
          <p:cNvSpPr txBox="1"/>
          <p:nvPr/>
        </p:nvSpPr>
        <p:spPr>
          <a:xfrm>
            <a:off x="1753720" y="472886"/>
            <a:ext cx="6723529" cy="584775"/>
          </a:xfrm>
          <a:prstGeom prst="rect">
            <a:avLst/>
          </a:prstGeom>
          <a:noFill/>
        </p:spPr>
        <p:txBody>
          <a:bodyPr wrap="square" rtlCol="0">
            <a:spAutoFit/>
          </a:bodyPr>
          <a:lstStyle/>
          <a:p>
            <a:r>
              <a:rPr lang="en-US" sz="3200" dirty="0">
                <a:effectLst>
                  <a:outerShdw blurRad="38100" dist="38100" dir="2700000" algn="tl">
                    <a:srgbClr val="000000">
                      <a:alpha val="43137"/>
                    </a:srgbClr>
                  </a:outerShdw>
                </a:effectLst>
                <a:latin typeface="Arial Black" panose="020B0A04020102020204" pitchFamily="34" charset="0"/>
              </a:rPr>
              <a:t>8. </a:t>
            </a:r>
            <a:r>
              <a:rPr lang="en-US" sz="3200" u="sng" dirty="0">
                <a:effectLst>
                  <a:outerShdw blurRad="38100" dist="38100" dir="2700000" algn="tl">
                    <a:srgbClr val="000000">
                      <a:alpha val="43137"/>
                    </a:srgbClr>
                  </a:outerShdw>
                </a:effectLst>
                <a:latin typeface="Arial Black" panose="020B0A04020102020204" pitchFamily="34" charset="0"/>
              </a:rPr>
              <a:t>PLAYLISTS(ex-2)</a:t>
            </a:r>
            <a:endParaRPr lang="en-IN" sz="3200" u="sng" dirty="0">
              <a:effectLst>
                <a:outerShdw blurRad="38100" dist="38100" dir="2700000" algn="tl">
                  <a:srgbClr val="000000">
                    <a:alpha val="43137"/>
                  </a:srgbClr>
                </a:outerShdw>
              </a:effectLst>
              <a:latin typeface="Arial Black" panose="020B0A04020102020204" pitchFamily="34" charset="0"/>
            </a:endParaRPr>
          </a:p>
        </p:txBody>
      </p:sp>
      <p:pic>
        <p:nvPicPr>
          <p:cNvPr id="5" name="Picture 4">
            <a:extLst>
              <a:ext uri="{FF2B5EF4-FFF2-40B4-BE49-F238E27FC236}">
                <a16:creationId xmlns:a16="http://schemas.microsoft.com/office/drawing/2014/main" id="{B0A2829B-D041-C982-CD66-9FCFFBFD412A}"/>
              </a:ext>
            </a:extLst>
          </p:cNvPr>
          <p:cNvPicPr>
            <a:picLocks noChangeAspect="1"/>
          </p:cNvPicPr>
          <p:nvPr/>
        </p:nvPicPr>
        <p:blipFill rotWithShape="1">
          <a:blip r:embed="rId2">
            <a:extLst>
              <a:ext uri="{28A0092B-C50C-407E-A947-70E740481C1C}">
                <a14:useLocalDpi xmlns:a14="http://schemas.microsoft.com/office/drawing/2010/main" val="0"/>
              </a:ext>
            </a:extLst>
          </a:blip>
          <a:srcRect t="8734" r="1299" b="5161"/>
          <a:stretch/>
        </p:blipFill>
        <p:spPr>
          <a:xfrm>
            <a:off x="925045" y="1374565"/>
            <a:ext cx="10498505" cy="5151742"/>
          </a:xfrm>
          <a:prstGeom prst="rect">
            <a:avLst/>
          </a:prstGeom>
        </p:spPr>
      </p:pic>
    </p:spTree>
    <p:extLst>
      <p:ext uri="{BB962C8B-B14F-4D97-AF65-F5344CB8AC3E}">
        <p14:creationId xmlns:p14="http://schemas.microsoft.com/office/powerpoint/2010/main" val="600633208"/>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9F84-D44B-D162-9833-66D777D68D92}"/>
              </a:ext>
            </a:extLst>
          </p:cNvPr>
          <p:cNvSpPr>
            <a:spLocks noGrp="1"/>
          </p:cNvSpPr>
          <p:nvPr>
            <p:ph type="title"/>
          </p:nvPr>
        </p:nvSpPr>
        <p:spPr>
          <a:xfrm>
            <a:off x="838200" y="365126"/>
            <a:ext cx="10515600" cy="1073150"/>
          </a:xfrm>
          <a:ln>
            <a:noFill/>
          </a:ln>
        </p:spPr>
        <p:style>
          <a:lnRef idx="1">
            <a:schemeClr val="accent1"/>
          </a:lnRef>
          <a:fillRef idx="2">
            <a:schemeClr val="accent1"/>
          </a:fillRef>
          <a:effectRef idx="1">
            <a:schemeClr val="accent1"/>
          </a:effectRef>
          <a:fontRef idx="minor">
            <a:schemeClr val="dk1"/>
          </a:fontRef>
        </p:style>
        <p:txBody>
          <a:bodyPr>
            <a:normAutofit/>
          </a:bodyPr>
          <a:lstStyle/>
          <a:p>
            <a:r>
              <a:rPr lang="en-IN" dirty="0">
                <a:effectLst>
                  <a:outerShdw blurRad="38100" dist="38100" dir="2700000" algn="tl">
                    <a:srgbClr val="000000">
                      <a:alpha val="43137"/>
                    </a:srgbClr>
                  </a:outerShdw>
                </a:effectLst>
                <a:latin typeface="Arial Black" panose="020B0A04020102020204" pitchFamily="34" charset="0"/>
              </a:rPr>
              <a:t>CONCLUSION &amp; FUTURE WORKS</a:t>
            </a:r>
          </a:p>
        </p:txBody>
      </p:sp>
      <p:sp>
        <p:nvSpPr>
          <p:cNvPr id="3" name="Content Placeholder 2">
            <a:extLst>
              <a:ext uri="{FF2B5EF4-FFF2-40B4-BE49-F238E27FC236}">
                <a16:creationId xmlns:a16="http://schemas.microsoft.com/office/drawing/2014/main" id="{BA764136-0C6A-1BF2-6616-6A0516E68137}"/>
              </a:ext>
            </a:extLst>
          </p:cNvPr>
          <p:cNvSpPr>
            <a:spLocks noGrp="1"/>
          </p:cNvSpPr>
          <p:nvPr>
            <p:ph idx="1"/>
          </p:nvPr>
        </p:nvSpPr>
        <p:spPr>
          <a:xfrm>
            <a:off x="838200" y="1622612"/>
            <a:ext cx="10515600" cy="4554351"/>
          </a:xfrm>
        </p:spPr>
        <p:txBody>
          <a:bodyPr>
            <a:normAutofit fontScale="85000" lnSpcReduction="20000"/>
          </a:bodyPr>
          <a:lstStyle/>
          <a:p>
            <a:pPr>
              <a:tabLst>
                <a:tab pos="4724400" algn="l"/>
              </a:tabLst>
            </a:pPr>
            <a:r>
              <a:rPr lang="en-IN" sz="1900" b="1" dirty="0">
                <a:solidFill>
                  <a:srgbClr val="000000"/>
                </a:solidFill>
                <a:effectLst/>
                <a:latin typeface="Helvetica Neue"/>
                <a:ea typeface="Arial Unicode MS"/>
                <a:cs typeface="Arial" panose="020B0604020202020204" pitchFamily="34" charset="0"/>
              </a:rPr>
              <a:t>The Spotify Clone is merely a demonstration of a web music player implemented using some basic languages like JavaScript and html, along with use of tailwind CSS instead of standard CSS. </a:t>
            </a:r>
          </a:p>
          <a:p>
            <a:pPr marL="0" indent="0">
              <a:buNone/>
              <a:tabLst>
                <a:tab pos="4724400" algn="l"/>
              </a:tabLst>
            </a:pPr>
            <a:endParaRPr lang="en-IN" sz="1900" b="1" dirty="0">
              <a:solidFill>
                <a:srgbClr val="000000"/>
              </a:solidFill>
              <a:effectLst/>
              <a:latin typeface="Helvetica Neue"/>
              <a:ea typeface="Arial Unicode MS"/>
              <a:cs typeface="Arial" panose="020B0604020202020204" pitchFamily="34" charset="0"/>
            </a:endParaRPr>
          </a:p>
          <a:p>
            <a:pPr>
              <a:tabLst>
                <a:tab pos="4724400" algn="l"/>
              </a:tabLst>
            </a:pPr>
            <a:r>
              <a:rPr lang="en-IN" sz="1900" b="1" dirty="0">
                <a:solidFill>
                  <a:srgbClr val="000000"/>
                </a:solidFill>
                <a:effectLst/>
                <a:latin typeface="Helvetica Neue"/>
                <a:ea typeface="Arial Unicode MS"/>
                <a:cs typeface="Arial" panose="020B0604020202020204" pitchFamily="34" charset="0"/>
              </a:rPr>
              <a:t>Using the basic knowledge and some hit and trials, the clone looks nearly exactly as the original Spotify website.</a:t>
            </a:r>
          </a:p>
          <a:p>
            <a:pPr marL="0" indent="0">
              <a:buNone/>
              <a:tabLst>
                <a:tab pos="4724400" algn="l"/>
              </a:tabLst>
            </a:pPr>
            <a:endParaRPr lang="en-IN" sz="1900" b="1" dirty="0">
              <a:solidFill>
                <a:srgbClr val="000000"/>
              </a:solidFill>
              <a:effectLst/>
              <a:latin typeface="Helvetica Neue"/>
              <a:ea typeface="Arial Unicode MS"/>
              <a:cs typeface="Arial" panose="020B0604020202020204" pitchFamily="34" charset="0"/>
            </a:endParaRPr>
          </a:p>
          <a:p>
            <a:pPr>
              <a:tabLst>
                <a:tab pos="4724400" algn="l"/>
              </a:tabLst>
            </a:pPr>
            <a:r>
              <a:rPr lang="en-IN" sz="1900" b="1" dirty="0">
                <a:solidFill>
                  <a:srgbClr val="000000"/>
                </a:solidFill>
                <a:effectLst/>
                <a:latin typeface="Helvetica Neue"/>
                <a:ea typeface="Arial Unicode MS"/>
                <a:cs typeface="Arial" panose="020B0604020202020204" pitchFamily="34" charset="0"/>
              </a:rPr>
              <a:t> Although, it’s still not completely functional as the original Spotify. The implementation of recommender system, Library, listen offline, sort and filter, play queue, listening history, etc. are some features that are future works that are to be incorporated.</a:t>
            </a:r>
            <a:endParaRPr lang="en-IN" sz="1900" b="1" dirty="0">
              <a:effectLst/>
              <a:latin typeface="Times New Roman" panose="02020603050405020304" pitchFamily="18" charset="0"/>
              <a:ea typeface="Arial Unicode MS"/>
            </a:endParaRPr>
          </a:p>
          <a:p>
            <a:pPr marL="0" indent="0">
              <a:buNone/>
              <a:tabLst>
                <a:tab pos="4724400" algn="l"/>
              </a:tabLst>
            </a:pPr>
            <a:r>
              <a:rPr lang="en-IN" sz="1900" b="1" dirty="0">
                <a:solidFill>
                  <a:srgbClr val="000000"/>
                </a:solidFill>
                <a:effectLst/>
                <a:latin typeface="Helvetica Neue"/>
                <a:ea typeface="Arial Unicode MS"/>
                <a:cs typeface="Arial" panose="020B0604020202020204" pitchFamily="34" charset="0"/>
              </a:rPr>
              <a:t> </a:t>
            </a:r>
            <a:endParaRPr lang="en-IN" sz="1900" b="1" dirty="0">
              <a:effectLst/>
              <a:latin typeface="Times New Roman" panose="02020603050405020304" pitchFamily="18" charset="0"/>
              <a:ea typeface="Arial Unicode MS"/>
            </a:endParaRPr>
          </a:p>
          <a:p>
            <a:pPr>
              <a:tabLst>
                <a:tab pos="4724400" algn="l"/>
              </a:tabLst>
            </a:pPr>
            <a:r>
              <a:rPr lang="en-IN" sz="1900" b="1" dirty="0">
                <a:solidFill>
                  <a:srgbClr val="000000"/>
                </a:solidFill>
                <a:effectLst/>
                <a:latin typeface="Helvetica Neue"/>
                <a:ea typeface="Arial Unicode MS"/>
                <a:cs typeface="Arial" panose="020B0604020202020204" pitchFamily="34" charset="0"/>
              </a:rPr>
              <a:t>The technologies to be implemented includes the implantation of backend which would accept dynamic input from user and use it as login credentials. The implementation of machine learning algorithms to implement the recommendation system. Thus, many improvements would enable the project to be more advanced and similar to the original Spotify website.</a:t>
            </a:r>
            <a:endParaRPr lang="en-IN" sz="1900" b="1" dirty="0">
              <a:effectLst/>
              <a:latin typeface="Times New Roman" panose="02020603050405020304" pitchFamily="18" charset="0"/>
              <a:ea typeface="Arial Unicode MS"/>
            </a:endParaRPr>
          </a:p>
          <a:p>
            <a:pPr marL="0" indent="0">
              <a:buNone/>
              <a:tabLst>
                <a:tab pos="4724400" algn="l"/>
              </a:tabLst>
            </a:pPr>
            <a:r>
              <a:rPr lang="en-IN" sz="1900" b="1" dirty="0">
                <a:solidFill>
                  <a:srgbClr val="000000"/>
                </a:solidFill>
                <a:effectLst/>
                <a:latin typeface="Helvetica Neue"/>
                <a:ea typeface="Arial Unicode MS"/>
                <a:cs typeface="Arial" panose="020B0604020202020204" pitchFamily="34" charset="0"/>
              </a:rPr>
              <a:t> </a:t>
            </a:r>
            <a:endParaRPr lang="en-IN" sz="1900" b="1" dirty="0">
              <a:effectLst/>
              <a:latin typeface="Times New Roman" panose="02020603050405020304" pitchFamily="18" charset="0"/>
              <a:ea typeface="Arial Unicode MS"/>
            </a:endParaRPr>
          </a:p>
          <a:p>
            <a:pPr>
              <a:tabLst>
                <a:tab pos="4724400" algn="l"/>
              </a:tabLst>
            </a:pPr>
            <a:r>
              <a:rPr lang="en-IN" sz="1900" b="1" dirty="0">
                <a:solidFill>
                  <a:srgbClr val="000000"/>
                </a:solidFill>
                <a:effectLst/>
                <a:latin typeface="Helvetica Neue"/>
                <a:ea typeface="Arial Unicode MS"/>
                <a:cs typeface="Arial" panose="020B0604020202020204" pitchFamily="34" charset="0"/>
              </a:rPr>
              <a:t>However, this still aims at the objective, that is, to learn and implement </a:t>
            </a:r>
            <a:r>
              <a:rPr lang="en-IN" sz="1900" b="1">
                <a:solidFill>
                  <a:srgbClr val="000000"/>
                </a:solidFill>
                <a:effectLst/>
                <a:latin typeface="Helvetica Neue"/>
                <a:ea typeface="Arial Unicode MS"/>
                <a:cs typeface="Arial" panose="020B0604020202020204" pitchFamily="34" charset="0"/>
              </a:rPr>
              <a:t>new Tech </a:t>
            </a:r>
            <a:r>
              <a:rPr lang="en-IN" sz="1900" b="1" dirty="0">
                <a:solidFill>
                  <a:srgbClr val="000000"/>
                </a:solidFill>
                <a:effectLst/>
                <a:latin typeface="Helvetica Neue"/>
                <a:ea typeface="Arial Unicode MS"/>
                <a:cs typeface="Arial" panose="020B0604020202020204" pitchFamily="34" charset="0"/>
              </a:rPr>
              <a:t>stacks and improving the existing project. </a:t>
            </a:r>
            <a:endParaRPr lang="en-IN" sz="1900" b="1" dirty="0">
              <a:effectLst/>
              <a:latin typeface="Times New Roman" panose="02020603050405020304" pitchFamily="18" charset="0"/>
              <a:ea typeface="Arial Unicode MS"/>
            </a:endParaRPr>
          </a:p>
          <a:p>
            <a:endParaRPr lang="en-IN" dirty="0"/>
          </a:p>
        </p:txBody>
      </p:sp>
      <p:pic>
        <p:nvPicPr>
          <p:cNvPr id="5" name="Picture 4">
            <a:extLst>
              <a:ext uri="{FF2B5EF4-FFF2-40B4-BE49-F238E27FC236}">
                <a16:creationId xmlns:a16="http://schemas.microsoft.com/office/drawing/2014/main" id="{1FB21A11-EFC4-83C2-8B3F-EDD6937AF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8475" y="6176963"/>
            <a:ext cx="962025" cy="505063"/>
          </a:xfrm>
          <a:prstGeom prst="rect">
            <a:avLst/>
          </a:prstGeom>
        </p:spPr>
      </p:pic>
    </p:spTree>
    <p:extLst>
      <p:ext uri="{BB962C8B-B14F-4D97-AF65-F5344CB8AC3E}">
        <p14:creationId xmlns:p14="http://schemas.microsoft.com/office/powerpoint/2010/main" val="21105684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E9EC-34BE-450F-AF91-1748B2C9AEFA}"/>
              </a:ext>
            </a:extLst>
          </p:cNvPr>
          <p:cNvSpPr>
            <a:spLocks noGrp="1"/>
          </p:cNvSpPr>
          <p:nvPr>
            <p:ph type="title"/>
          </p:nvPr>
        </p:nvSpPr>
        <p:spPr>
          <a:xfrm>
            <a:off x="605117" y="295834"/>
            <a:ext cx="10515600" cy="1325563"/>
          </a:xfrm>
          <a:ln>
            <a:noFill/>
          </a:ln>
        </p:spPr>
        <p:style>
          <a:lnRef idx="1">
            <a:schemeClr val="accent1"/>
          </a:lnRef>
          <a:fillRef idx="2">
            <a:schemeClr val="accent1"/>
          </a:fillRef>
          <a:effectRef idx="1">
            <a:schemeClr val="accent1"/>
          </a:effectRef>
          <a:fontRef idx="minor">
            <a:schemeClr val="dk1"/>
          </a:fontRef>
        </p:style>
        <p:txBody>
          <a:bodyPr/>
          <a:lstStyle/>
          <a:p>
            <a:r>
              <a:rPr lang="en-IN" dirty="0">
                <a:effectLst>
                  <a:outerShdw blurRad="38100" dist="38100" dir="2700000" algn="tl">
                    <a:srgbClr val="000000">
                      <a:alpha val="43137"/>
                    </a:srgbClr>
                  </a:outerShdw>
                </a:effectLst>
                <a:latin typeface="Arial Black" panose="020B0A04020102020204" pitchFamily="34" charset="0"/>
              </a:rPr>
              <a:t>REFERENCES</a:t>
            </a:r>
          </a:p>
        </p:txBody>
      </p:sp>
      <p:sp>
        <p:nvSpPr>
          <p:cNvPr id="3" name="Content Placeholder 2">
            <a:extLst>
              <a:ext uri="{FF2B5EF4-FFF2-40B4-BE49-F238E27FC236}">
                <a16:creationId xmlns:a16="http://schemas.microsoft.com/office/drawing/2014/main" id="{552949CB-0E98-91DA-90A5-953EF2FB7C2C}"/>
              </a:ext>
            </a:extLst>
          </p:cNvPr>
          <p:cNvSpPr>
            <a:spLocks noGrp="1"/>
          </p:cNvSpPr>
          <p:nvPr>
            <p:ph idx="1"/>
          </p:nvPr>
        </p:nvSpPr>
        <p:spPr>
          <a:xfrm>
            <a:off x="881342" y="2214843"/>
            <a:ext cx="12631271" cy="4509248"/>
          </a:xfrm>
        </p:spPr>
        <p:txBody>
          <a:bodyPr/>
          <a:lstStyle/>
          <a:p>
            <a:pPr marL="514350" indent="-514350">
              <a:buFont typeface="+mj-lt"/>
              <a:buAutoNum type="arabicPeriod"/>
            </a:pPr>
            <a:r>
              <a:rPr lang="en-US" b="1" dirty="0"/>
              <a:t>S</a:t>
            </a:r>
            <a:r>
              <a:rPr lang="en-IN" b="1" dirty="0"/>
              <a:t>potify-Web Player Music For Everyone -</a:t>
            </a:r>
            <a:r>
              <a:rPr lang="en-IN" dirty="0"/>
              <a:t> </a:t>
            </a:r>
            <a:r>
              <a:rPr lang="en-IN" dirty="0">
                <a:hlinkClick r:id="rId2"/>
              </a:rPr>
              <a:t>https://open.spotify.com/</a:t>
            </a:r>
            <a:endParaRPr lang="en-IN" dirty="0"/>
          </a:p>
          <a:p>
            <a:pPr marL="514350" indent="-514350">
              <a:buFont typeface="+mj-lt"/>
              <a:buAutoNum type="arabicPeriod"/>
            </a:pPr>
            <a:r>
              <a:rPr lang="en-IN" b="1" dirty="0"/>
              <a:t>YouTube -</a:t>
            </a:r>
            <a:r>
              <a:rPr lang="en-IN" dirty="0"/>
              <a:t> </a:t>
            </a:r>
            <a:r>
              <a:rPr lang="en-IN" dirty="0">
                <a:hlinkClick r:id="rId3"/>
              </a:rPr>
              <a:t>https://www.youtube.com/results?search_query=prepare+a+spotify+clone</a:t>
            </a:r>
            <a:endParaRPr lang="en-IN" dirty="0"/>
          </a:p>
          <a:p>
            <a:pPr marL="514350" indent="-514350">
              <a:buFont typeface="+mj-lt"/>
              <a:buAutoNum type="arabicPeriod"/>
            </a:pPr>
            <a:r>
              <a:rPr lang="en-IN" b="1" dirty="0"/>
              <a:t>GitHub -</a:t>
            </a:r>
            <a:r>
              <a:rPr lang="en-IN" dirty="0"/>
              <a:t> </a:t>
            </a:r>
            <a:r>
              <a:rPr lang="en-IN" dirty="0">
                <a:hlinkClick r:id="rId4"/>
              </a:rPr>
              <a:t>https://github.com/</a:t>
            </a:r>
            <a:endParaRPr lang="en-IN" dirty="0"/>
          </a:p>
          <a:p>
            <a:pPr marL="514350" indent="-514350">
              <a:buFont typeface="+mj-lt"/>
              <a:buAutoNum type="arabicPeriod"/>
            </a:pPr>
            <a:r>
              <a:rPr lang="en-IN" b="1" dirty="0"/>
              <a:t>W3Schools -</a:t>
            </a:r>
            <a:r>
              <a:rPr lang="en-IN" dirty="0"/>
              <a:t> </a:t>
            </a:r>
            <a:r>
              <a:rPr lang="en-IN" dirty="0">
                <a:hlinkClick r:id="rId5"/>
              </a:rPr>
              <a:t>https://w3schools.com/</a:t>
            </a:r>
            <a:endParaRPr lang="en-IN" dirty="0"/>
          </a:p>
          <a:p>
            <a:pPr marL="514350" indent="-514350">
              <a:buFont typeface="+mj-lt"/>
              <a:buAutoNum type="arabicPeriod"/>
            </a:pPr>
            <a:r>
              <a:rPr lang="en-IN" b="1" dirty="0"/>
              <a:t>Express -</a:t>
            </a:r>
            <a:r>
              <a:rPr lang="en-IN" dirty="0"/>
              <a:t> </a:t>
            </a:r>
            <a:r>
              <a:rPr lang="en-IN" dirty="0">
                <a:hlinkClick r:id="rId6"/>
              </a:rPr>
              <a:t>https://expressjs.com/</a:t>
            </a:r>
            <a:endParaRPr lang="en-IN" dirty="0"/>
          </a:p>
          <a:p>
            <a:pPr marL="514350" indent="-514350">
              <a:buFont typeface="+mj-lt"/>
              <a:buAutoNum type="arabicPeriod"/>
            </a:pPr>
            <a:r>
              <a:rPr lang="en-IN" b="1" dirty="0"/>
              <a:t>Spotify for Developers - </a:t>
            </a:r>
            <a:r>
              <a:rPr lang="en-IN" dirty="0">
                <a:hlinkClick r:id="rId7"/>
              </a:rPr>
              <a:t>https://spotify.developer.com/</a:t>
            </a:r>
            <a:endParaRPr lang="en-IN" dirty="0"/>
          </a:p>
          <a:p>
            <a:pPr marL="0" indent="0">
              <a:buNone/>
            </a:pPr>
            <a:endParaRPr lang="en-IN" dirty="0"/>
          </a:p>
          <a:p>
            <a:pPr>
              <a:buFont typeface="Wingdings" panose="05000000000000000000" pitchFamily="2" charset="2"/>
              <a:buChar char="q"/>
            </a:pPr>
            <a:endParaRPr lang="en-IN" dirty="0"/>
          </a:p>
          <a:p>
            <a:pPr marL="0" indent="0">
              <a:buNone/>
            </a:pPr>
            <a:endParaRPr lang="en-IN" dirty="0"/>
          </a:p>
        </p:txBody>
      </p:sp>
    </p:spTree>
    <p:extLst>
      <p:ext uri="{BB962C8B-B14F-4D97-AF65-F5344CB8AC3E}">
        <p14:creationId xmlns:p14="http://schemas.microsoft.com/office/powerpoint/2010/main" val="113807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9470-2FCF-37F6-C044-4E5D3ED49281}"/>
              </a:ext>
            </a:extLst>
          </p:cNvPr>
          <p:cNvSpPr>
            <a:spLocks noGrp="1"/>
          </p:cNvSpPr>
          <p:nvPr>
            <p:ph type="title"/>
          </p:nvPr>
        </p:nvSpPr>
        <p:spPr>
          <a:xfrm>
            <a:off x="838200" y="422275"/>
            <a:ext cx="10515600" cy="1025525"/>
          </a:xfrm>
          <a:solidFill>
            <a:schemeClr val="accent1">
              <a:lumMod val="40000"/>
              <a:lumOff val="60000"/>
            </a:schemeClr>
          </a:solidFill>
          <a:ln>
            <a:noFill/>
          </a:ln>
        </p:spPr>
        <p:style>
          <a:lnRef idx="1">
            <a:schemeClr val="accent5"/>
          </a:lnRef>
          <a:fillRef idx="2">
            <a:schemeClr val="accent5"/>
          </a:fillRef>
          <a:effectRef idx="1">
            <a:schemeClr val="accent5"/>
          </a:effectRef>
          <a:fontRef idx="minor">
            <a:schemeClr val="dk1"/>
          </a:fontRef>
        </p:style>
        <p:txBody>
          <a:bodyPr/>
          <a:lstStyle/>
          <a:p>
            <a:r>
              <a:rPr lang="en-IN"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C18BB467-8894-3384-2DE2-29E6A4851D3D}"/>
              </a:ext>
            </a:extLst>
          </p:cNvPr>
          <p:cNvSpPr>
            <a:spLocks noGrp="1"/>
          </p:cNvSpPr>
          <p:nvPr>
            <p:ph idx="1"/>
          </p:nvPr>
        </p:nvSpPr>
        <p:spPr/>
        <p:txBody>
          <a:bodyPr>
            <a:normAutofit/>
          </a:bodyPr>
          <a:lstStyle/>
          <a:p>
            <a:pPr>
              <a:buFont typeface="Wingdings" panose="05000000000000000000" pitchFamily="2" charset="2"/>
              <a:buChar char="Ø"/>
            </a:pPr>
            <a:r>
              <a:rPr lang="en-IN" sz="2000" dirty="0"/>
              <a:t>Music has today become an integral part of everybody’s life. Wherever we are we want music on the go.</a:t>
            </a:r>
          </a:p>
          <a:p>
            <a:pPr marL="0" indent="0">
              <a:buNone/>
            </a:pPr>
            <a:endParaRPr lang="en-IN" sz="2000" dirty="0"/>
          </a:p>
          <a:p>
            <a:pPr>
              <a:buFont typeface="Wingdings" panose="05000000000000000000" pitchFamily="2" charset="2"/>
              <a:buChar char="Ø"/>
            </a:pPr>
            <a:r>
              <a:rPr lang="en-IN" sz="2000" dirty="0"/>
              <a:t>This thirst is rested upon online audio streaming and sharing websites that gives us with a pool of old and new songs of different genres, albums, playlists and a lot more.</a:t>
            </a:r>
          </a:p>
          <a:p>
            <a:pPr marL="0" indent="0">
              <a:buNone/>
            </a:pPr>
            <a:endParaRPr lang="en-IN" sz="2000" dirty="0"/>
          </a:p>
          <a:p>
            <a:pPr>
              <a:buFont typeface="Wingdings" panose="05000000000000000000" pitchFamily="2" charset="2"/>
              <a:buChar char="Ø"/>
            </a:pPr>
            <a:r>
              <a:rPr lang="en-IN" sz="2000" dirty="0"/>
              <a:t>This has conversely given rise to more need for online web players like Spotify, Pandora , Wynk Music, Google Music etc.</a:t>
            </a:r>
          </a:p>
        </p:txBody>
      </p:sp>
    </p:spTree>
    <p:extLst>
      <p:ext uri="{BB962C8B-B14F-4D97-AF65-F5344CB8AC3E}">
        <p14:creationId xmlns:p14="http://schemas.microsoft.com/office/powerpoint/2010/main" val="1874593765"/>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487585-0B03-028A-17E3-46F8E2C4B817}"/>
              </a:ext>
            </a:extLst>
          </p:cNvPr>
          <p:cNvSpPr txBox="1"/>
          <p:nvPr/>
        </p:nvSpPr>
        <p:spPr>
          <a:xfrm>
            <a:off x="2595562" y="2866465"/>
            <a:ext cx="7286625" cy="1323439"/>
          </a:xfrm>
          <a:prstGeom prst="rect">
            <a:avLst/>
          </a:prstGeom>
          <a:noFill/>
        </p:spPr>
        <p:txBody>
          <a:bodyPr wrap="square" rtlCol="0">
            <a:spAutoFit/>
          </a:bodyPr>
          <a:lstStyle/>
          <a:p>
            <a:r>
              <a:rPr lang="en-IN" sz="8000" dirty="0">
                <a:effectLst>
                  <a:outerShdw blurRad="38100" dist="38100" dir="2700000" algn="tl">
                    <a:srgbClr val="000000">
                      <a:alpha val="43137"/>
                    </a:srgbClr>
                  </a:outerShdw>
                </a:effectLst>
                <a:latin typeface="Arial Black" panose="020B0A04020102020204" pitchFamily="34" charset="0"/>
              </a:rPr>
              <a:t>THANK YOU</a:t>
            </a:r>
          </a:p>
        </p:txBody>
      </p:sp>
    </p:spTree>
    <p:extLst>
      <p:ext uri="{BB962C8B-B14F-4D97-AF65-F5344CB8AC3E}">
        <p14:creationId xmlns:p14="http://schemas.microsoft.com/office/powerpoint/2010/main" val="112004774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CEDA0A-A044-FEC8-05E3-20F946B6D959}"/>
              </a:ext>
            </a:extLst>
          </p:cNvPr>
          <p:cNvSpPr txBox="1"/>
          <p:nvPr/>
        </p:nvSpPr>
        <p:spPr>
          <a:xfrm>
            <a:off x="952500" y="1400175"/>
            <a:ext cx="10639425" cy="3200876"/>
          </a:xfrm>
          <a:prstGeom prst="rect">
            <a:avLst/>
          </a:prstGeom>
          <a:noFill/>
        </p:spPr>
        <p:txBody>
          <a:bodyPr wrap="square" rtlCol="0">
            <a:spAutoFit/>
          </a:bodyPr>
          <a:lstStyle/>
          <a:p>
            <a:r>
              <a:rPr lang="en-IN" sz="2400" b="1" i="1" u="sng" dirty="0"/>
              <a:t>DESCRIPTION</a:t>
            </a:r>
          </a:p>
          <a:p>
            <a:endParaRPr lang="en-IN" dirty="0"/>
          </a:p>
          <a:p>
            <a:r>
              <a:rPr lang="en-IN" sz="2000" dirty="0"/>
              <a:t>Seeing this uprising demand of music streaming websites, we have built a futuristic Spotify Clone articulated with latest technologies. Like the official app, it comes with features that are quite exuberant and lets you seamlessly commence with your own audio streaming website. </a:t>
            </a:r>
          </a:p>
          <a:p>
            <a:endParaRPr lang="en-IN" sz="2000" dirty="0"/>
          </a:p>
          <a:p>
            <a:r>
              <a:rPr lang="en-IN" sz="2000" dirty="0"/>
              <a:t>Additionally , you can also customize the script as per your preferences and requirements. We have added some new and extra designs as per our choice and convenience as anyone can build this kind of web player.</a:t>
            </a:r>
          </a:p>
        </p:txBody>
      </p:sp>
      <p:pic>
        <p:nvPicPr>
          <p:cNvPr id="4" name="Picture 3">
            <a:extLst>
              <a:ext uri="{FF2B5EF4-FFF2-40B4-BE49-F238E27FC236}">
                <a16:creationId xmlns:a16="http://schemas.microsoft.com/office/drawing/2014/main" id="{5B11AE19-FD31-856E-6CC9-6CAD178F8391}"/>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tretch>
            <a:fillRect/>
          </a:stretch>
        </p:blipFill>
        <p:spPr>
          <a:xfrm>
            <a:off x="10086975" y="5619190"/>
            <a:ext cx="1638300" cy="860108"/>
          </a:xfrm>
          <a:prstGeom prst="rect">
            <a:avLst/>
          </a:prstGeom>
          <a:effectLst>
            <a:softEdge rad="12700"/>
          </a:effectLst>
        </p:spPr>
      </p:pic>
    </p:spTree>
    <p:extLst>
      <p:ext uri="{BB962C8B-B14F-4D97-AF65-F5344CB8AC3E}">
        <p14:creationId xmlns:p14="http://schemas.microsoft.com/office/powerpoint/2010/main" val="129233676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6490-440A-E13B-13E3-68C27BBE7BF7}"/>
              </a:ext>
            </a:extLst>
          </p:cNvPr>
          <p:cNvSpPr>
            <a:spLocks noGrp="1"/>
          </p:cNvSpPr>
          <p:nvPr>
            <p:ph type="title"/>
          </p:nvPr>
        </p:nvSpPr>
        <p:spPr>
          <a:xfrm>
            <a:off x="838200" y="436844"/>
            <a:ext cx="10515600" cy="1033368"/>
          </a:xfrm>
          <a:solidFill>
            <a:schemeClr val="accent1">
              <a:lumMod val="40000"/>
              <a:lumOff val="60000"/>
            </a:schemeClr>
          </a:solidFill>
        </p:spPr>
        <p:txBody>
          <a:bodyPr>
            <a:normAutofit/>
          </a:bodyPr>
          <a:lstStyle/>
          <a:p>
            <a:r>
              <a:rPr lang="en-US" sz="4800" dirty="0">
                <a:solidFill>
                  <a:schemeClr val="tx1"/>
                </a:solidFill>
                <a:latin typeface="Arial Black" panose="020B0A04020102020204" pitchFamily="34" charset="0"/>
              </a:rPr>
              <a:t>W</a:t>
            </a:r>
            <a:r>
              <a:rPr lang="en-IN" sz="4800" dirty="0">
                <a:solidFill>
                  <a:schemeClr val="tx1"/>
                </a:solidFill>
                <a:latin typeface="Arial Black" panose="020B0A04020102020204" pitchFamily="34" charset="0"/>
              </a:rPr>
              <a:t>HY SPOTIFY CLONE?</a:t>
            </a:r>
          </a:p>
        </p:txBody>
      </p:sp>
      <p:sp>
        <p:nvSpPr>
          <p:cNvPr id="3" name="Content Placeholder 2">
            <a:extLst>
              <a:ext uri="{FF2B5EF4-FFF2-40B4-BE49-F238E27FC236}">
                <a16:creationId xmlns:a16="http://schemas.microsoft.com/office/drawing/2014/main" id="{10BD8C92-8840-5B5E-693A-C849399F67A6}"/>
              </a:ext>
            </a:extLst>
          </p:cNvPr>
          <p:cNvSpPr>
            <a:spLocks noGrp="1"/>
          </p:cNvSpPr>
          <p:nvPr>
            <p:ph idx="1"/>
          </p:nvPr>
        </p:nvSpPr>
        <p:spPr>
          <a:xfrm>
            <a:off x="1232647" y="2058708"/>
            <a:ext cx="10515600" cy="4180728"/>
          </a:xfrm>
        </p:spPr>
        <p:txBody>
          <a:bodyPr>
            <a:normAutofit fontScale="92500" lnSpcReduction="20000"/>
          </a:bodyPr>
          <a:lstStyle/>
          <a:p>
            <a:pPr>
              <a:buFont typeface="Wingdings" panose="05000000000000000000" pitchFamily="2" charset="2"/>
              <a:buChar char="§"/>
            </a:pPr>
            <a:r>
              <a:rPr lang="en-US" sz="2000" dirty="0">
                <a:ln>
                  <a:noFill/>
                </a:ln>
                <a:solidFill>
                  <a:srgbClr val="000000"/>
                </a:solidFill>
                <a:effectLst/>
                <a:uFill>
                  <a:solidFill>
                    <a:srgbClr val="000000"/>
                  </a:solidFill>
                </a:uFill>
                <a:latin typeface="Helvetica Neue"/>
                <a:ea typeface="Arial Unicode MS"/>
                <a:cs typeface="Arial Unicode MS"/>
              </a:rPr>
              <a:t>Prior, the fever for the movies and songs was the almost same as folks have today, however the distinction is the latest trend of these melodies. </a:t>
            </a:r>
          </a:p>
          <a:p>
            <a:pPr>
              <a:buFont typeface="Wingdings" panose="05000000000000000000" pitchFamily="2" charset="2"/>
              <a:buChar char="§"/>
            </a:pPr>
            <a:endParaRPr lang="en-US" sz="2000" dirty="0">
              <a:ln>
                <a:noFill/>
              </a:ln>
              <a:solidFill>
                <a:srgbClr val="000000"/>
              </a:solidFill>
              <a:effectLst/>
              <a:uFill>
                <a:solidFill>
                  <a:srgbClr val="000000"/>
                </a:solidFill>
              </a:uFill>
              <a:latin typeface="Helvetica Neue"/>
              <a:ea typeface="Arial Unicode MS"/>
              <a:cs typeface="Arial Unicode MS"/>
            </a:endParaRPr>
          </a:p>
          <a:p>
            <a:pPr>
              <a:buFont typeface="Wingdings" panose="05000000000000000000" pitchFamily="2" charset="2"/>
              <a:buChar char="§"/>
            </a:pPr>
            <a:r>
              <a:rPr lang="en-US" sz="2000" dirty="0">
                <a:ln>
                  <a:noFill/>
                </a:ln>
                <a:solidFill>
                  <a:srgbClr val="000000"/>
                </a:solidFill>
                <a:effectLst/>
                <a:uFill>
                  <a:solidFill>
                    <a:srgbClr val="000000"/>
                  </a:solidFill>
                </a:uFill>
                <a:latin typeface="Helvetica Neue"/>
                <a:ea typeface="Arial Unicode MS"/>
                <a:cs typeface="Arial Unicode MS"/>
              </a:rPr>
              <a:t>With the progression of time, a ton of changes have come in the organization of the tunes. The most usually utilized thing these days is </a:t>
            </a:r>
            <a:r>
              <a:rPr lang="en-US" sz="2000" b="1" dirty="0">
                <a:ln>
                  <a:noFill/>
                </a:ln>
                <a:solidFill>
                  <a:srgbClr val="000000"/>
                </a:solidFill>
                <a:effectLst/>
                <a:uFill>
                  <a:solidFill>
                    <a:srgbClr val="000000"/>
                  </a:solidFill>
                </a:uFill>
                <a:latin typeface="Helvetica Neue"/>
                <a:ea typeface="Arial Unicode MS"/>
                <a:cs typeface="Arial Unicode MS"/>
              </a:rPr>
              <a:t>mp3</a:t>
            </a:r>
            <a:r>
              <a:rPr lang="en-US" sz="2000" dirty="0">
                <a:ln>
                  <a:noFill/>
                </a:ln>
                <a:solidFill>
                  <a:srgbClr val="000000"/>
                </a:solidFill>
                <a:effectLst/>
                <a:uFill>
                  <a:solidFill>
                    <a:srgbClr val="000000"/>
                  </a:solidFill>
                </a:uFill>
                <a:latin typeface="Helvetica Neue"/>
                <a:ea typeface="Arial Unicode MS"/>
                <a:cs typeface="Arial Unicode MS"/>
              </a:rPr>
              <a:t>, which is a sound particular format.</a:t>
            </a:r>
          </a:p>
          <a:p>
            <a:pPr marL="0" indent="0">
              <a:buNone/>
            </a:pPr>
            <a:endParaRPr lang="en-US" sz="2000" dirty="0">
              <a:solidFill>
                <a:srgbClr val="000000"/>
              </a:solidFill>
              <a:uFill>
                <a:solidFill>
                  <a:srgbClr val="000000"/>
                </a:solidFill>
              </a:uFill>
              <a:latin typeface="Helvetica Neue"/>
              <a:ea typeface="Arial Unicode MS"/>
              <a:cs typeface="Arial Unicode MS"/>
            </a:endParaRPr>
          </a:p>
          <a:p>
            <a:pPr>
              <a:buFont typeface="Wingdings" panose="05000000000000000000" pitchFamily="2" charset="2"/>
              <a:buChar char="§"/>
            </a:pPr>
            <a:r>
              <a:rPr lang="en-US" sz="2100" dirty="0">
                <a:solidFill>
                  <a:srgbClr val="000000"/>
                </a:solidFill>
                <a:uFill>
                  <a:solidFill>
                    <a:srgbClr val="000000"/>
                  </a:solidFill>
                </a:uFill>
                <a:latin typeface="Helvetica Neue"/>
              </a:rPr>
              <a:t>They are incredibly popular with users because the audio files are compressed to about one tenth of the original size. As a result, they take up very little disk space and are quick to download. At the same time, they are able to deliver audio that is almost CD quality.</a:t>
            </a:r>
          </a:p>
          <a:p>
            <a:pPr marL="0" indent="0">
              <a:buNone/>
            </a:pPr>
            <a:endParaRPr lang="en-US" sz="2100" dirty="0">
              <a:solidFill>
                <a:srgbClr val="000000"/>
              </a:solidFill>
              <a:uFill>
                <a:solidFill>
                  <a:srgbClr val="000000"/>
                </a:solidFill>
              </a:uFill>
              <a:latin typeface="Helvetica Neue"/>
            </a:endParaRPr>
          </a:p>
          <a:p>
            <a:pPr>
              <a:buFont typeface="Wingdings" panose="05000000000000000000" pitchFamily="2" charset="2"/>
              <a:buChar char="§"/>
            </a:pPr>
            <a:r>
              <a:rPr lang="en-US" sz="2000" dirty="0">
                <a:ln>
                  <a:noFill/>
                </a:ln>
                <a:solidFill>
                  <a:srgbClr val="000000"/>
                </a:solidFill>
                <a:effectLst/>
                <a:uFill>
                  <a:solidFill>
                    <a:srgbClr val="000000"/>
                  </a:solidFill>
                </a:uFill>
                <a:latin typeface="Helvetica Neue"/>
                <a:ea typeface="Arial Unicode MS"/>
                <a:cs typeface="Arial Unicode MS"/>
              </a:rPr>
              <a:t>That’s why Spotify Clone is needed which utilizes mp3 sound format for dependable production of the genuine compressed songs for the huge majority. </a:t>
            </a:r>
          </a:p>
          <a:p>
            <a:pPr marL="0" marR="991235" indent="0">
              <a:spcBef>
                <a:spcPts val="5"/>
              </a:spcBef>
              <a:spcAft>
                <a:spcPts val="0"/>
              </a:spcAft>
              <a:buNone/>
            </a:pPr>
            <a:r>
              <a:rPr lang="en-IN" sz="2000" dirty="0">
                <a:ln>
                  <a:noFill/>
                </a:ln>
                <a:solidFill>
                  <a:srgbClr val="000000"/>
                </a:solidFill>
                <a:effectLst/>
                <a:uFill>
                  <a:solidFill>
                    <a:srgbClr val="000000"/>
                  </a:solidFill>
                </a:uFill>
                <a:latin typeface="Helvetica Neue"/>
                <a:ea typeface="Arial Unicode MS"/>
                <a:cs typeface="Arial Unicode MS"/>
              </a:rPr>
              <a:t> </a:t>
            </a:r>
            <a:endParaRPr lang="en-IN" sz="20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endParaRPr lang="en-IN" dirty="0"/>
          </a:p>
        </p:txBody>
      </p:sp>
    </p:spTree>
    <p:extLst>
      <p:ext uri="{BB962C8B-B14F-4D97-AF65-F5344CB8AC3E}">
        <p14:creationId xmlns:p14="http://schemas.microsoft.com/office/powerpoint/2010/main" val="125799024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6490-440A-E13B-13E3-68C27BBE7BF7}"/>
              </a:ext>
            </a:extLst>
          </p:cNvPr>
          <p:cNvSpPr>
            <a:spLocks noGrp="1"/>
          </p:cNvSpPr>
          <p:nvPr>
            <p:ph type="title"/>
          </p:nvPr>
        </p:nvSpPr>
        <p:spPr>
          <a:xfrm>
            <a:off x="838200" y="456919"/>
            <a:ext cx="10515600" cy="988544"/>
          </a:xfrm>
          <a:solidFill>
            <a:schemeClr val="accent1">
              <a:lumMod val="40000"/>
              <a:lumOff val="60000"/>
            </a:schemeClr>
          </a:solidFill>
        </p:spPr>
        <p:txBody>
          <a:bodyPr>
            <a:normAutofit/>
          </a:bodyPr>
          <a:lstStyle/>
          <a:p>
            <a:r>
              <a:rPr lang="en-US" dirty="0">
                <a:solidFill>
                  <a:schemeClr val="tx1"/>
                </a:solidFill>
                <a:latin typeface="Arial Black" panose="020B0A04020102020204" pitchFamily="34" charset="0"/>
              </a:rPr>
              <a:t>OBJECTIVE</a:t>
            </a:r>
            <a:endParaRPr lang="en-IN"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10BD8C92-8840-5B5E-693A-C849399F67A6}"/>
              </a:ext>
            </a:extLst>
          </p:cNvPr>
          <p:cNvSpPr>
            <a:spLocks noGrp="1"/>
          </p:cNvSpPr>
          <p:nvPr>
            <p:ph idx="1"/>
          </p:nvPr>
        </p:nvSpPr>
        <p:spPr>
          <a:xfrm>
            <a:off x="838200" y="1978025"/>
            <a:ext cx="10515600" cy="4351338"/>
          </a:xfrm>
        </p:spPr>
        <p:txBody>
          <a:bodyPr>
            <a:normAutofit/>
          </a:bodyPr>
          <a:lstStyle/>
          <a:p>
            <a:pPr>
              <a:buFont typeface="Wingdings" panose="05000000000000000000" pitchFamily="2" charset="2"/>
              <a:buChar char="§"/>
            </a:pPr>
            <a:r>
              <a:rPr lang="en-US" sz="2000" dirty="0">
                <a:solidFill>
                  <a:srgbClr val="000000"/>
                </a:solidFill>
                <a:uFill>
                  <a:solidFill>
                    <a:srgbClr val="000000"/>
                  </a:solidFill>
                </a:uFill>
                <a:latin typeface="Helvetica Neue"/>
                <a:ea typeface="Arial Unicode MS"/>
                <a:cs typeface="Arial Unicode MS"/>
              </a:rPr>
              <a:t>Spotify Clone is</a:t>
            </a:r>
            <a:r>
              <a:rPr lang="en-US" sz="2000" dirty="0">
                <a:ln>
                  <a:noFill/>
                </a:ln>
                <a:solidFill>
                  <a:srgbClr val="000000"/>
                </a:solidFill>
                <a:effectLst/>
                <a:uFill>
                  <a:solidFill>
                    <a:srgbClr val="000000"/>
                  </a:solidFill>
                </a:uFill>
                <a:latin typeface="Helvetica Neue"/>
                <a:ea typeface="Arial Unicode MS"/>
                <a:cs typeface="Arial Unicode MS"/>
              </a:rPr>
              <a:t> a simple demo or clone of the popular Spotify application that enables user to play a music player and listen to their favorite songs. </a:t>
            </a:r>
          </a:p>
          <a:p>
            <a:endParaRPr lang="en-IN" sz="20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pPr>
              <a:spcBef>
                <a:spcPts val="5"/>
              </a:spcBef>
              <a:spcAft>
                <a:spcPts val="0"/>
              </a:spcAft>
              <a:buFont typeface="Wingdings" panose="05000000000000000000" pitchFamily="2" charset="2"/>
              <a:buChar char="§"/>
            </a:pPr>
            <a:r>
              <a:rPr lang="en-US" sz="2000" dirty="0">
                <a:solidFill>
                  <a:srgbClr val="000000"/>
                </a:solidFill>
                <a:uFill>
                  <a:solidFill>
                    <a:srgbClr val="000000"/>
                  </a:solidFill>
                </a:uFill>
                <a:latin typeface="Helvetica Neue"/>
                <a:ea typeface="Arial Unicode MS"/>
                <a:cs typeface="Arial Unicode MS"/>
              </a:rPr>
              <a:t>The main</a:t>
            </a:r>
            <a:r>
              <a:rPr lang="en-US" sz="2000" dirty="0">
                <a:ln>
                  <a:noFill/>
                </a:ln>
                <a:solidFill>
                  <a:srgbClr val="000000"/>
                </a:solidFill>
                <a:effectLst/>
                <a:uFill>
                  <a:solidFill>
                    <a:srgbClr val="000000"/>
                  </a:solidFill>
                </a:uFill>
                <a:latin typeface="Helvetica Neue"/>
                <a:ea typeface="Arial Unicode MS"/>
                <a:cs typeface="Arial Unicode MS"/>
              </a:rPr>
              <a:t> </a:t>
            </a:r>
            <a:r>
              <a:rPr lang="en-US" sz="2000" u="sng" dirty="0">
                <a:ln>
                  <a:noFill/>
                </a:ln>
                <a:solidFill>
                  <a:srgbClr val="000000"/>
                </a:solidFill>
                <a:effectLst/>
                <a:uFill>
                  <a:solidFill>
                    <a:srgbClr val="000000"/>
                  </a:solidFill>
                </a:uFill>
                <a:latin typeface="Helvetica Neue"/>
                <a:ea typeface="Arial Unicode MS"/>
                <a:cs typeface="Arial Unicode MS"/>
              </a:rPr>
              <a:t>OBJECTIVE</a:t>
            </a:r>
            <a:r>
              <a:rPr lang="en-US" sz="2000" dirty="0">
                <a:ln>
                  <a:noFill/>
                </a:ln>
                <a:solidFill>
                  <a:srgbClr val="000000"/>
                </a:solidFill>
                <a:effectLst/>
                <a:uFill>
                  <a:solidFill>
                    <a:srgbClr val="000000"/>
                  </a:solidFill>
                </a:uFill>
                <a:latin typeface="Helvetica Neue"/>
                <a:ea typeface="Arial Unicode MS"/>
                <a:cs typeface="Arial Unicode MS"/>
              </a:rPr>
              <a:t> is to demonstrate the features of the original application by incorporating the basic web development techstacks and adding some new and extra designs as anyone can build this kind of web player according to their own preferences.</a:t>
            </a:r>
            <a:endParaRPr lang="en-IN" sz="20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pPr marL="0" marR="991235" indent="0">
              <a:spcBef>
                <a:spcPts val="5"/>
              </a:spcBef>
              <a:spcAft>
                <a:spcPts val="0"/>
              </a:spcAft>
              <a:buNone/>
            </a:pPr>
            <a:r>
              <a:rPr lang="en-IN" sz="2000" dirty="0">
                <a:ln>
                  <a:noFill/>
                </a:ln>
                <a:solidFill>
                  <a:srgbClr val="000000"/>
                </a:solidFill>
                <a:effectLst/>
                <a:uFill>
                  <a:solidFill>
                    <a:srgbClr val="000000"/>
                  </a:solidFill>
                </a:uFill>
                <a:latin typeface="Helvetica Neue"/>
                <a:ea typeface="Arial Unicode MS"/>
                <a:cs typeface="Arial Unicode MS"/>
              </a:rPr>
              <a:t> </a:t>
            </a:r>
            <a:endParaRPr lang="en-IN" sz="20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endParaRPr lang="en-IN" dirty="0"/>
          </a:p>
        </p:txBody>
      </p:sp>
    </p:spTree>
    <p:extLst>
      <p:ext uri="{BB962C8B-B14F-4D97-AF65-F5344CB8AC3E}">
        <p14:creationId xmlns:p14="http://schemas.microsoft.com/office/powerpoint/2010/main" val="324700133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D49E-1331-F825-B486-A1CB4A728136}"/>
              </a:ext>
            </a:extLst>
          </p:cNvPr>
          <p:cNvSpPr>
            <a:spLocks noGrp="1"/>
          </p:cNvSpPr>
          <p:nvPr>
            <p:ph type="title"/>
          </p:nvPr>
        </p:nvSpPr>
        <p:spPr>
          <a:xfrm>
            <a:off x="838200" y="488950"/>
            <a:ext cx="10515600" cy="930275"/>
          </a:xfrm>
          <a:solidFill>
            <a:schemeClr val="accent1">
              <a:lumMod val="40000"/>
              <a:lumOff val="60000"/>
            </a:schemeClr>
          </a:solidFill>
        </p:spPr>
        <p:txBody>
          <a:bodyPr>
            <a:normAutofit/>
          </a:bodyPr>
          <a:lstStyle/>
          <a:p>
            <a:r>
              <a:rPr lang="en-IN" dirty="0">
                <a:solidFill>
                  <a:schemeClr val="tx1"/>
                </a:solidFill>
                <a:latin typeface="Arial Black" panose="020B0A04020102020204" pitchFamily="34" charset="0"/>
              </a:rPr>
              <a:t>THEORY AND FUNDAMENTALS</a:t>
            </a:r>
          </a:p>
        </p:txBody>
      </p:sp>
      <p:sp>
        <p:nvSpPr>
          <p:cNvPr id="3" name="Content Placeholder 2">
            <a:extLst>
              <a:ext uri="{FF2B5EF4-FFF2-40B4-BE49-F238E27FC236}">
                <a16:creationId xmlns:a16="http://schemas.microsoft.com/office/drawing/2014/main" id="{BA414CEE-2F6E-4610-921B-2427643D71CD}"/>
              </a:ext>
            </a:extLst>
          </p:cNvPr>
          <p:cNvSpPr>
            <a:spLocks noGrp="1"/>
          </p:cNvSpPr>
          <p:nvPr>
            <p:ph idx="1"/>
          </p:nvPr>
        </p:nvSpPr>
        <p:spPr>
          <a:xfrm>
            <a:off x="2607141" y="1963269"/>
            <a:ext cx="9038012" cy="3872753"/>
          </a:xfrm>
        </p:spPr>
        <p:txBody>
          <a:bodyPr>
            <a:normAutofit fontScale="85000" lnSpcReduction="10000"/>
          </a:bodyPr>
          <a:lstStyle/>
          <a:p>
            <a:pPr marL="0" indent="0" fontAlgn="t">
              <a:spcAft>
                <a:spcPts val="1125"/>
              </a:spcAft>
              <a:buNone/>
            </a:pPr>
            <a:r>
              <a:rPr lang="en-IN" sz="2000" b="1" u="sng" dirty="0">
                <a:solidFill>
                  <a:srgbClr val="000000"/>
                </a:solidFill>
                <a:effectLst/>
                <a:latin typeface="Arial" panose="020B0604020202020204" pitchFamily="34" charset="0"/>
                <a:ea typeface="Times New Roman" panose="02020603050405020304" pitchFamily="18" charset="0"/>
              </a:rPr>
              <a:t>What is Spotify Clone?</a:t>
            </a:r>
            <a:endParaRPr lang="en-IN" sz="2000" dirty="0">
              <a:effectLst/>
              <a:latin typeface="Times New Roman" panose="02020603050405020304" pitchFamily="18" charset="0"/>
              <a:ea typeface="Arial Unicode MS"/>
            </a:endParaRPr>
          </a:p>
          <a:p>
            <a:pPr marL="342900" lvl="0" indent="-342900" fontAlgn="t">
              <a:spcBef>
                <a:spcPts val="685"/>
              </a:spcBef>
              <a:spcAft>
                <a:spcPts val="1125"/>
              </a:spcAft>
              <a:buFont typeface="Symbol" panose="05050102010706020507" pitchFamily="18" charset="2"/>
              <a:buChar char=""/>
            </a:pPr>
            <a:r>
              <a:rPr lang="en-IN" sz="2000" dirty="0">
                <a:solidFill>
                  <a:srgbClr val="000000"/>
                </a:solidFill>
                <a:effectLst/>
                <a:uFill>
                  <a:solidFill>
                    <a:srgbClr val="000000"/>
                  </a:solidFill>
                </a:uFill>
                <a:latin typeface="Helvetica Neue"/>
                <a:ea typeface="Times New Roman" panose="02020603050405020304" pitchFamily="18" charset="0"/>
                <a:cs typeface="Arial" panose="020B0604020202020204" pitchFamily="34" charset="0"/>
              </a:rPr>
              <a:t>A Spotify clone app is a music streaming app which provide a free platform to listen music without downloading it.</a:t>
            </a:r>
            <a:endParaRPr lang="en-IN" sz="20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342900" lvl="0" indent="-342900" fontAlgn="t">
              <a:spcBef>
                <a:spcPts val="685"/>
              </a:spcBef>
              <a:spcAft>
                <a:spcPts val="1125"/>
              </a:spcAft>
              <a:buFont typeface="Symbol" panose="05050102010706020507" pitchFamily="18" charset="2"/>
              <a:buChar char=""/>
            </a:pPr>
            <a:r>
              <a:rPr lang="en-IN" sz="2000" dirty="0">
                <a:solidFill>
                  <a:srgbClr val="000000"/>
                </a:solidFill>
                <a:effectLst/>
                <a:uFill>
                  <a:solidFill>
                    <a:srgbClr val="000000"/>
                  </a:solidFill>
                </a:uFill>
                <a:latin typeface="Helvetica Neue"/>
                <a:ea typeface="Times New Roman" panose="02020603050405020304" pitchFamily="18" charset="0"/>
                <a:cs typeface="Arial" panose="020B0604020202020204" pitchFamily="34" charset="0"/>
              </a:rPr>
              <a:t>The Web Player is user friendly from signing in to listening music. With the various features, users can enjoy listening to their favourite song with ease.</a:t>
            </a:r>
          </a:p>
          <a:p>
            <a:pPr marL="342900" lvl="0" indent="-342900" fontAlgn="t">
              <a:spcBef>
                <a:spcPts val="685"/>
              </a:spcBef>
              <a:spcAft>
                <a:spcPts val="1125"/>
              </a:spcAft>
              <a:buFont typeface="Symbol" panose="05050102010706020507" pitchFamily="18" charset="2"/>
              <a:buChar char=""/>
            </a:pPr>
            <a:endParaRPr lang="en-IN" sz="1800" dirty="0">
              <a:solidFill>
                <a:srgbClr val="000000"/>
              </a:solidFill>
              <a:uFill>
                <a:solidFill>
                  <a:srgbClr val="000000"/>
                </a:solidFill>
              </a:uFill>
              <a:latin typeface="Helvetica Neue"/>
              <a:ea typeface="Arial Unicode MS"/>
              <a:cs typeface="Arial" panose="020B0604020202020204" pitchFamily="34" charset="0"/>
            </a:endParaRPr>
          </a:p>
          <a:p>
            <a:pPr marL="0" indent="0">
              <a:buNone/>
              <a:tabLst>
                <a:tab pos="4724400" algn="l"/>
              </a:tabLst>
            </a:pPr>
            <a:r>
              <a:rPr lang="en-IN" sz="2000" b="1" u="sng" dirty="0">
                <a:solidFill>
                  <a:schemeClr val="tx1"/>
                </a:solidFill>
                <a:effectLst/>
                <a:latin typeface="Times New Roman" panose="02020603050405020304" pitchFamily="18" charset="0"/>
                <a:ea typeface="Arial Unicode MS"/>
              </a:rPr>
              <a:t>What is Unique about the total Spotify Clone?</a:t>
            </a:r>
            <a:r>
              <a:rPr lang="en-IN" sz="2000" dirty="0">
                <a:solidFill>
                  <a:schemeClr val="tx1"/>
                </a:solidFill>
                <a:latin typeface="Times New Roman" panose="02020603050405020304" pitchFamily="18" charset="0"/>
                <a:ea typeface="Arial Unicode MS"/>
              </a:rPr>
              <a:t> </a:t>
            </a:r>
          </a:p>
          <a:p>
            <a:pPr marL="0" indent="0">
              <a:buNone/>
              <a:tabLst>
                <a:tab pos="4724400" algn="l"/>
              </a:tabLst>
            </a:pPr>
            <a:r>
              <a:rPr lang="en-IN" sz="2000" b="1" u="none" strike="noStrike" dirty="0">
                <a:solidFill>
                  <a:schemeClr val="tx1"/>
                </a:solidFill>
                <a:effectLst/>
                <a:latin typeface="Times New Roman" panose="02020603050405020304" pitchFamily="18" charset="0"/>
                <a:ea typeface="Arial Unicode MS"/>
              </a:rPr>
              <a:t> </a:t>
            </a:r>
            <a:endParaRPr lang="en-IN" sz="2000" dirty="0">
              <a:solidFill>
                <a:schemeClr val="tx1"/>
              </a:solidFill>
              <a:effectLst/>
              <a:latin typeface="Times New Roman" panose="02020603050405020304" pitchFamily="18" charset="0"/>
              <a:ea typeface="Arial Unicode MS"/>
            </a:endParaRPr>
          </a:p>
          <a:p>
            <a:pPr>
              <a:spcAft>
                <a:spcPts val="0"/>
              </a:spcAft>
              <a:tabLst>
                <a:tab pos="4724400" algn="l"/>
              </a:tabLst>
            </a:pPr>
            <a:r>
              <a:rPr lang="en-IN" sz="2000" dirty="0">
                <a:solidFill>
                  <a:schemeClr val="tx1"/>
                </a:solidFill>
                <a:effectLst/>
                <a:latin typeface="Helvetica Neue"/>
                <a:ea typeface="Arial Unicode MS"/>
              </a:rPr>
              <a:t>With our own Spotify clone, you get basically all the fantastic features of the best original app at a fraction of the size. You can create your own personalised music listening application and appeal to consumers in a seamless and effective manner</a:t>
            </a:r>
            <a:r>
              <a:rPr lang="en-IN" sz="2000" dirty="0">
                <a:effectLst/>
                <a:latin typeface="Helvetica Neue"/>
                <a:ea typeface="Arial Unicode MS"/>
              </a:rPr>
              <a:t>.</a:t>
            </a:r>
            <a:endParaRPr lang="en-IN" sz="2000" dirty="0">
              <a:effectLst/>
              <a:latin typeface="Times New Roman" panose="02020603050405020304" pitchFamily="18" charset="0"/>
              <a:ea typeface="Arial Unicode MS"/>
            </a:endParaRPr>
          </a:p>
          <a:p>
            <a:pPr marL="0" indent="0">
              <a:spcAft>
                <a:spcPts val="0"/>
              </a:spcAft>
              <a:buNone/>
              <a:tabLst>
                <a:tab pos="4724400" algn="l"/>
              </a:tabLst>
            </a:pPr>
            <a:endParaRPr lang="en-IN" sz="1800" dirty="0">
              <a:solidFill>
                <a:srgbClr val="000000"/>
              </a:solidFill>
              <a:effectLst/>
              <a:uFill>
                <a:solidFill>
                  <a:srgbClr val="000000"/>
                </a:solidFill>
              </a:uFill>
              <a:latin typeface="Times New Roman" panose="02020603050405020304" pitchFamily="18" charset="0"/>
              <a:ea typeface="Arial Unicode MS"/>
              <a:cs typeface="Arial Unicode MS"/>
            </a:endParaRPr>
          </a:p>
          <a:p>
            <a:pPr marL="0" indent="0">
              <a:buNone/>
            </a:pPr>
            <a:endParaRPr lang="en-IN" dirty="0"/>
          </a:p>
        </p:txBody>
      </p:sp>
    </p:spTree>
    <p:extLst>
      <p:ext uri="{BB962C8B-B14F-4D97-AF65-F5344CB8AC3E}">
        <p14:creationId xmlns:p14="http://schemas.microsoft.com/office/powerpoint/2010/main" val="2459955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37B9-E9D4-E828-8701-F87DACE2F5C9}"/>
              </a:ext>
            </a:extLst>
          </p:cNvPr>
          <p:cNvSpPr>
            <a:spLocks noGrp="1"/>
          </p:cNvSpPr>
          <p:nvPr>
            <p:ph type="title"/>
          </p:nvPr>
        </p:nvSpPr>
        <p:spPr>
          <a:xfrm>
            <a:off x="838200" y="490631"/>
            <a:ext cx="10372725" cy="1044575"/>
          </a:xfrm>
          <a:solidFill>
            <a:schemeClr val="accent1">
              <a:lumMod val="40000"/>
              <a:lumOff val="60000"/>
            </a:schemeClr>
          </a:solidFill>
        </p:spPr>
        <p:txBody>
          <a:bodyPr>
            <a:normAutofit/>
          </a:bodyPr>
          <a:lstStyle/>
          <a:p>
            <a:pPr marL="571500" indent="-571500">
              <a:buFont typeface="Wingdings" panose="05000000000000000000" pitchFamily="2" charset="2"/>
              <a:buChar char="q"/>
            </a:pPr>
            <a:r>
              <a:rPr lang="en-IN" sz="4000" dirty="0">
                <a:solidFill>
                  <a:schemeClr val="tx1"/>
                </a:solidFill>
                <a:effectLst>
                  <a:outerShdw blurRad="38100" dist="38100" dir="2700000" algn="tl">
                    <a:srgbClr val="000000">
                      <a:alpha val="43137"/>
                    </a:srgbClr>
                  </a:outerShdw>
                </a:effectLst>
                <a:latin typeface="Arial Black" panose="020B0A04020102020204" pitchFamily="34" charset="0"/>
              </a:rPr>
              <a:t>WHAT ARE WE TRYING TO BUILD?</a:t>
            </a:r>
          </a:p>
        </p:txBody>
      </p:sp>
      <p:sp>
        <p:nvSpPr>
          <p:cNvPr id="3" name="Content Placeholder 2">
            <a:extLst>
              <a:ext uri="{FF2B5EF4-FFF2-40B4-BE49-F238E27FC236}">
                <a16:creationId xmlns:a16="http://schemas.microsoft.com/office/drawing/2014/main" id="{80394233-4A84-64B7-CEDC-3B5C58432716}"/>
              </a:ext>
            </a:extLst>
          </p:cNvPr>
          <p:cNvSpPr>
            <a:spLocks noGrp="1"/>
          </p:cNvSpPr>
          <p:nvPr>
            <p:ph idx="1"/>
          </p:nvPr>
        </p:nvSpPr>
        <p:spPr>
          <a:xfrm>
            <a:off x="838200" y="2141537"/>
            <a:ext cx="10515600" cy="4351338"/>
          </a:xfrm>
        </p:spPr>
        <p:txBody>
          <a:bodyPr/>
          <a:lstStyle/>
          <a:p>
            <a:pPr>
              <a:spcAft>
                <a:spcPts val="0"/>
              </a:spcAft>
              <a:tabLst>
                <a:tab pos="4724400" algn="l"/>
              </a:tabLst>
            </a:pPr>
            <a:r>
              <a:rPr lang="en-IN" sz="1800" dirty="0">
                <a:effectLst/>
                <a:latin typeface="Helvetica Neue"/>
                <a:ea typeface="Arial Unicode MS"/>
                <a:cs typeface="Calibri" panose="020F0502020204030204" pitchFamily="34" charset="0"/>
              </a:rPr>
              <a:t>We are trying to build a music player website solely based on basic techstacks used in web development. For that we have chosen the Spotify clone.</a:t>
            </a:r>
            <a:endParaRPr lang="en-IN" sz="1800" dirty="0">
              <a:effectLst/>
              <a:latin typeface="Times New Roman" panose="02020603050405020304" pitchFamily="18" charset="0"/>
              <a:ea typeface="Arial Unicode MS"/>
            </a:endParaRPr>
          </a:p>
          <a:p>
            <a:pPr>
              <a:spcAft>
                <a:spcPts val="0"/>
              </a:spcAft>
              <a:tabLst>
                <a:tab pos="4724400" algn="l"/>
              </a:tabLst>
            </a:pPr>
            <a:r>
              <a:rPr lang="en-IN" sz="1800" dirty="0">
                <a:effectLst/>
                <a:latin typeface="Helvetica Neue"/>
                <a:ea typeface="Arial Unicode MS"/>
                <a:cs typeface="Calibri" panose="020F0502020204030204" pitchFamily="34" charset="0"/>
              </a:rPr>
              <a:t>Because it has the most user friendly user interface and features that a user can utilise and have a good user experience.</a:t>
            </a:r>
            <a:endParaRPr lang="en-IN" sz="1800" dirty="0">
              <a:effectLst/>
              <a:latin typeface="Times New Roman" panose="02020603050405020304" pitchFamily="18" charset="0"/>
              <a:ea typeface="Arial Unicode MS"/>
            </a:endParaRPr>
          </a:p>
          <a:p>
            <a:pPr>
              <a:spcAft>
                <a:spcPts val="0"/>
              </a:spcAft>
              <a:tabLst>
                <a:tab pos="4724400" algn="l"/>
              </a:tabLst>
            </a:pPr>
            <a:r>
              <a:rPr lang="en-IN" sz="1800" dirty="0">
                <a:effectLst/>
                <a:latin typeface="Helvetica Neue"/>
                <a:ea typeface="Arial Unicode MS"/>
                <a:cs typeface="Calibri" panose="020F0502020204030204" pitchFamily="34" charset="0"/>
              </a:rPr>
              <a:t>We also built a Spotify clone which is responsive and can be used only on desktop. User can stream new songs and listen to them whenever and wherever they want.</a:t>
            </a:r>
          </a:p>
          <a:p>
            <a:pPr>
              <a:spcAft>
                <a:spcPts val="0"/>
              </a:spcAft>
              <a:tabLst>
                <a:tab pos="4724400" algn="l"/>
              </a:tabLst>
            </a:pPr>
            <a:r>
              <a:rPr lang="en-IN" sz="1800" dirty="0">
                <a:effectLst/>
                <a:latin typeface="Helvetica Neue"/>
                <a:ea typeface="Arial Unicode MS"/>
                <a:cs typeface="Calibri" panose="020F0502020204030204" pitchFamily="34" charset="0"/>
              </a:rPr>
              <a:t> We have the search option so that user can browse his own song, album, artist or composer the individual wants to listen to. </a:t>
            </a:r>
          </a:p>
          <a:p>
            <a:pPr>
              <a:spcAft>
                <a:spcPts val="0"/>
              </a:spcAft>
              <a:tabLst>
                <a:tab pos="4724400" algn="l"/>
              </a:tabLst>
            </a:pPr>
            <a:r>
              <a:rPr lang="en-IN" sz="1800" dirty="0">
                <a:effectLst/>
                <a:latin typeface="Helvetica Neue"/>
                <a:ea typeface="Arial Unicode MS"/>
                <a:cs typeface="Calibri" panose="020F0502020204030204" pitchFamily="34" charset="0"/>
              </a:rPr>
              <a:t>We have used Spotify API to fetch the songs to our application. </a:t>
            </a:r>
            <a:endParaRPr lang="en-IN" sz="1800" dirty="0">
              <a:effectLst/>
              <a:latin typeface="Times New Roman" panose="02020603050405020304" pitchFamily="18" charset="0"/>
              <a:ea typeface="Arial Unicode MS"/>
            </a:endParaRPr>
          </a:p>
          <a:p>
            <a:endParaRPr lang="en-IN" dirty="0"/>
          </a:p>
        </p:txBody>
      </p:sp>
    </p:spTree>
    <p:extLst>
      <p:ext uri="{BB962C8B-B14F-4D97-AF65-F5344CB8AC3E}">
        <p14:creationId xmlns:p14="http://schemas.microsoft.com/office/powerpoint/2010/main" val="245860211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1A1C-A384-AB1F-DFC9-B74177694F02}"/>
              </a:ext>
            </a:extLst>
          </p:cNvPr>
          <p:cNvSpPr>
            <a:spLocks noGrp="1"/>
          </p:cNvSpPr>
          <p:nvPr>
            <p:ph type="title"/>
          </p:nvPr>
        </p:nvSpPr>
        <p:spPr>
          <a:xfrm>
            <a:off x="838200" y="453906"/>
            <a:ext cx="10515600" cy="985744"/>
          </a:xfrm>
          <a:solidFill>
            <a:schemeClr val="accent1">
              <a:lumMod val="40000"/>
              <a:lumOff val="60000"/>
            </a:schemeClr>
          </a:solidFill>
        </p:spPr>
        <p:txBody>
          <a:bodyPr>
            <a:normAutofit/>
          </a:bodyPr>
          <a:lstStyle/>
          <a:p>
            <a:pPr marL="571500" indent="-571500">
              <a:buFont typeface="Wingdings" panose="05000000000000000000" pitchFamily="2" charset="2"/>
              <a:buChar char="q"/>
            </a:pPr>
            <a:r>
              <a:rPr lang="en-IN" sz="4400" dirty="0">
                <a:solidFill>
                  <a:schemeClr val="tx1"/>
                </a:solidFill>
                <a:effectLst>
                  <a:outerShdw blurRad="38100" dist="38100" dir="2700000" algn="tl">
                    <a:srgbClr val="000000">
                      <a:alpha val="43137"/>
                    </a:srgbClr>
                  </a:outerShdw>
                </a:effectLst>
                <a:latin typeface="Arial Black" panose="020B0A04020102020204" pitchFamily="34" charset="0"/>
              </a:rPr>
              <a:t>WHAT IS API?</a:t>
            </a:r>
          </a:p>
        </p:txBody>
      </p:sp>
      <p:sp>
        <p:nvSpPr>
          <p:cNvPr id="3" name="Content Placeholder 2">
            <a:extLst>
              <a:ext uri="{FF2B5EF4-FFF2-40B4-BE49-F238E27FC236}">
                <a16:creationId xmlns:a16="http://schemas.microsoft.com/office/drawing/2014/main" id="{57F3AC92-0475-E078-EDC2-E4D6EB93BE93}"/>
              </a:ext>
            </a:extLst>
          </p:cNvPr>
          <p:cNvSpPr>
            <a:spLocks noGrp="1"/>
          </p:cNvSpPr>
          <p:nvPr>
            <p:ph idx="1"/>
          </p:nvPr>
        </p:nvSpPr>
        <p:spPr>
          <a:xfrm>
            <a:off x="2491159" y="1789579"/>
            <a:ext cx="8956769" cy="4530538"/>
          </a:xfrm>
        </p:spPr>
        <p:txBody>
          <a:bodyPr>
            <a:normAutofit fontScale="25000" lnSpcReduction="20000"/>
          </a:bodyPr>
          <a:lstStyle/>
          <a:p>
            <a:pPr marL="0" indent="0">
              <a:lnSpc>
                <a:spcPts val="2400"/>
              </a:lnSpc>
              <a:spcAft>
                <a:spcPts val="0"/>
              </a:spcAft>
              <a:buNone/>
            </a:pPr>
            <a:endParaRPr lang="en-IN" sz="1800" dirty="0">
              <a:effectLst/>
              <a:latin typeface="Times New Roman" panose="02020603050405020304" pitchFamily="18" charset="0"/>
              <a:ea typeface="Arial Unicode MS"/>
            </a:endParaRPr>
          </a:p>
          <a:p>
            <a:pPr>
              <a:lnSpc>
                <a:spcPts val="2400"/>
              </a:lnSpc>
              <a:spcAft>
                <a:spcPts val="0"/>
              </a:spcAft>
            </a:pPr>
            <a:r>
              <a:rPr lang="en-IN" sz="7200" dirty="0"/>
              <a:t>API stands for </a:t>
            </a:r>
            <a:r>
              <a:rPr lang="en-IN" sz="7200" b="1" dirty="0"/>
              <a:t>Application Programming Interface</a:t>
            </a:r>
            <a:r>
              <a:rPr lang="en-IN" sz="7200" dirty="0"/>
              <a:t>.</a:t>
            </a:r>
          </a:p>
          <a:p>
            <a:pPr>
              <a:lnSpc>
                <a:spcPts val="2400"/>
              </a:lnSpc>
              <a:spcAft>
                <a:spcPts val="0"/>
              </a:spcAft>
            </a:pPr>
            <a:r>
              <a:rPr lang="en-IN" sz="7200" dirty="0"/>
              <a:t>It is the messenger that takes a request and tells a system what you want to do and then returns the response back to you.</a:t>
            </a:r>
          </a:p>
          <a:p>
            <a:pPr>
              <a:lnSpc>
                <a:spcPts val="2400"/>
              </a:lnSpc>
              <a:spcAft>
                <a:spcPts val="0"/>
              </a:spcAft>
            </a:pPr>
            <a:endParaRPr lang="en-IN" sz="7200" dirty="0"/>
          </a:p>
          <a:p>
            <a:pPr>
              <a:lnSpc>
                <a:spcPts val="2400"/>
              </a:lnSpc>
              <a:spcAft>
                <a:spcPts val="0"/>
              </a:spcAft>
            </a:pPr>
            <a:r>
              <a:rPr lang="en-IN" sz="7200" dirty="0"/>
              <a:t>It is basically a web tool that acts as an interface  between the user and server to make the application more dynamic.</a:t>
            </a:r>
          </a:p>
          <a:p>
            <a:pPr>
              <a:lnSpc>
                <a:spcPts val="2400"/>
              </a:lnSpc>
              <a:spcAft>
                <a:spcPts val="0"/>
              </a:spcAft>
            </a:pPr>
            <a:r>
              <a:rPr lang="en-IN" sz="7200" dirty="0"/>
              <a:t>For example- in the Spotify web application , when the user types the name of the music , then API tries to find the most relevant result.</a:t>
            </a:r>
          </a:p>
          <a:p>
            <a:pPr>
              <a:lnSpc>
                <a:spcPts val="2400"/>
              </a:lnSpc>
              <a:spcAft>
                <a:spcPts val="0"/>
              </a:spcAft>
            </a:pPr>
            <a:r>
              <a:rPr lang="en-IN" sz="7200" dirty="0"/>
              <a:t>It can be used in projects where the developers don’t need to implement machine learning algorithms for recommending search results.</a:t>
            </a:r>
          </a:p>
        </p:txBody>
      </p:sp>
    </p:spTree>
    <p:extLst>
      <p:ext uri="{BB962C8B-B14F-4D97-AF65-F5344CB8AC3E}">
        <p14:creationId xmlns:p14="http://schemas.microsoft.com/office/powerpoint/2010/main" val="2015184810"/>
      </p:ext>
    </p:extLst>
  </p:cSld>
  <p:clrMapOvr>
    <a:masterClrMapping/>
  </p:clrMapOvr>
  <p:transition spd="med">
    <p:pull/>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804</TotalTime>
  <Words>1781</Words>
  <Application>Microsoft Office PowerPoint</Application>
  <PresentationFormat>Widescreen</PresentationFormat>
  <Paragraphs>225</Paragraphs>
  <Slides>30</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30</vt:i4>
      </vt:variant>
    </vt:vector>
  </HeadingPairs>
  <TitlesOfParts>
    <vt:vector size="47" baseType="lpstr">
      <vt:lpstr>Algerian</vt:lpstr>
      <vt:lpstr>Arial</vt:lpstr>
      <vt:lpstr>Arial Black</vt:lpstr>
      <vt:lpstr>Arial Rounded MT Bold</vt:lpstr>
      <vt:lpstr>Bahnschrift SemiBold</vt:lpstr>
      <vt:lpstr>Bahnschrift SemiBold SemiConden</vt:lpstr>
      <vt:lpstr>Bodoni MT Black</vt:lpstr>
      <vt:lpstr>Brush Script MT</vt:lpstr>
      <vt:lpstr>Century Gothic</vt:lpstr>
      <vt:lpstr>Courier New</vt:lpstr>
      <vt:lpstr>Elephant</vt:lpstr>
      <vt:lpstr>Helvetica Neue</vt:lpstr>
      <vt:lpstr>Symbol</vt:lpstr>
      <vt:lpstr>Times New Roman</vt:lpstr>
      <vt:lpstr>Wingdings</vt:lpstr>
      <vt:lpstr>Wingdings 3</vt:lpstr>
      <vt:lpstr>Wisp</vt:lpstr>
      <vt:lpstr>PowerPoint Presentation</vt:lpstr>
      <vt:lpstr>CONTENTS</vt:lpstr>
      <vt:lpstr>INTRODUCTION</vt:lpstr>
      <vt:lpstr>PowerPoint Presentation</vt:lpstr>
      <vt:lpstr>WHY SPOTIFY CLONE?</vt:lpstr>
      <vt:lpstr>OBJECTIVE</vt:lpstr>
      <vt:lpstr>THEORY AND FUNDAMENTALS</vt:lpstr>
      <vt:lpstr>WHAT ARE WE TRYING TO BUILD?</vt:lpstr>
      <vt:lpstr>WHAT IS API?</vt:lpstr>
      <vt:lpstr>FEATURES</vt:lpstr>
      <vt:lpstr>BENEFITS OF SPOTIFY CLONE</vt:lpstr>
      <vt:lpstr>HOW DOES THE SPOTIFY CLONE APP WORK?</vt:lpstr>
      <vt:lpstr>PowerPoint Presentation</vt:lpstr>
      <vt:lpstr>DESCRIPTION OF THE TECH AND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&amp; FUTURE WORKS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BAIVABA SWIKRUTI DASH</dc:creator>
  <cp:lastModifiedBy>BAIVABA SWIKRUTI DASH</cp:lastModifiedBy>
  <cp:revision>250</cp:revision>
  <dcterms:created xsi:type="dcterms:W3CDTF">2022-06-03T06:40:10Z</dcterms:created>
  <dcterms:modified xsi:type="dcterms:W3CDTF">2022-06-20T16:46:26Z</dcterms:modified>
</cp:coreProperties>
</file>