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8" r:id="rId4"/>
    <p:sldId id="267" r:id="rId5"/>
    <p:sldId id="261" r:id="rId6"/>
    <p:sldId id="262" r:id="rId7"/>
    <p:sldId id="284" r:id="rId8"/>
    <p:sldId id="294" r:id="rId9"/>
    <p:sldId id="285" r:id="rId10"/>
    <p:sldId id="286" r:id="rId11"/>
    <p:sldId id="287" r:id="rId12"/>
    <p:sldId id="288" r:id="rId13"/>
    <p:sldId id="289" r:id="rId14"/>
    <p:sldId id="290" r:id="rId15"/>
    <p:sldId id="264" r:id="rId16"/>
    <p:sldId id="293" r:id="rId17"/>
    <p:sldId id="266" r:id="rId18"/>
    <p:sldId id="291" r:id="rId19"/>
    <p:sldId id="283" r:id="rId20"/>
    <p:sldId id="292" r:id="rId21"/>
    <p:sldId id="25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50"/>
          <p:cNvSpPr txBox="1">
            <a:spLocks noGrp="1"/>
          </p:cNvSpPr>
          <p:nvPr>
            <p:ph type="ctrTitle"/>
          </p:nvPr>
        </p:nvSpPr>
        <p:spPr>
          <a:xfrm>
            <a:off x="1247737" y="2912012"/>
            <a:ext cx="8886863" cy="821931"/>
          </a:xfrm>
        </p:spPr>
        <p:txBody>
          <a:bodyPr>
            <a:noAutofit/>
          </a:bodyPr>
          <a:lstStyle/>
          <a:p>
            <a:pPr algn="ctr">
              <a:spcAft>
                <a:spcPct val="0"/>
              </a:spcAft>
              <a:buSzPct val="25000"/>
            </a:pPr>
            <a:r>
              <a:rPr lang="en-IN" sz="2400" dirty="0"/>
              <a:t>ZOMATO RESTAURANT RATING ANALYSIS.</a:t>
            </a:r>
            <a:br>
              <a:rPr lang="en-IN" sz="2400" dirty="0"/>
            </a:br>
            <a:endParaRPr lang="en-US" altLang="en-US" sz="2400" dirty="0">
              <a:latin typeface="Bahnschrift" panose="020B0502040204020203" pitchFamily="34" charset="0"/>
              <a:cs typeface="Lora" charset="0"/>
              <a:sym typeface="Lora" charset="0"/>
            </a:endParaRPr>
          </a:p>
        </p:txBody>
      </p:sp>
      <p:sp>
        <p:nvSpPr>
          <p:cNvPr id="5" name="Shape 360"/>
          <p:cNvSpPr txBox="1">
            <a:spLocks noChangeArrowheads="1"/>
          </p:cNvSpPr>
          <p:nvPr/>
        </p:nvSpPr>
        <p:spPr bwMode="auto">
          <a:xfrm>
            <a:off x="6445188" y="4397404"/>
            <a:ext cx="3827730" cy="154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t"/>
          <a:lstStyle>
            <a:lvl1pPr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000000"/>
              </a:buClr>
              <a:buSzPct val="25000"/>
              <a:buNone/>
            </a:pPr>
            <a:r>
              <a:rPr lang="en-US" altLang="en-US" sz="1800" b="1" dirty="0">
                <a:latin typeface="Bahnschrift" panose="020B0502040204020203" pitchFamily="34" charset="0"/>
              </a:rPr>
              <a:t>By :</a:t>
            </a:r>
          </a:p>
          <a:p>
            <a:pPr algn="just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    Ms. Yogita Chavan -  1312</a:t>
            </a:r>
          </a:p>
          <a:p>
            <a:pPr algn="just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    Ms. Rutuja Salvi     -  1343</a:t>
            </a:r>
          </a:p>
        </p:txBody>
      </p:sp>
      <p:sp>
        <p:nvSpPr>
          <p:cNvPr id="6" name="Shape 361"/>
          <p:cNvSpPr txBox="1">
            <a:spLocks noChangeArrowheads="1"/>
          </p:cNvSpPr>
          <p:nvPr/>
        </p:nvSpPr>
        <p:spPr bwMode="auto">
          <a:xfrm>
            <a:off x="619760" y="1471295"/>
            <a:ext cx="10952480" cy="226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t"/>
          <a:lstStyle>
            <a:lvl1pPr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25000"/>
              <a:buNone/>
            </a:pPr>
            <a:r>
              <a:rPr lang="en-US" altLang="en-US" b="1" dirty="0"/>
              <a:t>                                 </a:t>
            </a:r>
            <a:r>
              <a:rPr lang="en-US" altLang="en-US" sz="2000" b="1" dirty="0">
                <a:latin typeface="Bahnschrift" panose="020B0502040204020203" pitchFamily="34" charset="0"/>
              </a:rPr>
              <a:t>Institute of Advanced Computing and Software Development, Pune</a:t>
            </a:r>
          </a:p>
          <a:p>
            <a:pPr algn="ctr" eaLnBrk="1" hangingPunct="1">
              <a:buClr>
                <a:srgbClr val="000000"/>
              </a:buClr>
              <a:buFontTx/>
              <a:buNone/>
            </a:pPr>
            <a:endParaRPr lang="en-US" altLang="en-US" sz="2000" b="1" dirty="0">
              <a:latin typeface="Bahnschrift" panose="020B0502040204020203" pitchFamily="34" charset="0"/>
            </a:endParaRPr>
          </a:p>
          <a:p>
            <a:pPr algn="ctr" eaLnBrk="1" hangingPunct="1">
              <a:buClr>
                <a:srgbClr val="000000"/>
              </a:buClr>
              <a:buFontTx/>
              <a:buNone/>
            </a:pPr>
            <a:r>
              <a:rPr lang="en-US" altLang="en-US" sz="1600" b="1" dirty="0"/>
              <a:t>Post Graduation Diploma in Big Data Analytics</a:t>
            </a:r>
          </a:p>
          <a:p>
            <a:pPr algn="ctr" eaLnBrk="1" hangingPunct="1">
              <a:buClr>
                <a:srgbClr val="000000"/>
              </a:buClr>
              <a:buFontTx/>
              <a:buNone/>
            </a:pPr>
            <a:r>
              <a:rPr lang="en-US" altLang="en-US" sz="1600" b="1" dirty="0"/>
              <a:t>Feb-2020</a:t>
            </a:r>
          </a:p>
          <a:p>
            <a:pPr eaLnBrk="1" hangingPunct="1">
              <a:buClr>
                <a:srgbClr val="000000"/>
              </a:buClr>
              <a:buFontTx/>
              <a:buNone/>
            </a:pPr>
            <a:r>
              <a:rPr lang="en-US" altLang="en-US" dirty="0"/>
              <a:t>				</a:t>
            </a:r>
          </a:p>
          <a:p>
            <a:pPr eaLnBrk="1" hangingPunct="1">
              <a:buClr>
                <a:srgbClr val="000000"/>
              </a:buClr>
              <a:buFontTx/>
              <a:buNone/>
            </a:pPr>
            <a:endParaRPr lang="en-US" altLang="en-US" dirty="0"/>
          </a:p>
          <a:p>
            <a:pPr eaLnBrk="1" hangingPunct="1">
              <a:buClr>
                <a:srgbClr val="000000"/>
              </a:buClr>
              <a:buFontTx/>
              <a:buNone/>
            </a:pP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7" name="Shape 361"/>
          <p:cNvSpPr txBox="1">
            <a:spLocks noChangeArrowheads="1"/>
          </p:cNvSpPr>
          <p:nvPr/>
        </p:nvSpPr>
        <p:spPr bwMode="auto">
          <a:xfrm>
            <a:off x="743164" y="4561246"/>
            <a:ext cx="334803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t"/>
          <a:lstStyle>
            <a:lvl1pPr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25000"/>
              <a:buNone/>
            </a:pPr>
            <a:r>
              <a:rPr lang="en-US" altLang="en-US" sz="1800" b="1" dirty="0">
                <a:latin typeface="Bahnschrift" panose="020B0502040204020203" pitchFamily="34" charset="0"/>
              </a:rPr>
              <a:t>Project Guide :</a:t>
            </a:r>
          </a:p>
          <a:p>
            <a:pPr>
              <a:buClr>
                <a:srgbClr val="000000"/>
              </a:buClr>
              <a:buSzPct val="25000"/>
              <a:buNone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Mr. AKASHY TILEKAR</a:t>
            </a:r>
          </a:p>
          <a:p>
            <a:pPr eaLnBrk="1" hangingPunct="1">
              <a:buClr>
                <a:srgbClr val="000000"/>
              </a:buClr>
              <a:buSzPct val="25000"/>
              <a:buNone/>
            </a:pPr>
            <a:endParaRPr lang="en-US" altLang="en-US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518" y="354577"/>
            <a:ext cx="1896159" cy="6943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05" y="67945"/>
            <a:ext cx="1150620" cy="13233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7A98A95-6E3E-412D-8E6A-FD3E688758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6422" t="25877" r="29280" b="6140"/>
          <a:stretch>
            <a:fillRect/>
          </a:stretch>
        </p:blipFill>
        <p:spPr>
          <a:xfrm>
            <a:off x="487881" y="700039"/>
            <a:ext cx="5184950" cy="4697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96FCE3-CB67-413A-92C0-52DFF802FB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49" t="31845" r="55364" b="17411"/>
          <a:stretch/>
        </p:blipFill>
        <p:spPr>
          <a:xfrm>
            <a:off x="6205489" y="700039"/>
            <a:ext cx="5353235" cy="4697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AC45CF-A900-48E9-95D1-200BAC65C4E5}"/>
              </a:ext>
            </a:extLst>
          </p:cNvPr>
          <p:cNvSpPr txBox="1"/>
          <p:nvPr/>
        </p:nvSpPr>
        <p:spPr>
          <a:xfrm>
            <a:off x="1003177" y="5903650"/>
            <a:ext cx="380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No. of Franchise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A845C9-7667-4155-8C5A-CCA73A717102}"/>
              </a:ext>
            </a:extLst>
          </p:cNvPr>
          <p:cNvSpPr txBox="1"/>
          <p:nvPr/>
        </p:nvSpPr>
        <p:spPr>
          <a:xfrm>
            <a:off x="6968971" y="5832629"/>
            <a:ext cx="450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Cost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5697" t="30482" r="27802" b="8772"/>
          <a:stretch>
            <a:fillRect/>
          </a:stretch>
        </p:blipFill>
        <p:spPr>
          <a:xfrm>
            <a:off x="5947494" y="1"/>
            <a:ext cx="5540211" cy="3022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 l="16557" t="30921" r="29403" b="9868"/>
          <a:stretch>
            <a:fillRect/>
          </a:stretch>
        </p:blipFill>
        <p:spPr>
          <a:xfrm>
            <a:off x="-71021" y="1"/>
            <a:ext cx="5540211" cy="3022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6DE81A-67F4-460D-8EC0-E889C36048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35" t="33010" r="28732" b="4854"/>
          <a:stretch/>
        </p:blipFill>
        <p:spPr>
          <a:xfrm>
            <a:off x="2123243" y="3666478"/>
            <a:ext cx="7235301" cy="27076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4E8AB6-1AD2-41DF-9751-1CFD16C7DD60}"/>
              </a:ext>
            </a:extLst>
          </p:cNvPr>
          <p:cNvSpPr txBox="1"/>
          <p:nvPr/>
        </p:nvSpPr>
        <p:spPr>
          <a:xfrm>
            <a:off x="1198485" y="3089429"/>
            <a:ext cx="3675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10 liked dishes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587A17-2333-4458-AE7D-34671F741345}"/>
              </a:ext>
            </a:extLst>
          </p:cNvPr>
          <p:cNvSpPr txBox="1"/>
          <p:nvPr/>
        </p:nvSpPr>
        <p:spPr>
          <a:xfrm>
            <a:off x="6977849" y="3089429"/>
            <a:ext cx="343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10 Restaurant Type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A2A9FE-009C-4E75-9E9F-A85DEE0C781E}"/>
              </a:ext>
            </a:extLst>
          </p:cNvPr>
          <p:cNvSpPr txBox="1"/>
          <p:nvPr/>
        </p:nvSpPr>
        <p:spPr>
          <a:xfrm>
            <a:off x="3728076" y="6374168"/>
            <a:ext cx="443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10 restaurants serving Pasta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 l="16190" t="30483" r="29033" b="11184"/>
          <a:stretch>
            <a:fillRect/>
          </a:stretch>
        </p:blipFill>
        <p:spPr>
          <a:xfrm>
            <a:off x="6096000" y="903610"/>
            <a:ext cx="5072109" cy="4600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3D1EB9-33C3-4F96-8A1A-5610607710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19757" t="38377" r="35313" b="12061"/>
          <a:stretch>
            <a:fillRect/>
          </a:stretch>
        </p:blipFill>
        <p:spPr>
          <a:xfrm>
            <a:off x="0" y="903610"/>
            <a:ext cx="5845910" cy="4600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3E01D4-8AD8-4869-B1D0-141D779E88A0}"/>
              </a:ext>
            </a:extLst>
          </p:cNvPr>
          <p:cNvSpPr txBox="1"/>
          <p:nvPr/>
        </p:nvSpPr>
        <p:spPr>
          <a:xfrm>
            <a:off x="1171852" y="5868140"/>
            <a:ext cx="403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Percentage of Restaurants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44E4D-91EE-419B-A3BA-22C3D42D63A0}"/>
              </a:ext>
            </a:extLst>
          </p:cNvPr>
          <p:cNvSpPr txBox="1"/>
          <p:nvPr/>
        </p:nvSpPr>
        <p:spPr>
          <a:xfrm>
            <a:off x="6889072" y="5797118"/>
            <a:ext cx="427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10 Cuisines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4939" t="45175" r="52058" b="16009"/>
          <a:stretch>
            <a:fillRect/>
          </a:stretch>
        </p:blipFill>
        <p:spPr>
          <a:xfrm>
            <a:off x="0" y="851389"/>
            <a:ext cx="5681709" cy="4670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 l="15807" t="34430" r="29280" b="14035"/>
          <a:stretch>
            <a:fillRect/>
          </a:stretch>
        </p:blipFill>
        <p:spPr>
          <a:xfrm>
            <a:off x="5592931" y="851389"/>
            <a:ext cx="6205491" cy="4395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5AD745-60CE-40F9-B879-3B2F987010E3}"/>
              </a:ext>
            </a:extLst>
          </p:cNvPr>
          <p:cNvSpPr txBox="1"/>
          <p:nvPr/>
        </p:nvSpPr>
        <p:spPr>
          <a:xfrm>
            <a:off x="1083076" y="5521911"/>
            <a:ext cx="4598633" cy="38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Rating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2D1BA-6B3C-4EF0-811B-1C373654AC56}"/>
              </a:ext>
            </a:extLst>
          </p:cNvPr>
          <p:cNvSpPr txBox="1"/>
          <p:nvPr/>
        </p:nvSpPr>
        <p:spPr>
          <a:xfrm>
            <a:off x="6365289" y="5379868"/>
            <a:ext cx="543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Rating Vs Online Order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7788" t="26096" r="28541" b="8553"/>
          <a:stretch>
            <a:fillRect/>
          </a:stretch>
        </p:blipFill>
        <p:spPr>
          <a:xfrm>
            <a:off x="692457" y="1313897"/>
            <a:ext cx="9780187" cy="443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B9AAA4D-8331-412E-9052-0125D8205231}"/>
              </a:ext>
            </a:extLst>
          </p:cNvPr>
          <p:cNvSpPr/>
          <p:nvPr/>
        </p:nvSpPr>
        <p:spPr>
          <a:xfrm>
            <a:off x="1047565" y="701336"/>
            <a:ext cx="5859262" cy="7190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Heatmap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24BAE1-FED7-4E9B-9A59-801E164E6EE6}"/>
              </a:ext>
            </a:extLst>
          </p:cNvPr>
          <p:cNvSpPr txBox="1"/>
          <p:nvPr/>
        </p:nvSpPr>
        <p:spPr>
          <a:xfrm>
            <a:off x="1313895" y="5912528"/>
            <a:ext cx="9158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So from the heatmap it is seen that book table and online order impacts more on the </a:t>
            </a:r>
            <a:r>
              <a:rPr lang="en-IN" sz="1600" dirty="0"/>
              <a:t>target variable.</a:t>
            </a:r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28720"/>
            <a:ext cx="8990449" cy="905933"/>
          </a:xfrm>
        </p:spPr>
        <p:txBody>
          <a:bodyPr/>
          <a:lstStyle/>
          <a:p>
            <a:r>
              <a:rPr lang="en-IN" dirty="0"/>
              <a:t>Model and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81687"/>
            <a:ext cx="8596668" cy="5117514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 lvl="2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tuning: r2score = 0.32</a:t>
            </a:r>
          </a:p>
          <a:p>
            <a:pPr lvl="2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tuning: r2score = 0.32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Regressor</a:t>
            </a:r>
          </a:p>
          <a:p>
            <a:pPr lvl="2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tuning: r2score = 0.72</a:t>
            </a:r>
          </a:p>
          <a:p>
            <a:pPr lvl="2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tuning: r2score = 0.76</a:t>
            </a:r>
          </a:p>
          <a:p>
            <a:pPr marL="914400" lvl="2" indent="0">
              <a:lnSpc>
                <a:spcPct val="150000"/>
              </a:lnSpc>
              <a:buNone/>
              <a:defRPr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7013-27A6-4E55-BC6F-2F5BAEE4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7279" y="5510074"/>
            <a:ext cx="8596668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0C5F2-4A23-452D-A9AA-029F043F4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1853"/>
            <a:ext cx="8596668" cy="4869510"/>
          </a:xfrm>
        </p:spPr>
        <p:txBody>
          <a:bodyPr/>
          <a:lstStyle/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Regressor</a:t>
            </a:r>
          </a:p>
          <a:p>
            <a:pPr lvl="2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tuning: r2score = 0.79</a:t>
            </a:r>
          </a:p>
          <a:p>
            <a:pPr lvl="2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tuning: r2score = 0.83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Regressor</a:t>
            </a:r>
          </a:p>
          <a:p>
            <a:pPr lvl="2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tuning: r2score = 0.56</a:t>
            </a:r>
          </a:p>
          <a:p>
            <a:pPr lvl="2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tuning: r2score = 0.77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358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94785"/>
            <a:ext cx="8786262" cy="770465"/>
          </a:xfrm>
        </p:spPr>
        <p:txBody>
          <a:bodyPr>
            <a:noAutofit/>
          </a:bodyPr>
          <a:lstStyle/>
          <a:p>
            <a:r>
              <a:rPr lang="en-IN" sz="4000" dirty="0"/>
              <a:t>Results</a:t>
            </a:r>
            <a:endParaRPr lang="en-IN" sz="4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467EF5-2817-4BC3-B5E5-E2264445E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513" t="32679" r="44978" b="15230"/>
          <a:stretch/>
        </p:blipFill>
        <p:spPr>
          <a:xfrm>
            <a:off x="1712284" y="1597981"/>
            <a:ext cx="7857843" cy="4758431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FD9A-D293-43CD-A4CA-C6798A06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Predictions on new restaurants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DAE8A0-2E37-4028-81BF-171EEC401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14" t="28048" r="18419" b="5623"/>
          <a:stretch/>
        </p:blipFill>
        <p:spPr>
          <a:xfrm>
            <a:off x="677334" y="1482571"/>
            <a:ext cx="9640494" cy="4765829"/>
          </a:xfrm>
        </p:spPr>
      </p:pic>
    </p:spTree>
    <p:extLst>
      <p:ext uri="{BB962C8B-B14F-4D97-AF65-F5344CB8AC3E}">
        <p14:creationId xmlns:p14="http://schemas.microsoft.com/office/powerpoint/2010/main" val="3564972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5" y="609600"/>
            <a:ext cx="8723907" cy="706755"/>
          </a:xfrm>
        </p:spPr>
        <p:txBody>
          <a:bodyPr/>
          <a:lstStyle/>
          <a:p>
            <a:r>
              <a:rPr lang="en-IN" altLang="en-US" sz="40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5" y="1445260"/>
            <a:ext cx="10510520" cy="459613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system predicts the ratings of the new restaurants in Bangalore city.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hot encoding is performed on 5 features and tried different models.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Among those models Random forest Regressor performed best so it is selected as the final model.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5" y="609600"/>
            <a:ext cx="9865995" cy="1320800"/>
          </a:xfrm>
        </p:spPr>
        <p:txBody>
          <a:bodyPr/>
          <a:lstStyle/>
          <a:p>
            <a:r>
              <a:rPr lang="en-IN" altLang="en-US" sz="4000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5" y="1647190"/>
            <a:ext cx="8596630" cy="4394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charset="0"/>
              <a:buChar char="v"/>
            </a:pPr>
            <a:r>
              <a:rPr lang="en-I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buFont typeface="Wingdings" panose="05000000000000000000" charset="0"/>
              <a:buChar char="v"/>
            </a:pPr>
            <a:r>
              <a:rPr lang="en-I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charset="0"/>
              <a:buChar char="v"/>
            </a:pPr>
            <a:r>
              <a:rPr lang="en-I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of execution</a:t>
            </a:r>
          </a:p>
          <a:p>
            <a:pPr>
              <a:buFont typeface="Wingdings" panose="05000000000000000000" charset="0"/>
              <a:buChar char="v"/>
            </a:pPr>
            <a:r>
              <a:rPr lang="en-I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>
              <a:buFont typeface="Wingdings" panose="05000000000000000000" charset="0"/>
              <a:buChar char="v"/>
            </a:pPr>
            <a:r>
              <a:rPr lang="en-I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Wingdings" panose="05000000000000000000" charset="0"/>
              <a:buChar char="v"/>
            </a:pPr>
            <a:r>
              <a:rPr lang="en-I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xploratory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nalysis</a:t>
            </a:r>
            <a:endParaRPr lang="en-I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and Algorithm</a:t>
            </a:r>
          </a:p>
          <a:p>
            <a:pPr>
              <a:buFont typeface="Wingdings" panose="05000000000000000000" charset="0"/>
              <a:buChar char="v"/>
            </a:pPr>
            <a:r>
              <a:rPr lang="en-I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>
              <a:buFont typeface="Wingdings" panose="05000000000000000000" charset="0"/>
              <a:buChar char="v"/>
            </a:pPr>
            <a:r>
              <a:rPr lang="en-I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D548-9565-4997-91FB-133B174AC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4190"/>
            <a:ext cx="8596668" cy="1174812"/>
          </a:xfrm>
        </p:spPr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CD308-BE51-49B8-B098-F419BF179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4990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Neural network can used be to check if it performs better than Random Forest</a:t>
            </a:r>
            <a:endParaRPr lang="en-IN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interface can be made which takes inputs for a new 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restaurants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38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03862" y="1338444"/>
            <a:ext cx="8428343" cy="14465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8800" dirty="0">
                <a:latin typeface="Century Gothic" panose="020B0502020202020204"/>
              </a:rPr>
              <a:t>Thank You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141" y="2827867"/>
            <a:ext cx="6367525" cy="3479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17536" y="816638"/>
            <a:ext cx="8596668" cy="1473200"/>
          </a:xfrm>
        </p:spPr>
        <p:txBody>
          <a:bodyPr/>
          <a:lstStyle/>
          <a:p>
            <a:r>
              <a:rPr lang="en-IN" dirty="0"/>
              <a:t> Objective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1787727"/>
            <a:ext cx="8596668" cy="3880773"/>
          </a:xfrm>
        </p:spPr>
        <p:txBody>
          <a:bodyPr/>
          <a:lstStyle/>
          <a:p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existing restaurants.</a:t>
            </a:r>
          </a:p>
          <a:p>
            <a:pPr lvl="0"/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find out the rating of newly opened restaurants.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8123"/>
            <a:ext cx="9563946" cy="4353239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industry is growing drastically from past few years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previously we had to actually go to the restaurants and have the experience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nowadays scenario has changed, choice for the best places to have food is just a click away. 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can choose the best rated place and then decide to enjoy there with friends and family.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ratings plays a very important role while selecting any restaurants.</a:t>
            </a: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8254" y="541539"/>
            <a:ext cx="8596668" cy="685800"/>
          </a:xfrm>
        </p:spPr>
        <p:txBody>
          <a:bodyPr>
            <a:noAutofit/>
          </a:bodyPr>
          <a:lstStyle/>
          <a:p>
            <a:r>
              <a:rPr lang="en-IN" sz="4000" dirty="0"/>
              <a:t>Flow of Execution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2946" y="1507155"/>
            <a:ext cx="8596668" cy="4915947"/>
          </a:xfrm>
        </p:spPr>
        <p:txBody>
          <a:bodyPr/>
          <a:lstStyle/>
          <a:p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 data</a:t>
            </a:r>
          </a:p>
          <a:p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Selection</a:t>
            </a:r>
          </a:p>
          <a:p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77334" y="127000"/>
            <a:ext cx="8596668" cy="736600"/>
          </a:xfrm>
        </p:spPr>
        <p:txBody>
          <a:bodyPr/>
          <a:lstStyle/>
          <a:p>
            <a:pPr algn="ctr"/>
            <a:r>
              <a:rPr lang="en-IN" sz="4000" dirty="0"/>
              <a:t>Requirements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3" y="1097281"/>
            <a:ext cx="9240389" cy="494408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Dataset:- Zomato restaurants</a:t>
            </a:r>
          </a:p>
          <a:p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Software: Jupyter Notebook, Google colab, Spyder</a:t>
            </a:r>
          </a:p>
          <a:p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Python and Machine learning</a:t>
            </a:r>
          </a:p>
          <a:p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Libraries:1)Data visualization: Seaborn, Matplotlib</a:t>
            </a:r>
          </a:p>
          <a:p>
            <a:pPr>
              <a:buNone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2)Machine learning :Sklearn, pandas, numpy, re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1515"/>
            <a:ext cx="10590888" cy="478301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Names: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url, address, name, online_order, book_table, rate, votes, phone, location, rest_type, dish_liked, cuisines, approx_cost(for two people), reviews_list ,menu_item, listed_in(type), listed_in(city)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consists of  51,717 rows and 17 columns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columns are of type "object" except for votes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7775 ratings are missing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1208 phone numbers are missing 21 and missing location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28,078 dished liked are missing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45 cuisines are missing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346 approx. cost for two persons is missing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D260-4F7F-4822-8DE1-447E34AF7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values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BEE7C-55DC-44F7-B166-87A19699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4360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1208 phone numbers are missing: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 number of phone numbers provided by each restaurants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nulls are marked as 0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approx. cost for two persons are missing: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 imputations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used to handling the missing values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15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304334" cy="1320800"/>
          </a:xfrm>
        </p:spPr>
        <p:txBody>
          <a:bodyPr/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 Exploratory Data Analysis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 l="15697" t="28947" r="44654" b="18750"/>
          <a:stretch>
            <a:fillRect/>
          </a:stretch>
        </p:blipFill>
        <p:spPr>
          <a:xfrm>
            <a:off x="6566335" y="1693022"/>
            <a:ext cx="5415333" cy="408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12350F5-BC11-4C4D-B349-FD188FC85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16063" t="34868" r="45409" b="11842"/>
          <a:stretch>
            <a:fillRect/>
          </a:stretch>
        </p:blipFill>
        <p:spPr>
          <a:xfrm>
            <a:off x="426128" y="1693022"/>
            <a:ext cx="5678750" cy="408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F2B108-295E-494D-9817-23ABC32CD2EA}"/>
              </a:ext>
            </a:extLst>
          </p:cNvPr>
          <p:cNvSpPr txBox="1"/>
          <p:nvPr/>
        </p:nvSpPr>
        <p:spPr>
          <a:xfrm>
            <a:off x="1174812" y="5921977"/>
            <a:ext cx="418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Book Table Facility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88CE6-7AD7-4220-91DA-1412692B582F}"/>
              </a:ext>
            </a:extLst>
          </p:cNvPr>
          <p:cNvSpPr txBox="1"/>
          <p:nvPr/>
        </p:nvSpPr>
        <p:spPr>
          <a:xfrm>
            <a:off x="8975323" y="5921977"/>
            <a:ext cx="408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Online Orders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432</TotalTime>
  <Words>609</Words>
  <Application>Microsoft Office PowerPoint</Application>
  <PresentationFormat>Widescreen</PresentationFormat>
  <Paragraphs>100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Bahnschrift</vt:lpstr>
      <vt:lpstr>Century Gothic</vt:lpstr>
      <vt:lpstr>Courier New</vt:lpstr>
      <vt:lpstr>Times New Roman</vt:lpstr>
      <vt:lpstr>Trebuchet MS</vt:lpstr>
      <vt:lpstr>Wingdings</vt:lpstr>
      <vt:lpstr>Wingdings 3</vt:lpstr>
      <vt:lpstr>Facet</vt:lpstr>
      <vt:lpstr>ZOMATO RESTAURANT RATING ANALYSIS. </vt:lpstr>
      <vt:lpstr>Contents</vt:lpstr>
      <vt:lpstr> Objective</vt:lpstr>
      <vt:lpstr>Introduction</vt:lpstr>
      <vt:lpstr>Flow of Execution</vt:lpstr>
      <vt:lpstr>Requirements</vt:lpstr>
      <vt:lpstr>Dataset Description</vt:lpstr>
      <vt:lpstr>Handling missing values</vt:lpstr>
      <vt:lpstr> 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and Algorithms</vt:lpstr>
      <vt:lpstr>PowerPoint Presentation</vt:lpstr>
      <vt:lpstr>Results</vt:lpstr>
      <vt:lpstr>Predictions on new restaurants</vt:lpstr>
      <vt:lpstr>Conclusion</vt:lpstr>
      <vt:lpstr>Future Scope</vt:lpstr>
      <vt:lpstr>PowerPoint Presentation</vt:lpstr>
    </vt:vector>
  </TitlesOfParts>
  <Company>CyberSpace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HEALTH SURVEY : WOMEN SCHEDULE</dc:title>
  <dc:creator>Er. Nikhil Borse</dc:creator>
  <cp:lastModifiedBy>RUTUJA SALVI</cp:lastModifiedBy>
  <cp:revision>53</cp:revision>
  <dcterms:created xsi:type="dcterms:W3CDTF">2020-01-25T13:01:00Z</dcterms:created>
  <dcterms:modified xsi:type="dcterms:W3CDTF">2021-02-01T13:19:44Z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1033-11.2.0.9148</vt:lpwstr>
  </property>
</Properties>
</file>