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4"/>
  </p:sldMasterIdLst>
  <p:notesMasterIdLst>
    <p:notesMasterId r:id="rId27"/>
  </p:notesMasterIdLst>
  <p:sldIdLst>
    <p:sldId id="261" r:id="rId5"/>
    <p:sldId id="284" r:id="rId6"/>
    <p:sldId id="263" r:id="rId7"/>
    <p:sldId id="264" r:id="rId8"/>
    <p:sldId id="269" r:id="rId9"/>
    <p:sldId id="265" r:id="rId10"/>
    <p:sldId id="266" r:id="rId11"/>
    <p:sldId id="271" r:id="rId12"/>
    <p:sldId id="272" r:id="rId13"/>
    <p:sldId id="273" r:id="rId14"/>
    <p:sldId id="267" r:id="rId15"/>
    <p:sldId id="270" r:id="rId16"/>
    <p:sldId id="274" r:id="rId17"/>
    <p:sldId id="279" r:id="rId18"/>
    <p:sldId id="275" r:id="rId19"/>
    <p:sldId id="276" r:id="rId20"/>
    <p:sldId id="277" r:id="rId21"/>
    <p:sldId id="278" r:id="rId22"/>
    <p:sldId id="268" r:id="rId23"/>
    <p:sldId id="280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3AA31-3351-497A-9AFE-E26827474D0D}" v="53" dt="2024-08-23T17:00:39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76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9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5CD8D-B1D9-4658-A4F0-38CA8D83ED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5CD8D-B1D9-4658-A4F0-38CA8D83ED5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0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08C238F-B856-42A4-BC32-194DCC130D5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8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882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67B94D-50C4-4558-AAA1-857DDB1A21E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584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67B94D-50C4-4558-AAA1-857DDB1A21E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4466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67B94D-50C4-4558-AAA1-857DDB1A21E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18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460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923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02C8-8352-4A2E-A3CD-139A8583C932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95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680581-4B77-41E9-BE55-C3C9C3900A2A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6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1CB5-A088-4DB4-8A5C-B084F9B2B528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5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3C1328-ADC8-435B-8F5C-D339CD9DD487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410-64C5-4311-8359-FDA6B61ABBAE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1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01E-6E1B-4AFC-A690-27C447C9486E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8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3D2-503A-4E49-99AD-125A054E178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4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6207-223C-48E4-AE22-548ABC801447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9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151-B38C-4230-91F0-8A3BB69A056C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9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EA29-EE45-46F5-8084-6929433FA14E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7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B94D-50C4-4558-AAA1-857DDB1A21E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32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otloade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6017-D224-40AE-B921-675254501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54" y="2431086"/>
            <a:ext cx="10475842" cy="129608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highlight>
                  <a:srgbClr val="000000"/>
                </a:highlight>
              </a:rPr>
              <a:t>Home Automation Using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13D4-CBD9-4FC1-AF91-2301A7044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4707467"/>
            <a:ext cx="6857999" cy="1663836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PROJECT GUIDE </a:t>
            </a:r>
            <a:r>
              <a:rPr lang="en-US" dirty="0">
                <a:solidFill>
                  <a:schemeClr val="bg1"/>
                </a:solidFill>
              </a:rPr>
              <a:t>: JAYALAXMI N. DHANYAL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SUBMITTED BY </a:t>
            </a:r>
            <a:r>
              <a:rPr lang="en-US" dirty="0">
                <a:solidFill>
                  <a:schemeClr val="bg1"/>
                </a:solidFill>
              </a:rPr>
              <a:t>: YOGITA DHOTE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3</a:t>
            </a:r>
            <a:r>
              <a:rPr lang="en-US" b="1" u="sng" baseline="30000" dirty="0">
                <a:solidFill>
                  <a:schemeClr val="bg1"/>
                </a:solidFill>
              </a:rPr>
              <a:t>RD</a:t>
            </a:r>
            <a:r>
              <a:rPr lang="en-US" b="1" u="sng" dirty="0">
                <a:solidFill>
                  <a:schemeClr val="bg1"/>
                </a:solidFill>
              </a:rPr>
              <a:t> YEAR , G H RAISONI UNIVERSITY SAIKHEDA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007F4-E6CF-7395-8CC4-B59B0124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43" y="486697"/>
            <a:ext cx="5774635" cy="19682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/>
        </p:spPr>
      </p:pic>
    </p:spTree>
    <p:extLst>
      <p:ext uri="{BB962C8B-B14F-4D97-AF65-F5344CB8AC3E}">
        <p14:creationId xmlns:p14="http://schemas.microsoft.com/office/powerpoint/2010/main" val="133719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6840AA-E799-AC8C-2D0E-625E867EDCAD}"/>
              </a:ext>
            </a:extLst>
          </p:cNvPr>
          <p:cNvSpPr txBox="1"/>
          <p:nvPr/>
        </p:nvSpPr>
        <p:spPr>
          <a:xfrm>
            <a:off x="5387008" y="121297"/>
            <a:ext cx="6448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36AFD-A868-EA11-A3A8-28673163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776" y="2375453"/>
            <a:ext cx="4065105" cy="3307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319F6-2FB0-13AA-1395-E0AF9E50CC77}"/>
              </a:ext>
            </a:extLst>
          </p:cNvPr>
          <p:cNvSpPr txBox="1"/>
          <p:nvPr/>
        </p:nvSpPr>
        <p:spPr>
          <a:xfrm>
            <a:off x="407504" y="1382286"/>
            <a:ext cx="113405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this project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design and develop a IOT based home automation solution using Arduino UNO Board 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simulator and Blynk IOT app.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enable user to control and monitor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various home appliances remotely , like garden lights,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temperature system , and water tank system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check the real time status of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temperature system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automate the garden lights where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they brighten according to sunlight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monitor the volume of the water  level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the tank.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7959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ECDD2D-3A0E-CE8D-22FF-1FD2A6177B7A}"/>
              </a:ext>
            </a:extLst>
          </p:cNvPr>
          <p:cNvSpPr txBox="1"/>
          <p:nvPr/>
        </p:nvSpPr>
        <p:spPr>
          <a:xfrm>
            <a:off x="4084982" y="262578"/>
            <a:ext cx="8199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0EB5A-AB90-5D48-B200-1310DBEDA969}"/>
              </a:ext>
            </a:extLst>
          </p:cNvPr>
          <p:cNvSpPr txBox="1"/>
          <p:nvPr/>
        </p:nvSpPr>
        <p:spPr>
          <a:xfrm>
            <a:off x="556657" y="1443841"/>
            <a:ext cx="108435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develop a home automation using Arduino UNO Board 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the system using PicsimLab simulator 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system with Blynk IOT app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remote control and monitoring 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home appliances based on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sensor data and user-defined setting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D81A60-8133-C88E-DB3D-1D19640D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61" y="2932044"/>
            <a:ext cx="4850295" cy="34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3BC43-EA00-38C9-E87E-2AE0469F7DC6}"/>
              </a:ext>
            </a:extLst>
          </p:cNvPr>
          <p:cNvSpPr txBox="1"/>
          <p:nvPr/>
        </p:nvSpPr>
        <p:spPr>
          <a:xfrm>
            <a:off x="5094913" y="79066"/>
            <a:ext cx="67738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BOARD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14F13-D194-6C5A-CD73-2465AC40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3" t="14114" r="14513" b="24281"/>
          <a:stretch>
            <a:fillRect/>
          </a:stretch>
        </p:blipFill>
        <p:spPr bwMode="auto">
          <a:xfrm rot="16200000">
            <a:off x="7657659" y="2119388"/>
            <a:ext cx="3818379" cy="460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F7CA5C-DEEB-8496-38B1-3D3437EFDE08}"/>
              </a:ext>
            </a:extLst>
          </p:cNvPr>
          <p:cNvSpPr txBox="1"/>
          <p:nvPr/>
        </p:nvSpPr>
        <p:spPr>
          <a:xfrm>
            <a:off x="109096" y="816755"/>
            <a:ext cx="10873752" cy="572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UNO is a microcontroller board based on the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ATmega328P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14 digital input/output pins (of which 6 can be used as PWM outputs), 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 inputs, a 16 MHz ceramic resonator, a USB connection,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power jack, an ICSP header and a reset button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ATmega328 on the board comes preprogrammed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 </a:t>
            </a:r>
            <a:r>
              <a:rPr lang="en-US" sz="24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Bootload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bootloader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allows uploading new code to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it without the use of an external hardware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programmer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ATmega328P also features 1kb of EEPROM,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memory which is not erased when powered off.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8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90748-4849-9697-73F3-FD77191B18B4}"/>
              </a:ext>
            </a:extLst>
          </p:cNvPr>
          <p:cNvSpPr txBox="1"/>
          <p:nvPr/>
        </p:nvSpPr>
        <p:spPr>
          <a:xfrm>
            <a:off x="5254330" y="163413"/>
            <a:ext cx="6475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3AA48-DAC6-6AD1-D132-DE1D90DCD3B9}"/>
              </a:ext>
            </a:extLst>
          </p:cNvPr>
          <p:cNvSpPr txBox="1"/>
          <p:nvPr/>
        </p:nvSpPr>
        <p:spPr>
          <a:xfrm>
            <a:off x="262692" y="1448629"/>
            <a:ext cx="10840737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PICSimLab is a realtime emulator of development boards with </a:t>
            </a:r>
          </a:p>
          <a:p>
            <a:pPr>
              <a:lnSpc>
                <a:spcPct val="150000"/>
              </a:lnSpc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MPLABX  debugger integration.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PICSimLab has integration with MPLABX/Arduino IDE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programming the microcontroller's boards.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the purpose of PICSimLab is to emulate real hardware it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not have any source code editing support.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code editing and debugging the same tools used for a </a:t>
            </a:r>
          </a:p>
          <a:p>
            <a:pPr>
              <a:lnSpc>
                <a:spcPct val="150000"/>
              </a:lnSpc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real board should be used with PICSimLab, such as MPLABX,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Arduino IDE, or VSCode with PlatformIO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C4B31-E90B-FFAC-78EA-39C69B33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384" y="1448630"/>
            <a:ext cx="4740964" cy="44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0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6B0F0-2A1A-0106-1058-1A8C2F44A059}"/>
              </a:ext>
            </a:extLst>
          </p:cNvPr>
          <p:cNvSpPr txBox="1"/>
          <p:nvPr/>
        </p:nvSpPr>
        <p:spPr>
          <a:xfrm>
            <a:off x="1194318" y="429208"/>
            <a:ext cx="9993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BLYNK IOT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263C7-7039-DDC9-C511-2BC73718B013}"/>
              </a:ext>
            </a:extLst>
          </p:cNvPr>
          <p:cNvSpPr txBox="1"/>
          <p:nvPr/>
        </p:nvSpPr>
        <p:spPr>
          <a:xfrm>
            <a:off x="289247" y="721595"/>
            <a:ext cx="116078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Blynk is a full suite of software required to prototype, deploy, and remotely manage connected electronic devices at any scale: from personal IoT projects to millions of commercial connected products.</a:t>
            </a:r>
          </a:p>
          <a:p>
            <a:pPr marL="342900" indent="-342900">
              <a:lnSpc>
                <a:spcPct val="15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With Blynk anyone can connect their hardware to the cloud</a:t>
            </a:r>
          </a:p>
          <a:p>
            <a:pPr>
              <a:lnSpc>
                <a:spcPct val="150000"/>
              </a:lnSpc>
              <a:buSzPct val="45000"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and build a no-code iOS, Android, and web applications</a:t>
            </a:r>
          </a:p>
          <a:p>
            <a:pPr>
              <a:lnSpc>
                <a:spcPct val="150000"/>
              </a:lnSpc>
              <a:buSzPct val="45000"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to analyze real-time and historical data coming </a:t>
            </a:r>
          </a:p>
          <a:p>
            <a:pPr>
              <a:lnSpc>
                <a:spcPct val="150000"/>
              </a:lnSpc>
              <a:buSzPct val="45000"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from devices, control them remotely from </a:t>
            </a:r>
          </a:p>
          <a:p>
            <a:pPr>
              <a:lnSpc>
                <a:spcPct val="150000"/>
              </a:lnSpc>
              <a:buSzPct val="45000"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anywhere in the world, receive important </a:t>
            </a:r>
          </a:p>
          <a:p>
            <a:pPr>
              <a:lnSpc>
                <a:spcPct val="150000"/>
              </a:lnSpc>
              <a:buSzPct val="45000"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notifications.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33849-2B51-C0FB-0F81-992AE9E7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244" y="3663804"/>
            <a:ext cx="4860234" cy="27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9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56BD5-A169-8322-A368-EFB87C2C8023}"/>
              </a:ext>
            </a:extLst>
          </p:cNvPr>
          <p:cNvSpPr txBox="1"/>
          <p:nvPr/>
        </p:nvSpPr>
        <p:spPr>
          <a:xfrm>
            <a:off x="3377072" y="568645"/>
            <a:ext cx="9032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LDR ( LIGHT DEPENDENT RESISTOR)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C6BB0-FD4D-6655-6185-BAB069F8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931" y="1584830"/>
            <a:ext cx="3418114" cy="4041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68EAAC-6C2C-8F1B-C087-CDEFFA13238A}"/>
              </a:ext>
            </a:extLst>
          </p:cNvPr>
          <p:cNvSpPr txBox="1"/>
          <p:nvPr/>
        </p:nvSpPr>
        <p:spPr>
          <a:xfrm>
            <a:off x="534955" y="1362827"/>
            <a:ext cx="6792686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LDR is an acronym for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Dependent Resistor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LDRs are tiny light-sensing devices also known as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photoresistors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LDR is a resistor whose resistance changes as the amount of light falling on it changes.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resistance of the LDR decreases with an increase in light intensity, and vice-versa.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property allows us to use them for making light sensing circuits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led lights are connected to LDR via ADC . The ADC converts the analog input by LDR into its equivalent digital form which is converted later by certain formula from 0 to 255 as upper bound . Based on that we glow LED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29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25814-8D25-6B1F-93A4-D0B6E1682EBD}"/>
              </a:ext>
            </a:extLst>
          </p:cNvPr>
          <p:cNvSpPr txBox="1"/>
          <p:nvPr/>
        </p:nvSpPr>
        <p:spPr>
          <a:xfrm>
            <a:off x="3150637" y="381541"/>
            <a:ext cx="9041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GARDEN LIGHT CONTROL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5.jpg">
            <a:extLst>
              <a:ext uri="{FF2B5EF4-FFF2-40B4-BE49-F238E27FC236}">
                <a16:creationId xmlns:a16="http://schemas.microsoft.com/office/drawing/2014/main" id="{68C3BB96-8CD6-BC55-A307-5FF63FED744F}"/>
              </a:ext>
            </a:extLst>
          </p:cNvPr>
          <p:cNvPicPr/>
          <p:nvPr/>
        </p:nvPicPr>
        <p:blipFill>
          <a:blip r:embed="rId2"/>
          <a:srcRect l="24061" t="28850" r="25597" b="32523"/>
          <a:stretch>
            <a:fillRect/>
          </a:stretch>
        </p:blipFill>
        <p:spPr>
          <a:xfrm>
            <a:off x="5968181" y="2290315"/>
            <a:ext cx="5732206" cy="3902771"/>
          </a:xfrm>
          <a:prstGeom prst="rect">
            <a:avLst/>
          </a:prstGeom>
          <a:ln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9B1E9-4EE6-D281-210D-0E882F8FBC44}"/>
              </a:ext>
            </a:extLst>
          </p:cNvPr>
          <p:cNvSpPr txBox="1"/>
          <p:nvPr/>
        </p:nvSpPr>
        <p:spPr>
          <a:xfrm>
            <a:off x="393289" y="1566169"/>
            <a:ext cx="1169055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properties of LDR sensor is applied  to control the garden lights according to sunlight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day the sunlight is maximum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 the LDR sensor detects the high light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 the garden  light is turned OFF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at the night the outdoor light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is minimum so the LDR sensor detects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low light  and the garden light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is turned ON .</a:t>
            </a:r>
          </a:p>
        </p:txBody>
      </p:sp>
    </p:spTree>
    <p:extLst>
      <p:ext uri="{BB962C8B-B14F-4D97-AF65-F5344CB8AC3E}">
        <p14:creationId xmlns:p14="http://schemas.microsoft.com/office/powerpoint/2010/main" val="310948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4F92C-5E4D-D2CF-15BD-E1C7593C5B3D}"/>
              </a:ext>
            </a:extLst>
          </p:cNvPr>
          <p:cNvSpPr txBox="1"/>
          <p:nvPr/>
        </p:nvSpPr>
        <p:spPr>
          <a:xfrm>
            <a:off x="4462670" y="410547"/>
            <a:ext cx="629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BD1F4-18C1-C0B6-128A-4EE8D092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413" y="1586203"/>
            <a:ext cx="2978798" cy="3275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1A9175-0369-52ED-11E2-17152C6CC178}"/>
              </a:ext>
            </a:extLst>
          </p:cNvPr>
          <p:cNvSpPr txBox="1"/>
          <p:nvPr/>
        </p:nvSpPr>
        <p:spPr>
          <a:xfrm>
            <a:off x="1278295" y="1592596"/>
            <a:ext cx="7595118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is recorded using LM35 sensor which reads analog values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is converted into binary value and later actual temperature is calculated using the obtained value of voltage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sensor doesn’t  require any external calibration to provide accuracies in result 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7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96BFA-AB3E-FFDC-80A7-E7D06D03900E}"/>
              </a:ext>
            </a:extLst>
          </p:cNvPr>
          <p:cNvSpPr txBox="1"/>
          <p:nvPr/>
        </p:nvSpPr>
        <p:spPr>
          <a:xfrm>
            <a:off x="3901752" y="387626"/>
            <a:ext cx="8290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CONTROL SYSTEM </a:t>
            </a:r>
          </a:p>
        </p:txBody>
      </p:sp>
      <p:pic>
        <p:nvPicPr>
          <p:cNvPr id="4" name="image9.jpg">
            <a:extLst>
              <a:ext uri="{FF2B5EF4-FFF2-40B4-BE49-F238E27FC236}">
                <a16:creationId xmlns:a16="http://schemas.microsoft.com/office/drawing/2014/main" id="{4CE6904C-ED73-7E0A-5A74-64D84B7CDCB5}"/>
              </a:ext>
            </a:extLst>
          </p:cNvPr>
          <p:cNvPicPr/>
          <p:nvPr/>
        </p:nvPicPr>
        <p:blipFill>
          <a:blip r:embed="rId2"/>
          <a:srcRect l="20284" t="32670" r="21049" b="33729"/>
          <a:stretch>
            <a:fillRect/>
          </a:stretch>
        </p:blipFill>
        <p:spPr>
          <a:xfrm>
            <a:off x="6331974" y="1740311"/>
            <a:ext cx="5574891" cy="4876800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4606EE-DD6B-8C16-9455-74CF1F34D18B}"/>
              </a:ext>
            </a:extLst>
          </p:cNvPr>
          <p:cNvSpPr txBox="1"/>
          <p:nvPr/>
        </p:nvSpPr>
        <p:spPr>
          <a:xfrm>
            <a:off x="393291" y="1195738"/>
            <a:ext cx="1151357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control system consists of heating resistors, an LM35 temperature sensor, and a cooler.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value of a temperature is obtained,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temperature sensor LM35 and display it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on CLCD after converting it into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digital value using ADC.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 temperature of the system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by turning on/off the heater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the cooler through the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Blynk IOT app 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 of these system is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that as temperature reaches 35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,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heater turns off automatically 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avoid more heating.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02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AF0C37-CE71-031A-233A-D6912A1B864A}"/>
              </a:ext>
            </a:extLst>
          </p:cNvPr>
          <p:cNvSpPr txBox="1"/>
          <p:nvPr/>
        </p:nvSpPr>
        <p:spPr>
          <a:xfrm>
            <a:off x="5555226" y="229239"/>
            <a:ext cx="6134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CONTROL SYSTEM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6BD67-FE38-58CA-58CC-65977823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658" y="1632155"/>
            <a:ext cx="5879690" cy="45916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EA80AF-06F2-B989-4EDA-2A372F119CF0}"/>
              </a:ext>
            </a:extLst>
          </p:cNvPr>
          <p:cNvSpPr txBox="1"/>
          <p:nvPr/>
        </p:nvSpPr>
        <p:spPr>
          <a:xfrm>
            <a:off x="383457" y="1120877"/>
            <a:ext cx="1153323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volume of the water in the tank through serial communication and display it on the CLCD.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 volume of the water in the tank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by controlling the inlet and outlet valve,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by sending commands through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serial communication.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volume of the water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 the tank on the CLCD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using the Blynk IOT app.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main feature is that as soon as the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tank is full ,the inlet valve is turned off and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when the water level in the tank is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below 2000 L the inlet valve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is turned on automatically.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2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9FCF-2A72-58C0-6A24-E47CC131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802" y="148615"/>
            <a:ext cx="6347791" cy="1293028"/>
          </a:xfrm>
        </p:spPr>
        <p:txBody>
          <a:bodyPr/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9CD5-D9C8-2005-1C8E-3A35ABFE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407" y="964566"/>
            <a:ext cx="4374092" cy="5595732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 programming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Micro-controllers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and its Objectives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Design Elements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simulation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792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8FED97-DE46-0679-6CB4-75CD1C1F60A8}"/>
              </a:ext>
            </a:extLst>
          </p:cNvPr>
          <p:cNvSpPr txBox="1"/>
          <p:nvPr/>
        </p:nvSpPr>
        <p:spPr>
          <a:xfrm>
            <a:off x="3647729" y="121299"/>
            <a:ext cx="8640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ELEMENT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CF40A-937C-290F-0F87-1432F402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" y="706074"/>
            <a:ext cx="11661057" cy="596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4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8460B-8C10-B362-09D3-33B5498D3770}"/>
              </a:ext>
            </a:extLst>
          </p:cNvPr>
          <p:cNvSpPr txBox="1"/>
          <p:nvPr/>
        </p:nvSpPr>
        <p:spPr>
          <a:xfrm>
            <a:off x="1556657" y="1558211"/>
            <a:ext cx="907868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Blynk IOT application and Picsimlab simulator,  we simulated home automation, where LED, temperature system, Serial tank resembles Light, Heater, Cooler and Water tank in real time.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CLCD acts like a dash board used for displaying the events. Widgets from Blynk IOT app like button widgets are used to control heater, cooler and inlet valve, outlet valve.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Gauge widgets to display the temperature and volume of the water.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project provides perfect solution for Home Automation.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CCDDA-DC20-1707-D34E-FCE486BD8D9D}"/>
              </a:ext>
            </a:extLst>
          </p:cNvPr>
          <p:cNvSpPr txBox="1"/>
          <p:nvPr/>
        </p:nvSpPr>
        <p:spPr>
          <a:xfrm>
            <a:off x="4059019" y="467697"/>
            <a:ext cx="7931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758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B88B23-03B0-8620-FA8F-11F6DF0B1C24}"/>
              </a:ext>
            </a:extLst>
          </p:cNvPr>
          <p:cNvSpPr txBox="1"/>
          <p:nvPr/>
        </p:nvSpPr>
        <p:spPr>
          <a:xfrm>
            <a:off x="805070" y="1968759"/>
            <a:ext cx="11032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 </a:t>
            </a:r>
            <a:endParaRPr lang="en-IN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2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34FF2-38DB-F6ED-20F3-15A69F437022}"/>
              </a:ext>
            </a:extLst>
          </p:cNvPr>
          <p:cNvSpPr txBox="1"/>
          <p:nvPr/>
        </p:nvSpPr>
        <p:spPr>
          <a:xfrm>
            <a:off x="245807" y="331788"/>
            <a:ext cx="10577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3C8AB-5864-253A-9BED-53FC1583CC1A}"/>
              </a:ext>
            </a:extLst>
          </p:cNvPr>
          <p:cNvSpPr txBox="1"/>
          <p:nvPr/>
        </p:nvSpPr>
        <p:spPr>
          <a:xfrm>
            <a:off x="1679510" y="1916351"/>
            <a:ext cx="9144000" cy="327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of things (IOT) has revolutionized the way we live , work , and interact with our surrounding 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Google Sans"/>
              </a:rPr>
              <a:t>One of the main advantages of home automation systems is energy efficiency.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Google Sans"/>
              </a:rPr>
              <a:t> Automating air conditioning, lighting, security, or communication translates to significant savings in energy consumption.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Google Sans"/>
              </a:rPr>
              <a:t>There is also an improvement in the quality of life of users who now have a home adapted to all their needs.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2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40B0-37CC-A26B-D908-037D3AA2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987" y="321547"/>
            <a:ext cx="9006349" cy="971215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/>
              <a:t>C PROGRAMMING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BA196-2CA2-F122-F4B7-4AE521C73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686" y="1993179"/>
            <a:ext cx="5732314" cy="2528579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(char , int , float , double)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and Pointers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CDF52-2404-C8E1-763C-FBAA2E116B8E}"/>
              </a:ext>
            </a:extLst>
          </p:cNvPr>
          <p:cNvSpPr txBox="1"/>
          <p:nvPr/>
        </p:nvSpPr>
        <p:spPr>
          <a:xfrm>
            <a:off x="7206618" y="1993179"/>
            <a:ext cx="4621696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Classes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88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AC930C-7653-2EB0-9F8A-F2C220E24D18}"/>
              </a:ext>
            </a:extLst>
          </p:cNvPr>
          <p:cNvSpPr txBox="1"/>
          <p:nvPr/>
        </p:nvSpPr>
        <p:spPr>
          <a:xfrm>
            <a:off x="3496826" y="480274"/>
            <a:ext cx="9056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u="sng" dirty="0"/>
              <a:t>C++ PROGRAMMING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109DC-E138-6AF0-26A6-EA8BA0F34333}"/>
              </a:ext>
            </a:extLst>
          </p:cNvPr>
          <p:cNvSpPr txBox="1"/>
          <p:nvPr/>
        </p:nvSpPr>
        <p:spPr>
          <a:xfrm>
            <a:off x="1824134" y="2279137"/>
            <a:ext cx="3782846" cy="307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Destructor 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3F0C3-0937-BB07-AE09-EE96372366EC}"/>
              </a:ext>
            </a:extLst>
          </p:cNvPr>
          <p:cNvSpPr txBox="1"/>
          <p:nvPr/>
        </p:nvSpPr>
        <p:spPr>
          <a:xfrm>
            <a:off x="6702251" y="2279137"/>
            <a:ext cx="3782846" cy="249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1081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DDAF1-4F62-DDDC-E847-46925C63AE52}"/>
              </a:ext>
            </a:extLst>
          </p:cNvPr>
          <p:cNvSpPr txBox="1"/>
          <p:nvPr/>
        </p:nvSpPr>
        <p:spPr>
          <a:xfrm>
            <a:off x="3256314" y="208943"/>
            <a:ext cx="10579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(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 THINGS </a:t>
            </a: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53F4C-93CE-F0C6-EE19-42E3070D1573}"/>
              </a:ext>
            </a:extLst>
          </p:cNvPr>
          <p:cNvSpPr txBox="1"/>
          <p:nvPr/>
        </p:nvSpPr>
        <p:spPr>
          <a:xfrm>
            <a:off x="707921" y="946974"/>
            <a:ext cx="1086777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IOT( Internet of Things)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network of physical objects that contains embedded technology to communicate and interact with their internal states or the external environment 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homes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Automation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Wearables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5D82CE-2041-483D-95C5-671D5CEB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822" y="2549839"/>
            <a:ext cx="6400800" cy="399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6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48E64-050F-FE29-7E92-00E7307FC9F0}"/>
              </a:ext>
            </a:extLst>
          </p:cNvPr>
          <p:cNvSpPr txBox="1"/>
          <p:nvPr/>
        </p:nvSpPr>
        <p:spPr>
          <a:xfrm>
            <a:off x="4622871" y="222248"/>
            <a:ext cx="7569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7BECD-4CD1-C8F8-517D-03799B1E4ECC}"/>
              </a:ext>
            </a:extLst>
          </p:cNvPr>
          <p:cNvSpPr txBox="1"/>
          <p:nvPr/>
        </p:nvSpPr>
        <p:spPr>
          <a:xfrm>
            <a:off x="595618" y="930134"/>
            <a:ext cx="11271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 is a combination of its components-  hardware ,software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firmwares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perform specific task / application 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Embedded System are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l" fontAlgn="base"/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appliances </a:t>
            </a:r>
          </a:p>
          <a:p>
            <a:pPr algn="l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Televisions , washing machines etc .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</a:t>
            </a:r>
          </a:p>
          <a:p>
            <a:pPr algn="l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 management system in vehicles.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 care </a:t>
            </a:r>
          </a:p>
          <a:p>
            <a:pPr algn="l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Ultra sound machines .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sector &amp; offices </a:t>
            </a:r>
          </a:p>
          <a:p>
            <a:pPr algn="l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Printers , Cameras , Wireless  routers etc.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Defense sector </a:t>
            </a:r>
          </a:p>
          <a:p>
            <a:pPr algn="l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Missile , Motion detection , Submarine 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pic>
        <p:nvPicPr>
          <p:cNvPr id="1026" name="Picture 2" descr="Introduction of Embedded Systems | Set-1 - GeeksforGeeks">
            <a:extLst>
              <a:ext uri="{FF2B5EF4-FFF2-40B4-BE49-F238E27FC236}">
                <a16:creationId xmlns:a16="http://schemas.microsoft.com/office/drawing/2014/main" id="{1DC3AF7F-1026-7E49-8702-8CF9AC874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87" y="1638020"/>
            <a:ext cx="5009322" cy="417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38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0FDF7-1EB6-11C2-3AC4-F2F935965206}"/>
              </a:ext>
            </a:extLst>
          </p:cNvPr>
          <p:cNvSpPr txBox="1"/>
          <p:nvPr/>
        </p:nvSpPr>
        <p:spPr>
          <a:xfrm>
            <a:off x="3940561" y="158621"/>
            <a:ext cx="9209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MICRO-CONTROLLER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073A5-8925-CEF7-1363-C80FEACF582A}"/>
              </a:ext>
            </a:extLst>
          </p:cNvPr>
          <p:cNvSpPr txBox="1"/>
          <p:nvPr/>
        </p:nvSpPr>
        <p:spPr>
          <a:xfrm>
            <a:off x="513184" y="1268963"/>
            <a:ext cx="11152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microcontroller (MCU) is a small computer on a single integrated circuit that is designed to control specific tasks within electronic systems. </a:t>
            </a: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combines the functions of a central processing unit (CPU), memory, and input/output interfaces, all on a single chip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Microcontrollers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appliances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 system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devices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control system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5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ED95F-01E6-D7BD-8467-85602CF871EF}"/>
              </a:ext>
            </a:extLst>
          </p:cNvPr>
          <p:cNvSpPr txBox="1"/>
          <p:nvPr/>
        </p:nvSpPr>
        <p:spPr>
          <a:xfrm>
            <a:off x="407505" y="259550"/>
            <a:ext cx="11608904" cy="566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Microcontroller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 (Analog to digital converter)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 (Digital to analog converter)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Counter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 (Pulse width modulation)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ports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( Random Access Memory)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(Read only memory )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33031-97FD-1A32-667A-A2DC31F3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377" y="1749287"/>
            <a:ext cx="6425118" cy="41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868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878</TotalTime>
  <Words>1372</Words>
  <Application>Microsoft Office PowerPoint</Application>
  <PresentationFormat>Widescreen</PresentationFormat>
  <Paragraphs>192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Google Sans</vt:lpstr>
      <vt:lpstr>Times New Roman</vt:lpstr>
      <vt:lpstr>Wingdings</vt:lpstr>
      <vt:lpstr>Vapor Trail</vt:lpstr>
      <vt:lpstr>Home Automation Using IOT</vt:lpstr>
      <vt:lpstr>ContentS</vt:lpstr>
      <vt:lpstr>PowerPoint Presentation</vt:lpstr>
      <vt:lpstr>C PROGRAMMING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khushali Chaudhari</dc:creator>
  <cp:lastModifiedBy>Yogita Dhote</cp:lastModifiedBy>
  <cp:revision>7</cp:revision>
  <dcterms:created xsi:type="dcterms:W3CDTF">2024-08-19T11:02:14Z</dcterms:created>
  <dcterms:modified xsi:type="dcterms:W3CDTF">2024-08-25T13:17:36Z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