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77" r:id="rId5"/>
    <p:sldId id="262" r:id="rId6"/>
    <p:sldId id="263" r:id="rId7"/>
    <p:sldId id="278" r:id="rId8"/>
  </p:sldIdLst>
  <p:sldSz cx="9144000" cy="5143500" type="screen16x9"/>
  <p:notesSz cx="6858000" cy="9144000"/>
  <p:embeddedFontLst>
    <p:embeddedFont>
      <p:font typeface="Fira Sans" panose="020B0604020202020204" charset="0"/>
      <p:regular r:id="rId10"/>
      <p:bold r:id="rId11"/>
      <p:italic r:id="rId12"/>
      <p:boldItalic r:id="rId13"/>
    </p:embeddedFont>
    <p:embeddedFont>
      <p:font typeface="Fira Sans SemiBold"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40046E-5836-493C-B465-67B5954D0713}">
  <a:tblStyle styleId="{9640046E-5836-493C-B465-67B5954D071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12" autoAdjust="0"/>
  </p:normalViewPr>
  <p:slideViewPr>
    <p:cSldViewPr snapToGrid="0">
      <p:cViewPr varScale="1">
        <p:scale>
          <a:sx n="104" d="100"/>
          <a:sy n="104" d="100"/>
        </p:scale>
        <p:origin x="842" y="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dc199c64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cdc199c64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1" u="none" strike="noStrike" cap="none" dirty="0">
                <a:solidFill>
                  <a:schemeClr val="dk1"/>
                </a:solidFill>
                <a:latin typeface="Arial"/>
                <a:ea typeface="Calibri" panose="020F0502020204030204" pitchFamily="34" charset="0"/>
                <a:cs typeface="Arial"/>
                <a:sym typeface="Arial"/>
              </a:rPr>
              <a:t>The mission of data.seattle.gov is to provide timely and accurate City information to increase government transparency and access to useful and well-organized data by the general public, non-governmental organizations, and City of Seattle employees</a:t>
            </a:r>
            <a:endParaRPr lang="en-US" sz="1400" b="0" i="1" u="none" strike="noStrike" cap="none" dirty="0">
              <a:solidFill>
                <a:schemeClr val="dk1"/>
              </a:solidFill>
              <a:latin typeface="Arial"/>
              <a:cs typeface="Arial"/>
              <a:sym typeface="Arial"/>
            </a:endParaRPr>
          </a:p>
          <a:p>
            <a:pPr marL="0" lvl="0" indent="0" algn="l" rtl="0">
              <a:spcBef>
                <a:spcPts val="0"/>
              </a:spcBef>
              <a:spcAft>
                <a:spcPts val="0"/>
              </a:spcAft>
              <a:buNone/>
            </a:pPr>
            <a:endParaRPr lang="en-CA" sz="1400" dirty="0"/>
          </a:p>
          <a:p>
            <a:pPr marL="0" lvl="0" indent="0" algn="l" rtl="0">
              <a:spcBef>
                <a:spcPts val="0"/>
              </a:spcBef>
              <a:spcAft>
                <a:spcPts val="0"/>
              </a:spcAft>
              <a:buNone/>
            </a:pPr>
            <a:r>
              <a:rPr lang="en-CA" sz="1400" dirty="0"/>
              <a:t>Seattle Parking </a:t>
            </a:r>
            <a:r>
              <a:rPr lang="en-CA" sz="1400" dirty="0" err="1"/>
              <a:t>Occcupancy</a:t>
            </a:r>
            <a:r>
              <a:rPr lang="en-CA" sz="1400" dirty="0"/>
              <a:t> Data is of interest to the public who can use to get information on the some of the following questions:</a:t>
            </a:r>
          </a:p>
          <a:p>
            <a:pPr marL="457200" lvl="0" indent="-330200" algn="l" rtl="0">
              <a:spcBef>
                <a:spcPts val="0"/>
              </a:spcBef>
              <a:spcAft>
                <a:spcPts val="0"/>
              </a:spcAft>
              <a:buSzPts val="1600"/>
              <a:buFont typeface="Fira Sans"/>
              <a:buChar char="-"/>
            </a:pPr>
            <a:r>
              <a:rPr lang="en-US" sz="1400" dirty="0">
                <a:latin typeface="Fira Sans"/>
                <a:ea typeface="Fira Sans"/>
                <a:cs typeface="Fira Sans"/>
                <a:sym typeface="Fira Sans"/>
              </a:rPr>
              <a:t>Where can I find a parking spot near me?</a:t>
            </a:r>
          </a:p>
          <a:p>
            <a:pPr marL="457200" lvl="0" indent="-330200" algn="l" rtl="0">
              <a:spcBef>
                <a:spcPts val="0"/>
              </a:spcBef>
              <a:spcAft>
                <a:spcPts val="0"/>
              </a:spcAft>
              <a:buSzPts val="1600"/>
              <a:buFont typeface="Fira Sans"/>
              <a:buChar char="-"/>
            </a:pPr>
            <a:r>
              <a:rPr lang="en-US" sz="1400" dirty="0">
                <a:latin typeface="Fira Sans"/>
              </a:rPr>
              <a:t>Where is a street/block to find a parking spot right now? or in 1 hour?</a:t>
            </a:r>
          </a:p>
          <a:p>
            <a:pPr algn="l">
              <a:buFont typeface="Arial" panose="020B0604020202020204" pitchFamily="34" charset="0"/>
              <a:buChar char="•"/>
            </a:pPr>
            <a:r>
              <a:rPr lang="en-US" sz="1400" dirty="0">
                <a:latin typeface="Fira Sans"/>
              </a:rPr>
              <a:t>How much will the parking cost?</a:t>
            </a:r>
          </a:p>
          <a:p>
            <a:pPr marL="0" lvl="0" indent="0" algn="l" rtl="0">
              <a:spcBef>
                <a:spcPts val="0"/>
              </a:spcBef>
              <a:spcAft>
                <a:spcPts val="0"/>
              </a:spcAft>
              <a:buNone/>
            </a:pPr>
            <a:endParaRPr sz="1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cdc199c64_1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cdc199c64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i="1" dirty="0">
                <a:solidFill>
                  <a:schemeClr val="dk1"/>
                </a:solidFill>
              </a:rPr>
              <a:t>My proposed solution is </a:t>
            </a:r>
            <a:r>
              <a:rPr lang="en" sz="1400" b="1" i="1" dirty="0">
                <a:solidFill>
                  <a:schemeClr val="dk1"/>
                </a:solidFill>
              </a:rPr>
              <a:t>building a big data cloud infastructure to run analytics on the Parking Occupancy Data</a:t>
            </a: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c91cb999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c91cb999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i="1" dirty="0">
                <a:solidFill>
                  <a:schemeClr val="dk1"/>
                </a:solidFill>
              </a:rPr>
              <a:t>The Seattle Street Parking Occupancy Processed and Blockface Data both come as a CSV file from Seattle.gov and Seattle GeoData respectively.</a:t>
            </a:r>
          </a:p>
          <a:p>
            <a:pPr marL="0" lvl="0" indent="0" algn="l" rtl="0">
              <a:lnSpc>
                <a:spcPct val="115000"/>
              </a:lnSpc>
              <a:spcBef>
                <a:spcPts val="0"/>
              </a:spcBef>
              <a:spcAft>
                <a:spcPts val="0"/>
              </a:spcAft>
              <a:buClr>
                <a:schemeClr val="dk1"/>
              </a:buClr>
              <a:buSzPts val="1100"/>
              <a:buFont typeface="Arial"/>
              <a:buNone/>
            </a:pPr>
            <a:endParaRPr lang="en" sz="1400" i="1" dirty="0">
              <a:solidFill>
                <a:schemeClr val="dk1"/>
              </a:solidFill>
            </a:endParaRPr>
          </a:p>
          <a:p>
            <a:pPr marL="0" marR="0" lvl="0" indent="0" algn="l" rtl="0">
              <a:lnSpc>
                <a:spcPct val="115000"/>
              </a:lnSpc>
              <a:spcBef>
                <a:spcPts val="0"/>
              </a:spcBef>
              <a:spcAft>
                <a:spcPts val="0"/>
              </a:spcAft>
              <a:buClr>
                <a:schemeClr val="dk1"/>
              </a:buClr>
              <a:buSzPts val="1100"/>
              <a:buFont typeface="Arial"/>
              <a:buNone/>
            </a:pPr>
            <a:r>
              <a:rPr lang="en-CA" sz="1400" b="0" i="1" u="none" strike="noStrike" cap="none" dirty="0">
                <a:solidFill>
                  <a:schemeClr val="dk1"/>
                </a:solidFill>
                <a:latin typeface="Arial"/>
                <a:ea typeface="Calibri" panose="020F0502020204030204" pitchFamily="34" charset="0"/>
                <a:cs typeface="Arial"/>
                <a:sym typeface="Arial"/>
              </a:rPr>
              <a:t>The City of Seattle Department of Transportation (SDOT) is providing this data set of transaction records at parking pay stations for paid street parking within city limits and transactions from the City’s mobile payment vendor, called </a:t>
            </a:r>
            <a:r>
              <a:rPr lang="en-CA" sz="1400" b="0" i="1" u="none" strike="noStrike" cap="none" dirty="0" err="1">
                <a:solidFill>
                  <a:schemeClr val="dk1"/>
                </a:solidFill>
                <a:latin typeface="Arial"/>
                <a:ea typeface="Calibri" panose="020F0502020204030204" pitchFamily="34" charset="0"/>
                <a:cs typeface="Arial"/>
                <a:sym typeface="Arial"/>
              </a:rPr>
              <a:t>PayByPhone</a:t>
            </a:r>
            <a:endParaRPr lang="en-CA" sz="1400" b="0" i="1" u="none" strike="noStrike" cap="none" dirty="0">
              <a:solidFill>
                <a:schemeClr val="dk1"/>
              </a:solidFill>
              <a:latin typeface="Arial"/>
              <a:ea typeface="Calibri" panose="020F0502020204030204" pitchFamily="34" charset="0"/>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lang="en-CA" sz="1400" b="0" i="1" u="none" strike="noStrike" cap="none" dirty="0">
              <a:solidFill>
                <a:schemeClr val="dk1"/>
              </a:solidFill>
              <a:latin typeface="Arial"/>
              <a:ea typeface="Calibri" panose="020F0502020204030204" pitchFamily="34" charset="0"/>
              <a:cs typeface="Arial"/>
              <a:sym typeface="Arial"/>
            </a:endParaRPr>
          </a:p>
          <a:p>
            <a:pPr marL="0" lvl="0" indent="0" algn="l" rtl="0">
              <a:lnSpc>
                <a:spcPct val="115000"/>
              </a:lnSpc>
              <a:spcBef>
                <a:spcPts val="0"/>
              </a:spcBef>
              <a:spcAft>
                <a:spcPts val="0"/>
              </a:spcAft>
              <a:buClr>
                <a:schemeClr val="dk1"/>
              </a:buClr>
              <a:buSzPts val="1100"/>
              <a:buFont typeface="Arial"/>
              <a:buNone/>
            </a:pPr>
            <a:r>
              <a:rPr lang="en-CA" sz="1400" b="0" i="1" u="none" strike="noStrike" cap="none" dirty="0">
                <a:solidFill>
                  <a:schemeClr val="dk1"/>
                </a:solidFill>
                <a:latin typeface="Arial"/>
                <a:ea typeface="Calibri" panose="020F0502020204030204" pitchFamily="34" charset="0"/>
                <a:cs typeface="Arial"/>
                <a:sym typeface="Arial"/>
              </a:rPr>
              <a:t>The mission of data.seattle.gov is to provide timely and accurate City information to increase government transparency and access to useful and well-organized data by the general public, non-governmental organizations, and City of Seattle employees</a:t>
            </a:r>
            <a:endParaRPr sz="1400" b="0" i="1" u="none" strike="noStrike" cap="none" dirty="0">
              <a:solidFill>
                <a:schemeClr val="dk1"/>
              </a:solidFill>
              <a:latin typeface="Arial"/>
              <a:cs typeface="Arial"/>
              <a:sym typeface="Arial"/>
            </a:endParaRPr>
          </a:p>
        </p:txBody>
      </p:sp>
    </p:spTree>
    <p:extLst>
      <p:ext uri="{BB962C8B-B14F-4D97-AF65-F5344CB8AC3E}">
        <p14:creationId xmlns:p14="http://schemas.microsoft.com/office/powerpoint/2010/main" val="64038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d5e8afe8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d5e8afe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dirty="0">
                <a:solidFill>
                  <a:schemeClr val="dk1"/>
                </a:solidFill>
              </a:rPr>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cdc199c64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cdc199c64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i="1"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09398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994728" y="744575"/>
            <a:ext cx="49899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Fira Sans"/>
                <a:ea typeface="Fira Sans"/>
                <a:cs typeface="Fira Sans"/>
                <a:sym typeface="Fira Sans"/>
              </a:rPr>
              <a:t>Seattle Parking Occupancy</a:t>
            </a:r>
            <a:endParaRPr dirty="0">
              <a:solidFill>
                <a:srgbClr val="FF0000"/>
              </a:solidFill>
              <a:latin typeface="Fira Sans"/>
              <a:ea typeface="Fira Sans"/>
              <a:cs typeface="Fira Sans"/>
              <a:sym typeface="Fira Sans"/>
            </a:endParaRPr>
          </a:p>
        </p:txBody>
      </p:sp>
      <p:sp>
        <p:nvSpPr>
          <p:cNvPr id="55" name="Google Shape;55;p13"/>
          <p:cNvSpPr txBox="1">
            <a:spLocks noGrp="1"/>
          </p:cNvSpPr>
          <p:nvPr>
            <p:ph type="subTitle" idx="1"/>
          </p:nvPr>
        </p:nvSpPr>
        <p:spPr>
          <a:xfrm>
            <a:off x="4070925" y="2797175"/>
            <a:ext cx="50844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Fira Sans"/>
                <a:ea typeface="Fira Sans"/>
                <a:cs typeface="Fira Sans"/>
                <a:sym typeface="Fira Sans"/>
              </a:rPr>
              <a:t>Yogita Nesargi</a:t>
            </a:r>
            <a:endParaRPr dirty="0">
              <a:latin typeface="Fira Sans"/>
              <a:ea typeface="Fira Sans"/>
              <a:cs typeface="Fira Sans"/>
              <a:sym typeface="Fira Sans"/>
            </a:endParaRPr>
          </a:p>
          <a:p>
            <a:pPr marL="0" lvl="0" indent="0" algn="l" rtl="0">
              <a:spcBef>
                <a:spcPts val="0"/>
              </a:spcBef>
              <a:spcAft>
                <a:spcPts val="0"/>
              </a:spcAft>
              <a:buNone/>
            </a:pPr>
            <a:r>
              <a:rPr lang="en" sz="2000" dirty="0">
                <a:solidFill>
                  <a:srgbClr val="999999"/>
                </a:solidFill>
                <a:latin typeface="Fira Sans"/>
                <a:ea typeface="Fira Sans"/>
                <a:cs typeface="Fira Sans"/>
                <a:sym typeface="Fira Sans"/>
              </a:rPr>
              <a:t>Springboard Data Engineering Oct 2020</a:t>
            </a:r>
          </a:p>
        </p:txBody>
      </p:sp>
      <p:pic>
        <p:nvPicPr>
          <p:cNvPr id="3" name="Picture 2">
            <a:extLst>
              <a:ext uri="{FF2B5EF4-FFF2-40B4-BE49-F238E27FC236}">
                <a16:creationId xmlns:a16="http://schemas.microsoft.com/office/drawing/2014/main" id="{AC6357B1-D1F4-49A0-AEE2-A3A5B49AB238}"/>
              </a:ext>
            </a:extLst>
          </p:cNvPr>
          <p:cNvPicPr>
            <a:picLocks noChangeAspect="1"/>
          </p:cNvPicPr>
          <p:nvPr/>
        </p:nvPicPr>
        <p:blipFill>
          <a:blip r:embed="rId3"/>
          <a:stretch>
            <a:fillRect/>
          </a:stretch>
        </p:blipFill>
        <p:spPr>
          <a:xfrm>
            <a:off x="450116" y="546144"/>
            <a:ext cx="2954639" cy="39549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Fira Sans"/>
                <a:ea typeface="Fira Sans"/>
                <a:cs typeface="Fira Sans"/>
                <a:sym typeface="Fira Sans"/>
              </a:rPr>
              <a:t>The Problem</a:t>
            </a:r>
            <a:endParaRPr b="1" dirty="0">
              <a:latin typeface="Fira Sans"/>
              <a:ea typeface="Fira Sans"/>
              <a:cs typeface="Fira Sans"/>
              <a:sym typeface="Fira Sans"/>
            </a:endParaRPr>
          </a:p>
        </p:txBody>
      </p:sp>
      <p:sp>
        <p:nvSpPr>
          <p:cNvPr id="63" name="Google Shape;63;p14"/>
          <p:cNvSpPr txBox="1">
            <a:spLocks noGrp="1"/>
          </p:cNvSpPr>
          <p:nvPr>
            <p:ph type="title"/>
          </p:nvPr>
        </p:nvSpPr>
        <p:spPr>
          <a:xfrm>
            <a:off x="311700" y="549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Fira Sans"/>
                <a:ea typeface="Fira Sans"/>
                <a:cs typeface="Fira Sans"/>
                <a:sym typeface="Fira Sans"/>
              </a:rPr>
              <a:t>Seattle Parking Occupancy</a:t>
            </a:r>
          </a:p>
        </p:txBody>
      </p:sp>
      <p:sp>
        <p:nvSpPr>
          <p:cNvPr id="65" name="Google Shape;65;p14"/>
          <p:cNvSpPr txBox="1">
            <a:spLocks noGrp="1"/>
          </p:cNvSpPr>
          <p:nvPr>
            <p:ph type="body" idx="1"/>
          </p:nvPr>
        </p:nvSpPr>
        <p:spPr>
          <a:xfrm>
            <a:off x="3994724" y="690412"/>
            <a:ext cx="3999900" cy="33172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b="1" dirty="0">
                <a:latin typeface="Fira Sans"/>
                <a:ea typeface="Fira Sans"/>
                <a:cs typeface="Fira Sans"/>
                <a:sym typeface="Fira Sans"/>
              </a:rPr>
              <a:t>Public</a:t>
            </a:r>
            <a:endParaRPr sz="2000" b="1" dirty="0">
              <a:latin typeface="Fira Sans"/>
              <a:ea typeface="Fira Sans"/>
              <a:cs typeface="Fira Sans"/>
              <a:sym typeface="Fira Sans"/>
            </a:endParaRPr>
          </a:p>
        </p:txBody>
      </p:sp>
      <p:sp>
        <p:nvSpPr>
          <p:cNvPr id="66" name="Google Shape;66;p14"/>
          <p:cNvSpPr txBox="1">
            <a:spLocks noGrp="1"/>
          </p:cNvSpPr>
          <p:nvPr>
            <p:ph type="body" idx="1"/>
          </p:nvPr>
        </p:nvSpPr>
        <p:spPr>
          <a:xfrm>
            <a:off x="4022433" y="1151408"/>
            <a:ext cx="4571005" cy="3482901"/>
          </a:xfrm>
          <a:prstGeom prst="rect">
            <a:avLst/>
          </a:prstGeom>
        </p:spPr>
        <p:txBody>
          <a:bodyPr spcFirstLastPara="1" wrap="square" lIns="91425" tIns="91425" rIns="91425" bIns="91425" anchor="t" anchorCtr="0">
            <a:noAutofit/>
          </a:bodyPr>
          <a:lstStyle/>
          <a:p>
            <a:pPr marL="0" indent="0">
              <a:buNone/>
            </a:pPr>
            <a:r>
              <a:rPr lang="en-US" dirty="0">
                <a:latin typeface="Fira Sans"/>
              </a:rPr>
              <a:t>The mission of data.seattle.gov is to provide timely and accurate City information to increase government transparency and access to useful and well-organized data by the general public, non-governmental organizations, and City of Seattle employees</a:t>
            </a:r>
          </a:p>
          <a:p>
            <a:pPr marL="0" indent="0">
              <a:buNone/>
            </a:pPr>
            <a:endParaRPr lang="en-US" dirty="0">
              <a:latin typeface="Fira Sans"/>
            </a:endParaRPr>
          </a:p>
          <a:p>
            <a:pPr marL="0" lvl="0" indent="0" algn="l" rtl="0">
              <a:spcBef>
                <a:spcPts val="0"/>
              </a:spcBef>
              <a:spcAft>
                <a:spcPts val="0"/>
              </a:spcAft>
              <a:buNone/>
            </a:pPr>
            <a:r>
              <a:rPr lang="en-CA" dirty="0">
                <a:latin typeface="Fira Sans"/>
                <a:ea typeface="Fira Sans"/>
                <a:cs typeface="Fira Sans"/>
                <a:sym typeface="Fira Sans"/>
              </a:rPr>
              <a:t>Parking Occupancy data can be used to answer some of the following questions</a:t>
            </a:r>
          </a:p>
          <a:p>
            <a:pPr marL="457200" lvl="0" indent="-330200" algn="l" rtl="0">
              <a:spcBef>
                <a:spcPts val="0"/>
              </a:spcBef>
              <a:spcAft>
                <a:spcPts val="0"/>
              </a:spcAft>
              <a:buSzPts val="1600"/>
              <a:buFont typeface="Fira Sans"/>
              <a:buChar char="-"/>
            </a:pPr>
            <a:r>
              <a:rPr lang="en-US" dirty="0">
                <a:latin typeface="Fira Sans"/>
                <a:ea typeface="Fira Sans"/>
                <a:cs typeface="Fira Sans"/>
                <a:sym typeface="Fira Sans"/>
              </a:rPr>
              <a:t>Where can I find a parking spot near me?</a:t>
            </a:r>
          </a:p>
          <a:p>
            <a:pPr marL="457200" lvl="0" indent="-330200" algn="l" rtl="0">
              <a:spcBef>
                <a:spcPts val="0"/>
              </a:spcBef>
              <a:spcAft>
                <a:spcPts val="0"/>
              </a:spcAft>
              <a:buSzPts val="1600"/>
              <a:buFont typeface="Fira Sans"/>
              <a:buChar char="-"/>
            </a:pPr>
            <a:r>
              <a:rPr lang="en-US" dirty="0">
                <a:latin typeface="Fira Sans"/>
              </a:rPr>
              <a:t>Where is a street/block to find a parking spot right now? or in 1 hour?</a:t>
            </a:r>
          </a:p>
          <a:p>
            <a:pPr algn="l">
              <a:buFont typeface="Arial" panose="020B0604020202020204" pitchFamily="34" charset="0"/>
              <a:buChar char="•"/>
            </a:pPr>
            <a:r>
              <a:rPr lang="en-US" dirty="0">
                <a:latin typeface="Fira Sans"/>
              </a:rPr>
              <a:t>How much will the parking cost?</a:t>
            </a:r>
          </a:p>
        </p:txBody>
      </p:sp>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Fira Sans"/>
                <a:ea typeface="Fira Sans"/>
                <a:cs typeface="Fira Sans"/>
                <a:sym typeface="Fira Sans"/>
              </a:rPr>
              <a:t>2</a:t>
            </a:fld>
            <a:endParaRPr>
              <a:latin typeface="Fira Sans"/>
              <a:ea typeface="Fira Sans"/>
              <a:cs typeface="Fira Sans"/>
              <a:sym typeface="Fira Sans"/>
            </a:endParaRPr>
          </a:p>
        </p:txBody>
      </p:sp>
      <p:pic>
        <p:nvPicPr>
          <p:cNvPr id="10" name="Picture 9">
            <a:extLst>
              <a:ext uri="{FF2B5EF4-FFF2-40B4-BE49-F238E27FC236}">
                <a16:creationId xmlns:a16="http://schemas.microsoft.com/office/drawing/2014/main" id="{21E5A61F-CB44-49C8-89A9-EFB6AB49D41B}"/>
              </a:ext>
            </a:extLst>
          </p:cNvPr>
          <p:cNvPicPr>
            <a:picLocks noChangeAspect="1"/>
          </p:cNvPicPr>
          <p:nvPr/>
        </p:nvPicPr>
        <p:blipFill>
          <a:blip r:embed="rId3"/>
          <a:stretch>
            <a:fillRect/>
          </a:stretch>
        </p:blipFill>
        <p:spPr>
          <a:xfrm>
            <a:off x="578270" y="1122500"/>
            <a:ext cx="2954639" cy="38033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Fira Sans"/>
                <a:ea typeface="Fira Sans"/>
                <a:cs typeface="Fira Sans"/>
                <a:sym typeface="Fira Sans"/>
              </a:rPr>
              <a:t>A Solution</a:t>
            </a:r>
            <a:endParaRPr b="1">
              <a:latin typeface="Fira Sans"/>
              <a:ea typeface="Fira Sans"/>
              <a:cs typeface="Fira Sans"/>
              <a:sym typeface="Fira Sans"/>
            </a:endParaRPr>
          </a:p>
        </p:txBody>
      </p:sp>
      <p:sp>
        <p:nvSpPr>
          <p:cNvPr id="75" name="Google Shape;75;p15"/>
          <p:cNvSpPr txBox="1">
            <a:spLocks noGrp="1"/>
          </p:cNvSpPr>
          <p:nvPr>
            <p:ph type="title"/>
          </p:nvPr>
        </p:nvSpPr>
        <p:spPr>
          <a:xfrm>
            <a:off x="311700" y="549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Fira Sans"/>
                <a:ea typeface="Fira Sans"/>
                <a:cs typeface="Fira Sans"/>
                <a:sym typeface="Fira Sans"/>
              </a:rPr>
              <a:t>Seattle Parking Occupancy Big Data Cloud Infastructure</a:t>
            </a:r>
            <a:endParaRPr sz="2000" b="1" dirty="0">
              <a:latin typeface="Fira Sans"/>
              <a:ea typeface="Fira Sans"/>
              <a:cs typeface="Fira Sans"/>
              <a:sym typeface="Fira Sans"/>
            </a:endParaRPr>
          </a:p>
        </p:txBody>
      </p:sp>
      <p:pic>
        <p:nvPicPr>
          <p:cNvPr id="77" name="Google Shape;77;p15"/>
          <p:cNvPicPr preferRelativeResize="0"/>
          <p:nvPr/>
        </p:nvPicPr>
        <p:blipFill>
          <a:blip r:embed="rId3">
            <a:alphaModFix/>
          </a:blip>
          <a:stretch>
            <a:fillRect/>
          </a:stretch>
        </p:blipFill>
        <p:spPr>
          <a:xfrm>
            <a:off x="7220863" y="2264388"/>
            <a:ext cx="1771725" cy="1771725"/>
          </a:xfrm>
          <a:prstGeom prst="rect">
            <a:avLst/>
          </a:prstGeom>
          <a:noFill/>
          <a:ln>
            <a:noFill/>
          </a:ln>
        </p:spPr>
      </p:pic>
      <p:sp>
        <p:nvSpPr>
          <p:cNvPr id="78" name="Google Shape;78;p15"/>
          <p:cNvSpPr txBox="1">
            <a:spLocks noGrp="1"/>
          </p:cNvSpPr>
          <p:nvPr>
            <p:ph type="body" idx="1"/>
          </p:nvPr>
        </p:nvSpPr>
        <p:spPr>
          <a:xfrm>
            <a:off x="4269975" y="1122500"/>
            <a:ext cx="4722600" cy="3153300"/>
          </a:xfrm>
          <a:prstGeom prst="rect">
            <a:avLst/>
          </a:prstGeom>
          <a:solidFill>
            <a:srgbClr val="FFFFFF">
              <a:alpha val="83800"/>
            </a:srgbClr>
          </a:solidFill>
        </p:spPr>
        <p:txBody>
          <a:bodyPr spcFirstLastPara="1" wrap="square" lIns="91425" tIns="91425" rIns="91425" bIns="91425" anchor="ctr" anchorCtr="0">
            <a:noAutofit/>
          </a:bodyPr>
          <a:lstStyle/>
          <a:p>
            <a:pPr marL="0" lvl="0" indent="0" algn="l" rtl="0">
              <a:spcBef>
                <a:spcPts val="0"/>
              </a:spcBef>
              <a:spcAft>
                <a:spcPts val="1600"/>
              </a:spcAft>
              <a:buNone/>
            </a:pPr>
            <a:r>
              <a:rPr lang="en" sz="2400" b="1" dirty="0">
                <a:solidFill>
                  <a:srgbClr val="CC0000"/>
                </a:solidFill>
                <a:latin typeface="Fira Sans"/>
                <a:ea typeface="Fira Sans"/>
                <a:cs typeface="Fira Sans"/>
                <a:sym typeface="Fira Sans"/>
              </a:rPr>
              <a:t>Seattle Parking Occupancy </a:t>
            </a:r>
            <a:br>
              <a:rPr lang="en" sz="1800" b="1" dirty="0">
                <a:solidFill>
                  <a:srgbClr val="CC0000"/>
                </a:solidFill>
                <a:latin typeface="Fira Sans"/>
                <a:ea typeface="Fira Sans"/>
                <a:cs typeface="Fira Sans"/>
                <a:sym typeface="Fira Sans"/>
              </a:rPr>
            </a:br>
            <a:r>
              <a:rPr lang="en" sz="1800" dirty="0">
                <a:solidFill>
                  <a:srgbClr val="000000"/>
                </a:solidFill>
                <a:latin typeface="Fira Sans"/>
                <a:ea typeface="Fira Sans"/>
                <a:cs typeface="Fira Sans"/>
                <a:sym typeface="Fira Sans"/>
              </a:rPr>
              <a:t>Use the processed occupancy data and build a  big data cloud infastructure to run analytics on the Parking occupancy data</a:t>
            </a:r>
            <a:endParaRPr dirty="0">
              <a:solidFill>
                <a:srgbClr val="666666"/>
              </a:solidFill>
              <a:latin typeface="Fira Sans"/>
              <a:ea typeface="Fira Sans"/>
              <a:cs typeface="Fira Sans"/>
              <a:sym typeface="Fira Sans"/>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0" name="Picture 9">
            <a:extLst>
              <a:ext uri="{FF2B5EF4-FFF2-40B4-BE49-F238E27FC236}">
                <a16:creationId xmlns:a16="http://schemas.microsoft.com/office/drawing/2014/main" id="{A035C12D-83C7-46C1-A09A-3EAFF973F581}"/>
              </a:ext>
            </a:extLst>
          </p:cNvPr>
          <p:cNvPicPr>
            <a:picLocks noChangeAspect="1"/>
          </p:cNvPicPr>
          <p:nvPr/>
        </p:nvPicPr>
        <p:blipFill>
          <a:blip r:embed="rId4"/>
          <a:stretch>
            <a:fillRect/>
          </a:stretch>
        </p:blipFill>
        <p:spPr>
          <a:xfrm>
            <a:off x="578270" y="1122500"/>
            <a:ext cx="2954639" cy="38033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Fira Sans"/>
                <a:ea typeface="Fira Sans"/>
                <a:cs typeface="Fira Sans"/>
                <a:sym typeface="Fira Sans"/>
              </a:rPr>
              <a:t>Architecture</a:t>
            </a:r>
            <a:endParaRPr b="1">
              <a:latin typeface="Fira Sans"/>
              <a:ea typeface="Fira Sans"/>
              <a:cs typeface="Fira Sans"/>
              <a:sym typeface="Fira Sans"/>
            </a:endParaRPr>
          </a:p>
        </p:txBody>
      </p:sp>
      <p:sp>
        <p:nvSpPr>
          <p:cNvPr id="101" name="Google Shape;101;p18"/>
          <p:cNvSpPr txBox="1">
            <a:spLocks noGrp="1"/>
          </p:cNvSpPr>
          <p:nvPr>
            <p:ph type="title"/>
          </p:nvPr>
        </p:nvSpPr>
        <p:spPr>
          <a:xfrm>
            <a:off x="311700" y="549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Fira Sans"/>
                <a:ea typeface="Fira Sans"/>
                <a:cs typeface="Fira Sans"/>
                <a:sym typeface="Fira Sans"/>
              </a:rPr>
              <a:t>Data Sources</a:t>
            </a:r>
            <a:endParaRPr sz="2000" b="1">
              <a:latin typeface="Fira Sans"/>
              <a:ea typeface="Fira Sans"/>
              <a:cs typeface="Fira Sans"/>
              <a:sym typeface="Fira Sans"/>
            </a:endParaRPr>
          </a:p>
        </p:txBody>
      </p:sp>
      <p:sp>
        <p:nvSpPr>
          <p:cNvPr id="104" name="Google Shape;104;p18"/>
          <p:cNvSpPr txBox="1"/>
          <p:nvPr/>
        </p:nvSpPr>
        <p:spPr>
          <a:xfrm>
            <a:off x="723900" y="1432650"/>
            <a:ext cx="17577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34343"/>
                </a:solidFill>
                <a:latin typeface="Fira Sans"/>
                <a:ea typeface="Fira Sans"/>
                <a:cs typeface="Fira Sans"/>
                <a:sym typeface="Fira Sans"/>
              </a:rPr>
              <a:t>2020 CSV file</a:t>
            </a:r>
          </a:p>
          <a:p>
            <a:pPr marL="0" lvl="0" indent="0" algn="ctr" rtl="0">
              <a:spcBef>
                <a:spcPts val="0"/>
              </a:spcBef>
              <a:spcAft>
                <a:spcPts val="0"/>
              </a:spcAft>
              <a:buNone/>
            </a:pPr>
            <a:r>
              <a:rPr lang="en-CA" sz="1200" dirty="0">
                <a:solidFill>
                  <a:srgbClr val="999999"/>
                </a:solidFill>
                <a:latin typeface="Fira Sans"/>
                <a:ea typeface="Fira Sans"/>
                <a:cs typeface="Fira Sans"/>
                <a:sym typeface="Fira Sans"/>
              </a:rPr>
              <a:t>18GB</a:t>
            </a:r>
          </a:p>
        </p:txBody>
      </p:sp>
      <p:sp>
        <p:nvSpPr>
          <p:cNvPr id="105" name="Google Shape;105;p18"/>
          <p:cNvSpPr txBox="1"/>
          <p:nvPr/>
        </p:nvSpPr>
        <p:spPr>
          <a:xfrm>
            <a:off x="876300" y="3014013"/>
            <a:ext cx="1266900" cy="36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434343"/>
                </a:solidFill>
                <a:latin typeface="Fira Sans"/>
                <a:ea typeface="Fira Sans"/>
                <a:cs typeface="Fira Sans"/>
                <a:sym typeface="Fira Sans"/>
              </a:rPr>
              <a:t>CSV file</a:t>
            </a:r>
          </a:p>
          <a:p>
            <a:pPr marL="0" lvl="0" indent="0" algn="ctr" rtl="0">
              <a:spcBef>
                <a:spcPts val="0"/>
              </a:spcBef>
              <a:spcAft>
                <a:spcPts val="0"/>
              </a:spcAft>
              <a:buNone/>
            </a:pPr>
            <a:r>
              <a:rPr lang="en-CA" sz="1400" dirty="0">
                <a:solidFill>
                  <a:srgbClr val="999999"/>
                </a:solidFill>
                <a:latin typeface="Fira Sans"/>
                <a:ea typeface="Fira Sans"/>
                <a:cs typeface="Fira Sans"/>
                <a:sym typeface="Fira Sans"/>
              </a:rPr>
              <a:t>8.62MB</a:t>
            </a:r>
            <a:endParaRPr lang="en" dirty="0">
              <a:solidFill>
                <a:srgbClr val="434343"/>
              </a:solidFill>
              <a:latin typeface="Fira Sans"/>
              <a:ea typeface="Fira Sans"/>
              <a:cs typeface="Fira Sans"/>
              <a:sym typeface="Fira Sans"/>
            </a:endParaRPr>
          </a:p>
          <a:p>
            <a:pPr marL="0" lvl="0" indent="0" algn="ctr" rtl="0">
              <a:spcBef>
                <a:spcPts val="0"/>
              </a:spcBef>
              <a:spcAft>
                <a:spcPts val="0"/>
              </a:spcAft>
              <a:buNone/>
            </a:pPr>
            <a:endParaRPr dirty="0">
              <a:solidFill>
                <a:srgbClr val="999999"/>
              </a:solidFill>
              <a:latin typeface="Fira Sans"/>
              <a:ea typeface="Fira Sans"/>
              <a:cs typeface="Fira Sans"/>
              <a:sym typeface="Fira Sans"/>
            </a:endParaRPr>
          </a:p>
        </p:txBody>
      </p:sp>
      <p:sp>
        <p:nvSpPr>
          <p:cNvPr id="106" name="Google Shape;106;p18"/>
          <p:cNvSpPr txBox="1"/>
          <p:nvPr/>
        </p:nvSpPr>
        <p:spPr>
          <a:xfrm>
            <a:off x="2552700" y="1651950"/>
            <a:ext cx="5324400" cy="36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2400" dirty="0">
                <a:solidFill>
                  <a:schemeClr val="dk2"/>
                </a:solidFill>
                <a:latin typeface="Fira Sans"/>
                <a:ea typeface="Fira Sans"/>
                <a:cs typeface="Fira Sans"/>
                <a:sym typeface="Fira Sans"/>
              </a:rPr>
              <a:t>2020 Seattle Street Parking Occupancy Processed Data</a:t>
            </a:r>
          </a:p>
          <a:p>
            <a:pPr marL="0" lvl="0" indent="0" algn="l" rtl="0">
              <a:spcBef>
                <a:spcPts val="0"/>
              </a:spcBef>
              <a:spcAft>
                <a:spcPts val="0"/>
              </a:spcAft>
              <a:buNone/>
            </a:pPr>
            <a:r>
              <a:rPr lang="en" dirty="0">
                <a:solidFill>
                  <a:schemeClr val="dk2"/>
                </a:solidFill>
                <a:latin typeface="Fira Sans"/>
                <a:ea typeface="Fira Sans"/>
                <a:cs typeface="Fira Sans"/>
                <a:sym typeface="Fira Sans"/>
              </a:rPr>
              <a:t>Seattle.gov(updated weekly)</a:t>
            </a:r>
            <a:endParaRPr dirty="0">
              <a:solidFill>
                <a:schemeClr val="dk2"/>
              </a:solidFill>
              <a:latin typeface="Fira Sans"/>
              <a:ea typeface="Fira Sans"/>
              <a:cs typeface="Fira Sans"/>
              <a:sym typeface="Fira Sans"/>
            </a:endParaRPr>
          </a:p>
        </p:txBody>
      </p:sp>
      <p:sp>
        <p:nvSpPr>
          <p:cNvPr id="107" name="Google Shape;107;p18"/>
          <p:cNvSpPr txBox="1"/>
          <p:nvPr/>
        </p:nvSpPr>
        <p:spPr>
          <a:xfrm>
            <a:off x="2552700" y="3009975"/>
            <a:ext cx="5324400" cy="36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2400" dirty="0" err="1">
                <a:solidFill>
                  <a:schemeClr val="dk2"/>
                </a:solidFill>
                <a:latin typeface="Fira Sans"/>
                <a:ea typeface="Fira Sans"/>
                <a:cs typeface="Fira Sans"/>
                <a:sym typeface="Fira Sans"/>
              </a:rPr>
              <a:t>Blockface</a:t>
            </a:r>
            <a:endParaRPr lang="en-CA" sz="2400" dirty="0">
              <a:solidFill>
                <a:schemeClr val="dk2"/>
              </a:solidFill>
              <a:latin typeface="Fira Sans"/>
              <a:ea typeface="Fira Sans"/>
              <a:cs typeface="Fira Sans"/>
              <a:sym typeface="Fira Sans"/>
            </a:endParaRPr>
          </a:p>
          <a:p>
            <a:pPr marL="0" lvl="0" indent="0" algn="l" rtl="0">
              <a:spcBef>
                <a:spcPts val="0"/>
              </a:spcBef>
              <a:spcAft>
                <a:spcPts val="0"/>
              </a:spcAft>
              <a:buNone/>
            </a:pPr>
            <a:r>
              <a:rPr lang="en" dirty="0">
                <a:solidFill>
                  <a:schemeClr val="dk2"/>
                </a:solidFill>
                <a:latin typeface="Fira Sans"/>
                <a:ea typeface="Fira Sans"/>
                <a:cs typeface="Fira Sans"/>
                <a:sym typeface="Fira Sans"/>
              </a:rPr>
              <a:t>Seattle GeoData(updated nightly)</a:t>
            </a:r>
            <a:endParaRPr dirty="0">
              <a:solidFill>
                <a:schemeClr val="dk2"/>
              </a:solidFill>
              <a:latin typeface="Fira Sans"/>
              <a:ea typeface="Fira Sans"/>
              <a:cs typeface="Fira Sans"/>
              <a:sym typeface="Fira Sans"/>
            </a:endParaRPr>
          </a:p>
        </p:txBody>
      </p:sp>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65EA2381-F836-47F3-926C-FD9882310F7A}"/>
              </a:ext>
            </a:extLst>
          </p:cNvPr>
          <p:cNvPicPr>
            <a:picLocks noChangeAspect="1"/>
          </p:cNvPicPr>
          <p:nvPr/>
        </p:nvPicPr>
        <p:blipFill>
          <a:blip r:embed="rId3"/>
          <a:stretch>
            <a:fillRect/>
          </a:stretch>
        </p:blipFill>
        <p:spPr>
          <a:xfrm>
            <a:off x="286133" y="1432650"/>
            <a:ext cx="646349" cy="800400"/>
          </a:xfrm>
          <a:prstGeom prst="rect">
            <a:avLst/>
          </a:prstGeom>
        </p:spPr>
      </p:pic>
      <p:pic>
        <p:nvPicPr>
          <p:cNvPr id="12" name="Picture 11">
            <a:extLst>
              <a:ext uri="{FF2B5EF4-FFF2-40B4-BE49-F238E27FC236}">
                <a16:creationId xmlns:a16="http://schemas.microsoft.com/office/drawing/2014/main" id="{5A3F3A60-D1E5-4A31-BF5F-278348B6CD5F}"/>
              </a:ext>
            </a:extLst>
          </p:cNvPr>
          <p:cNvPicPr>
            <a:picLocks noChangeAspect="1"/>
          </p:cNvPicPr>
          <p:nvPr/>
        </p:nvPicPr>
        <p:blipFill>
          <a:blip r:embed="rId3"/>
          <a:stretch>
            <a:fillRect/>
          </a:stretch>
        </p:blipFill>
        <p:spPr>
          <a:xfrm>
            <a:off x="348376" y="2790675"/>
            <a:ext cx="646349" cy="800400"/>
          </a:xfrm>
          <a:prstGeom prst="rect">
            <a:avLst/>
          </a:prstGeom>
        </p:spPr>
      </p:pic>
      <p:pic>
        <p:nvPicPr>
          <p:cNvPr id="13" name="Picture 12">
            <a:extLst>
              <a:ext uri="{FF2B5EF4-FFF2-40B4-BE49-F238E27FC236}">
                <a16:creationId xmlns:a16="http://schemas.microsoft.com/office/drawing/2014/main" id="{16F59FA8-7AA8-4EBE-A9F1-929613490605}"/>
              </a:ext>
            </a:extLst>
          </p:cNvPr>
          <p:cNvPicPr>
            <a:picLocks noChangeAspect="1"/>
          </p:cNvPicPr>
          <p:nvPr/>
        </p:nvPicPr>
        <p:blipFill>
          <a:blip r:embed="rId3"/>
          <a:stretch>
            <a:fillRect/>
          </a:stretch>
        </p:blipFill>
        <p:spPr>
          <a:xfrm>
            <a:off x="348376" y="4059617"/>
            <a:ext cx="646349" cy="800400"/>
          </a:xfrm>
          <a:prstGeom prst="rect">
            <a:avLst/>
          </a:prstGeom>
        </p:spPr>
      </p:pic>
      <p:sp>
        <p:nvSpPr>
          <p:cNvPr id="18" name="Google Shape;105;p18">
            <a:extLst>
              <a:ext uri="{FF2B5EF4-FFF2-40B4-BE49-F238E27FC236}">
                <a16:creationId xmlns:a16="http://schemas.microsoft.com/office/drawing/2014/main" id="{29538CC5-B6D3-4244-B9EB-866476B90FC1}"/>
              </a:ext>
            </a:extLst>
          </p:cNvPr>
          <p:cNvSpPr txBox="1"/>
          <p:nvPr/>
        </p:nvSpPr>
        <p:spPr>
          <a:xfrm>
            <a:off x="932482" y="4076315"/>
            <a:ext cx="1266900" cy="78370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434343"/>
                </a:solidFill>
                <a:latin typeface="Fira Sans"/>
                <a:ea typeface="Fira Sans"/>
                <a:cs typeface="Fira Sans"/>
                <a:sym typeface="Fira Sans"/>
              </a:rPr>
              <a:t>CSV file</a:t>
            </a:r>
          </a:p>
          <a:p>
            <a:pPr marL="0" lvl="0" indent="0" algn="ctr" rtl="0">
              <a:spcBef>
                <a:spcPts val="0"/>
              </a:spcBef>
              <a:spcAft>
                <a:spcPts val="0"/>
              </a:spcAft>
              <a:buNone/>
            </a:pPr>
            <a:r>
              <a:rPr lang="en-CA" sz="1400" dirty="0">
                <a:solidFill>
                  <a:srgbClr val="999999"/>
                </a:solidFill>
                <a:latin typeface="Fira Sans"/>
                <a:ea typeface="Fira Sans"/>
                <a:cs typeface="Fira Sans"/>
                <a:sym typeface="Fira Sans"/>
              </a:rPr>
              <a:t>11.4MB</a:t>
            </a:r>
            <a:endParaRPr dirty="0">
              <a:solidFill>
                <a:srgbClr val="999999"/>
              </a:solidFill>
              <a:latin typeface="Fira Sans"/>
              <a:ea typeface="Fira Sans"/>
              <a:cs typeface="Fira Sans"/>
              <a:sym typeface="Fira Sans"/>
            </a:endParaRPr>
          </a:p>
        </p:txBody>
      </p:sp>
      <p:sp>
        <p:nvSpPr>
          <p:cNvPr id="20" name="Google Shape;107;p18">
            <a:extLst>
              <a:ext uri="{FF2B5EF4-FFF2-40B4-BE49-F238E27FC236}">
                <a16:creationId xmlns:a16="http://schemas.microsoft.com/office/drawing/2014/main" id="{92E78794-AD05-4F12-89D8-5FD5A2310445}"/>
              </a:ext>
            </a:extLst>
          </p:cNvPr>
          <p:cNvSpPr txBox="1"/>
          <p:nvPr/>
        </p:nvSpPr>
        <p:spPr>
          <a:xfrm>
            <a:off x="2481600" y="4059617"/>
            <a:ext cx="5324400" cy="36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2400" dirty="0">
                <a:solidFill>
                  <a:schemeClr val="dk2"/>
                </a:solidFill>
                <a:latin typeface="Fira Sans"/>
                <a:ea typeface="Fira Sans"/>
                <a:cs typeface="Fira Sans"/>
                <a:sym typeface="Fira Sans"/>
              </a:rPr>
              <a:t>Parking Transaction Data</a:t>
            </a:r>
          </a:p>
          <a:p>
            <a:pPr marL="0" lvl="0" indent="0" algn="l" rtl="0">
              <a:spcBef>
                <a:spcPts val="0"/>
              </a:spcBef>
              <a:spcAft>
                <a:spcPts val="0"/>
              </a:spcAft>
              <a:buNone/>
            </a:pPr>
            <a:r>
              <a:rPr lang="en" dirty="0">
                <a:solidFill>
                  <a:schemeClr val="dk2"/>
                </a:solidFill>
                <a:latin typeface="Fira Sans"/>
                <a:ea typeface="Fira Sans"/>
                <a:cs typeface="Fira Sans"/>
                <a:sym typeface="Fira Sans"/>
              </a:rPr>
              <a:t>Seattle.gov Payment Vendor PayByPhone(updated every morning)</a:t>
            </a:r>
            <a:endParaRPr dirty="0">
              <a:solidFill>
                <a:schemeClr val="dk2"/>
              </a:solidFill>
              <a:latin typeface="Fira Sans"/>
              <a:ea typeface="Fira Sans"/>
              <a:cs typeface="Fira Sans"/>
              <a:sym typeface="Fira Sans"/>
            </a:endParaRPr>
          </a:p>
        </p:txBody>
      </p:sp>
    </p:spTree>
    <p:extLst>
      <p:ext uri="{BB962C8B-B14F-4D97-AF65-F5344CB8AC3E}">
        <p14:creationId xmlns:p14="http://schemas.microsoft.com/office/powerpoint/2010/main" val="294331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p:nvPr/>
        </p:nvSpPr>
        <p:spPr>
          <a:xfrm>
            <a:off x="2554000" y="1190975"/>
            <a:ext cx="4973400" cy="3288300"/>
          </a:xfrm>
          <a:prstGeom prst="roundRect">
            <a:avLst>
              <a:gd name="adj" fmla="val 16667"/>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Fira Sans"/>
                <a:ea typeface="Fira Sans"/>
                <a:cs typeface="Fira Sans"/>
                <a:sym typeface="Fira Sans"/>
              </a:rPr>
              <a:t>Architecture</a:t>
            </a:r>
            <a:endParaRPr b="1">
              <a:latin typeface="Fira Sans"/>
              <a:ea typeface="Fira Sans"/>
              <a:cs typeface="Fira Sans"/>
              <a:sym typeface="Fira Sans"/>
            </a:endParaRPr>
          </a:p>
        </p:txBody>
      </p:sp>
      <p:pic>
        <p:nvPicPr>
          <p:cNvPr id="115" name="Google Shape;115;p19"/>
          <p:cNvPicPr preferRelativeResize="0"/>
          <p:nvPr/>
        </p:nvPicPr>
        <p:blipFill>
          <a:blip r:embed="rId3">
            <a:alphaModFix/>
          </a:blip>
          <a:stretch>
            <a:fillRect/>
          </a:stretch>
        </p:blipFill>
        <p:spPr>
          <a:xfrm>
            <a:off x="3672474" y="1859088"/>
            <a:ext cx="1079550" cy="1079550"/>
          </a:xfrm>
          <a:prstGeom prst="rect">
            <a:avLst/>
          </a:prstGeom>
          <a:noFill/>
          <a:ln>
            <a:noFill/>
          </a:ln>
          <a:effectLst>
            <a:outerShdw blurRad="57150" dist="19050" dir="5400000" algn="bl" rotWithShape="0">
              <a:srgbClr val="000000">
                <a:alpha val="50000"/>
              </a:srgbClr>
            </a:outerShdw>
          </a:effectLst>
        </p:spPr>
      </p:pic>
      <p:cxnSp>
        <p:nvCxnSpPr>
          <p:cNvPr id="116" name="Google Shape;116;p19"/>
          <p:cNvCxnSpPr/>
          <p:nvPr/>
        </p:nvCxnSpPr>
        <p:spPr>
          <a:xfrm>
            <a:off x="2026274" y="1759487"/>
            <a:ext cx="1710600" cy="599400"/>
          </a:xfrm>
          <a:prstGeom prst="straightConnector1">
            <a:avLst/>
          </a:prstGeom>
          <a:noFill/>
          <a:ln w="19050"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sp>
        <p:nvSpPr>
          <p:cNvPr id="117" name="Google Shape;117;p19"/>
          <p:cNvSpPr/>
          <p:nvPr/>
        </p:nvSpPr>
        <p:spPr>
          <a:xfrm>
            <a:off x="3419475" y="4200375"/>
            <a:ext cx="1917000" cy="681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19"/>
          <p:cNvPicPr preferRelativeResize="0"/>
          <p:nvPr/>
        </p:nvPicPr>
        <p:blipFill>
          <a:blip r:embed="rId4">
            <a:alphaModFix/>
          </a:blip>
          <a:stretch>
            <a:fillRect/>
          </a:stretch>
        </p:blipFill>
        <p:spPr>
          <a:xfrm>
            <a:off x="3592146" y="4304496"/>
            <a:ext cx="458650" cy="458650"/>
          </a:xfrm>
          <a:prstGeom prst="rect">
            <a:avLst/>
          </a:prstGeom>
          <a:noFill/>
          <a:ln>
            <a:noFill/>
          </a:ln>
          <a:effectLst>
            <a:outerShdw blurRad="57150" dist="19050" dir="5400000" algn="bl" rotWithShape="0">
              <a:srgbClr val="000000">
                <a:alpha val="50000"/>
              </a:srgbClr>
            </a:outerShdw>
          </a:effectLst>
        </p:spPr>
      </p:pic>
      <p:sp>
        <p:nvSpPr>
          <p:cNvPr id="119" name="Google Shape;119;p19"/>
          <p:cNvSpPr txBox="1"/>
          <p:nvPr/>
        </p:nvSpPr>
        <p:spPr>
          <a:xfrm>
            <a:off x="4039750" y="4218525"/>
            <a:ext cx="1380000" cy="6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Fira Sans"/>
                <a:ea typeface="Fira Sans"/>
                <a:cs typeface="Fira Sans"/>
                <a:sym typeface="Fira Sans"/>
              </a:rPr>
              <a:t>daily check,</a:t>
            </a:r>
            <a:endParaRPr sz="1200" dirty="0">
              <a:solidFill>
                <a:srgbClr val="434343"/>
              </a:solidFill>
              <a:latin typeface="Fira Sans"/>
              <a:ea typeface="Fira Sans"/>
              <a:cs typeface="Fira Sans"/>
              <a:sym typeface="Fira Sans"/>
            </a:endParaRPr>
          </a:p>
          <a:p>
            <a:pPr marL="0" lvl="0" indent="0" algn="l" rtl="0">
              <a:spcBef>
                <a:spcPts val="0"/>
              </a:spcBef>
              <a:spcAft>
                <a:spcPts val="0"/>
              </a:spcAft>
              <a:buNone/>
            </a:pPr>
            <a:r>
              <a:rPr lang="en" sz="1200">
                <a:solidFill>
                  <a:srgbClr val="434343"/>
                </a:solidFill>
                <a:latin typeface="Fira Sans"/>
                <a:ea typeface="Fira Sans"/>
                <a:cs typeface="Fira Sans"/>
                <a:sym typeface="Fira Sans"/>
              </a:rPr>
              <a:t>weekly </a:t>
            </a:r>
            <a:r>
              <a:rPr lang="en" sz="1200" dirty="0">
                <a:solidFill>
                  <a:srgbClr val="434343"/>
                </a:solidFill>
                <a:latin typeface="Fira Sans"/>
                <a:ea typeface="Fira Sans"/>
                <a:cs typeface="Fira Sans"/>
                <a:sym typeface="Fira Sans"/>
              </a:rPr>
              <a:t>update*</a:t>
            </a:r>
            <a:endParaRPr sz="1200" dirty="0">
              <a:solidFill>
                <a:srgbClr val="999999"/>
              </a:solidFill>
              <a:latin typeface="Fira Sans"/>
              <a:ea typeface="Fira Sans"/>
              <a:cs typeface="Fira Sans"/>
              <a:sym typeface="Fira Sans"/>
            </a:endParaRPr>
          </a:p>
        </p:txBody>
      </p:sp>
      <p:sp>
        <p:nvSpPr>
          <p:cNvPr id="120" name="Google Shape;12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21" name="Google Shape;121;p19"/>
          <p:cNvSpPr/>
          <p:nvPr/>
        </p:nvSpPr>
        <p:spPr>
          <a:xfrm>
            <a:off x="212150" y="1190974"/>
            <a:ext cx="2039214" cy="2672288"/>
          </a:xfrm>
          <a:prstGeom prst="roundRect">
            <a:avLst>
              <a:gd name="adj" fmla="val 16667"/>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txBox="1">
            <a:spLocks noGrp="1"/>
          </p:cNvSpPr>
          <p:nvPr>
            <p:ph type="title"/>
          </p:nvPr>
        </p:nvSpPr>
        <p:spPr>
          <a:xfrm>
            <a:off x="311700" y="549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Fira Sans"/>
                <a:ea typeface="Fira Sans"/>
                <a:cs typeface="Fira Sans"/>
                <a:sym typeface="Fira Sans"/>
              </a:rPr>
              <a:t>Data ingestion</a:t>
            </a:r>
            <a:endParaRPr sz="2000" b="1">
              <a:latin typeface="Fira Sans"/>
              <a:ea typeface="Fira Sans"/>
              <a:cs typeface="Fira Sans"/>
              <a:sym typeface="Fira Sans"/>
            </a:endParaRPr>
          </a:p>
        </p:txBody>
      </p:sp>
      <p:sp>
        <p:nvSpPr>
          <p:cNvPr id="125" name="Google Shape;125;p19"/>
          <p:cNvSpPr txBox="1"/>
          <p:nvPr/>
        </p:nvSpPr>
        <p:spPr>
          <a:xfrm>
            <a:off x="876300" y="1280238"/>
            <a:ext cx="12669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Seattle Parking Occupancy Data</a:t>
            </a:r>
            <a:endParaRPr sz="1200" dirty="0">
              <a:solidFill>
                <a:srgbClr val="434343"/>
              </a:solidFill>
              <a:latin typeface="Fira Sans"/>
              <a:ea typeface="Fira Sans"/>
              <a:cs typeface="Fira Sans"/>
              <a:sym typeface="Fira Sans"/>
            </a:endParaRPr>
          </a:p>
          <a:p>
            <a:pPr marL="0" lvl="0" indent="0" algn="ctr" rtl="0">
              <a:spcBef>
                <a:spcPts val="0"/>
              </a:spcBef>
              <a:spcAft>
                <a:spcPts val="0"/>
              </a:spcAft>
              <a:buNone/>
            </a:pPr>
            <a:r>
              <a:rPr lang="en" sz="800" dirty="0">
                <a:solidFill>
                  <a:srgbClr val="999999"/>
                </a:solidFill>
                <a:latin typeface="Fira Sans"/>
                <a:ea typeface="Fira Sans"/>
                <a:cs typeface="Fira Sans"/>
                <a:sym typeface="Fira Sans"/>
              </a:rPr>
              <a:t>18GB </a:t>
            </a:r>
            <a:endParaRPr sz="800" dirty="0">
              <a:solidFill>
                <a:srgbClr val="999999"/>
              </a:solidFill>
              <a:latin typeface="Fira Sans"/>
              <a:ea typeface="Fira Sans"/>
              <a:cs typeface="Fira Sans"/>
              <a:sym typeface="Fira Sans"/>
            </a:endParaRPr>
          </a:p>
          <a:p>
            <a:pPr marL="0" lvl="0" indent="0" algn="ctr" rtl="0">
              <a:spcBef>
                <a:spcPts val="0"/>
              </a:spcBef>
              <a:spcAft>
                <a:spcPts val="0"/>
              </a:spcAft>
              <a:buNone/>
            </a:pPr>
            <a:endParaRPr sz="800" dirty="0">
              <a:solidFill>
                <a:srgbClr val="999999"/>
              </a:solidFill>
              <a:latin typeface="Fira Sans"/>
              <a:ea typeface="Fira Sans"/>
              <a:cs typeface="Fira Sans"/>
              <a:sym typeface="Fira Sans"/>
            </a:endParaRPr>
          </a:p>
        </p:txBody>
      </p:sp>
      <p:sp>
        <p:nvSpPr>
          <p:cNvPr id="126" name="Google Shape;126;p19"/>
          <p:cNvSpPr txBox="1"/>
          <p:nvPr/>
        </p:nvSpPr>
        <p:spPr>
          <a:xfrm>
            <a:off x="876300" y="2252013"/>
            <a:ext cx="1266900" cy="46561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Blockface</a:t>
            </a:r>
          </a:p>
          <a:p>
            <a:pPr algn="ctr"/>
            <a:r>
              <a:rPr lang="en-CA" sz="1200" dirty="0">
                <a:solidFill>
                  <a:srgbClr val="999999"/>
                </a:solidFill>
                <a:latin typeface="Fira Sans"/>
                <a:ea typeface="Fira Sans"/>
                <a:cs typeface="Fira Sans"/>
                <a:sym typeface="Fira Sans"/>
              </a:rPr>
              <a:t>8.3MB </a:t>
            </a:r>
          </a:p>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 </a:t>
            </a:r>
            <a:endParaRPr sz="1200" dirty="0">
              <a:solidFill>
                <a:srgbClr val="999999"/>
              </a:solidFill>
              <a:latin typeface="Fira Sans"/>
              <a:ea typeface="Fira Sans"/>
              <a:cs typeface="Fira Sans"/>
              <a:sym typeface="Fira Sans"/>
            </a:endParaRPr>
          </a:p>
        </p:txBody>
      </p:sp>
      <p:sp>
        <p:nvSpPr>
          <p:cNvPr id="128" name="Google Shape;128;p19"/>
          <p:cNvSpPr txBox="1"/>
          <p:nvPr/>
        </p:nvSpPr>
        <p:spPr>
          <a:xfrm>
            <a:off x="3652700" y="1481525"/>
            <a:ext cx="1199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434343"/>
                </a:solidFill>
                <a:latin typeface="Fira Sans"/>
                <a:ea typeface="Fira Sans"/>
                <a:cs typeface="Fira Sans"/>
                <a:sym typeface="Fira Sans"/>
              </a:rPr>
              <a:t>PostgreSQL</a:t>
            </a:r>
            <a:endParaRPr sz="1200" b="1">
              <a:solidFill>
                <a:srgbClr val="434343"/>
              </a:solidFill>
              <a:latin typeface="Fira Sans"/>
              <a:ea typeface="Fira Sans"/>
              <a:cs typeface="Fira Sans"/>
              <a:sym typeface="Fira Sans"/>
            </a:endParaRPr>
          </a:p>
          <a:p>
            <a:pPr marL="0" lvl="0" indent="0" algn="ctr" rtl="0">
              <a:spcBef>
                <a:spcPts val="0"/>
              </a:spcBef>
              <a:spcAft>
                <a:spcPts val="0"/>
              </a:spcAft>
              <a:buNone/>
            </a:pPr>
            <a:r>
              <a:rPr lang="en" sz="1200" b="1">
                <a:solidFill>
                  <a:srgbClr val="434343"/>
                </a:solidFill>
                <a:latin typeface="Fira Sans"/>
                <a:ea typeface="Fira Sans"/>
                <a:cs typeface="Fira Sans"/>
                <a:sym typeface="Fira Sans"/>
              </a:rPr>
              <a:t>database</a:t>
            </a:r>
            <a:endParaRPr sz="1200" b="1">
              <a:solidFill>
                <a:srgbClr val="434343"/>
              </a:solidFill>
              <a:latin typeface="Fira Sans"/>
              <a:ea typeface="Fira Sans"/>
              <a:cs typeface="Fira Sans"/>
              <a:sym typeface="Fira Sans"/>
            </a:endParaRPr>
          </a:p>
        </p:txBody>
      </p:sp>
      <p:pic>
        <p:nvPicPr>
          <p:cNvPr id="18" name="Picture 17">
            <a:extLst>
              <a:ext uri="{FF2B5EF4-FFF2-40B4-BE49-F238E27FC236}">
                <a16:creationId xmlns:a16="http://schemas.microsoft.com/office/drawing/2014/main" id="{47432C34-745B-4244-B74A-E944BB4BE470}"/>
              </a:ext>
            </a:extLst>
          </p:cNvPr>
          <p:cNvPicPr>
            <a:picLocks noChangeAspect="1"/>
          </p:cNvPicPr>
          <p:nvPr/>
        </p:nvPicPr>
        <p:blipFill>
          <a:blip r:embed="rId5"/>
          <a:stretch>
            <a:fillRect/>
          </a:stretch>
        </p:blipFill>
        <p:spPr>
          <a:xfrm>
            <a:off x="393507" y="1360613"/>
            <a:ext cx="427376" cy="529237"/>
          </a:xfrm>
          <a:prstGeom prst="rect">
            <a:avLst/>
          </a:prstGeom>
        </p:spPr>
      </p:pic>
      <p:pic>
        <p:nvPicPr>
          <p:cNvPr id="19" name="Picture 18">
            <a:extLst>
              <a:ext uri="{FF2B5EF4-FFF2-40B4-BE49-F238E27FC236}">
                <a16:creationId xmlns:a16="http://schemas.microsoft.com/office/drawing/2014/main" id="{41953A52-770A-47D0-8CCF-B79D02402D87}"/>
              </a:ext>
            </a:extLst>
          </p:cNvPr>
          <p:cNvPicPr>
            <a:picLocks noChangeAspect="1"/>
          </p:cNvPicPr>
          <p:nvPr/>
        </p:nvPicPr>
        <p:blipFill>
          <a:blip r:embed="rId5"/>
          <a:stretch>
            <a:fillRect/>
          </a:stretch>
        </p:blipFill>
        <p:spPr>
          <a:xfrm>
            <a:off x="393507" y="2122544"/>
            <a:ext cx="427376" cy="529237"/>
          </a:xfrm>
          <a:prstGeom prst="rect">
            <a:avLst/>
          </a:prstGeom>
        </p:spPr>
      </p:pic>
      <p:pic>
        <p:nvPicPr>
          <p:cNvPr id="3" name="Picture 2" descr="Icon&#10;&#10;Description automatically generated">
            <a:extLst>
              <a:ext uri="{FF2B5EF4-FFF2-40B4-BE49-F238E27FC236}">
                <a16:creationId xmlns:a16="http://schemas.microsoft.com/office/drawing/2014/main" id="{CDF27B3A-BE08-4BD9-9223-1802ACA3DA25}"/>
              </a:ext>
            </a:extLst>
          </p:cNvPr>
          <p:cNvPicPr>
            <a:picLocks noChangeAspect="1"/>
          </p:cNvPicPr>
          <p:nvPr/>
        </p:nvPicPr>
        <p:blipFill>
          <a:blip r:embed="rId6"/>
          <a:stretch>
            <a:fillRect/>
          </a:stretch>
        </p:blipFill>
        <p:spPr>
          <a:xfrm>
            <a:off x="785344" y="3849399"/>
            <a:ext cx="831256" cy="801097"/>
          </a:xfrm>
          <a:prstGeom prst="rect">
            <a:avLst/>
          </a:prstGeom>
        </p:spPr>
      </p:pic>
      <p:pic>
        <p:nvPicPr>
          <p:cNvPr id="23" name="Picture 22">
            <a:extLst>
              <a:ext uri="{FF2B5EF4-FFF2-40B4-BE49-F238E27FC236}">
                <a16:creationId xmlns:a16="http://schemas.microsoft.com/office/drawing/2014/main" id="{276A19D0-726A-48B9-A443-EBE920BA9D57}"/>
              </a:ext>
            </a:extLst>
          </p:cNvPr>
          <p:cNvPicPr>
            <a:picLocks noChangeAspect="1"/>
          </p:cNvPicPr>
          <p:nvPr/>
        </p:nvPicPr>
        <p:blipFill>
          <a:blip r:embed="rId5"/>
          <a:stretch>
            <a:fillRect/>
          </a:stretch>
        </p:blipFill>
        <p:spPr>
          <a:xfrm>
            <a:off x="393507" y="2947221"/>
            <a:ext cx="427376" cy="529237"/>
          </a:xfrm>
          <a:prstGeom prst="rect">
            <a:avLst/>
          </a:prstGeom>
        </p:spPr>
      </p:pic>
      <p:sp>
        <p:nvSpPr>
          <p:cNvPr id="25" name="Google Shape;126;p19">
            <a:extLst>
              <a:ext uri="{FF2B5EF4-FFF2-40B4-BE49-F238E27FC236}">
                <a16:creationId xmlns:a16="http://schemas.microsoft.com/office/drawing/2014/main" id="{0F079ED4-CE61-4E82-9038-044942F371CD}"/>
              </a:ext>
            </a:extLst>
          </p:cNvPr>
          <p:cNvSpPr txBox="1"/>
          <p:nvPr/>
        </p:nvSpPr>
        <p:spPr>
          <a:xfrm>
            <a:off x="840657" y="2995873"/>
            <a:ext cx="1266900" cy="46561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SeattleParkingTransactionData</a:t>
            </a:r>
          </a:p>
          <a:p>
            <a:pPr algn="ctr"/>
            <a:r>
              <a:rPr lang="en-CA" sz="1200" dirty="0">
                <a:solidFill>
                  <a:srgbClr val="999999"/>
                </a:solidFill>
                <a:latin typeface="Fira Sans"/>
                <a:ea typeface="Fira Sans"/>
                <a:cs typeface="Fira Sans"/>
                <a:sym typeface="Fira Sans"/>
              </a:rPr>
              <a:t>11.4MB </a:t>
            </a:r>
          </a:p>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 </a:t>
            </a:r>
            <a:endParaRPr sz="1200" dirty="0">
              <a:solidFill>
                <a:srgbClr val="999999"/>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p:nvPr/>
        </p:nvSpPr>
        <p:spPr>
          <a:xfrm>
            <a:off x="2606506" y="1122500"/>
            <a:ext cx="4973400" cy="3288300"/>
          </a:xfrm>
          <a:prstGeom prst="roundRect">
            <a:avLst>
              <a:gd name="adj" fmla="val 16667"/>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12150" y="1190974"/>
            <a:ext cx="2146586" cy="2672287"/>
          </a:xfrm>
          <a:prstGeom prst="roundRect">
            <a:avLst>
              <a:gd name="adj" fmla="val 16667"/>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Fira Sans"/>
                <a:ea typeface="Fira Sans"/>
                <a:cs typeface="Fira Sans"/>
                <a:sym typeface="Fira Sans"/>
              </a:rPr>
              <a:t>Architecture</a:t>
            </a:r>
            <a:endParaRPr b="1">
              <a:latin typeface="Fira Sans"/>
              <a:ea typeface="Fira Sans"/>
              <a:cs typeface="Fira Sans"/>
              <a:sym typeface="Fira Sans"/>
            </a:endParaRPr>
          </a:p>
        </p:txBody>
      </p:sp>
      <p:sp>
        <p:nvSpPr>
          <p:cNvPr id="136" name="Google Shape;136;p20"/>
          <p:cNvSpPr txBox="1">
            <a:spLocks noGrp="1"/>
          </p:cNvSpPr>
          <p:nvPr>
            <p:ph type="title"/>
          </p:nvPr>
        </p:nvSpPr>
        <p:spPr>
          <a:xfrm>
            <a:off x="311700" y="549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Fira Sans"/>
                <a:ea typeface="Fira Sans"/>
                <a:cs typeface="Fira Sans"/>
                <a:sym typeface="Fira Sans"/>
              </a:rPr>
              <a:t>Data ingestion, processing, and visualization</a:t>
            </a:r>
            <a:endParaRPr sz="2000" b="1" dirty="0">
              <a:latin typeface="Fira Sans"/>
              <a:ea typeface="Fira Sans"/>
              <a:cs typeface="Fira Sans"/>
              <a:sym typeface="Fira Sans"/>
            </a:endParaRPr>
          </a:p>
        </p:txBody>
      </p:sp>
      <p:sp>
        <p:nvSpPr>
          <p:cNvPr id="139" name="Google Shape;139;p20"/>
          <p:cNvSpPr txBox="1"/>
          <p:nvPr/>
        </p:nvSpPr>
        <p:spPr>
          <a:xfrm>
            <a:off x="876300" y="1280238"/>
            <a:ext cx="12669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434343"/>
                </a:solidFill>
                <a:latin typeface="Fira Sans"/>
                <a:ea typeface="Fira Sans"/>
                <a:cs typeface="Fira Sans"/>
                <a:sym typeface="Fira Sans"/>
              </a:rPr>
              <a:t>Seattle Parking Occupancy Data</a:t>
            </a:r>
          </a:p>
          <a:p>
            <a:pPr marL="0" lvl="0" indent="0" algn="ctr" rtl="0">
              <a:spcBef>
                <a:spcPts val="0"/>
              </a:spcBef>
              <a:spcAft>
                <a:spcPts val="0"/>
              </a:spcAft>
              <a:buNone/>
            </a:pPr>
            <a:r>
              <a:rPr lang="en-US" sz="800" dirty="0">
                <a:solidFill>
                  <a:srgbClr val="999999"/>
                </a:solidFill>
                <a:latin typeface="Fira Sans"/>
                <a:ea typeface="Fira Sans"/>
                <a:cs typeface="Fira Sans"/>
                <a:sym typeface="Fira Sans"/>
              </a:rPr>
              <a:t>18GB </a:t>
            </a:r>
          </a:p>
        </p:txBody>
      </p:sp>
      <p:sp>
        <p:nvSpPr>
          <p:cNvPr id="140" name="Google Shape;140;p20"/>
          <p:cNvSpPr txBox="1"/>
          <p:nvPr/>
        </p:nvSpPr>
        <p:spPr>
          <a:xfrm>
            <a:off x="876300" y="2252013"/>
            <a:ext cx="1266900" cy="36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Blockface</a:t>
            </a:r>
          </a:p>
          <a:p>
            <a:pPr algn="ctr"/>
            <a:r>
              <a:rPr lang="en-CA" sz="1200" dirty="0">
                <a:solidFill>
                  <a:srgbClr val="999999"/>
                </a:solidFill>
                <a:latin typeface="Fira Sans"/>
                <a:ea typeface="Fira Sans"/>
                <a:cs typeface="Fira Sans"/>
                <a:sym typeface="Fira Sans"/>
              </a:rPr>
              <a:t>8.3MB </a:t>
            </a:r>
          </a:p>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 </a:t>
            </a:r>
            <a:endParaRPr sz="1200" dirty="0">
              <a:solidFill>
                <a:srgbClr val="999999"/>
              </a:solidFill>
              <a:latin typeface="Fira Sans"/>
              <a:ea typeface="Fira Sans"/>
              <a:cs typeface="Fira Sans"/>
              <a:sym typeface="Fira Sans"/>
            </a:endParaRPr>
          </a:p>
        </p:txBody>
      </p:sp>
      <p:pic>
        <p:nvPicPr>
          <p:cNvPr id="142" name="Google Shape;142;p20"/>
          <p:cNvPicPr preferRelativeResize="0"/>
          <p:nvPr/>
        </p:nvPicPr>
        <p:blipFill>
          <a:blip r:embed="rId3">
            <a:alphaModFix/>
          </a:blip>
          <a:stretch>
            <a:fillRect/>
          </a:stretch>
        </p:blipFill>
        <p:spPr>
          <a:xfrm>
            <a:off x="6021712" y="2259248"/>
            <a:ext cx="1079550" cy="993986"/>
          </a:xfrm>
          <a:prstGeom prst="rect">
            <a:avLst/>
          </a:prstGeom>
          <a:noFill/>
          <a:ln>
            <a:noFill/>
          </a:ln>
          <a:effectLst>
            <a:outerShdw blurRad="57150" dist="19050" dir="5400000" algn="bl" rotWithShape="0">
              <a:srgbClr val="000000">
                <a:alpha val="50000"/>
              </a:srgbClr>
            </a:outerShdw>
          </a:effectLst>
        </p:spPr>
      </p:pic>
      <p:cxnSp>
        <p:nvCxnSpPr>
          <p:cNvPr id="143" name="Google Shape;143;p20"/>
          <p:cNvCxnSpPr>
            <a:cxnSpLocks/>
          </p:cNvCxnSpPr>
          <p:nvPr/>
        </p:nvCxnSpPr>
        <p:spPr>
          <a:xfrm>
            <a:off x="2358736" y="1889850"/>
            <a:ext cx="1584225" cy="0"/>
          </a:xfrm>
          <a:prstGeom prst="straightConnector1">
            <a:avLst/>
          </a:prstGeom>
          <a:noFill/>
          <a:ln w="19050"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147" name="Google Shape;147;p20"/>
          <p:cNvCxnSpPr>
            <a:cxnSpLocks/>
          </p:cNvCxnSpPr>
          <p:nvPr/>
        </p:nvCxnSpPr>
        <p:spPr>
          <a:xfrm>
            <a:off x="5276225" y="1847335"/>
            <a:ext cx="681457" cy="661339"/>
          </a:xfrm>
          <a:prstGeom prst="straightConnector1">
            <a:avLst/>
          </a:prstGeom>
          <a:noFill/>
          <a:ln w="19050"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sp>
        <p:nvSpPr>
          <p:cNvPr id="148" name="Google Shape;148;p20"/>
          <p:cNvSpPr/>
          <p:nvPr/>
        </p:nvSpPr>
        <p:spPr>
          <a:xfrm>
            <a:off x="3419475" y="4200375"/>
            <a:ext cx="1917000" cy="681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0"/>
          <p:cNvPicPr preferRelativeResize="0"/>
          <p:nvPr/>
        </p:nvPicPr>
        <p:blipFill>
          <a:blip r:embed="rId4">
            <a:alphaModFix/>
          </a:blip>
          <a:stretch>
            <a:fillRect/>
          </a:stretch>
        </p:blipFill>
        <p:spPr>
          <a:xfrm>
            <a:off x="3592146" y="4304496"/>
            <a:ext cx="458650" cy="458650"/>
          </a:xfrm>
          <a:prstGeom prst="rect">
            <a:avLst/>
          </a:prstGeom>
          <a:noFill/>
          <a:ln>
            <a:noFill/>
          </a:ln>
          <a:effectLst>
            <a:outerShdw blurRad="57150" dist="19050" dir="5400000" algn="bl" rotWithShape="0">
              <a:srgbClr val="000000">
                <a:alpha val="50000"/>
              </a:srgbClr>
            </a:outerShdw>
          </a:effectLst>
        </p:spPr>
      </p:pic>
      <p:sp>
        <p:nvSpPr>
          <p:cNvPr id="150" name="Google Shape;150;p20"/>
          <p:cNvSpPr txBox="1"/>
          <p:nvPr/>
        </p:nvSpPr>
        <p:spPr>
          <a:xfrm>
            <a:off x="4039750" y="4218525"/>
            <a:ext cx="1380000" cy="63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Fira Sans"/>
                <a:ea typeface="Fira Sans"/>
                <a:cs typeface="Fira Sans"/>
                <a:sym typeface="Fira Sans"/>
              </a:rPr>
              <a:t>daily check,</a:t>
            </a:r>
            <a:endParaRPr sz="1200" dirty="0">
              <a:solidFill>
                <a:srgbClr val="434343"/>
              </a:solidFill>
              <a:latin typeface="Fira Sans"/>
              <a:ea typeface="Fira Sans"/>
              <a:cs typeface="Fira Sans"/>
              <a:sym typeface="Fira Sans"/>
            </a:endParaRPr>
          </a:p>
          <a:p>
            <a:pPr marL="0" lvl="0" indent="0" algn="l" rtl="0">
              <a:spcBef>
                <a:spcPts val="0"/>
              </a:spcBef>
              <a:spcAft>
                <a:spcPts val="0"/>
              </a:spcAft>
              <a:buNone/>
            </a:pPr>
            <a:r>
              <a:rPr lang="en" sz="1200" dirty="0">
                <a:solidFill>
                  <a:srgbClr val="434343"/>
                </a:solidFill>
                <a:latin typeface="Fira Sans"/>
                <a:ea typeface="Fira Sans"/>
                <a:cs typeface="Fira Sans"/>
                <a:sym typeface="Fira Sans"/>
              </a:rPr>
              <a:t>weekly update*</a:t>
            </a:r>
            <a:endParaRPr sz="1200" dirty="0">
              <a:solidFill>
                <a:srgbClr val="999999"/>
              </a:solidFill>
              <a:latin typeface="Fira Sans"/>
              <a:ea typeface="Fira Sans"/>
              <a:cs typeface="Fira Sans"/>
              <a:sym typeface="Fira Sans"/>
            </a:endParaRPr>
          </a:p>
        </p:txBody>
      </p:sp>
      <p:pic>
        <p:nvPicPr>
          <p:cNvPr id="144" name="Google Shape;144;p20"/>
          <p:cNvPicPr preferRelativeResize="0"/>
          <p:nvPr/>
        </p:nvPicPr>
        <p:blipFill rotWithShape="1">
          <a:blip r:embed="rId5">
            <a:alphaModFix/>
          </a:blip>
          <a:srcRect b="22281"/>
          <a:stretch/>
        </p:blipFill>
        <p:spPr>
          <a:xfrm>
            <a:off x="3821471" y="1411506"/>
            <a:ext cx="1560100" cy="746450"/>
          </a:xfrm>
          <a:prstGeom prst="rect">
            <a:avLst/>
          </a:prstGeom>
          <a:noFill/>
          <a:ln>
            <a:noFill/>
          </a:ln>
          <a:effectLst>
            <a:outerShdw blurRad="57150" dist="19050" dir="5400000" algn="bl" rotWithShape="0">
              <a:srgbClr val="000000">
                <a:alpha val="50000"/>
              </a:srgbClr>
            </a:outerShdw>
          </a:effectLst>
        </p:spPr>
      </p:pic>
      <p:cxnSp>
        <p:nvCxnSpPr>
          <p:cNvPr id="151" name="Google Shape;151;p20"/>
          <p:cNvCxnSpPr/>
          <p:nvPr/>
        </p:nvCxnSpPr>
        <p:spPr>
          <a:xfrm>
            <a:off x="7211550" y="2528296"/>
            <a:ext cx="614700" cy="8400"/>
          </a:xfrm>
          <a:prstGeom prst="straightConnector1">
            <a:avLst/>
          </a:prstGeom>
          <a:noFill/>
          <a:ln w="19050"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sp>
        <p:nvSpPr>
          <p:cNvPr id="152" name="Google Shape;152;p20"/>
          <p:cNvSpPr txBox="1"/>
          <p:nvPr/>
        </p:nvSpPr>
        <p:spPr>
          <a:xfrm>
            <a:off x="7103825" y="4047975"/>
            <a:ext cx="1671300" cy="80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dirty="0">
                <a:solidFill>
                  <a:srgbClr val="CC0000"/>
                </a:solidFill>
                <a:latin typeface="Fira Sans SemiBold"/>
                <a:ea typeface="Fira Sans SemiBold"/>
                <a:cs typeface="Fira Sans SemiBold"/>
                <a:sym typeface="Fira Sans SemiBold"/>
              </a:rPr>
              <a:t>version control</a:t>
            </a:r>
            <a:endParaRPr sz="2400" dirty="0">
              <a:solidFill>
                <a:srgbClr val="CC0000"/>
              </a:solidFill>
              <a:latin typeface="Fira Sans SemiBold"/>
              <a:ea typeface="Fira Sans SemiBold"/>
              <a:cs typeface="Fira Sans SemiBold"/>
              <a:sym typeface="Fira Sans SemiBold"/>
            </a:endParaRPr>
          </a:p>
        </p:txBody>
      </p:sp>
      <p:sp>
        <p:nvSpPr>
          <p:cNvPr id="153" name="Google Shape;153;p20"/>
          <p:cNvSpPr txBox="1"/>
          <p:nvPr/>
        </p:nvSpPr>
        <p:spPr>
          <a:xfrm>
            <a:off x="7216175" y="4250675"/>
            <a:ext cx="416100" cy="496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rgbClr val="CC0000"/>
                </a:solidFill>
                <a:latin typeface="Fira Sans SemiBold"/>
                <a:ea typeface="Fira Sans SemiBold"/>
                <a:cs typeface="Fira Sans SemiBold"/>
                <a:sym typeface="Fira Sans SemiBold"/>
              </a:rPr>
              <a:t>+</a:t>
            </a:r>
            <a:endParaRPr sz="2400">
              <a:solidFill>
                <a:srgbClr val="CC0000"/>
              </a:solidFill>
              <a:latin typeface="Fira Sans SemiBold"/>
              <a:ea typeface="Fira Sans SemiBold"/>
              <a:cs typeface="Fira Sans SemiBold"/>
              <a:sym typeface="Fira Sans SemiBold"/>
            </a:endParaRPr>
          </a:p>
        </p:txBody>
      </p:sp>
      <p:sp>
        <p:nvSpPr>
          <p:cNvPr id="164" name="Google Shape;164;p20"/>
          <p:cNvSpPr txBox="1"/>
          <p:nvPr/>
        </p:nvSpPr>
        <p:spPr>
          <a:xfrm>
            <a:off x="5901562" y="1524188"/>
            <a:ext cx="1199700" cy="4304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434343"/>
                </a:solidFill>
                <a:latin typeface="Fira Sans"/>
                <a:ea typeface="Fira Sans"/>
                <a:cs typeface="Fira Sans"/>
                <a:sym typeface="Fira Sans"/>
              </a:rPr>
              <a:t>PostgreSQL</a:t>
            </a:r>
            <a:endParaRPr sz="1200" b="1" dirty="0">
              <a:solidFill>
                <a:srgbClr val="434343"/>
              </a:solidFill>
              <a:latin typeface="Fira Sans"/>
              <a:ea typeface="Fira Sans"/>
              <a:cs typeface="Fira Sans"/>
              <a:sym typeface="Fira Sans"/>
            </a:endParaRPr>
          </a:p>
          <a:p>
            <a:pPr marL="0" lvl="0" indent="0" algn="ctr" rtl="0">
              <a:spcBef>
                <a:spcPts val="0"/>
              </a:spcBef>
              <a:spcAft>
                <a:spcPts val="0"/>
              </a:spcAft>
              <a:buNone/>
            </a:pPr>
            <a:r>
              <a:rPr lang="en" sz="1200" b="1" dirty="0">
                <a:solidFill>
                  <a:srgbClr val="434343"/>
                </a:solidFill>
                <a:latin typeface="Fira Sans"/>
                <a:ea typeface="Fira Sans"/>
                <a:cs typeface="Fira Sans"/>
                <a:sym typeface="Fira Sans"/>
              </a:rPr>
              <a:t>database</a:t>
            </a:r>
            <a:endParaRPr sz="1200" b="1" dirty="0">
              <a:solidFill>
                <a:srgbClr val="434343"/>
              </a:solidFill>
              <a:latin typeface="Fira Sans"/>
              <a:ea typeface="Fira Sans"/>
              <a:cs typeface="Fira Sans"/>
              <a:sym typeface="Fira Sans"/>
            </a:endParaRPr>
          </a:p>
        </p:txBody>
      </p:sp>
      <p:sp>
        <p:nvSpPr>
          <p:cNvPr id="166" name="Google Shape;166;p20"/>
          <p:cNvSpPr txBox="1"/>
          <p:nvPr/>
        </p:nvSpPr>
        <p:spPr>
          <a:xfrm>
            <a:off x="7817525" y="3024063"/>
            <a:ext cx="1199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b="1" dirty="0">
                <a:solidFill>
                  <a:srgbClr val="434343"/>
                </a:solidFill>
                <a:latin typeface="Fira Sans"/>
                <a:ea typeface="Fira Sans"/>
                <a:cs typeface="Fira Sans"/>
                <a:sym typeface="Fira Sans"/>
              </a:rPr>
              <a:t>Tableau Data Visualization</a:t>
            </a:r>
            <a:endParaRPr sz="1200" b="1" dirty="0">
              <a:solidFill>
                <a:srgbClr val="434343"/>
              </a:solidFill>
              <a:latin typeface="Fira Sans"/>
              <a:ea typeface="Fira Sans"/>
              <a:cs typeface="Fira Sans"/>
              <a:sym typeface="Fira Sans"/>
            </a:endParaRPr>
          </a:p>
        </p:txBody>
      </p:sp>
      <p:sp>
        <p:nvSpPr>
          <p:cNvPr id="167" name="Google Shape;167;p20"/>
          <p:cNvSpPr txBox="1"/>
          <p:nvPr/>
        </p:nvSpPr>
        <p:spPr>
          <a:xfrm>
            <a:off x="8501600" y="4372175"/>
            <a:ext cx="416100" cy="496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rgbClr val="CC0000"/>
                </a:solidFill>
                <a:latin typeface="Fira Sans SemiBold"/>
                <a:ea typeface="Fira Sans SemiBold"/>
                <a:cs typeface="Fira Sans SemiBold"/>
                <a:sym typeface="Fira Sans SemiBold"/>
              </a:rPr>
              <a:t>*</a:t>
            </a:r>
            <a:endParaRPr sz="2400">
              <a:solidFill>
                <a:srgbClr val="CC0000"/>
              </a:solidFill>
              <a:latin typeface="Fira Sans SemiBold"/>
              <a:ea typeface="Fira Sans SemiBold"/>
              <a:cs typeface="Fira Sans SemiBold"/>
              <a:sym typeface="Fira Sans SemiBold"/>
            </a:endParaRPr>
          </a:p>
        </p:txBody>
      </p:sp>
      <p:pic>
        <p:nvPicPr>
          <p:cNvPr id="37" name="Picture 36">
            <a:extLst>
              <a:ext uri="{FF2B5EF4-FFF2-40B4-BE49-F238E27FC236}">
                <a16:creationId xmlns:a16="http://schemas.microsoft.com/office/drawing/2014/main" id="{B8B3868A-133F-4885-80D5-11C1C3BAE9DE}"/>
              </a:ext>
            </a:extLst>
          </p:cNvPr>
          <p:cNvPicPr>
            <a:picLocks noChangeAspect="1"/>
          </p:cNvPicPr>
          <p:nvPr/>
        </p:nvPicPr>
        <p:blipFill>
          <a:blip r:embed="rId6"/>
          <a:stretch>
            <a:fillRect/>
          </a:stretch>
        </p:blipFill>
        <p:spPr>
          <a:xfrm>
            <a:off x="393507" y="1360613"/>
            <a:ext cx="427376" cy="529237"/>
          </a:xfrm>
          <a:prstGeom prst="rect">
            <a:avLst/>
          </a:prstGeom>
        </p:spPr>
      </p:pic>
      <p:pic>
        <p:nvPicPr>
          <p:cNvPr id="38" name="Picture 37">
            <a:extLst>
              <a:ext uri="{FF2B5EF4-FFF2-40B4-BE49-F238E27FC236}">
                <a16:creationId xmlns:a16="http://schemas.microsoft.com/office/drawing/2014/main" id="{53B323D1-49D6-404B-ABC6-76F1EA312696}"/>
              </a:ext>
            </a:extLst>
          </p:cNvPr>
          <p:cNvPicPr>
            <a:picLocks noChangeAspect="1"/>
          </p:cNvPicPr>
          <p:nvPr/>
        </p:nvPicPr>
        <p:blipFill>
          <a:blip r:embed="rId6"/>
          <a:stretch>
            <a:fillRect/>
          </a:stretch>
        </p:blipFill>
        <p:spPr>
          <a:xfrm>
            <a:off x="393507" y="2122544"/>
            <a:ext cx="427376" cy="529237"/>
          </a:xfrm>
          <a:prstGeom prst="rect">
            <a:avLst/>
          </a:prstGeom>
        </p:spPr>
      </p:pic>
      <p:pic>
        <p:nvPicPr>
          <p:cNvPr id="39" name="Picture 38" descr="Icon&#10;&#10;Description automatically generated">
            <a:extLst>
              <a:ext uri="{FF2B5EF4-FFF2-40B4-BE49-F238E27FC236}">
                <a16:creationId xmlns:a16="http://schemas.microsoft.com/office/drawing/2014/main" id="{C3D041E4-B377-4C18-A721-14C41CED1B30}"/>
              </a:ext>
            </a:extLst>
          </p:cNvPr>
          <p:cNvPicPr>
            <a:picLocks noChangeAspect="1"/>
          </p:cNvPicPr>
          <p:nvPr/>
        </p:nvPicPr>
        <p:blipFill>
          <a:blip r:embed="rId7"/>
          <a:stretch>
            <a:fillRect/>
          </a:stretch>
        </p:blipFill>
        <p:spPr>
          <a:xfrm>
            <a:off x="678494" y="3903947"/>
            <a:ext cx="831256" cy="801097"/>
          </a:xfrm>
          <a:prstGeom prst="rect">
            <a:avLst/>
          </a:prstGeom>
        </p:spPr>
      </p:pic>
      <p:pic>
        <p:nvPicPr>
          <p:cNvPr id="5" name="Picture 4">
            <a:extLst>
              <a:ext uri="{FF2B5EF4-FFF2-40B4-BE49-F238E27FC236}">
                <a16:creationId xmlns:a16="http://schemas.microsoft.com/office/drawing/2014/main" id="{6893A4FF-5E45-4FF3-AFF4-887B90068435}"/>
              </a:ext>
            </a:extLst>
          </p:cNvPr>
          <p:cNvPicPr>
            <a:picLocks noChangeAspect="1"/>
          </p:cNvPicPr>
          <p:nvPr/>
        </p:nvPicPr>
        <p:blipFill>
          <a:blip r:embed="rId8"/>
          <a:stretch>
            <a:fillRect/>
          </a:stretch>
        </p:blipFill>
        <p:spPr>
          <a:xfrm>
            <a:off x="7817525" y="1923821"/>
            <a:ext cx="1199700" cy="1080242"/>
          </a:xfrm>
          <a:prstGeom prst="rect">
            <a:avLst/>
          </a:prstGeom>
        </p:spPr>
      </p:pic>
      <p:pic>
        <p:nvPicPr>
          <p:cNvPr id="51" name="Picture 50">
            <a:extLst>
              <a:ext uri="{FF2B5EF4-FFF2-40B4-BE49-F238E27FC236}">
                <a16:creationId xmlns:a16="http://schemas.microsoft.com/office/drawing/2014/main" id="{71241853-AC0C-4DB1-B7A0-3F93BB41F29D}"/>
              </a:ext>
            </a:extLst>
          </p:cNvPr>
          <p:cNvPicPr>
            <a:picLocks noChangeAspect="1"/>
          </p:cNvPicPr>
          <p:nvPr/>
        </p:nvPicPr>
        <p:blipFill>
          <a:blip r:embed="rId6"/>
          <a:stretch>
            <a:fillRect/>
          </a:stretch>
        </p:blipFill>
        <p:spPr>
          <a:xfrm>
            <a:off x="355319" y="2944091"/>
            <a:ext cx="598207" cy="740784"/>
          </a:xfrm>
          <a:prstGeom prst="rect">
            <a:avLst/>
          </a:prstGeom>
        </p:spPr>
      </p:pic>
      <p:sp>
        <p:nvSpPr>
          <p:cNvPr id="52" name="Google Shape;140;p20">
            <a:extLst>
              <a:ext uri="{FF2B5EF4-FFF2-40B4-BE49-F238E27FC236}">
                <a16:creationId xmlns:a16="http://schemas.microsoft.com/office/drawing/2014/main" id="{81EB354D-2E11-427E-9D01-D5E853FE49CB}"/>
              </a:ext>
            </a:extLst>
          </p:cNvPr>
          <p:cNvSpPr txBox="1"/>
          <p:nvPr/>
        </p:nvSpPr>
        <p:spPr>
          <a:xfrm>
            <a:off x="876300" y="3112311"/>
            <a:ext cx="1266900" cy="36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SeattleParking Transaction Data</a:t>
            </a:r>
          </a:p>
          <a:p>
            <a:pPr algn="ctr"/>
            <a:r>
              <a:rPr lang="en-CA" sz="1200" dirty="0">
                <a:solidFill>
                  <a:srgbClr val="999999"/>
                </a:solidFill>
                <a:latin typeface="Fira Sans"/>
                <a:ea typeface="Fira Sans"/>
                <a:cs typeface="Fira Sans"/>
                <a:sym typeface="Fira Sans"/>
              </a:rPr>
              <a:t>11.4MB </a:t>
            </a:r>
          </a:p>
          <a:p>
            <a:pPr marL="0" lvl="0" indent="0" algn="ctr" rtl="0">
              <a:spcBef>
                <a:spcPts val="0"/>
              </a:spcBef>
              <a:spcAft>
                <a:spcPts val="0"/>
              </a:spcAft>
              <a:buNone/>
            </a:pPr>
            <a:r>
              <a:rPr lang="en" sz="1200" dirty="0">
                <a:solidFill>
                  <a:srgbClr val="434343"/>
                </a:solidFill>
                <a:latin typeface="Fira Sans"/>
                <a:ea typeface="Fira Sans"/>
                <a:cs typeface="Fira Sans"/>
                <a:sym typeface="Fira Sans"/>
              </a:rPr>
              <a:t> </a:t>
            </a:r>
            <a:endParaRPr sz="1200" dirty="0">
              <a:solidFill>
                <a:srgbClr val="999999"/>
              </a:solidFill>
              <a:latin typeface="Fira Sans"/>
              <a:ea typeface="Fira Sans"/>
              <a:cs typeface="Fira Sans"/>
              <a:sym typeface="Fira Sans"/>
            </a:endParaRPr>
          </a:p>
        </p:txBody>
      </p:sp>
      <p:pic>
        <p:nvPicPr>
          <p:cNvPr id="14" name="Picture 13">
            <a:extLst>
              <a:ext uri="{FF2B5EF4-FFF2-40B4-BE49-F238E27FC236}">
                <a16:creationId xmlns:a16="http://schemas.microsoft.com/office/drawing/2014/main" id="{EB8CAEA3-345A-4036-936F-0780511B1461}"/>
              </a:ext>
            </a:extLst>
          </p:cNvPr>
          <p:cNvPicPr>
            <a:picLocks noChangeAspect="1"/>
          </p:cNvPicPr>
          <p:nvPr/>
        </p:nvPicPr>
        <p:blipFill>
          <a:blip r:embed="rId9"/>
          <a:stretch>
            <a:fillRect/>
          </a:stretch>
        </p:blipFill>
        <p:spPr>
          <a:xfrm>
            <a:off x="2707214" y="3227150"/>
            <a:ext cx="773742" cy="676797"/>
          </a:xfrm>
          <a:prstGeom prst="rect">
            <a:avLst/>
          </a:prstGeom>
        </p:spPr>
      </p:pic>
      <p:pic>
        <p:nvPicPr>
          <p:cNvPr id="16" name="Picture 15">
            <a:extLst>
              <a:ext uri="{FF2B5EF4-FFF2-40B4-BE49-F238E27FC236}">
                <a16:creationId xmlns:a16="http://schemas.microsoft.com/office/drawing/2014/main" id="{BE8DBA55-536B-4CB5-9C2E-CA51D10E5367}"/>
              </a:ext>
            </a:extLst>
          </p:cNvPr>
          <p:cNvPicPr>
            <a:picLocks noChangeAspect="1"/>
          </p:cNvPicPr>
          <p:nvPr/>
        </p:nvPicPr>
        <p:blipFill>
          <a:blip r:embed="rId10"/>
          <a:stretch>
            <a:fillRect/>
          </a:stretch>
        </p:blipFill>
        <p:spPr>
          <a:xfrm>
            <a:off x="4225636" y="3253234"/>
            <a:ext cx="1218532" cy="723775"/>
          </a:xfrm>
          <a:prstGeom prst="rect">
            <a:avLst/>
          </a:prstGeom>
        </p:spPr>
      </p:pic>
      <p:cxnSp>
        <p:nvCxnSpPr>
          <p:cNvPr id="57" name="Google Shape;143;p20">
            <a:extLst>
              <a:ext uri="{FF2B5EF4-FFF2-40B4-BE49-F238E27FC236}">
                <a16:creationId xmlns:a16="http://schemas.microsoft.com/office/drawing/2014/main" id="{E5B57E95-46B2-409A-85E9-7236A16383CA}"/>
              </a:ext>
            </a:extLst>
          </p:cNvPr>
          <p:cNvCxnSpPr>
            <a:cxnSpLocks/>
          </p:cNvCxnSpPr>
          <p:nvPr/>
        </p:nvCxnSpPr>
        <p:spPr>
          <a:xfrm>
            <a:off x="2198618" y="3467893"/>
            <a:ext cx="437209" cy="0"/>
          </a:xfrm>
          <a:prstGeom prst="straightConnector1">
            <a:avLst/>
          </a:prstGeom>
          <a:noFill/>
          <a:ln w="19050"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60" name="Google Shape;143;p20">
            <a:extLst>
              <a:ext uri="{FF2B5EF4-FFF2-40B4-BE49-F238E27FC236}">
                <a16:creationId xmlns:a16="http://schemas.microsoft.com/office/drawing/2014/main" id="{997F10D7-A30A-4AE2-8766-E1AC03B5AD09}"/>
              </a:ext>
            </a:extLst>
          </p:cNvPr>
          <p:cNvCxnSpPr>
            <a:cxnSpLocks/>
          </p:cNvCxnSpPr>
          <p:nvPr/>
        </p:nvCxnSpPr>
        <p:spPr>
          <a:xfrm>
            <a:off x="3480956" y="3499659"/>
            <a:ext cx="744680" cy="1"/>
          </a:xfrm>
          <a:prstGeom prst="straightConnector1">
            <a:avLst/>
          </a:prstGeom>
          <a:noFill/>
          <a:ln w="19050"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cxnSp>
        <p:nvCxnSpPr>
          <p:cNvPr id="65" name="Google Shape;147;p20">
            <a:extLst>
              <a:ext uri="{FF2B5EF4-FFF2-40B4-BE49-F238E27FC236}">
                <a16:creationId xmlns:a16="http://schemas.microsoft.com/office/drawing/2014/main" id="{F7768B6E-529E-4E30-9CC2-FBEB1DD043AA}"/>
              </a:ext>
            </a:extLst>
          </p:cNvPr>
          <p:cNvCxnSpPr>
            <a:cxnSpLocks/>
          </p:cNvCxnSpPr>
          <p:nvPr/>
        </p:nvCxnSpPr>
        <p:spPr>
          <a:xfrm flipV="1">
            <a:off x="5444168" y="2919038"/>
            <a:ext cx="577544" cy="696084"/>
          </a:xfrm>
          <a:prstGeom prst="straightConnector1">
            <a:avLst/>
          </a:prstGeom>
          <a:noFill/>
          <a:ln w="19050" cap="flat" cmpd="sng">
            <a:solidFill>
              <a:schemeClr val="dk2"/>
            </a:solidFill>
            <a:prstDash val="solid"/>
            <a:round/>
            <a:headEnd type="none" w="med" len="med"/>
            <a:tailEnd type="stealth" w="med" len="med"/>
          </a:ln>
          <a:effectLst>
            <a:outerShdw blurRad="57150" dist="19050" dir="5400000" algn="bl" rotWithShape="0">
              <a:srgbClr val="000000">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75E9-F312-45BE-99DA-03C9A6873987}"/>
              </a:ext>
            </a:extLst>
          </p:cNvPr>
          <p:cNvSpPr>
            <a:spLocks noGrp="1"/>
          </p:cNvSpPr>
          <p:nvPr>
            <p:ph type="title"/>
          </p:nvPr>
        </p:nvSpPr>
        <p:spPr/>
        <p:txBody>
          <a:bodyPr/>
          <a:lstStyle/>
          <a:p>
            <a:r>
              <a:rPr lang="en-CA" dirty="0"/>
              <a:t>ER </a:t>
            </a:r>
          </a:p>
        </p:txBody>
      </p:sp>
      <p:sp>
        <p:nvSpPr>
          <p:cNvPr id="3" name="Text Placeholder 2">
            <a:extLst>
              <a:ext uri="{FF2B5EF4-FFF2-40B4-BE49-F238E27FC236}">
                <a16:creationId xmlns:a16="http://schemas.microsoft.com/office/drawing/2014/main" id="{5B5F49C3-575D-400B-826E-9C4F45989D08}"/>
              </a:ext>
            </a:extLst>
          </p:cNvPr>
          <p:cNvSpPr>
            <a:spLocks noGrp="1"/>
          </p:cNvSpPr>
          <p:nvPr>
            <p:ph type="body" idx="1"/>
          </p:nvPr>
        </p:nvSpPr>
        <p:spPr/>
        <p:txBody>
          <a:bodyPr/>
          <a:lstStyle/>
          <a:p>
            <a:endParaRPr lang="en-CA" dirty="0"/>
          </a:p>
        </p:txBody>
      </p:sp>
      <p:sp>
        <p:nvSpPr>
          <p:cNvPr id="4" name="Text Placeholder 3">
            <a:extLst>
              <a:ext uri="{FF2B5EF4-FFF2-40B4-BE49-F238E27FC236}">
                <a16:creationId xmlns:a16="http://schemas.microsoft.com/office/drawing/2014/main" id="{A6FCDEB8-6C60-4C4B-A451-DCD40F572FA1}"/>
              </a:ext>
            </a:extLst>
          </p:cNvPr>
          <p:cNvSpPr>
            <a:spLocks noGrp="1"/>
          </p:cNvSpPr>
          <p:nvPr>
            <p:ph type="body" idx="2"/>
          </p:nvPr>
        </p:nvSpPr>
        <p:spPr>
          <a:xfrm>
            <a:off x="4832400" y="1152474"/>
            <a:ext cx="3999900" cy="3679653"/>
          </a:xfrm>
        </p:spPr>
        <p:txBody>
          <a:bodyPr/>
          <a:lstStyle/>
          <a:p>
            <a:endParaRPr lang="en-CA" dirty="0"/>
          </a:p>
        </p:txBody>
      </p:sp>
      <p:sp>
        <p:nvSpPr>
          <p:cNvPr id="5" name="Slide Number Placeholder 4">
            <a:extLst>
              <a:ext uri="{FF2B5EF4-FFF2-40B4-BE49-F238E27FC236}">
                <a16:creationId xmlns:a16="http://schemas.microsoft.com/office/drawing/2014/main" id="{591C7F9C-A639-41DA-A4A2-9C713C0DE9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8" name="Picture 7" descr="Chart&#10;&#10;Description automatically generated with low confidence">
            <a:extLst>
              <a:ext uri="{FF2B5EF4-FFF2-40B4-BE49-F238E27FC236}">
                <a16:creationId xmlns:a16="http://schemas.microsoft.com/office/drawing/2014/main" id="{AE68009C-CD7C-4AF6-9777-51068FFEEDB1}"/>
              </a:ext>
            </a:extLst>
          </p:cNvPr>
          <p:cNvPicPr>
            <a:picLocks noChangeAspect="1"/>
          </p:cNvPicPr>
          <p:nvPr/>
        </p:nvPicPr>
        <p:blipFill>
          <a:blip r:embed="rId3"/>
          <a:stretch>
            <a:fillRect/>
          </a:stretch>
        </p:blipFill>
        <p:spPr>
          <a:xfrm>
            <a:off x="311700" y="1152475"/>
            <a:ext cx="8648686" cy="3814402"/>
          </a:xfrm>
          <a:prstGeom prst="rect">
            <a:avLst/>
          </a:prstGeom>
        </p:spPr>
      </p:pic>
    </p:spTree>
    <p:extLst>
      <p:ext uri="{BB962C8B-B14F-4D97-AF65-F5344CB8AC3E}">
        <p14:creationId xmlns:p14="http://schemas.microsoft.com/office/powerpoint/2010/main" val="16210810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473</Words>
  <Application>Microsoft Office PowerPoint</Application>
  <PresentationFormat>On-screen Show (16:9)</PresentationFormat>
  <Paragraphs>80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Fira Sans</vt:lpstr>
      <vt:lpstr>Fira Sans SemiBold</vt:lpstr>
      <vt:lpstr>Arial</vt:lpstr>
      <vt:lpstr>Simple Light</vt:lpstr>
      <vt:lpstr>Seattle Parking Occupancy</vt:lpstr>
      <vt:lpstr>The Problem</vt:lpstr>
      <vt:lpstr>A Solution</vt:lpstr>
      <vt:lpstr>Architecture</vt:lpstr>
      <vt:lpstr>Architecture</vt:lpstr>
      <vt:lpstr>Architecture</vt:lpstr>
      <vt:lpstr>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FedSpend</dc:title>
  <dc:creator>Yogita Nesargi</dc:creator>
  <cp:lastModifiedBy>Yogita Nesargi</cp:lastModifiedBy>
  <cp:revision>85</cp:revision>
  <dcterms:modified xsi:type="dcterms:W3CDTF">2020-12-19T00:24:37Z</dcterms:modified>
</cp:coreProperties>
</file>