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0" r:id="rId4"/>
    <p:sldId id="257" r:id="rId5"/>
    <p:sldId id="258" r:id="rId6"/>
    <p:sldId id="261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Robot Car Fueling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3886200"/>
            <a:ext cx="83820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b="1" dirty="0" smtClean="0"/>
              <a:t>	21-Sep-2016 </a:t>
            </a:r>
            <a:r>
              <a:rPr lang="en-US" dirty="0" smtClean="0"/>
              <a:t>Advance Problem</a:t>
            </a:r>
          </a:p>
          <a:p>
            <a:pPr marL="0" indent="0" algn="ctr">
              <a:buNone/>
            </a:pPr>
            <a:r>
              <a:rPr lang="en-US" dirty="0" smtClean="0"/>
              <a:t>                       </a:t>
            </a:r>
            <a:r>
              <a:rPr lang="en-US" dirty="0" err="1" smtClean="0"/>
              <a:t>Chandru</a:t>
            </a:r>
            <a:r>
              <a:rPr lang="en-US" dirty="0" smtClean="0"/>
              <a:t> </a:t>
            </a:r>
            <a:r>
              <a:rPr lang="en-US" dirty="0" err="1" smtClean="0"/>
              <a:t>Byadgi</a:t>
            </a:r>
            <a:r>
              <a:rPr lang="en-US" dirty="0" smtClean="0"/>
              <a:t> &amp; </a:t>
            </a:r>
            <a:r>
              <a:rPr lang="en-US" dirty="0" err="1" smtClean="0"/>
              <a:t>Rohit</a:t>
            </a:r>
            <a:r>
              <a:rPr lang="en-US" dirty="0" smtClean="0"/>
              <a:t> </a:t>
            </a:r>
            <a:r>
              <a:rPr lang="en-US" dirty="0" err="1" smtClean="0"/>
              <a:t>Bendre</a:t>
            </a:r>
            <a:endParaRPr lang="en-US" dirty="0" smtClean="0"/>
          </a:p>
          <a:p>
            <a:endParaRPr lang="en-US" dirty="0" smtClean="0"/>
          </a:p>
          <a:p>
            <a:pPr marL="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0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685800"/>
            <a:ext cx="6934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Pseudo Algorithm</a:t>
            </a:r>
          </a:p>
          <a:p>
            <a:endParaRPr lang="en-US" dirty="0" smtClean="0"/>
          </a:p>
          <a:p>
            <a:r>
              <a:rPr lang="en-US" dirty="0" smtClean="0"/>
              <a:t>If it is a Pump</a:t>
            </a:r>
          </a:p>
          <a:p>
            <a:r>
              <a:rPr lang="en-US" dirty="0"/>
              <a:t>	</a:t>
            </a:r>
            <a:r>
              <a:rPr lang="en-US" dirty="0" smtClean="0"/>
              <a:t>Fill 2 Units of Fuel</a:t>
            </a:r>
          </a:p>
          <a:p>
            <a:r>
              <a:rPr lang="en-US" dirty="0" smtClean="0"/>
              <a:t>	Move in next direction(Gasoline right/Diesel left)</a:t>
            </a:r>
          </a:p>
          <a:p>
            <a:r>
              <a:rPr lang="en-US" dirty="0" smtClean="0"/>
              <a:t>	Increment count</a:t>
            </a:r>
          </a:p>
          <a:p>
            <a:r>
              <a:rPr lang="en-US" dirty="0" smtClean="0"/>
              <a:t>If it is a Car</a:t>
            </a:r>
          </a:p>
          <a:p>
            <a:r>
              <a:rPr lang="en-US" dirty="0"/>
              <a:t>	</a:t>
            </a:r>
            <a:r>
              <a:rPr lang="en-US" dirty="0" smtClean="0"/>
              <a:t>If fuel carried by  robot and car not same</a:t>
            </a:r>
          </a:p>
          <a:p>
            <a:r>
              <a:rPr lang="en-US" dirty="0" smtClean="0"/>
              <a:t>		increment count </a:t>
            </a:r>
          </a:p>
          <a:p>
            <a:r>
              <a:rPr lang="en-US" dirty="0"/>
              <a:t>	</a:t>
            </a:r>
            <a:r>
              <a:rPr lang="en-US" dirty="0" smtClean="0"/>
              <a:t>	move next</a:t>
            </a:r>
          </a:p>
          <a:p>
            <a:r>
              <a:rPr lang="en-US" dirty="0" smtClean="0"/>
              <a:t>	If fuel carried by  robot and car is same and empty</a:t>
            </a:r>
          </a:p>
          <a:p>
            <a:r>
              <a:rPr lang="en-US" dirty="0"/>
              <a:t>	</a:t>
            </a:r>
            <a:r>
              <a:rPr lang="en-US" dirty="0" smtClean="0"/>
              <a:t>	if this is last car</a:t>
            </a:r>
          </a:p>
          <a:p>
            <a:r>
              <a:rPr lang="en-US" dirty="0"/>
              <a:t>	</a:t>
            </a:r>
            <a:r>
              <a:rPr lang="en-US" dirty="0" smtClean="0"/>
              <a:t>		note the count</a:t>
            </a:r>
          </a:p>
          <a:p>
            <a:r>
              <a:rPr lang="en-US" dirty="0"/>
              <a:t>	</a:t>
            </a:r>
            <a:r>
              <a:rPr lang="en-US" dirty="0" smtClean="0"/>
              <a:t>		return</a:t>
            </a:r>
          </a:p>
          <a:p>
            <a:r>
              <a:rPr lang="en-US" dirty="0" smtClean="0"/>
              <a:t>		Don’t fill Fuel, continue to next spot</a:t>
            </a:r>
          </a:p>
          <a:p>
            <a:r>
              <a:rPr lang="en-US" dirty="0" smtClean="0"/>
              <a:t>		Fill the fuel and continue to next spot</a:t>
            </a:r>
          </a:p>
          <a:p>
            <a:r>
              <a:rPr lang="en-US" dirty="0" smtClean="0"/>
              <a:t>		Fill the fuel and continue </a:t>
            </a:r>
            <a:r>
              <a:rPr lang="en-US" dirty="0" smtClean="0"/>
              <a:t>backward</a:t>
            </a:r>
          </a:p>
          <a:p>
            <a:r>
              <a:rPr lang="en-US" dirty="0"/>
              <a:t>Solution is attached:</a:t>
            </a:r>
          </a:p>
          <a:p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74656"/>
              </p:ext>
            </p:extLst>
          </p:nvPr>
        </p:nvGraphicFramePr>
        <p:xfrm>
          <a:off x="3276600" y="5562600"/>
          <a:ext cx="191611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Packager Shell Object" showAsIcon="1" r:id="rId3" imgW="1916280" imgH="686880" progId="Package">
                  <p:embed/>
                </p:oleObj>
              </mc:Choice>
              <mc:Fallback>
                <p:oleObj name="Packager Shell Object" showAsIcon="1" r:id="rId3" imgW="191628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5562600"/>
                        <a:ext cx="1916113" cy="68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686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90" y="533400"/>
            <a:ext cx="913360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are N cars parked in a row in a parking lot of the newly  constructed </a:t>
            </a:r>
            <a:r>
              <a:rPr lang="en-US" dirty="0" smtClean="0"/>
              <a:t>club.</a:t>
            </a:r>
            <a:r>
              <a:rPr lang="en-US" dirty="0"/>
              <a:t> </a:t>
            </a:r>
            <a:r>
              <a:rPr lang="en-US" dirty="0" smtClean="0"/>
              <a:t>as </a:t>
            </a:r>
            <a:r>
              <a:rPr lang="en-US" dirty="0"/>
              <a:t>it is demonstrated in the picture </a:t>
            </a:r>
            <a:r>
              <a:rPr lang="en-US" dirty="0" smtClean="0"/>
              <a:t>below.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is a gasoline and diesel fueling station </a:t>
            </a:r>
            <a:r>
              <a:rPr lang="en-US" dirty="0" smtClean="0"/>
              <a:t>installed.at the left and right side of the park.</a:t>
            </a:r>
          </a:p>
          <a:p>
            <a:r>
              <a:rPr lang="en-US" dirty="0"/>
              <a:t>An automatic fueling </a:t>
            </a:r>
            <a:r>
              <a:rPr lang="en-US" dirty="0" smtClean="0"/>
              <a:t>robot  </a:t>
            </a:r>
            <a:r>
              <a:rPr lang="en-US" dirty="0"/>
              <a:t>carries the fuel from station and fill up the parked car with </a:t>
            </a:r>
            <a:r>
              <a:rPr lang="en-US" dirty="0" smtClean="0"/>
              <a:t>fuel.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cars are divided into 2 types depending on whether it is a gasoline or diesel car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1 is denoted as gasoline cars and 2 is denoted as diesel cars.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automatic robot will be used to provide a cost free </a:t>
            </a:r>
            <a:r>
              <a:rPr lang="en-US" dirty="0" smtClean="0"/>
              <a:t>fueling </a:t>
            </a:r>
            <a:r>
              <a:rPr lang="en-US" dirty="0"/>
              <a:t>service which is filling up </a:t>
            </a:r>
            <a:br>
              <a:rPr lang="en-US" dirty="0"/>
            </a:br>
            <a:r>
              <a:rPr lang="en-US" dirty="0"/>
              <a:t> all cars with 1 </a:t>
            </a:r>
            <a:r>
              <a:rPr lang="en-US" dirty="0" err="1"/>
              <a:t>litre</a:t>
            </a:r>
            <a:r>
              <a:rPr lang="en-US" dirty="0"/>
              <a:t> of each corresponding fuel</a:t>
            </a:r>
            <a:r>
              <a:rPr lang="en-US" dirty="0" smtClean="0"/>
              <a:t>.</a:t>
            </a:r>
          </a:p>
          <a:p>
            <a:r>
              <a:rPr lang="en-US" dirty="0"/>
              <a:t>The robot will move in between the 2 </a:t>
            </a:r>
            <a:r>
              <a:rPr lang="en-US" dirty="0" err="1"/>
              <a:t>fuelling</a:t>
            </a:r>
            <a:r>
              <a:rPr lang="en-US" dirty="0"/>
              <a:t> stations as below : </a:t>
            </a:r>
            <a:br>
              <a:rPr lang="en-US" dirty="0"/>
            </a:br>
            <a:r>
              <a:rPr lang="en-US" dirty="0"/>
              <a:t>  1) The robot carries 2 </a:t>
            </a:r>
            <a:r>
              <a:rPr lang="en-US" dirty="0" err="1"/>
              <a:t>litre</a:t>
            </a:r>
            <a:r>
              <a:rPr lang="en-US" dirty="0"/>
              <a:t> of gasoline at the gasoline station and starts moving from there.</a:t>
            </a:r>
            <a:br>
              <a:rPr lang="en-US" dirty="0"/>
            </a:br>
            <a:r>
              <a:rPr lang="en-US" dirty="0"/>
              <a:t> 2) The robot can fill up the cars of the same type of gas it carries 1 </a:t>
            </a:r>
            <a:r>
              <a:rPr lang="en-US" dirty="0" err="1"/>
              <a:t>litre</a:t>
            </a:r>
            <a:r>
              <a:rPr lang="en-US" dirty="0"/>
              <a:t> each.</a:t>
            </a:r>
            <a:br>
              <a:rPr lang="en-US" dirty="0"/>
            </a:br>
            <a:r>
              <a:rPr lang="en-US" dirty="0"/>
              <a:t> 3) The robot can go back to the </a:t>
            </a:r>
            <a:r>
              <a:rPr lang="en-US" dirty="0" err="1"/>
              <a:t>fuelling</a:t>
            </a:r>
            <a:r>
              <a:rPr lang="en-US" dirty="0"/>
              <a:t> station at any time, Independent from the current amount of fuel it carries.</a:t>
            </a:r>
            <a:br>
              <a:rPr lang="en-US" dirty="0"/>
            </a:br>
            <a:r>
              <a:rPr lang="en-US" dirty="0"/>
              <a:t> 4) When the robot arrives at the </a:t>
            </a:r>
            <a:r>
              <a:rPr lang="en-US" dirty="0" err="1"/>
              <a:t>fuelling</a:t>
            </a:r>
            <a:r>
              <a:rPr lang="en-US" dirty="0"/>
              <a:t> station, it gets 2 </a:t>
            </a:r>
            <a:r>
              <a:rPr lang="en-US" dirty="0" err="1"/>
              <a:t>litre</a:t>
            </a:r>
            <a:r>
              <a:rPr lang="en-US" dirty="0"/>
              <a:t> of supply of the corresponding fuel.(If the robot has some remaining fuel it will be discarded</a:t>
            </a:r>
            <a:r>
              <a:rPr lang="en-US" dirty="0" smtClean="0"/>
              <a:t>).</a:t>
            </a:r>
            <a:endParaRPr lang="en-US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91" y="10391"/>
            <a:ext cx="914400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Problem statement:</a:t>
            </a:r>
            <a:endParaRPr lang="en-US" sz="2000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39" y="1149314"/>
            <a:ext cx="607461" cy="63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365917" y="1671420"/>
            <a:ext cx="6422810" cy="919380"/>
            <a:chOff x="304800" y="1672935"/>
            <a:chExt cx="6422810" cy="919380"/>
          </a:xfrm>
        </p:grpSpPr>
        <p:sp>
          <p:nvSpPr>
            <p:cNvPr id="24" name="Rectangle 23"/>
            <p:cNvSpPr/>
            <p:nvPr/>
          </p:nvSpPr>
          <p:spPr>
            <a:xfrm>
              <a:off x="1219200" y="16764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" y="1676400"/>
              <a:ext cx="914400" cy="9144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Gasoline</a:t>
              </a:r>
            </a:p>
            <a:p>
              <a:pPr algn="ctr"/>
              <a:r>
                <a:rPr lang="en-US" sz="1200" dirty="0" smtClean="0"/>
                <a:t>Bunk</a:t>
              </a:r>
              <a:endParaRPr lang="en-US" sz="12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813210" y="1677915"/>
              <a:ext cx="914400" cy="914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Diesel</a:t>
              </a:r>
              <a:endParaRPr lang="en-US" sz="1200" dirty="0"/>
            </a:p>
            <a:p>
              <a:pPr algn="ctr"/>
              <a:r>
                <a:rPr lang="en-US" sz="1200" dirty="0" smtClean="0"/>
                <a:t>Bunk</a:t>
              </a:r>
              <a:endParaRPr lang="en-US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33600" y="16764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058391" y="16764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83182" y="1672935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880263" y="16764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pic>
          <p:nvPicPr>
            <p:cNvPr id="31" name="Picture 8" descr="Image result for ca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457" y="1731818"/>
              <a:ext cx="526141" cy="276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Image result for ca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1797" y="1718945"/>
              <a:ext cx="472822" cy="343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8" descr="Image result for ca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4695" y="1746106"/>
              <a:ext cx="526141" cy="276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8" descr="Image result for ca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8522" y="1727921"/>
              <a:ext cx="526141" cy="276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Image result for ca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441" y="1715048"/>
              <a:ext cx="472822" cy="343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1099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90" y="533400"/>
            <a:ext cx="913360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5) There is an equal distance of 1 between each </a:t>
            </a:r>
            <a:r>
              <a:rPr lang="en-US" dirty="0" smtClean="0"/>
              <a:t>fueling </a:t>
            </a:r>
            <a:r>
              <a:rPr lang="en-US" dirty="0"/>
              <a:t>station and the cars.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fuel type of N Cars parked in the parking lot will be given.</a:t>
            </a:r>
          </a:p>
          <a:p>
            <a:r>
              <a:rPr lang="en-US" dirty="0" smtClean="0"/>
              <a:t>Find </a:t>
            </a:r>
            <a:r>
              <a:rPr lang="en-US" dirty="0"/>
              <a:t>the minimum moving distance of the automated </a:t>
            </a:r>
            <a:r>
              <a:rPr lang="en-US" dirty="0" smtClean="0"/>
              <a:t>fueling </a:t>
            </a:r>
            <a:r>
              <a:rPr lang="en-US" dirty="0"/>
              <a:t>robot after it has filled up all the cars with 1 </a:t>
            </a:r>
            <a:r>
              <a:rPr lang="en-US" dirty="0" err="1"/>
              <a:t>litre</a:t>
            </a:r>
            <a:r>
              <a:rPr lang="en-US" dirty="0"/>
              <a:t>  of fuel each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Time limit: C/C++/Java: 3 seconds. </a:t>
            </a:r>
          </a:p>
          <a:p>
            <a:r>
              <a:rPr lang="en-US" dirty="0" smtClean="0"/>
              <a:t>Test cases: 50</a:t>
            </a:r>
          </a:p>
          <a:p>
            <a:r>
              <a:rPr lang="en-US" dirty="0" smtClean="0"/>
              <a:t>2&lt;=N&lt;=8</a:t>
            </a:r>
          </a:p>
          <a:p>
            <a:r>
              <a:rPr lang="en-US" dirty="0" smtClean="0"/>
              <a:t>I/P format: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2  Total number of test cases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5  N(Number of cars between gasoline and Diesel stations)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1 2 1 2 1(1 Gasoline car, 2Diesel cars)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5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2 1 1 2 1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O/P: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#1 12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#2 14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 </a:t>
            </a:r>
            <a:r>
              <a:rPr lang="en-US" dirty="0"/>
              <a:t>1)  Given the total number of cars N = 5 and the order of the parked cars such as G </a:t>
            </a:r>
            <a:r>
              <a:rPr lang="en-US" dirty="0" smtClean="0"/>
              <a:t>-</a:t>
            </a:r>
            <a:r>
              <a:rPr lang="en-US" dirty="0"/>
              <a:t> </a:t>
            </a:r>
            <a:r>
              <a:rPr lang="en-US" dirty="0" smtClean="0"/>
              <a:t>D </a:t>
            </a:r>
            <a:r>
              <a:rPr lang="en-US" dirty="0"/>
              <a:t>- G - D - </a:t>
            </a:r>
            <a:r>
              <a:rPr lang="en-US" dirty="0" smtClean="0"/>
              <a:t>G  (PS: G-&gt; Gasoline, D-&gt;Diesel)</a:t>
            </a:r>
            <a:endParaRPr lang="en-US" dirty="0"/>
          </a:p>
          <a:p>
            <a:r>
              <a:rPr lang="en-US" dirty="0"/>
              <a:t>the process of finding the minimum moving distance for </a:t>
            </a:r>
            <a:r>
              <a:rPr lang="en-US" dirty="0" smtClean="0"/>
              <a:t>fueling </a:t>
            </a:r>
            <a:r>
              <a:rPr lang="en-US" dirty="0"/>
              <a:t>the car is as follows :  </a:t>
            </a:r>
          </a:p>
          <a:p>
            <a:endParaRPr lang="en-US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91" y="10391"/>
            <a:ext cx="914400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Problem statement: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098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39" y="225262"/>
            <a:ext cx="607461" cy="63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Group 39"/>
          <p:cNvGrpSpPr/>
          <p:nvPr/>
        </p:nvGrpSpPr>
        <p:grpSpPr>
          <a:xfrm>
            <a:off x="365917" y="916886"/>
            <a:ext cx="6422810" cy="919380"/>
            <a:chOff x="304800" y="1672935"/>
            <a:chExt cx="6422810" cy="919380"/>
          </a:xfrm>
        </p:grpSpPr>
        <p:sp>
          <p:nvSpPr>
            <p:cNvPr id="4" name="Rectangle 3"/>
            <p:cNvSpPr/>
            <p:nvPr/>
          </p:nvSpPr>
          <p:spPr>
            <a:xfrm>
              <a:off x="1219200" y="16764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4800" y="1676400"/>
              <a:ext cx="914400" cy="9144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Gasoline</a:t>
              </a:r>
            </a:p>
            <a:p>
              <a:pPr algn="ctr"/>
              <a:r>
                <a:rPr lang="en-US" sz="1200" dirty="0" smtClean="0"/>
                <a:t>Bunk</a:t>
              </a:r>
              <a:endParaRPr lang="en-US" sz="1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13210" y="1677915"/>
              <a:ext cx="914400" cy="914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Diesel</a:t>
              </a:r>
              <a:endParaRPr lang="en-US" sz="1200" dirty="0"/>
            </a:p>
            <a:p>
              <a:pPr algn="ctr"/>
              <a:r>
                <a:rPr lang="en-US" sz="1200" dirty="0" smtClean="0"/>
                <a:t>Bunk</a:t>
              </a:r>
              <a:endParaRPr lang="en-US" sz="12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33600" y="16764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058391" y="16764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83182" y="1672935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880263" y="16764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pic>
          <p:nvPicPr>
            <p:cNvPr id="1032" name="Picture 8" descr="Image result for ca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457" y="1731818"/>
              <a:ext cx="526141" cy="276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 descr="Image result for ca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1797" y="1718945"/>
              <a:ext cx="472822" cy="343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8" descr="Image result for ca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4695" y="1746106"/>
              <a:ext cx="526141" cy="276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8" descr="Image result for ca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8522" y="1727921"/>
              <a:ext cx="526141" cy="276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" descr="Image result for ca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441" y="1715048"/>
              <a:ext cx="472822" cy="343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/>
          <p:cNvGrpSpPr/>
          <p:nvPr/>
        </p:nvGrpSpPr>
        <p:grpSpPr>
          <a:xfrm>
            <a:off x="365917" y="2441861"/>
            <a:ext cx="6422810" cy="919380"/>
            <a:chOff x="338208" y="3500220"/>
            <a:chExt cx="6422810" cy="919380"/>
          </a:xfrm>
        </p:grpSpPr>
        <p:sp>
          <p:nvSpPr>
            <p:cNvPr id="47" name="Rectangle 46"/>
            <p:cNvSpPr/>
            <p:nvPr/>
          </p:nvSpPr>
          <p:spPr>
            <a:xfrm>
              <a:off x="1252608" y="3503685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38208" y="3503685"/>
              <a:ext cx="914400" cy="9144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Gasoline</a:t>
              </a:r>
            </a:p>
            <a:p>
              <a:pPr algn="ctr"/>
              <a:r>
                <a:rPr lang="en-US" sz="1200" dirty="0" smtClean="0"/>
                <a:t>Bunk</a:t>
              </a:r>
              <a:endParaRPr lang="en-US" sz="12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846618" y="3505200"/>
              <a:ext cx="914400" cy="914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Diesel</a:t>
              </a:r>
              <a:endParaRPr lang="en-US" sz="1200" dirty="0"/>
            </a:p>
            <a:p>
              <a:pPr algn="ctr"/>
              <a:r>
                <a:rPr lang="en-US" sz="1200" dirty="0" smtClean="0"/>
                <a:t>Bunk</a:t>
              </a:r>
              <a:endParaRPr lang="en-US" sz="12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167008" y="3503685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091799" y="3503685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016590" y="350022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913671" y="3503685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pic>
          <p:nvPicPr>
            <p:cNvPr id="55" name="Picture 8" descr="Image result for ca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9865" y="3559103"/>
              <a:ext cx="526141" cy="276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4" descr="Image result for ca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5205" y="3546230"/>
              <a:ext cx="472822" cy="343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8" descr="Image result for ca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103" y="3573391"/>
              <a:ext cx="526141" cy="276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8" descr="Image result for ca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1930" y="3555206"/>
              <a:ext cx="526141" cy="276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4" descr="Image result for ca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0849" y="3542333"/>
              <a:ext cx="472822" cy="343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/>
          <p:cNvGrpSpPr/>
          <p:nvPr/>
        </p:nvGrpSpPr>
        <p:grpSpPr>
          <a:xfrm>
            <a:off x="365917" y="4106353"/>
            <a:ext cx="6422810" cy="919380"/>
            <a:chOff x="282790" y="5024220"/>
            <a:chExt cx="6422810" cy="919380"/>
          </a:xfrm>
        </p:grpSpPr>
        <p:sp>
          <p:nvSpPr>
            <p:cNvPr id="64" name="Rectangle 63"/>
            <p:cNvSpPr/>
            <p:nvPr/>
          </p:nvSpPr>
          <p:spPr>
            <a:xfrm>
              <a:off x="1197190" y="5027685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82790" y="5027685"/>
              <a:ext cx="914400" cy="9144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Gasoline</a:t>
              </a:r>
            </a:p>
            <a:p>
              <a:pPr algn="ctr"/>
              <a:r>
                <a:rPr lang="en-US" sz="1200" dirty="0" smtClean="0"/>
                <a:t>Bunk</a:t>
              </a:r>
              <a:endParaRPr lang="en-US" sz="12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791200" y="5029200"/>
              <a:ext cx="914400" cy="914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Diesel</a:t>
              </a:r>
              <a:endParaRPr lang="en-US" sz="1200" dirty="0"/>
            </a:p>
            <a:p>
              <a:pPr algn="ctr"/>
              <a:r>
                <a:rPr lang="en-US" sz="1200" dirty="0" smtClean="0"/>
                <a:t>Bunk</a:t>
              </a:r>
              <a:endParaRPr lang="en-US" sz="12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111590" y="5027685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036381" y="5027685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961172" y="502422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858253" y="5027685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pic>
          <p:nvPicPr>
            <p:cNvPr id="72" name="Picture 8" descr="Image result for ca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447" y="5083103"/>
              <a:ext cx="526141" cy="276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4" descr="Image result for ca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787" y="5070230"/>
              <a:ext cx="472822" cy="343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8" descr="Image result for ca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685" y="5097391"/>
              <a:ext cx="526141" cy="276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8" descr="Image result for ca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6512" y="5079206"/>
              <a:ext cx="526141" cy="276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4" descr="Image result for ca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5431" y="5066333"/>
              <a:ext cx="472822" cy="343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913" y="1883256"/>
            <a:ext cx="607461" cy="63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ight Arrow 40"/>
          <p:cNvSpPr/>
          <p:nvPr/>
        </p:nvSpPr>
        <p:spPr>
          <a:xfrm>
            <a:off x="986442" y="2102086"/>
            <a:ext cx="587749" cy="31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280317" y="2444992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87" y="3531476"/>
            <a:ext cx="607461" cy="63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Rectangle 84"/>
          <p:cNvSpPr/>
          <p:nvPr/>
        </p:nvSpPr>
        <p:spPr>
          <a:xfrm>
            <a:off x="1259000" y="4114439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6" name="Right Arrow 85"/>
          <p:cNvSpPr/>
          <p:nvPr/>
        </p:nvSpPr>
        <p:spPr>
          <a:xfrm flipH="1">
            <a:off x="972148" y="3690091"/>
            <a:ext cx="754443" cy="31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081" y="5060191"/>
            <a:ext cx="607461" cy="63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Right Arrow 100"/>
          <p:cNvSpPr/>
          <p:nvPr/>
        </p:nvSpPr>
        <p:spPr>
          <a:xfrm>
            <a:off x="606071" y="5241903"/>
            <a:ext cx="2787395" cy="31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304800" y="5600697"/>
            <a:ext cx="6422810" cy="928255"/>
            <a:chOff x="304800" y="5902036"/>
            <a:chExt cx="6422810" cy="928255"/>
          </a:xfrm>
        </p:grpSpPr>
        <p:grpSp>
          <p:nvGrpSpPr>
            <p:cNvPr id="87" name="Group 86"/>
            <p:cNvGrpSpPr/>
            <p:nvPr/>
          </p:nvGrpSpPr>
          <p:grpSpPr>
            <a:xfrm>
              <a:off x="304800" y="5902036"/>
              <a:ext cx="6422810" cy="919380"/>
              <a:chOff x="304800" y="1672935"/>
              <a:chExt cx="6422810" cy="91938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1219200" y="16764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304800" y="1676400"/>
                <a:ext cx="914400" cy="9144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Gasoline</a:t>
                </a:r>
              </a:p>
              <a:p>
                <a:pPr algn="ctr"/>
                <a:r>
                  <a:rPr lang="en-US" sz="1200" dirty="0" smtClean="0"/>
                  <a:t>Bunk</a:t>
                </a:r>
                <a:endParaRPr lang="en-US" sz="1200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5813210" y="1677915"/>
                <a:ext cx="914400" cy="9144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Diesel</a:t>
                </a:r>
                <a:endParaRPr lang="en-US" sz="1200" dirty="0"/>
              </a:p>
              <a:p>
                <a:pPr algn="ctr"/>
                <a:r>
                  <a:rPr lang="en-US" sz="1200" dirty="0" smtClean="0"/>
                  <a:t>Bunk</a:t>
                </a:r>
                <a:endParaRPr lang="en-US" sz="1200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2133600" y="16764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3058391" y="16764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3983182" y="1672935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880263" y="16764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pic>
            <p:nvPicPr>
              <p:cNvPr id="95" name="Picture 8" descr="Image result for car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6457" y="1731818"/>
                <a:ext cx="526141" cy="2762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6" name="Picture 4" descr="Image result for car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1797" y="1718945"/>
                <a:ext cx="472822" cy="3435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7" name="Picture 8" descr="Image result for car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4695" y="1746106"/>
                <a:ext cx="526141" cy="2762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8" name="Picture 8" descr="Image result for car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68522" y="1727921"/>
                <a:ext cx="526141" cy="2762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9" name="Picture 4" descr="Image result for car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7441" y="1715048"/>
                <a:ext cx="472822" cy="3435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2" name="Rectangle 101"/>
            <p:cNvSpPr/>
            <p:nvPr/>
          </p:nvSpPr>
          <p:spPr>
            <a:xfrm>
              <a:off x="3067553" y="5903554"/>
              <a:ext cx="914400" cy="9144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205201" y="5915891"/>
              <a:ext cx="914400" cy="9144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6934200" y="1035448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Initial position of cars and robot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343114" y="2020442"/>
            <a:ext cx="102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MOVE-1</a:t>
            </a:r>
            <a:endParaRPr lang="en-US" sz="12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6934200" y="2542238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Distance covered </a:t>
            </a:r>
            <a:r>
              <a:rPr lang="en-US" sz="1200" b="1" dirty="0" smtClean="0"/>
              <a:t> =1 </a:t>
            </a:r>
            <a:r>
              <a:rPr lang="en-US" sz="1200" dirty="0" smtClean="0"/>
              <a:t>(gasoline bunk to  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car)</a:t>
            </a:r>
            <a:endParaRPr lang="en-US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6958445" y="4265064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Distance covered </a:t>
            </a:r>
            <a:r>
              <a:rPr lang="en-US" sz="1200" b="1" dirty="0" smtClean="0"/>
              <a:t> =1+1 = 2 </a:t>
            </a:r>
            <a:r>
              <a:rPr lang="en-US" sz="1200" dirty="0" smtClean="0"/>
              <a:t>(1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car to Gasoline bunk)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327128" y="3687706"/>
            <a:ext cx="102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MOVE-2</a:t>
            </a:r>
            <a:endParaRPr lang="en-US" sz="12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4229100" y="5185061"/>
            <a:ext cx="102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MOVE-3</a:t>
            </a:r>
            <a:endParaRPr lang="en-US" sz="12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7086600" y="5713996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Distance covered </a:t>
            </a:r>
            <a:r>
              <a:rPr lang="en-US" sz="1200" b="1" dirty="0" smtClean="0"/>
              <a:t> =2+3 =5 </a:t>
            </a:r>
            <a:r>
              <a:rPr lang="en-US" sz="1200" dirty="0" smtClean="0"/>
              <a:t>(Gasoline bunk to 3</a:t>
            </a:r>
            <a:r>
              <a:rPr lang="en-US" sz="1200" baseline="30000" dirty="0" smtClean="0"/>
              <a:t>rd</a:t>
            </a:r>
            <a:r>
              <a:rPr lang="en-US" sz="1200" dirty="0" smtClean="0"/>
              <a:t> car)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2262085" y="327838"/>
            <a:ext cx="204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Initial positions of cars and Robot</a:t>
            </a:r>
            <a:endParaRPr lang="en-US" sz="12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4359354" y="304800"/>
            <a:ext cx="1233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Example:1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0563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2400"/>
            <a:ext cx="607461" cy="63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228600" y="773846"/>
            <a:ext cx="6422810" cy="928255"/>
            <a:chOff x="304800" y="5902036"/>
            <a:chExt cx="6422810" cy="928255"/>
          </a:xfrm>
        </p:grpSpPr>
        <p:grpSp>
          <p:nvGrpSpPr>
            <p:cNvPr id="17" name="Group 16"/>
            <p:cNvGrpSpPr/>
            <p:nvPr/>
          </p:nvGrpSpPr>
          <p:grpSpPr>
            <a:xfrm>
              <a:off x="304800" y="5902036"/>
              <a:ext cx="6422810" cy="919380"/>
              <a:chOff x="304800" y="1672935"/>
              <a:chExt cx="6422810" cy="91938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219200" y="16764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04800" y="1676400"/>
                <a:ext cx="914400" cy="9144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Gasoline</a:t>
                </a:r>
              </a:p>
              <a:p>
                <a:pPr algn="ctr"/>
                <a:r>
                  <a:rPr lang="en-US" sz="1200" dirty="0" smtClean="0"/>
                  <a:t>Bunk</a:t>
                </a:r>
                <a:endParaRPr lang="en-US" sz="1200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813210" y="1677915"/>
                <a:ext cx="914400" cy="9144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Diesel</a:t>
                </a:r>
                <a:endParaRPr lang="en-US" sz="1200" dirty="0"/>
              </a:p>
              <a:p>
                <a:pPr algn="ctr"/>
                <a:r>
                  <a:rPr lang="en-US" sz="1200" dirty="0" smtClean="0"/>
                  <a:t>Bunk</a:t>
                </a:r>
                <a:endParaRPr lang="en-US" sz="12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133600" y="16764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058391" y="16764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983182" y="1672935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880263" y="16764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pic>
            <p:nvPicPr>
              <p:cNvPr id="27" name="Picture 8" descr="Image result for car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6457" y="1731818"/>
                <a:ext cx="526141" cy="2762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4" descr="Image result for car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1797" y="1718945"/>
                <a:ext cx="472822" cy="3435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8" descr="Image result for car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4695" y="1746106"/>
                <a:ext cx="526141" cy="2762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8" descr="Image result for car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68522" y="1727921"/>
                <a:ext cx="526141" cy="2762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4" descr="Image result for car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7441" y="1715048"/>
                <a:ext cx="472822" cy="3435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Rectangle 17"/>
            <p:cNvSpPr/>
            <p:nvPr/>
          </p:nvSpPr>
          <p:spPr>
            <a:xfrm>
              <a:off x="3067553" y="5903554"/>
              <a:ext cx="914400" cy="9144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05201" y="5915891"/>
              <a:ext cx="914400" cy="9144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4821382" y="789708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>
            <a:off x="5248912" y="1968123"/>
            <a:ext cx="782615" cy="31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228600" y="2341483"/>
            <a:ext cx="6422810" cy="928255"/>
            <a:chOff x="304800" y="5902036"/>
            <a:chExt cx="6422810" cy="928255"/>
          </a:xfrm>
        </p:grpSpPr>
        <p:grpSp>
          <p:nvGrpSpPr>
            <p:cNvPr id="35" name="Group 34"/>
            <p:cNvGrpSpPr/>
            <p:nvPr/>
          </p:nvGrpSpPr>
          <p:grpSpPr>
            <a:xfrm>
              <a:off x="304800" y="5902036"/>
              <a:ext cx="6422810" cy="919380"/>
              <a:chOff x="304800" y="1672935"/>
              <a:chExt cx="6422810" cy="91938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1219200" y="16764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04800" y="1676400"/>
                <a:ext cx="914400" cy="9144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Gasoline</a:t>
                </a:r>
              </a:p>
              <a:p>
                <a:pPr algn="ctr"/>
                <a:r>
                  <a:rPr lang="en-US" sz="1200" dirty="0" smtClean="0"/>
                  <a:t>Bunk</a:t>
                </a:r>
                <a:endParaRPr lang="en-US" sz="1200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813210" y="1677915"/>
                <a:ext cx="914400" cy="9144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Diesel</a:t>
                </a:r>
                <a:endParaRPr lang="en-US" sz="1200" dirty="0"/>
              </a:p>
              <a:p>
                <a:pPr algn="ctr"/>
                <a:r>
                  <a:rPr lang="en-US" sz="1200" dirty="0" smtClean="0"/>
                  <a:t>Bunk</a:t>
                </a:r>
                <a:endParaRPr lang="en-US" sz="1200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133600" y="16764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058391" y="16764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983182" y="1672935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880263" y="16764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pic>
            <p:nvPicPr>
              <p:cNvPr id="45" name="Picture 8" descr="Image result for car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6457" y="1731818"/>
                <a:ext cx="526141" cy="2762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4" descr="Image result for car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1797" y="1718945"/>
                <a:ext cx="472822" cy="3435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8" descr="Image result for car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4695" y="1746106"/>
                <a:ext cx="526141" cy="2762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8" descr="Image result for car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68522" y="1727921"/>
                <a:ext cx="526141" cy="2762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4" descr="Image result for car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7441" y="1715048"/>
                <a:ext cx="472822" cy="3435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6" name="Rectangle 35"/>
            <p:cNvSpPr/>
            <p:nvPr/>
          </p:nvSpPr>
          <p:spPr>
            <a:xfrm>
              <a:off x="3067553" y="5903554"/>
              <a:ext cx="914400" cy="9144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205201" y="5915891"/>
              <a:ext cx="914400" cy="9144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903" y="1676400"/>
            <a:ext cx="607461" cy="63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ight Arrow 50"/>
          <p:cNvSpPr/>
          <p:nvPr/>
        </p:nvSpPr>
        <p:spPr>
          <a:xfrm>
            <a:off x="3415477" y="381000"/>
            <a:ext cx="1613723" cy="31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82790" y="3922391"/>
            <a:ext cx="6422810" cy="928255"/>
            <a:chOff x="304800" y="5902036"/>
            <a:chExt cx="6422810" cy="928255"/>
          </a:xfrm>
        </p:grpSpPr>
        <p:grpSp>
          <p:nvGrpSpPr>
            <p:cNvPr id="54" name="Group 53"/>
            <p:cNvGrpSpPr/>
            <p:nvPr/>
          </p:nvGrpSpPr>
          <p:grpSpPr>
            <a:xfrm>
              <a:off x="304800" y="5902036"/>
              <a:ext cx="6422810" cy="919380"/>
              <a:chOff x="304800" y="1672935"/>
              <a:chExt cx="6422810" cy="919380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219200" y="16764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04800" y="1676400"/>
                <a:ext cx="914400" cy="9144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Gasoline</a:t>
                </a:r>
              </a:p>
              <a:p>
                <a:pPr algn="ctr"/>
                <a:r>
                  <a:rPr lang="en-US" sz="1200" dirty="0" smtClean="0"/>
                  <a:t>Bunk</a:t>
                </a:r>
                <a:endParaRPr lang="en-US" sz="1200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813210" y="1677915"/>
                <a:ext cx="914400" cy="9144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Diesel</a:t>
                </a:r>
                <a:endParaRPr lang="en-US" sz="1200" dirty="0"/>
              </a:p>
              <a:p>
                <a:pPr algn="ctr"/>
                <a:r>
                  <a:rPr lang="en-US" sz="1200" dirty="0" smtClean="0"/>
                  <a:t>Bunk</a:t>
                </a:r>
                <a:endParaRPr lang="en-US" sz="1200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133600" y="16764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058391" y="16764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983182" y="1672935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880263" y="16764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pic>
            <p:nvPicPr>
              <p:cNvPr id="64" name="Picture 8" descr="Image result for car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6457" y="1731818"/>
                <a:ext cx="526141" cy="2762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4" descr="Image result for car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1797" y="1718945"/>
                <a:ext cx="472822" cy="3435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8" descr="Image result for car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4695" y="1746106"/>
                <a:ext cx="526141" cy="2762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7" name="Picture 8" descr="Image result for car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68522" y="1727921"/>
                <a:ext cx="526141" cy="2762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4" descr="Image result for car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7441" y="1715048"/>
                <a:ext cx="472822" cy="3435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5" name="Rectangle 54"/>
            <p:cNvSpPr/>
            <p:nvPr/>
          </p:nvSpPr>
          <p:spPr>
            <a:xfrm>
              <a:off x="3067553" y="5903554"/>
              <a:ext cx="914400" cy="9144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05201" y="5915891"/>
              <a:ext cx="914400" cy="9144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719" y="3276600"/>
            <a:ext cx="607461" cy="63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Right Arrow 70"/>
          <p:cNvSpPr/>
          <p:nvPr/>
        </p:nvSpPr>
        <p:spPr>
          <a:xfrm flipH="1">
            <a:off x="4502113" y="3435214"/>
            <a:ext cx="1678422" cy="31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325582" y="5513993"/>
            <a:ext cx="6422810" cy="928255"/>
            <a:chOff x="304800" y="5902036"/>
            <a:chExt cx="6422810" cy="928255"/>
          </a:xfrm>
        </p:grpSpPr>
        <p:grpSp>
          <p:nvGrpSpPr>
            <p:cNvPr id="73" name="Group 72"/>
            <p:cNvGrpSpPr/>
            <p:nvPr/>
          </p:nvGrpSpPr>
          <p:grpSpPr>
            <a:xfrm>
              <a:off x="304800" y="5902036"/>
              <a:ext cx="6422810" cy="919380"/>
              <a:chOff x="304800" y="1672935"/>
              <a:chExt cx="6422810" cy="91938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1219200" y="16764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04800" y="1676400"/>
                <a:ext cx="914400" cy="9144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Gasoline</a:t>
                </a:r>
              </a:p>
              <a:p>
                <a:pPr algn="ctr"/>
                <a:r>
                  <a:rPr lang="en-US" sz="1200" dirty="0" smtClean="0"/>
                  <a:t>Bunk</a:t>
                </a:r>
                <a:endParaRPr lang="en-US" sz="1200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5813210" y="1677915"/>
                <a:ext cx="914400" cy="9144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Diesel</a:t>
                </a:r>
                <a:endParaRPr lang="en-US" sz="1200" dirty="0"/>
              </a:p>
              <a:p>
                <a:pPr algn="ctr"/>
                <a:r>
                  <a:rPr lang="en-US" sz="1200" dirty="0" smtClean="0"/>
                  <a:t>Bunk</a:t>
                </a:r>
                <a:endParaRPr lang="en-US" sz="1200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133600" y="16764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058391" y="16764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983182" y="1672935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880263" y="16764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pic>
            <p:nvPicPr>
              <p:cNvPr id="83" name="Picture 8" descr="Image result for car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6457" y="1731818"/>
                <a:ext cx="526141" cy="2762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4" descr="Image result for car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1797" y="1718945"/>
                <a:ext cx="472822" cy="3435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8" descr="Image result for car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4695" y="1746106"/>
                <a:ext cx="526141" cy="2762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6" name="Picture 8" descr="Image result for car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68522" y="1727921"/>
                <a:ext cx="526141" cy="2762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7" name="Picture 4" descr="Image result for car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7441" y="1715048"/>
                <a:ext cx="472822" cy="3435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4" name="Rectangle 73"/>
            <p:cNvSpPr/>
            <p:nvPr/>
          </p:nvSpPr>
          <p:spPr>
            <a:xfrm>
              <a:off x="3067553" y="5903554"/>
              <a:ext cx="914400" cy="9144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205201" y="5915891"/>
              <a:ext cx="914400" cy="9144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3961172" y="3922391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3985417" y="551897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2140383" y="5506140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2" name="Right Arrow 91"/>
          <p:cNvSpPr/>
          <p:nvPr/>
        </p:nvSpPr>
        <p:spPr>
          <a:xfrm flipH="1">
            <a:off x="2808990" y="5105400"/>
            <a:ext cx="1477946" cy="31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821" y="4872608"/>
            <a:ext cx="607461" cy="63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6748392" y="892408"/>
            <a:ext cx="2243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Distance covered </a:t>
            </a:r>
            <a:r>
              <a:rPr lang="en-US" sz="1200" b="1" dirty="0" smtClean="0"/>
              <a:t> 5+2 = 7 </a:t>
            </a:r>
            <a:r>
              <a:rPr lang="en-US" sz="1200" dirty="0" smtClean="0"/>
              <a:t>(3</a:t>
            </a:r>
            <a:r>
              <a:rPr lang="en-US" sz="1200" baseline="30000" dirty="0" smtClean="0"/>
              <a:t>rd</a:t>
            </a:r>
            <a:r>
              <a:rPr lang="en-US" sz="1200" dirty="0" smtClean="0"/>
              <a:t> car to 5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car)</a:t>
            </a:r>
            <a:endParaRPr 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2336584" y="383084"/>
            <a:ext cx="102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MOVE-4</a:t>
            </a:r>
            <a:endParaRPr lang="en-US" sz="12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785263" y="2514600"/>
            <a:ext cx="2243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Distance covered </a:t>
            </a:r>
            <a:r>
              <a:rPr lang="en-US" sz="1200" b="1" dirty="0" smtClean="0"/>
              <a:t> 7+1=8 </a:t>
            </a:r>
            <a:r>
              <a:rPr lang="en-US" sz="1200" dirty="0" smtClean="0"/>
              <a:t>(5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car to Diesel bunk)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6937663" y="4186535"/>
            <a:ext cx="2243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Distance covered </a:t>
            </a:r>
            <a:r>
              <a:rPr lang="en-US" sz="1200" b="1" dirty="0" smtClean="0"/>
              <a:t> 8+2=10 </a:t>
            </a:r>
            <a:r>
              <a:rPr lang="en-US" sz="1200" dirty="0" smtClean="0"/>
              <a:t>(Diesel bunk to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car) 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7000009" y="5717463"/>
            <a:ext cx="2243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Distance covered </a:t>
            </a:r>
            <a:r>
              <a:rPr lang="en-US" sz="1200" b="1" dirty="0" smtClean="0"/>
              <a:t>10 +2=12 </a:t>
            </a:r>
            <a:r>
              <a:rPr lang="en-US" sz="1200" dirty="0" smtClean="0"/>
              <a:t>(4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car to 2</a:t>
            </a:r>
            <a:r>
              <a:rPr lang="en-US" sz="1200" baseline="30000" dirty="0" smtClean="0"/>
              <a:t>nd</a:t>
            </a:r>
            <a:r>
              <a:rPr lang="en-US" sz="1200" dirty="0" smtClean="0"/>
              <a:t> car). So </a:t>
            </a:r>
            <a:r>
              <a:rPr lang="en-US" sz="1200" b="1" dirty="0" smtClean="0"/>
              <a:t>12</a:t>
            </a:r>
            <a:r>
              <a:rPr lang="en-US" sz="1200" dirty="0" smtClean="0"/>
              <a:t> is the shortest distance among all the available options possible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3086100" y="1932801"/>
            <a:ext cx="102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MOVE-5</a:t>
            </a:r>
            <a:endParaRPr lang="en-US" sz="12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2705100" y="3456801"/>
            <a:ext cx="102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MOVE-6</a:t>
            </a:r>
            <a:endParaRPr lang="en-US" sz="12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4568536" y="5029200"/>
            <a:ext cx="102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MOVE-7</a:t>
            </a:r>
            <a:endParaRPr lang="en-US" sz="1200" b="1" dirty="0"/>
          </a:p>
        </p:txBody>
      </p:sp>
      <p:sp>
        <p:nvSpPr>
          <p:cNvPr id="102" name="Rectangle 101"/>
          <p:cNvSpPr/>
          <p:nvPr/>
        </p:nvSpPr>
        <p:spPr>
          <a:xfrm>
            <a:off x="4822610" y="2338304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4884124" y="3907945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4917300" y="5517712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7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04800" y="838200"/>
            <a:ext cx="6438900" cy="914400"/>
            <a:chOff x="304800" y="838200"/>
            <a:chExt cx="6438900" cy="914400"/>
          </a:xfrm>
        </p:grpSpPr>
        <p:sp>
          <p:nvSpPr>
            <p:cNvPr id="4" name="Rectangle 3"/>
            <p:cNvSpPr/>
            <p:nvPr/>
          </p:nvSpPr>
          <p:spPr>
            <a:xfrm>
              <a:off x="304800" y="838200"/>
              <a:ext cx="914400" cy="9144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Gasoline Bunk</a:t>
              </a:r>
              <a:endParaRPr lang="en-US" sz="1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39982" y="8382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54382" y="8382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68782" y="8382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00500" y="8382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14900" y="8382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29300" y="838200"/>
              <a:ext cx="914400" cy="914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Diesel </a:t>
              </a:r>
            </a:p>
            <a:p>
              <a:pPr algn="ctr"/>
              <a:r>
                <a:rPr lang="en-US" sz="1200" dirty="0" smtClean="0"/>
                <a:t>Bunk</a:t>
              </a:r>
              <a:endParaRPr lang="en-US" sz="1200" dirty="0"/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6555" y="912945"/>
              <a:ext cx="438150" cy="273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5982" y="902554"/>
              <a:ext cx="438150" cy="273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2100" y="892163"/>
              <a:ext cx="438150" cy="273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7182" y="857683"/>
              <a:ext cx="457200" cy="318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7700" y="877848"/>
              <a:ext cx="457200" cy="318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39" y="326683"/>
            <a:ext cx="531261" cy="46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304800" y="2421162"/>
            <a:ext cx="6438900" cy="914400"/>
            <a:chOff x="304800" y="838200"/>
            <a:chExt cx="6438900" cy="914400"/>
          </a:xfrm>
        </p:grpSpPr>
        <p:sp>
          <p:nvSpPr>
            <p:cNvPr id="23" name="Rectangle 22"/>
            <p:cNvSpPr/>
            <p:nvPr/>
          </p:nvSpPr>
          <p:spPr>
            <a:xfrm>
              <a:off x="304800" y="838200"/>
              <a:ext cx="914400" cy="9144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Gasoline Bunk</a:t>
              </a:r>
              <a:endParaRPr lang="en-US" sz="12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39982" y="8382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54382" y="8382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68782" y="8382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00500" y="8382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14900" y="8382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829300" y="838200"/>
              <a:ext cx="914400" cy="914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Diesel </a:t>
              </a:r>
            </a:p>
            <a:p>
              <a:pPr algn="ctr"/>
              <a:r>
                <a:rPr lang="en-US" sz="1200" dirty="0" smtClean="0"/>
                <a:t>Bunk</a:t>
              </a:r>
              <a:endParaRPr lang="en-US" sz="1200" dirty="0"/>
            </a:p>
          </p:txBody>
        </p:sp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6555" y="912945"/>
              <a:ext cx="438150" cy="273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5982" y="902554"/>
              <a:ext cx="438150" cy="273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2100" y="892163"/>
              <a:ext cx="438150" cy="273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7182" y="857683"/>
              <a:ext cx="457200" cy="318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7700" y="877848"/>
              <a:ext cx="457200" cy="318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913" y="1939636"/>
            <a:ext cx="531261" cy="46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ight Arrow 35"/>
          <p:cNvSpPr/>
          <p:nvPr/>
        </p:nvSpPr>
        <p:spPr>
          <a:xfrm>
            <a:off x="762000" y="2051909"/>
            <a:ext cx="2626913" cy="31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060123" y="2426908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266700" y="3931227"/>
            <a:ext cx="6438900" cy="914400"/>
            <a:chOff x="304800" y="838200"/>
            <a:chExt cx="6438900" cy="914400"/>
          </a:xfrm>
        </p:grpSpPr>
        <p:sp>
          <p:nvSpPr>
            <p:cNvPr id="39" name="Rectangle 38"/>
            <p:cNvSpPr/>
            <p:nvPr/>
          </p:nvSpPr>
          <p:spPr>
            <a:xfrm>
              <a:off x="304800" y="838200"/>
              <a:ext cx="914400" cy="9144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Gasoline Bunk</a:t>
              </a:r>
              <a:endParaRPr lang="en-US" sz="12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239982" y="8382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54382" y="8382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068782" y="8382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000500" y="8382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914900" y="8382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829300" y="838200"/>
              <a:ext cx="914400" cy="914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Diesel </a:t>
              </a:r>
            </a:p>
            <a:p>
              <a:pPr algn="ctr"/>
              <a:r>
                <a:rPr lang="en-US" sz="1200" dirty="0" smtClean="0"/>
                <a:t>Bunk</a:t>
              </a:r>
              <a:endParaRPr lang="en-US" sz="1200" dirty="0"/>
            </a:p>
          </p:txBody>
        </p:sp>
        <p:pic>
          <p:nvPicPr>
            <p:cNvPr id="46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6555" y="912945"/>
              <a:ext cx="438150" cy="273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5982" y="902554"/>
              <a:ext cx="438150" cy="273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2100" y="892163"/>
              <a:ext cx="438150" cy="273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7182" y="857683"/>
              <a:ext cx="457200" cy="318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7700" y="877848"/>
              <a:ext cx="457200" cy="318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889" y="3464737"/>
            <a:ext cx="531261" cy="46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ight Arrow 52"/>
          <p:cNvSpPr/>
          <p:nvPr/>
        </p:nvSpPr>
        <p:spPr>
          <a:xfrm>
            <a:off x="3388913" y="3539367"/>
            <a:ext cx="1716487" cy="31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048000" y="3908529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876800" y="3925846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249382" y="5485299"/>
            <a:ext cx="6438900" cy="914400"/>
            <a:chOff x="304800" y="838200"/>
            <a:chExt cx="6438900" cy="914400"/>
          </a:xfrm>
        </p:grpSpPr>
        <p:sp>
          <p:nvSpPr>
            <p:cNvPr id="58" name="Rectangle 57"/>
            <p:cNvSpPr/>
            <p:nvPr/>
          </p:nvSpPr>
          <p:spPr>
            <a:xfrm>
              <a:off x="304800" y="838200"/>
              <a:ext cx="914400" cy="9144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Gasoline Bunk</a:t>
              </a:r>
              <a:endParaRPr lang="en-US" sz="12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239982" y="8382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154382" y="8382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068782" y="8382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000500" y="8382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914900" y="8382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829300" y="838200"/>
              <a:ext cx="914400" cy="914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Diesel </a:t>
              </a:r>
            </a:p>
            <a:p>
              <a:pPr algn="ctr"/>
              <a:r>
                <a:rPr lang="en-US" sz="1200" dirty="0" smtClean="0"/>
                <a:t>Bunk</a:t>
              </a:r>
              <a:endParaRPr lang="en-US" sz="1200" dirty="0"/>
            </a:p>
          </p:txBody>
        </p:sp>
        <p:pic>
          <p:nvPicPr>
            <p:cNvPr id="65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6555" y="912945"/>
              <a:ext cx="438150" cy="273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5982" y="902554"/>
              <a:ext cx="438150" cy="273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2100" y="892163"/>
              <a:ext cx="438150" cy="273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7182" y="857683"/>
              <a:ext cx="457200" cy="318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7700" y="877848"/>
              <a:ext cx="457200" cy="318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005" y="4996111"/>
            <a:ext cx="531261" cy="46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Rectangle 70"/>
          <p:cNvSpPr/>
          <p:nvPr/>
        </p:nvSpPr>
        <p:spPr>
          <a:xfrm>
            <a:off x="3030682" y="5462601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4859482" y="5479918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3" name="Right Arrow 72"/>
          <p:cNvSpPr/>
          <p:nvPr/>
        </p:nvSpPr>
        <p:spPr>
          <a:xfrm>
            <a:off x="5316682" y="5145371"/>
            <a:ext cx="823888" cy="31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2286000" y="304800"/>
            <a:ext cx="204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Initial positions of cars and Robot</a:t>
            </a:r>
            <a:endParaRPr lang="en-US" sz="12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4359354" y="304800"/>
            <a:ext cx="1233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Example:2</a:t>
            </a:r>
            <a:endParaRPr 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6934200" y="1035448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Initial position of cars and robot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4267200" y="2020442"/>
            <a:ext cx="102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MOVE-1</a:t>
            </a:r>
            <a:endParaRPr 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6934200" y="2542238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Distance covered </a:t>
            </a:r>
            <a:r>
              <a:rPr lang="en-US" sz="1200" b="1" dirty="0" smtClean="0"/>
              <a:t> =3 </a:t>
            </a:r>
            <a:r>
              <a:rPr lang="en-US" sz="1200" dirty="0" smtClean="0"/>
              <a:t>(gasoline bunk to  3rd car)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6934200" y="4110335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Distance covered </a:t>
            </a:r>
            <a:r>
              <a:rPr lang="en-US" sz="1200" b="1" dirty="0" smtClean="0"/>
              <a:t> =3+2=5 </a:t>
            </a:r>
            <a:r>
              <a:rPr lang="en-US" sz="1200" dirty="0" smtClean="0"/>
              <a:t>(3rd car to 5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car)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7010400" y="5558135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Distance covered </a:t>
            </a:r>
            <a:r>
              <a:rPr lang="en-US" sz="1200" b="1" dirty="0" smtClean="0"/>
              <a:t> =5+1=6 </a:t>
            </a:r>
            <a:r>
              <a:rPr lang="en-US" sz="1200" dirty="0" smtClean="0"/>
              <a:t>(5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car to Diesel bunk</a:t>
            </a:r>
            <a:r>
              <a:rPr lang="en-US" sz="1200" dirty="0"/>
              <a:t>). So </a:t>
            </a:r>
            <a:r>
              <a:rPr lang="en-US" sz="1200" b="1" dirty="0" smtClean="0"/>
              <a:t>14</a:t>
            </a:r>
            <a:r>
              <a:rPr lang="en-US" sz="1200" dirty="0" smtClean="0"/>
              <a:t> </a:t>
            </a:r>
            <a:r>
              <a:rPr lang="en-US" sz="1200" dirty="0"/>
              <a:t>is the shortest distance among all the available options possible</a:t>
            </a:r>
          </a:p>
          <a:p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1906732" y="3559482"/>
            <a:ext cx="102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MOVE-2</a:t>
            </a:r>
            <a:endParaRPr 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1981200" y="5133201"/>
            <a:ext cx="102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MOVE-3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1068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9382" y="730012"/>
            <a:ext cx="6438900" cy="914400"/>
            <a:chOff x="304800" y="838200"/>
            <a:chExt cx="6438900" cy="914400"/>
          </a:xfrm>
        </p:grpSpPr>
        <p:sp>
          <p:nvSpPr>
            <p:cNvPr id="5" name="Rectangle 4"/>
            <p:cNvSpPr/>
            <p:nvPr/>
          </p:nvSpPr>
          <p:spPr>
            <a:xfrm>
              <a:off x="304800" y="838200"/>
              <a:ext cx="914400" cy="9144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Gasoline Bunk</a:t>
              </a:r>
              <a:endParaRPr lang="en-US" sz="1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239982" y="8382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54382" y="8382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68782" y="8382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000500" y="8382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14900" y="8382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29300" y="838200"/>
              <a:ext cx="914400" cy="914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Diesel </a:t>
              </a:r>
            </a:p>
            <a:p>
              <a:pPr algn="ctr"/>
              <a:r>
                <a:rPr lang="en-US" sz="1200" dirty="0" smtClean="0"/>
                <a:t>Bunk</a:t>
              </a:r>
              <a:endParaRPr lang="en-US" sz="1200" dirty="0"/>
            </a:p>
          </p:txBody>
        </p:sp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6555" y="912945"/>
              <a:ext cx="438150" cy="273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5982" y="902554"/>
              <a:ext cx="438150" cy="273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2100" y="892163"/>
              <a:ext cx="438150" cy="273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7182" y="857683"/>
              <a:ext cx="457200" cy="318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7700" y="877848"/>
              <a:ext cx="457200" cy="318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1" y="117272"/>
            <a:ext cx="531261" cy="46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030682" y="707314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859482" y="724631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flipH="1">
            <a:off x="4526973" y="179618"/>
            <a:ext cx="1696723" cy="31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953512" y="728096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04800" y="2254012"/>
            <a:ext cx="6438900" cy="914400"/>
            <a:chOff x="304800" y="838200"/>
            <a:chExt cx="6438900" cy="914400"/>
          </a:xfrm>
        </p:grpSpPr>
        <p:sp>
          <p:nvSpPr>
            <p:cNvPr id="23" name="Rectangle 22"/>
            <p:cNvSpPr/>
            <p:nvPr/>
          </p:nvSpPr>
          <p:spPr>
            <a:xfrm>
              <a:off x="304800" y="838200"/>
              <a:ext cx="914400" cy="9144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Gasoline Bunk</a:t>
              </a:r>
              <a:endParaRPr lang="en-US" sz="12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39982" y="8382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54382" y="8382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68782" y="8382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00500" y="8382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14900" y="8382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829300" y="838200"/>
              <a:ext cx="914400" cy="914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Diesel </a:t>
              </a:r>
            </a:p>
            <a:p>
              <a:pPr algn="ctr"/>
              <a:r>
                <a:rPr lang="en-US" sz="1200" dirty="0" smtClean="0"/>
                <a:t>Bunk</a:t>
              </a:r>
              <a:endParaRPr lang="en-US" sz="1200" dirty="0"/>
            </a:p>
          </p:txBody>
        </p:sp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6555" y="912945"/>
              <a:ext cx="438150" cy="273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5982" y="902554"/>
              <a:ext cx="438150" cy="273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2100" y="892163"/>
              <a:ext cx="438150" cy="273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7182" y="857683"/>
              <a:ext cx="457200" cy="318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7700" y="877848"/>
              <a:ext cx="457200" cy="318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551" y="1764824"/>
            <a:ext cx="531261" cy="46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3086100" y="2231314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914900" y="2248631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 flipH="1">
            <a:off x="1943099" y="1872520"/>
            <a:ext cx="2514600" cy="31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008930" y="2252096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219200" y="2248631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249382" y="3778012"/>
            <a:ext cx="6570518" cy="914400"/>
            <a:chOff x="304800" y="838200"/>
            <a:chExt cx="6438900" cy="914400"/>
          </a:xfrm>
        </p:grpSpPr>
        <p:sp>
          <p:nvSpPr>
            <p:cNvPr id="42" name="Rectangle 41"/>
            <p:cNvSpPr/>
            <p:nvPr/>
          </p:nvSpPr>
          <p:spPr>
            <a:xfrm>
              <a:off x="304800" y="838200"/>
              <a:ext cx="914400" cy="9144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Gasoline Bunk</a:t>
              </a:r>
              <a:endParaRPr lang="en-US" sz="12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239982" y="8382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154382" y="8382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68782" y="8382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00500" y="8382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914900" y="8382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829300" y="838200"/>
              <a:ext cx="914400" cy="914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Diesel </a:t>
              </a:r>
            </a:p>
            <a:p>
              <a:pPr algn="ctr"/>
              <a:r>
                <a:rPr lang="en-US" sz="1200" dirty="0" smtClean="0"/>
                <a:t>Bunk</a:t>
              </a:r>
              <a:endParaRPr lang="en-US" sz="1200" dirty="0"/>
            </a:p>
          </p:txBody>
        </p:sp>
        <p:pic>
          <p:nvPicPr>
            <p:cNvPr id="49" name="Picture 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6555" y="912945"/>
              <a:ext cx="438150" cy="273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5982" y="902554"/>
              <a:ext cx="438150" cy="273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2100" y="892163"/>
              <a:ext cx="438150" cy="273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Picture 6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7182" y="857683"/>
              <a:ext cx="457200" cy="318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6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7700" y="877848"/>
              <a:ext cx="457200" cy="318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51" y="3288824"/>
            <a:ext cx="531261" cy="46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Rectangle 54"/>
          <p:cNvSpPr/>
          <p:nvPr/>
        </p:nvSpPr>
        <p:spPr>
          <a:xfrm>
            <a:off x="3086100" y="3778827"/>
            <a:ext cx="9906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991100" y="3772631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7" name="Right Arrow 56"/>
          <p:cNvSpPr/>
          <p:nvPr/>
        </p:nvSpPr>
        <p:spPr>
          <a:xfrm flipH="1">
            <a:off x="952500" y="3395316"/>
            <a:ext cx="571500" cy="31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085130" y="3776096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1203680" y="3772631"/>
            <a:ext cx="100612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249382" y="5181600"/>
            <a:ext cx="6570518" cy="914400"/>
            <a:chOff x="304800" y="838200"/>
            <a:chExt cx="6438900" cy="914400"/>
          </a:xfrm>
        </p:grpSpPr>
        <p:sp>
          <p:nvSpPr>
            <p:cNvPr id="61" name="Rectangle 60"/>
            <p:cNvSpPr/>
            <p:nvPr/>
          </p:nvSpPr>
          <p:spPr>
            <a:xfrm>
              <a:off x="304800" y="838200"/>
              <a:ext cx="914400" cy="9144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Gasoline Bunk</a:t>
              </a:r>
              <a:endParaRPr lang="en-US" sz="12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239982" y="8382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154382" y="8382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068782" y="8382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000500" y="8382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914900" y="8382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829300" y="838200"/>
              <a:ext cx="914400" cy="914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Diesel </a:t>
              </a:r>
            </a:p>
            <a:p>
              <a:pPr algn="ctr"/>
              <a:r>
                <a:rPr lang="en-US" sz="1200" dirty="0" smtClean="0"/>
                <a:t>Bunk</a:t>
              </a:r>
              <a:endParaRPr lang="en-US" sz="1200" dirty="0"/>
            </a:p>
          </p:txBody>
        </p:sp>
        <p:pic>
          <p:nvPicPr>
            <p:cNvPr id="68" name="Picture 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6555" y="912945"/>
              <a:ext cx="438150" cy="273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" name="Picture 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5982" y="902554"/>
              <a:ext cx="438150" cy="273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Picture 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2100" y="892163"/>
              <a:ext cx="438150" cy="273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Picture 6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7182" y="857683"/>
              <a:ext cx="457200" cy="318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" name="Picture 6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7700" y="877848"/>
              <a:ext cx="457200" cy="318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739" y="4748291"/>
            <a:ext cx="531261" cy="46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/>
          <p:cNvSpPr/>
          <p:nvPr/>
        </p:nvSpPr>
        <p:spPr>
          <a:xfrm>
            <a:off x="3162300" y="5158902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4991100" y="5176219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6" name="Right Arrow 75"/>
          <p:cNvSpPr/>
          <p:nvPr/>
        </p:nvSpPr>
        <p:spPr>
          <a:xfrm>
            <a:off x="952499" y="4841283"/>
            <a:ext cx="1564239" cy="31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085130" y="5179684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1182473" y="5176219"/>
            <a:ext cx="1027327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2230582" y="5158902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6844145" y="931354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Distance covered </a:t>
            </a:r>
            <a:r>
              <a:rPr lang="en-US" sz="1200" b="1" dirty="0" smtClean="0"/>
              <a:t> =6+2=8 </a:t>
            </a:r>
            <a:r>
              <a:rPr lang="en-US" sz="1200" dirty="0" smtClean="0"/>
              <a:t>(Diesel bunk to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car)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6934200" y="2403764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Distance covered </a:t>
            </a:r>
            <a:r>
              <a:rPr lang="en-US" sz="1200" b="1" dirty="0" smtClean="0"/>
              <a:t> =8+3=11 </a:t>
            </a:r>
            <a:r>
              <a:rPr lang="en-US" sz="1200" dirty="0" smtClean="0"/>
              <a:t>(4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car to 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car)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7086600" y="39624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Distance covered </a:t>
            </a:r>
            <a:r>
              <a:rPr lang="en-US" sz="1200" b="1" dirty="0" smtClean="0"/>
              <a:t> =11+1=12 </a:t>
            </a:r>
            <a:r>
              <a:rPr lang="en-US" sz="1200" dirty="0" smtClean="0"/>
              <a:t>(1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car to gasoline bunk)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7086600" y="5329535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Distance covered </a:t>
            </a:r>
            <a:r>
              <a:rPr lang="en-US" sz="1200" b="1" dirty="0" smtClean="0"/>
              <a:t> =12+2=14 </a:t>
            </a:r>
            <a:r>
              <a:rPr lang="en-US" sz="1200" dirty="0" smtClean="0"/>
              <a:t>(gasoline bunk to 2</a:t>
            </a:r>
            <a:r>
              <a:rPr lang="en-US" sz="1200" baseline="30000" dirty="0" smtClean="0"/>
              <a:t>nd</a:t>
            </a:r>
            <a:r>
              <a:rPr lang="en-US" sz="1200" dirty="0" smtClean="0"/>
              <a:t> car)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1670225" y="291772"/>
            <a:ext cx="102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MOVE-4</a:t>
            </a:r>
            <a:endParaRPr lang="en-US" sz="12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802332" y="1847138"/>
            <a:ext cx="102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MOVE-5</a:t>
            </a:r>
            <a:endParaRPr lang="en-US" sz="12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1943100" y="3429000"/>
            <a:ext cx="102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MOVE-6</a:t>
            </a:r>
            <a:endParaRPr lang="en-US" sz="12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3467100" y="4828401"/>
            <a:ext cx="102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MOVE-7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5150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Approach-1: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3276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We should always start from the Gasoline station.</a:t>
            </a:r>
          </a:p>
          <a:p>
            <a:r>
              <a:rPr lang="en-US" sz="1800" dirty="0" smtClean="0"/>
              <a:t>Once we fuel any car, we have 3 options to perform.</a:t>
            </a:r>
          </a:p>
          <a:p>
            <a:pPr marL="0" indent="0">
              <a:buNone/>
            </a:pPr>
            <a:r>
              <a:rPr lang="en-US" sz="1800" dirty="0" smtClean="0"/>
              <a:t>	1) Fuel next car(gasoline or Diesel car, with all the combinations)</a:t>
            </a:r>
          </a:p>
          <a:p>
            <a:pPr marL="0" indent="0">
              <a:buNone/>
            </a:pPr>
            <a:r>
              <a:rPr lang="en-US" sz="1800" dirty="0" smtClean="0"/>
              <a:t>	2) Go to Gasoline station and start refueling </a:t>
            </a:r>
          </a:p>
          <a:p>
            <a:pPr marL="0" indent="0">
              <a:buNone/>
            </a:pPr>
            <a:r>
              <a:rPr lang="en-US" sz="1800" dirty="0" smtClean="0"/>
              <a:t>	3) Go to Diesel station and start fueling. </a:t>
            </a:r>
          </a:p>
          <a:p>
            <a:pPr marL="0" indent="0">
              <a:buNone/>
            </a:pPr>
            <a:r>
              <a:rPr lang="en-US" sz="1800" dirty="0" smtClean="0"/>
              <a:t>Keep updating the distances as we move, once all cars are over, store  result in global variable , if we find optimal distance with the current combination than the previous combinations. </a:t>
            </a:r>
          </a:p>
          <a:p>
            <a:pPr marL="0" indent="0">
              <a:buNone/>
            </a:pPr>
            <a:r>
              <a:rPr lang="en-US" sz="1800" dirty="0" smtClean="0"/>
              <a:t>Solution is attached: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105433"/>
              </p:ext>
            </p:extLst>
          </p:nvPr>
        </p:nvGraphicFramePr>
        <p:xfrm>
          <a:off x="3048000" y="3505200"/>
          <a:ext cx="143351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Packager Shell Object" showAsIcon="1" r:id="rId3" imgW="1433880" imgH="686880" progId="Package">
                  <p:embed/>
                </p:oleObj>
              </mc:Choice>
              <mc:Fallback>
                <p:oleObj name="Packager Shell Object" showAsIcon="1" r:id="rId3" imgW="143388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0" y="3505200"/>
                        <a:ext cx="1433513" cy="68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144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Image result for gas station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7" y="2783840"/>
            <a:ext cx="1026160" cy="1026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" y="4800600"/>
            <a:ext cx="1447800" cy="1447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09800" y="8382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Robot has Two Functions in the problem statement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62200" y="2685871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Robot @ Pump </a:t>
            </a:r>
          </a:p>
          <a:p>
            <a:r>
              <a:rPr lang="en-US" dirty="0" smtClean="0"/>
              <a:t>Fill 2 Units of Fuel</a:t>
            </a:r>
          </a:p>
          <a:p>
            <a:r>
              <a:rPr lang="en-US" dirty="0" smtClean="0"/>
              <a:t>Move in next direction</a:t>
            </a:r>
          </a:p>
          <a:p>
            <a:r>
              <a:rPr lang="en-US" dirty="0" smtClean="0"/>
              <a:t>Increment count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62200" y="4191000"/>
            <a:ext cx="5486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Robot @ Car</a:t>
            </a:r>
          </a:p>
          <a:p>
            <a:r>
              <a:rPr lang="en-US" dirty="0" smtClean="0"/>
              <a:t>If fuel carried by  robot and car not same</a:t>
            </a:r>
          </a:p>
          <a:p>
            <a:r>
              <a:rPr lang="en-US" dirty="0"/>
              <a:t>	</a:t>
            </a:r>
            <a:r>
              <a:rPr lang="en-US" dirty="0" smtClean="0"/>
              <a:t>increment count</a:t>
            </a:r>
          </a:p>
          <a:p>
            <a:r>
              <a:rPr lang="en-US" dirty="0" smtClean="0"/>
              <a:t>If fuel carried by  robot and car is same </a:t>
            </a:r>
            <a:r>
              <a:rPr lang="en-US" dirty="0" err="1" smtClean="0"/>
              <a:t>same</a:t>
            </a:r>
            <a:endParaRPr lang="en-US" dirty="0" smtClean="0"/>
          </a:p>
          <a:p>
            <a:r>
              <a:rPr lang="en-US" dirty="0" smtClean="0"/>
              <a:t>3 decisions</a:t>
            </a:r>
          </a:p>
          <a:p>
            <a:r>
              <a:rPr lang="en-US" dirty="0"/>
              <a:t>	</a:t>
            </a:r>
            <a:r>
              <a:rPr lang="en-US" dirty="0" smtClean="0"/>
              <a:t>Don’t fill Fuel, continue to next car</a:t>
            </a:r>
          </a:p>
          <a:p>
            <a:r>
              <a:rPr lang="en-US" dirty="0" smtClean="0"/>
              <a:t>	Fill the fuel and continue to next car</a:t>
            </a:r>
          </a:p>
          <a:p>
            <a:r>
              <a:rPr lang="en-US" dirty="0" smtClean="0"/>
              <a:t>	Fill the fuel and continue backward</a:t>
            </a:r>
          </a:p>
          <a:p>
            <a:r>
              <a:rPr lang="en-US" dirty="0" smtClean="0"/>
              <a:t>Increment count 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73" y="1648691"/>
            <a:ext cx="645160" cy="6451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21" y="1746766"/>
            <a:ext cx="723900" cy="723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1752600"/>
            <a:ext cx="723900" cy="723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752600"/>
            <a:ext cx="723900" cy="723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1752600"/>
            <a:ext cx="723900" cy="7239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1752600"/>
            <a:ext cx="723900" cy="7239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640" y="1676400"/>
            <a:ext cx="645160" cy="6451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016" y="2052993"/>
            <a:ext cx="293402" cy="2934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398" y="2057400"/>
            <a:ext cx="293402" cy="2934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398" y="2068798"/>
            <a:ext cx="293402" cy="29340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398" y="2057400"/>
            <a:ext cx="293402" cy="29340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068798"/>
            <a:ext cx="293402" cy="29340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55575" y="973502"/>
            <a:ext cx="950133" cy="468060"/>
          </a:xfrm>
          <a:prstGeom prst="rect">
            <a:avLst/>
          </a:prstGeom>
        </p:spPr>
      </p:pic>
      <p:sp>
        <p:nvSpPr>
          <p:cNvPr id="26" name="Title 1"/>
          <p:cNvSpPr txBox="1">
            <a:spLocks/>
          </p:cNvSpPr>
          <p:nvPr/>
        </p:nvSpPr>
        <p:spPr>
          <a:xfrm>
            <a:off x="239799" y="237549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Approach-2: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4889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559</Words>
  <Application>Microsoft Office PowerPoint</Application>
  <PresentationFormat>On-screen Show (4:3)</PresentationFormat>
  <Paragraphs>335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Package</vt:lpstr>
      <vt:lpstr>Robot Car Fueling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Approach-1: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Chandrashekhar S Byadgi (11534915)</dc:creator>
  <cp:lastModifiedBy>Chandrashekhar S Byadgi (11534915)</cp:lastModifiedBy>
  <cp:revision>57</cp:revision>
  <dcterms:created xsi:type="dcterms:W3CDTF">2006-08-16T00:00:00Z</dcterms:created>
  <dcterms:modified xsi:type="dcterms:W3CDTF">2016-09-23T09:21:29Z</dcterms:modified>
</cp:coreProperties>
</file>