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8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964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505200" y="1287846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709612" y="1417283"/>
            <a:ext cx="7629525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i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i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90800" y="3289242"/>
            <a:ext cx="861060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/>
              <a:t>: </a:t>
            </a:r>
            <a:r>
              <a:rPr lang="en-US" sz="2400" smtClean="0"/>
              <a:t>YOGITH S</a:t>
            </a:r>
            <a:endParaRPr lang="en-US" sz="2400" dirty="0"/>
          </a:p>
          <a:p>
            <a:r>
              <a:rPr lang="en-US" sz="2400" dirty="0"/>
              <a:t>REGISTER NO AND NMID</a:t>
            </a:r>
            <a:r>
              <a:rPr lang="en-US" sz="2400"/>
              <a:t>: </a:t>
            </a:r>
            <a:r>
              <a:rPr lang="en-US" sz="2400"/>
              <a:t>2422K0114</a:t>
            </a:r>
            <a:r>
              <a:rPr lang="en-US" sz="2400"/>
              <a:t>, </a:t>
            </a:r>
            <a:r>
              <a:rPr lang="en-US" sz="2400" smtClean="0"/>
              <a:t>ASBRUAZ2422K0114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</a:t>
            </a:r>
            <a:r>
              <a:rPr lang="en-US" sz="2400"/>
              <a:t>: </a:t>
            </a:r>
            <a:r>
              <a:rPr lang="en-US" sz="2400" smtClean="0"/>
              <a:t>BSC(Computer Science)</a:t>
            </a:r>
            <a:endParaRPr lang="en-US" sz="2400" dirty="0"/>
          </a:p>
          <a:p>
            <a:r>
              <a:rPr lang="en-US" sz="2400" smtClean="0"/>
              <a:t>COLLEGE:KPR COLLEGE OF SCIENCE AND RESEARCH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406994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7"/>
            <a:ext cx="9394825" cy="47333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</a:t>
            </a:r>
            <a:r>
              <a:rPr lang="en-IN" sz="4250" spc="15"/>
              <a:t>AND </a:t>
            </a:r>
            <a:r>
              <a:rPr lang="en-IN" sz="4250" spc="15" smtClean="0"/>
              <a:t>SCREENSHOTS</a:t>
            </a:r>
            <a:br>
              <a:rPr lang="en-IN" sz="4250" spc="15" smtClean="0"/>
            </a:br>
            <a:r>
              <a:rPr lang="en-IN" sz="2400" b="0" spc="15"/>
              <a:t/>
            </a:r>
            <a:br>
              <a:rPr lang="en-IN" sz="2400" b="0" spc="15"/>
            </a:br>
            <a:r>
              <a:rPr lang="en-US" sz="2400" b="0" spc="15"/>
              <a:t>Example Results:Customer Churn Model – Achieved 87% accuracy, reducing customer loss by 15%Sentiment Analysis – Classified reviews with 92% accuracy; improved customer engagement metricsForecasting Model – Predicted next-quarter sales with a margin of error &lt;</a:t>
            </a:r>
            <a:r>
              <a:rPr lang="en-US" sz="2400" b="0" spc="15"/>
              <a:t>5</a:t>
            </a:r>
            <a:r>
              <a:rPr lang="en-US" sz="2400" b="0" spc="15" smtClean="0"/>
              <a:t>%</a:t>
            </a:r>
            <a:br>
              <a:rPr lang="en-US" sz="2400" b="0" spc="15" smtClean="0"/>
            </a:br>
            <a:r>
              <a:rPr lang="en-US" sz="2400" b="0" spc="15"/>
              <a:t> </a:t>
            </a:r>
            <a:r>
              <a:rPr lang="en-US" sz="2400" b="0" spc="15"/>
              <a:t>               📸 Screenshots (</a:t>
            </a:r>
            <a:r>
              <a:rPr lang="en-US" sz="2400" b="0" spc="15"/>
              <a:t>Examples</a:t>
            </a:r>
            <a:r>
              <a:rPr lang="en-US" sz="2400" b="0" spc="15" smtClean="0"/>
              <a:t>)</a:t>
            </a:r>
            <a:br>
              <a:rPr lang="en-US" sz="2400" b="0" spc="15" smtClean="0"/>
            </a:br>
            <a:r>
              <a:rPr lang="en-US" sz="2400" b="0" spc="15"/>
              <a:t> </a:t>
            </a:r>
            <a:r>
              <a:rPr lang="en-US" sz="2400" b="0" spc="15" smtClean="0"/>
              <a:t>                1</a:t>
            </a:r>
            <a:r>
              <a:rPr lang="en-US" sz="2400" b="0" spc="15"/>
              <a:t>. Confusion Matrix &amp; </a:t>
            </a:r>
            <a:r>
              <a:rPr lang="en-US" sz="2400" b="0" spc="15"/>
              <a:t>ROC </a:t>
            </a:r>
            <a:r>
              <a:rPr lang="en-US" sz="2400" b="0" spc="15" smtClean="0"/>
              <a:t>Curve</a:t>
            </a:r>
            <a:br>
              <a:rPr lang="en-US" sz="2400" b="0" spc="15" smtClean="0"/>
            </a:br>
            <a:r>
              <a:rPr lang="en-US" sz="2400" b="0" spc="15"/>
              <a:t> </a:t>
            </a:r>
            <a:r>
              <a:rPr lang="en-US" sz="2400" b="0" spc="15" smtClean="0"/>
              <a:t>                2</a:t>
            </a:r>
            <a:r>
              <a:rPr lang="en-US" sz="2400" b="0" spc="15"/>
              <a:t>. Interactive Power </a:t>
            </a:r>
            <a:r>
              <a:rPr lang="en-US" sz="2400" b="0" spc="15"/>
              <a:t>BI </a:t>
            </a:r>
            <a:r>
              <a:rPr lang="en-US" sz="2400" b="0" spc="15" smtClean="0"/>
              <a:t>Dashboard</a:t>
            </a:r>
            <a:br>
              <a:rPr lang="en-US" sz="2400" b="0" spc="15" smtClean="0"/>
            </a:br>
            <a:r>
              <a:rPr lang="en-US" sz="2400" b="0" spc="15"/>
              <a:t> </a:t>
            </a:r>
            <a:r>
              <a:rPr lang="en-US" sz="2400" b="0" spc="15" smtClean="0"/>
              <a:t>                3</a:t>
            </a:r>
            <a:r>
              <a:rPr lang="en-US" sz="2400" b="0" spc="15"/>
              <a:t>. Feature </a:t>
            </a:r>
            <a:r>
              <a:rPr lang="en-US" sz="2400" b="0" spc="15"/>
              <a:t>Importance </a:t>
            </a:r>
            <a:r>
              <a:rPr lang="en-US" sz="2400" b="0" spc="15" smtClean="0"/>
              <a:t>Graphs</a:t>
            </a:r>
            <a:br>
              <a:rPr lang="en-US" sz="2400" b="0" spc="15" smtClean="0"/>
            </a:br>
            <a:r>
              <a:rPr lang="en-US" sz="2400" b="0" spc="15"/>
              <a:t> </a:t>
            </a:r>
            <a:r>
              <a:rPr lang="en-US" sz="2400" b="0" spc="15" smtClean="0"/>
              <a:t>                4</a:t>
            </a:r>
            <a:r>
              <a:rPr lang="en-US" sz="2400" b="0" spc="15"/>
              <a:t>. Model Deployment Interface (Web App Screenshot)</a:t>
            </a:r>
            <a:endParaRPr sz="2400" b="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433019"/>
            <a:ext cx="9296400" cy="33374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mtClean="0"/>
              <a:t>CONCLUSION</a:t>
            </a:r>
            <a:br>
              <a:rPr lang="en-IN" smtClean="0"/>
            </a:br>
            <a:r>
              <a:rPr lang="en-IN"/>
              <a:t/>
            </a:r>
            <a:br>
              <a:rPr lang="en-IN"/>
            </a:br>
            <a:r>
              <a:rPr lang="en-US" sz="2400" b="0"/>
              <a:t>This portfolio highlights my capability to extract insights from data, create scalable predictive models, and deploy end-to-end solutions. By combining technical expertise with business understanding, these projects demonstrate the transformative potential of data science in real-world applications.</a:t>
            </a:r>
            <a:endParaRPr sz="2400" b="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5896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6"/>
            <a:ext cx="9547225" cy="26327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IN" sz="4250" spc="5" smtClean="0"/>
              <a:t/>
            </a:r>
            <a:br>
              <a:rPr lang="en-IN" sz="4250" spc="5" smtClean="0"/>
            </a:br>
            <a:r>
              <a:rPr lang="en-IN" sz="4250" spc="5"/>
              <a:t/>
            </a:r>
            <a:br>
              <a:rPr lang="en-IN" sz="4250" spc="5"/>
            </a:br>
            <a:r>
              <a:rPr lang="en-IN" sz="4250" spc="5" smtClean="0"/>
              <a:t/>
            </a:r>
            <a:br>
              <a:rPr lang="en-IN" sz="4250" spc="5" smtClean="0"/>
            </a:br>
            <a:r>
              <a:rPr lang="en-IN" sz="4250" spc="5" smtClean="0"/>
              <a:t>Data Science Portfolio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600" y="3584684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8843328" cy="44255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/>
              <a:t>	</a:t>
            </a:r>
            <a:r>
              <a:rPr sz="4250" spc="10" smtClean="0"/>
              <a:t>S</a:t>
            </a:r>
            <a:r>
              <a:rPr sz="4250" spc="-370" smtClean="0"/>
              <a:t>T</a:t>
            </a:r>
            <a:r>
              <a:rPr sz="4250" spc="-375" smtClean="0"/>
              <a:t>A</a:t>
            </a:r>
            <a:r>
              <a:rPr sz="4250" spc="15" smtClean="0"/>
              <a:t>T</a:t>
            </a:r>
            <a:r>
              <a:rPr sz="4250" spc="-10" smtClean="0"/>
              <a:t>E</a:t>
            </a:r>
            <a:r>
              <a:rPr sz="4250" spc="-20" smtClean="0"/>
              <a:t>ME</a:t>
            </a:r>
            <a:r>
              <a:rPr sz="4250" spc="10" smtClean="0"/>
              <a:t>NT</a:t>
            </a:r>
            <a:r>
              <a:rPr lang="en-IN" sz="4250" spc="10" smtClean="0"/>
              <a:t/>
            </a:r>
            <a:br>
              <a:rPr lang="en-IN" sz="4250" spc="10" smtClean="0"/>
            </a:br>
            <a:r>
              <a:rPr lang="en-IN" sz="2800" spc="10" smtClean="0"/>
              <a:t/>
            </a:r>
            <a:br>
              <a:rPr lang="en-IN" sz="2800" spc="10" smtClean="0"/>
            </a:br>
            <a:r>
              <a:rPr lang="en-US" sz="2400" b="0" spc="10"/>
              <a:t>Modern industries generate massive amounts of data daily, yet decision-making often remains reactive rather than proactive. There’s a critical need for data-driven insights to:Predict future trendsDetect anomaliesOptimize processesEnhance </a:t>
            </a:r>
            <a:r>
              <a:rPr lang="en-US" sz="2400" b="0" spc="10"/>
              <a:t>user </a:t>
            </a:r>
            <a:r>
              <a:rPr lang="en-US" sz="2400" b="0" spc="10" smtClean="0"/>
              <a:t>experiences.</a:t>
            </a:r>
            <a:br>
              <a:rPr lang="en-US" sz="2400" b="0" spc="10" smtClean="0"/>
            </a:br>
            <a:r>
              <a:rPr lang="en-US" sz="2400" b="0" spc="10" smtClean="0"/>
              <a:t>This </a:t>
            </a:r>
            <a:r>
              <a:rPr lang="en-US" sz="2400" b="0" spc="10"/>
              <a:t>portfolio </a:t>
            </a:r>
            <a:r>
              <a:rPr lang="en-US" sz="2400" b="0" spc="10" smtClean="0"/>
              <a:t>demonstrates real-world</a:t>
            </a:r>
            <a:br>
              <a:rPr lang="en-US" sz="2400" b="0" spc="10" smtClean="0"/>
            </a:br>
            <a:r>
              <a:rPr lang="en-US" sz="2400" b="0" spc="10" smtClean="0"/>
              <a:t>data </a:t>
            </a:r>
            <a:r>
              <a:rPr lang="en-US" sz="2400" b="0" spc="10"/>
              <a:t>science solutions that solve these business problems by leveraging statistical </a:t>
            </a:r>
            <a:r>
              <a:rPr lang="en-US" sz="2400" b="0" spc="10"/>
              <a:t>modeling</a:t>
            </a:r>
            <a:r>
              <a:rPr lang="en-US" sz="2400" b="0" spc="10" smtClean="0"/>
              <a:t>,</a:t>
            </a:r>
            <a:br>
              <a:rPr lang="en-US" sz="2400" b="0" spc="10" smtClean="0"/>
            </a:br>
            <a:r>
              <a:rPr lang="en-US" sz="2400" b="0" spc="10" smtClean="0"/>
              <a:t> </a:t>
            </a:r>
            <a:r>
              <a:rPr lang="en-US" sz="2400" b="0" spc="10"/>
              <a:t>machine learning, and visualization.</a:t>
            </a:r>
            <a:endParaRPr sz="2400" b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8480425" cy="464870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</a:t>
            </a:r>
            <a:r>
              <a:rPr sz="4250" spc="5"/>
              <a:t>	</a:t>
            </a:r>
            <a:r>
              <a:rPr sz="4250" spc="-20" smtClean="0"/>
              <a:t>OVERVIEW</a:t>
            </a:r>
            <a:r>
              <a:rPr lang="en-IN" sz="4250" spc="-20" smtClean="0"/>
              <a:t/>
            </a:r>
            <a:br>
              <a:rPr lang="en-IN" sz="4250" spc="-20" smtClean="0"/>
            </a:br>
            <a:r>
              <a:rPr lang="en-IN" sz="4250" spc="-20" smtClean="0"/>
              <a:t/>
            </a:r>
            <a:br>
              <a:rPr lang="en-IN" sz="4250" spc="-20" smtClean="0"/>
            </a:br>
            <a:r>
              <a:rPr lang="en-US" sz="2400" b="0" spc="-20" smtClean="0"/>
              <a:t>This </a:t>
            </a:r>
            <a:r>
              <a:rPr lang="en-US" sz="2400" b="0" spc="-20"/>
              <a:t>portfolio showcases multiple projects reflecting my skills in data wrangling, exploratory data analysis (EDA), predictive modeling, and deployment. Each project is designed to demonstrate:End-to-end data science workflowsBusiness value creation through analyticsScalable and </a:t>
            </a:r>
            <a:r>
              <a:rPr lang="en-US" sz="2400" b="0" spc="-20"/>
              <a:t>interpretable </a:t>
            </a:r>
            <a:r>
              <a:rPr lang="en-US" sz="2400" b="0" spc="-20" smtClean="0"/>
              <a:t>solutions</a:t>
            </a:r>
            <a:br>
              <a:rPr lang="en-US" sz="2400" b="0" spc="-20" smtClean="0"/>
            </a:br>
            <a:r>
              <a:rPr lang="en-US" sz="2400" b="0" spc="-20" smtClean="0"/>
              <a:t>Example </a:t>
            </a:r>
            <a:r>
              <a:rPr lang="en-US" sz="2400" b="0" spc="-20"/>
              <a:t>Projects:1. Customer </a:t>
            </a:r>
            <a:r>
              <a:rPr lang="en-US" sz="2400" b="0" spc="-20"/>
              <a:t>Churn </a:t>
            </a:r>
            <a:r>
              <a:rPr lang="en-US" sz="2400" b="0" spc="-20" smtClean="0"/>
              <a:t>Prediction</a:t>
            </a:r>
            <a:br>
              <a:rPr lang="en-US" sz="2400" b="0" spc="-20" smtClean="0"/>
            </a:br>
            <a:r>
              <a:rPr lang="en-US" sz="2400" b="0" spc="-20" smtClean="0"/>
              <a:t>                           2</a:t>
            </a:r>
            <a:r>
              <a:rPr lang="en-US" sz="2400" b="0" spc="-20"/>
              <a:t>. House </a:t>
            </a:r>
            <a:r>
              <a:rPr lang="en-US" sz="2400" b="0" spc="-20"/>
              <a:t>Price </a:t>
            </a:r>
            <a:r>
              <a:rPr lang="en-US" sz="2400" b="0" spc="-20" smtClean="0"/>
              <a:t>Forecasting</a:t>
            </a:r>
            <a:br>
              <a:rPr lang="en-US" sz="2400" b="0" spc="-20" smtClean="0"/>
            </a:br>
            <a:r>
              <a:rPr lang="en-US" sz="2400" b="0" spc="-20" smtClean="0"/>
              <a:t>                           3</a:t>
            </a:r>
            <a:r>
              <a:rPr lang="en-US" sz="2400" b="0" spc="-20"/>
              <a:t>. Sentiment Analysis on </a:t>
            </a:r>
            <a:r>
              <a:rPr lang="en-US" sz="2400" b="0" spc="-20"/>
              <a:t>Product </a:t>
            </a:r>
            <a:r>
              <a:rPr lang="en-US" sz="2400" b="0" spc="-20" smtClean="0"/>
              <a:t>Reviews</a:t>
            </a:r>
            <a:br>
              <a:rPr lang="en-US" sz="2400" b="0" spc="-20" smtClean="0"/>
            </a:br>
            <a:r>
              <a:rPr lang="en-US" sz="2400" b="0" spc="-20" smtClean="0"/>
              <a:t>                           4</a:t>
            </a:r>
            <a:r>
              <a:rPr lang="en-US" sz="2400" b="0" spc="-20"/>
              <a:t>. Sales Forecasting with Time-Series Models</a:t>
            </a:r>
            <a:endParaRPr sz="2400" b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8977948" cy="32175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</a:t>
            </a:r>
            <a:r>
              <a:rPr sz="3200" spc="5" smtClean="0"/>
              <a:t>?</a:t>
            </a:r>
            <a:r>
              <a:rPr lang="en-IN" sz="3200" spc="5" smtClean="0"/>
              <a:t/>
            </a:r>
            <a:br>
              <a:rPr lang="en-IN" sz="3200" spc="5" smtClean="0"/>
            </a:br>
            <a:r>
              <a:rPr lang="en-IN" sz="3200" spc="5"/>
              <a:t/>
            </a:r>
            <a:br>
              <a:rPr lang="en-IN" sz="3200" spc="5"/>
            </a:br>
            <a:r>
              <a:rPr lang="en-US" sz="2400" b="0" spc="5"/>
              <a:t>The data science solutions showcased here are designed for:Business Leaders – to make informed strategic decisionsData Teams – to integrate scalable models into pipelinesProduct Teams – to improve user experience through insightsCustomers/Clients – to receive personalized recommendations</a:t>
            </a:r>
            <a:endParaRPr sz="2400" b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3931" y="1808835"/>
            <a:ext cx="2695574" cy="324802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838200"/>
            <a:ext cx="10287000" cy="42607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</a:t>
            </a:r>
            <a:r>
              <a:rPr lang="en-IN" sz="3600" spc="10"/>
              <a:t>AND </a:t>
            </a:r>
            <a:r>
              <a:rPr lang="en-IN" sz="3600" spc="10" smtClean="0"/>
              <a:t>TECHNIQUES</a:t>
            </a:r>
            <a:r>
              <a:rPr lang="en-IN" sz="3600" spc="10"/>
              <a:t/>
            </a:r>
            <a:br>
              <a:rPr lang="en-IN" sz="3600" spc="10"/>
            </a:br>
            <a:r>
              <a:rPr lang="en-IN" sz="3600" spc="10" smtClean="0"/>
              <a:t>             </a:t>
            </a:r>
            <a:br>
              <a:rPr lang="en-IN" sz="3600" spc="10" smtClean="0"/>
            </a:br>
            <a:r>
              <a:rPr lang="en-IN" sz="3600" spc="10" smtClean="0"/>
              <a:t>                    </a:t>
            </a:r>
            <a:r>
              <a:rPr lang="en-IN" sz="2400" b="0" spc="10" smtClean="0"/>
              <a:t>Category</a:t>
            </a:r>
            <a:r>
              <a:rPr lang="en-IN" sz="2400" b="0" spc="10"/>
              <a:t>	</a:t>
            </a:r>
            <a:r>
              <a:rPr lang="en-IN" sz="2400" b="0" spc="10" smtClean="0"/>
              <a:t>Tools/Technologies</a:t>
            </a:r>
            <a:br>
              <a:rPr lang="en-IN" sz="2400" b="0" spc="10" smtClean="0"/>
            </a:br>
            <a:r>
              <a:rPr lang="en-IN" sz="2400" b="0" spc="10" smtClean="0"/>
              <a:t>                              Programming</a:t>
            </a:r>
            <a:r>
              <a:rPr lang="en-IN" sz="2400" b="0" spc="10"/>
              <a:t>	Python</a:t>
            </a:r>
            <a:r>
              <a:rPr lang="en-IN" sz="2400" b="0" spc="10"/>
              <a:t>, </a:t>
            </a:r>
            <a:r>
              <a:rPr lang="en-IN" sz="2400" b="0" spc="10" smtClean="0"/>
              <a:t>R</a:t>
            </a:r>
            <a:br>
              <a:rPr lang="en-IN" sz="2400" b="0" spc="10" smtClean="0"/>
            </a:br>
            <a:r>
              <a:rPr lang="en-IN" sz="2400" b="0" spc="10" smtClean="0"/>
              <a:t>			Data </a:t>
            </a:r>
            <a:r>
              <a:rPr lang="en-IN" sz="2400" b="0" spc="10"/>
              <a:t>Handling	Pandas, NumPy</a:t>
            </a:r>
            <a:r>
              <a:rPr lang="en-IN" sz="2400" b="0" spc="10"/>
              <a:t>, </a:t>
            </a:r>
            <a:r>
              <a:rPr lang="en-IN" sz="2400" b="0" spc="10" smtClean="0"/>
              <a:t>SQL</a:t>
            </a:r>
            <a:br>
              <a:rPr lang="en-IN" sz="2400" b="0" spc="10" smtClean="0"/>
            </a:br>
            <a:r>
              <a:rPr lang="en-IN" sz="2400" b="0" spc="10" smtClean="0"/>
              <a:t>			Visualization</a:t>
            </a:r>
            <a:r>
              <a:rPr lang="en-IN" sz="2400" b="0" spc="10"/>
              <a:t>	Matplotlib, Seaborn, Plotly, </a:t>
            </a:r>
            <a:r>
              <a:rPr lang="en-IN" sz="2400" b="0" spc="10"/>
              <a:t>Power </a:t>
            </a:r>
            <a:r>
              <a:rPr lang="en-IN" sz="2400" b="0" spc="10" smtClean="0"/>
              <a:t>BI</a:t>
            </a:r>
            <a:br>
              <a:rPr lang="en-IN" sz="2400" b="0" spc="10" smtClean="0"/>
            </a:br>
            <a:r>
              <a:rPr lang="en-IN" sz="2400" b="0" spc="10" smtClean="0"/>
              <a:t>			Machine </a:t>
            </a:r>
            <a:r>
              <a:rPr lang="en-IN" sz="2400" b="0" spc="10"/>
              <a:t>Learning	Scikit-learn</a:t>
            </a:r>
            <a:r>
              <a:rPr lang="en-IN" sz="2400" b="0" spc="10"/>
              <a:t>, </a:t>
            </a:r>
            <a:r>
              <a:rPr lang="en-IN" sz="2400" b="0" spc="10" smtClean="0"/>
              <a:t>TensorFlow,pyTorch</a:t>
            </a:r>
            <a:br>
              <a:rPr lang="en-IN" sz="2400" b="0" spc="10" smtClean="0"/>
            </a:br>
            <a:r>
              <a:rPr lang="en-IN" sz="2400" b="0" spc="10" smtClean="0"/>
              <a:t>			Big </a:t>
            </a:r>
            <a:r>
              <a:rPr lang="en-IN" sz="2400" b="0" spc="10"/>
              <a:t>Data	Spark</a:t>
            </a:r>
            <a:r>
              <a:rPr lang="en-IN" sz="2400" b="0" spc="10"/>
              <a:t>, </a:t>
            </a:r>
            <a:r>
              <a:rPr lang="en-IN" sz="2400" b="0" spc="10" smtClean="0"/>
              <a:t>Hadoop</a:t>
            </a:r>
            <a:br>
              <a:rPr lang="en-IN" sz="2400" b="0" spc="10" smtClean="0"/>
            </a:br>
            <a:r>
              <a:rPr lang="en-IN" sz="2400" b="0" spc="10" smtClean="0"/>
              <a:t>			Deployment</a:t>
            </a:r>
            <a:r>
              <a:rPr lang="en-IN" sz="2400" b="0" spc="10"/>
              <a:t>	Flask, FastAPI, Docker</a:t>
            </a:r>
            <a:r>
              <a:rPr lang="en-IN" sz="2400" b="0" spc="10"/>
              <a:t>, </a:t>
            </a:r>
            <a:r>
              <a:rPr lang="en-IN" sz="2400" b="0" spc="10" smtClean="0"/>
              <a:t/>
            </a:r>
            <a:br>
              <a:rPr lang="en-IN" sz="2400" b="0" spc="10" smtClean="0"/>
            </a:br>
            <a:r>
              <a:rPr lang="en-IN" sz="2400" b="0" spc="10" smtClean="0"/>
              <a:t>			StreamlitVersion </a:t>
            </a:r>
            <a:r>
              <a:rPr lang="en-IN" sz="2400" b="0" spc="10"/>
              <a:t>Control	Git, GitHub</a:t>
            </a:r>
            <a:endParaRPr sz="2400" b="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5027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</a:t>
            </a:r>
            <a:r>
              <a:rPr lang="en-IN" sz="4000" b="1" spc="15">
                <a:latin typeface="Trebuchet MS"/>
                <a:cs typeface="Trebuchet MS"/>
              </a:rPr>
              <a:t>AND </a:t>
            </a:r>
            <a:r>
              <a:rPr lang="en-IN" sz="4000" b="1" spc="15" smtClean="0">
                <a:latin typeface="Trebuchet MS"/>
                <a:cs typeface="Trebuchet MS"/>
              </a:rPr>
              <a:t>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>
                <a:latin typeface="Trebuchet MS"/>
                <a:cs typeface="Trebuchet MS"/>
              </a:rPr>
              <a:t>The portfolio is structured for clarity and </a:t>
            </a:r>
            <a:r>
              <a:rPr lang="en-IN" sz="2400">
                <a:latin typeface="Trebuchet MS"/>
                <a:cs typeface="Trebuchet MS"/>
              </a:rPr>
              <a:t>accessibility</a:t>
            </a:r>
            <a:r>
              <a:rPr lang="en-IN" sz="2400" smtClean="0">
                <a:latin typeface="Trebuchet MS"/>
                <a:cs typeface="Trebuchet MS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mtClean="0">
                <a:latin typeface="Trebuchet MS"/>
                <a:cs typeface="Trebuchet MS"/>
              </a:rPr>
              <a:t>Landing </a:t>
            </a:r>
            <a:r>
              <a:rPr lang="en-IN" sz="2400">
                <a:latin typeface="Trebuchet MS"/>
                <a:cs typeface="Trebuchet MS"/>
              </a:rPr>
              <a:t>Page – Brief intro, skills summary, and </a:t>
            </a:r>
            <a:r>
              <a:rPr lang="en-IN" sz="2400">
                <a:latin typeface="Trebuchet MS"/>
                <a:cs typeface="Trebuchet MS"/>
              </a:rPr>
              <a:t>featured </a:t>
            </a:r>
            <a:r>
              <a:rPr lang="en-IN" sz="2400" smtClean="0">
                <a:latin typeface="Trebuchet MS"/>
                <a:cs typeface="Trebuchet MS"/>
              </a:rPr>
              <a:t>projects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mtClean="0">
                <a:latin typeface="Trebuchet MS"/>
                <a:cs typeface="Trebuchet MS"/>
              </a:rPr>
              <a:t>Project </a:t>
            </a:r>
            <a:r>
              <a:rPr lang="en-IN" sz="2400">
                <a:latin typeface="Trebuchet MS"/>
                <a:cs typeface="Trebuchet MS"/>
              </a:rPr>
              <a:t>Pages – Each project has dedicated pages detailing methodology </a:t>
            </a:r>
            <a:r>
              <a:rPr lang="en-IN" sz="2400">
                <a:latin typeface="Trebuchet MS"/>
                <a:cs typeface="Trebuchet MS"/>
              </a:rPr>
              <a:t>and </a:t>
            </a:r>
            <a:r>
              <a:rPr lang="en-IN" sz="2400" smtClean="0">
                <a:latin typeface="Trebuchet MS"/>
                <a:cs typeface="Trebuchet MS"/>
              </a:rPr>
              <a:t>results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mtClean="0">
                <a:latin typeface="Trebuchet MS"/>
                <a:cs typeface="Trebuchet MS"/>
              </a:rPr>
              <a:t>Navigation Menu </a:t>
            </a:r>
            <a:r>
              <a:rPr lang="en-IN" sz="2400">
                <a:latin typeface="Trebuchet MS"/>
                <a:cs typeface="Trebuchet MS"/>
              </a:rPr>
              <a:t>– Quick links to sections like About Me, Skills, Projects</a:t>
            </a:r>
            <a:r>
              <a:rPr lang="en-IN" sz="2400">
                <a:latin typeface="Trebuchet MS"/>
                <a:cs typeface="Trebuchet MS"/>
              </a:rPr>
              <a:t>, </a:t>
            </a:r>
            <a:r>
              <a:rPr lang="en-IN" sz="2400" smtClean="0">
                <a:latin typeface="Trebuchet MS"/>
                <a:cs typeface="Trebuchet MS"/>
              </a:rPr>
              <a:t>Contact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mtClean="0">
                <a:latin typeface="Trebuchet MS"/>
                <a:cs typeface="Trebuchet MS"/>
              </a:rPr>
              <a:t>Responsive </a:t>
            </a:r>
            <a:r>
              <a:rPr lang="en-IN" sz="2400">
                <a:latin typeface="Trebuchet MS"/>
                <a:cs typeface="Trebuchet MS"/>
              </a:rPr>
              <a:t>Design – Optimized for mobile </a:t>
            </a:r>
            <a:r>
              <a:rPr lang="en-IN" sz="2400">
                <a:latin typeface="Trebuchet MS"/>
                <a:cs typeface="Trebuchet MS"/>
              </a:rPr>
              <a:t>and </a:t>
            </a:r>
            <a:r>
              <a:rPr lang="en-IN" sz="2400" smtClean="0">
                <a:latin typeface="Trebuchet MS"/>
                <a:cs typeface="Trebuchet MS"/>
              </a:rPr>
              <a:t>desktop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mtClean="0">
                <a:latin typeface="Trebuchet MS"/>
                <a:cs typeface="Trebuchet MS"/>
              </a:rPr>
              <a:t>Professional </a:t>
            </a:r>
            <a:r>
              <a:rPr lang="en-IN" sz="2400">
                <a:latin typeface="Trebuchet MS"/>
                <a:cs typeface="Trebuchet MS"/>
              </a:rPr>
              <a:t>Branding – Consistent typography, color palette, and data visualization aesthetics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3" y="385444"/>
            <a:ext cx="9760268" cy="3424556"/>
          </a:xfrm>
        </p:spPr>
        <p:txBody>
          <a:bodyPr/>
          <a:lstStyle/>
          <a:p>
            <a:r>
              <a:rPr lang="en-IN" dirty="0"/>
              <a:t>FEATURES </a:t>
            </a:r>
            <a:r>
              <a:rPr lang="en-IN"/>
              <a:t>AND </a:t>
            </a:r>
            <a:r>
              <a:rPr lang="en-IN" smtClean="0"/>
              <a:t>FUNCTIONALITY</a:t>
            </a:r>
            <a:r>
              <a:rPr lang="en-IN"/>
              <a:t/>
            </a:r>
            <a:br>
              <a:rPr lang="en-IN"/>
            </a:br>
            <a:r>
              <a:rPr lang="en-IN" sz="2400" b="0"/>
              <a:t/>
            </a:r>
            <a:br>
              <a:rPr lang="en-IN" sz="2400" b="0"/>
            </a:br>
            <a:r>
              <a:rPr lang="en-IN" sz="2400" b="0"/>
              <a:t>Interactive dashboards for dynamic exploration </a:t>
            </a:r>
            <a:r>
              <a:rPr lang="en-IN" sz="2400" b="0"/>
              <a:t>of </a:t>
            </a:r>
            <a:r>
              <a:rPr lang="en-IN" sz="2400" b="0" smtClean="0"/>
              <a:t>datasets</a:t>
            </a:r>
            <a:br>
              <a:rPr lang="en-IN" sz="2400" b="0" smtClean="0"/>
            </a:br>
            <a:r>
              <a:rPr lang="en-IN" sz="2400" b="0" smtClean="0"/>
              <a:t>Downloadable </a:t>
            </a:r>
            <a:r>
              <a:rPr lang="en-IN" sz="2400" b="0"/>
              <a:t>reports </a:t>
            </a:r>
            <a:r>
              <a:rPr lang="en-IN" sz="2400" b="0"/>
              <a:t>and </a:t>
            </a:r>
            <a:r>
              <a:rPr lang="en-IN" sz="2400" b="0" smtClean="0"/>
              <a:t>notebooks</a:t>
            </a:r>
            <a:br>
              <a:rPr lang="en-IN" sz="2400" b="0" smtClean="0"/>
            </a:br>
            <a:r>
              <a:rPr lang="en-IN" sz="2400" b="0" smtClean="0"/>
              <a:t>Embedded </a:t>
            </a:r>
            <a:r>
              <a:rPr lang="en-IN" sz="2400" b="0"/>
              <a:t>live demo links (Streamlit/Flask </a:t>
            </a:r>
            <a:r>
              <a:rPr lang="en-IN" sz="2400" b="0"/>
              <a:t>apps</a:t>
            </a:r>
            <a:r>
              <a:rPr lang="en-IN" sz="2400" b="0" smtClean="0"/>
              <a:t>)</a:t>
            </a:r>
            <a:br>
              <a:rPr lang="en-IN" sz="2400" b="0" smtClean="0"/>
            </a:br>
            <a:r>
              <a:rPr lang="en-IN" sz="2400" b="0" smtClean="0"/>
              <a:t>Code </a:t>
            </a:r>
            <a:r>
              <a:rPr lang="en-IN" sz="2400" b="0"/>
              <a:t>repositories linked to GitHubClear, reproducible methodology with version-controlled code</a:t>
            </a:r>
            <a:endParaRPr lang="en-IN" sz="2400" b="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157</Words>
  <Application>Microsoft Office PowerPoint</Application>
  <PresentationFormat>Widescreen</PresentationFormat>
  <Paragraphs>46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 Digital Portfolio  </vt:lpstr>
      <vt:lpstr>   Data Science Portfolio</vt:lpstr>
      <vt:lpstr>AGENDA</vt:lpstr>
      <vt:lpstr>PROBLEM STATEMENT  Modern industries generate massive amounts of data daily, yet decision-making often remains reactive rather than proactive. There’s a critical need for data-driven insights to:Predict future trendsDetect anomaliesOptimize processesEnhance user experiences. This portfolio demonstrates real-world data science solutions that solve these business problems by leveraging statistical modeling,  machine learning, and visualization.</vt:lpstr>
      <vt:lpstr>PROJECT OVERVIEW  This portfolio showcases multiple projects reflecting my skills in data wrangling, exploratory data analysis (EDA), predictive modeling, and deployment. Each project is designed to demonstrate:End-to-end data science workflowsBusiness value creation through analyticsScalable and interpretable solutions Example Projects:1. Customer Churn Prediction                            2. House Price Forecasting                            3. Sentiment Analysis on Product Reviews                            4. Sales Forecasting with Time-Series Models</vt:lpstr>
      <vt:lpstr>WHO ARE THE END USERS?  The data science solutions showcased here are designed for:Business Leaders – to make informed strategic decisionsData Teams – to integrate scalable models into pipelinesProduct Teams – to improve user experience through insightsCustomers/Clients – to receive personalized recommendations</vt:lpstr>
      <vt:lpstr>TOOLS AND TECHNIQUES                                   Category Tools/Technologies                               Programming Python, R    Data Handling Pandas, NumPy, SQL    Visualization Matplotlib, Seaborn, Plotly, Power BI    Machine Learning Scikit-learn, TensorFlow,pyTorch    Big Data Spark, Hadoop    Deployment Flask, FastAPI, Docker,     StreamlitVersion Control Git, GitHub</vt:lpstr>
      <vt:lpstr>PowerPoint Presentation</vt:lpstr>
      <vt:lpstr>FEATURES AND FUNCTIONALITY  Interactive dashboards for dynamic exploration of datasets Downloadable reports and notebooks Embedded live demo links (Streamlit/Flask apps) Code repositories linked to GitHubClear, reproducible methodology with version-controlled code</vt:lpstr>
      <vt:lpstr>RESULTS AND SCREENSHOTS  Example Results:Customer Churn Model – Achieved 87% accuracy, reducing customer loss by 15%Sentiment Analysis – Classified reviews with 92% accuracy; improved customer engagement metricsForecasting Model – Predicted next-quarter sales with a margin of error &lt;5%                 📸 Screenshots (Examples)                  1. Confusion Matrix &amp; ROC Curve                  2. Interactive Power BI Dashboard                  3. Feature Importance Graphs                  4. Model Deployment Interface (Web App Screenshot)</vt:lpstr>
      <vt:lpstr>CONCLUSION  This portfolio highlights my capability to extract insights from data, create scalable predictive models, and deploy end-to-end solutions. By combining technical expertise with business understanding, these projects demonstrate the transformative potential of data science in real-world applications.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Microsoft account</cp:lastModifiedBy>
  <cp:revision>25</cp:revision>
  <dcterms:created xsi:type="dcterms:W3CDTF">2024-03-29T15:07:22Z</dcterms:created>
  <dcterms:modified xsi:type="dcterms:W3CDTF">2025-08-30T13:58:33Z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