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0" r:id="rId4"/>
    <p:sldId id="259" r:id="rId5"/>
    <p:sldId id="271" r:id="rId6"/>
    <p:sldId id="266" r:id="rId7"/>
    <p:sldId id="267" r:id="rId8"/>
    <p:sldId id="263" r:id="rId9"/>
    <p:sldId id="261" r:id="rId10"/>
    <p:sldId id="257" r:id="rId11"/>
    <p:sldId id="264" r:id="rId12"/>
    <p:sldId id="265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8249-EA12-6243-C2EF-35DF8145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89BD-F5E7-0905-736A-67C5E49B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945D-8908-DAC1-2000-595B62A1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CE70-ED26-8330-B57A-0F0CF779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8D38-F7EF-F419-B76F-89B0703C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87C7-71AF-B0D9-C9F7-99DB1718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BAE6B-4C5A-6AE9-1532-63BA1451C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35F7-1DFC-93CB-80DD-9432A7B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2084-037F-B2CC-AFDB-9DF719B2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FB5D4-F6E1-BFF9-6C2A-CBD5409E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9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9B1E0-5FA8-EF00-37C1-3115B2C82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2732D-60A0-6253-0ACF-37864DCD6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C5F5-B918-B006-88F6-44D22CE5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1756-CFF8-AAC6-4402-6681357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99AA-793C-67E4-A9E8-E26E9BE2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56F5-4CBD-AEDE-569E-84815ACF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1FB9-F553-FEBC-8C69-3EA82AB4E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9B8F-690B-0C42-0F7D-8F944D17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FB77-86C9-2498-9C62-029771D2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0BD8-6D18-B13B-0BDE-77C0464F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28E6-6023-F78D-9BB6-17995F22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7877D-140A-B433-204B-9586C335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7259-45B9-C053-F494-2491DB28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6393-3B22-C684-1F7D-18474FFB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DB3A6-76E9-31FC-3AB0-8316F45D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DA43-80C9-8FCA-EFCF-6EFCFF4B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567F-EEE8-EF94-950C-AB98FECE0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134B7-52E3-0EE6-353B-5261CB5F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1835C-32E9-4361-0E82-5580BD9A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5B91C-FB90-D899-7088-C5DF894E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D84B3-3B18-C66B-7D36-1AEE3223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00E6-CF7D-CC81-9CA1-383642DB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CEF45-4E50-1F16-1938-4F18FE0A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68EAC-BE5A-2FB0-1D30-64C4D4E16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E06AF-ED73-939E-5238-7302968FC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FEB4-286F-4AA8-1253-FC51A9269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C9F6E-3859-42A2-652A-4EE27FB8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DA98B-EEBF-A791-9566-2611CDA5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BBEAD-824F-4699-38E8-0546D01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1455-A955-F545-3029-609F9B8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BB2C8-6501-1D26-2B7C-7BB647DB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7CF76-A7E0-C7EB-4AD1-691C9243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BA406-953D-FDDD-8537-342C67B6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1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477C8-1692-8513-3E3A-9E2227B5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AF2D2-29FE-790E-7D50-0223EDA0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1BE7-4465-3A3D-FAB8-BB057366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B2DE-80C9-6E46-ABEC-9071B0BE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6871-89CC-9940-8AD6-CA97F7AB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7628F-A94B-468C-8726-58CFC3BCB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EE83F-9EE3-D1E9-AF9E-E5816A02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2FD8F-D046-988C-94ED-D88311B2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756D2-1AAA-0544-8D02-191F8F6F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EB52-AC27-54E0-F068-16243520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97C19-B6B3-EC19-7450-33D086845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458A7-BF0F-E7B0-905E-C03AD4240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C812F-9AC8-59AE-A63E-64ECC447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F71B3-A20A-CD59-BCB6-67E3B8E1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CF113-22F1-675A-C141-055342FE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0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5D90F-45D1-0292-1A8B-B5B14DAC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66CB-60C0-3310-075E-7801DA19E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70A0-3FF5-9CF8-1451-87F012EF3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22581-7F8E-0149-9EC0-E71690422A2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BEC2-18CF-3DBF-1AF1-FCB10070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3354-7CF1-B8B1-7B92-EB99833F9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B480-8521-FA4F-9BFF-3638DA6B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F015-9013-BDF3-AEEE-AD0F73C84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BD0F7-584E-1720-8535-5E65E7FBF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Yogitha</a:t>
            </a:r>
            <a:r>
              <a:rPr lang="en-US" dirty="0"/>
              <a:t> </a:t>
            </a:r>
            <a:r>
              <a:rPr lang="en-US" dirty="0" err="1"/>
              <a:t>kandhi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BC9FBE5-753A-7D2C-EEFE-FA11A2B5C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109" y="1275416"/>
            <a:ext cx="6172200" cy="430716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7F6805-FAFA-E0E8-1DCC-1B6EFD19C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5221" y="502276"/>
            <a:ext cx="4175975" cy="425003"/>
          </a:xfrm>
        </p:spPr>
        <p:txBody>
          <a:bodyPr/>
          <a:lstStyle/>
          <a:p>
            <a:r>
              <a:rPr lang="en-US" dirty="0"/>
              <a:t>Reviews of hosts and their joining dates</a:t>
            </a:r>
          </a:p>
        </p:txBody>
      </p:sp>
    </p:spTree>
    <p:extLst>
      <p:ext uri="{BB962C8B-B14F-4D97-AF65-F5344CB8AC3E}">
        <p14:creationId xmlns:p14="http://schemas.microsoft.com/office/powerpoint/2010/main" val="50701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D250B2-01A7-6640-F860-7198AF9BF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632" y="1670005"/>
            <a:ext cx="5502736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DB0B8-5ED9-8D3E-2F7F-D2CE9B8F1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2152" y="1339404"/>
            <a:ext cx="3863662" cy="330601"/>
          </a:xfrm>
        </p:spPr>
        <p:txBody>
          <a:bodyPr/>
          <a:lstStyle/>
          <a:p>
            <a:r>
              <a:rPr lang="en-US" dirty="0"/>
              <a:t>Highest reviewed host</a:t>
            </a:r>
          </a:p>
        </p:txBody>
      </p:sp>
    </p:spTree>
    <p:extLst>
      <p:ext uri="{BB962C8B-B14F-4D97-AF65-F5344CB8AC3E}">
        <p14:creationId xmlns:p14="http://schemas.microsoft.com/office/powerpoint/2010/main" val="339367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62BC04-3D93-7EED-46C5-EE40F6BA5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1877403"/>
            <a:ext cx="6172200" cy="43782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7D80D-6E10-C62F-B915-3380AF2A5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3683357" y="1043188"/>
            <a:ext cx="4108359" cy="283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Highest earning host and their property type</a:t>
            </a:r>
          </a:p>
        </p:txBody>
      </p:sp>
    </p:spTree>
    <p:extLst>
      <p:ext uri="{BB962C8B-B14F-4D97-AF65-F5344CB8AC3E}">
        <p14:creationId xmlns:p14="http://schemas.microsoft.com/office/powerpoint/2010/main" val="10787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572DED-EFC5-ED0F-F313-77AEF8B4A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483" y="1268032"/>
            <a:ext cx="6172200" cy="43219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B7B-985B-FFF5-D8E2-88867975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3445" y="396026"/>
            <a:ext cx="3932237" cy="3811588"/>
          </a:xfrm>
        </p:spPr>
        <p:txBody>
          <a:bodyPr/>
          <a:lstStyle/>
          <a:p>
            <a:r>
              <a:rPr lang="en-US" dirty="0"/>
              <a:t>Cluster of hosts with highest number of records.</a:t>
            </a:r>
          </a:p>
        </p:txBody>
      </p:sp>
    </p:spTree>
    <p:extLst>
      <p:ext uri="{BB962C8B-B14F-4D97-AF65-F5344CB8AC3E}">
        <p14:creationId xmlns:p14="http://schemas.microsoft.com/office/powerpoint/2010/main" val="332510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3331F5-8630-3CBB-097D-0C981854E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354" y="1795566"/>
            <a:ext cx="6172200" cy="42800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8AF9D-131C-00F5-42C6-4F0AECC6C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24656" y="782391"/>
            <a:ext cx="3932237" cy="775952"/>
          </a:xfrm>
        </p:spPr>
        <p:txBody>
          <a:bodyPr/>
          <a:lstStyle/>
          <a:p>
            <a:r>
              <a:rPr lang="en-US" dirty="0"/>
              <a:t>Dashboard describing the host parameters.</a:t>
            </a:r>
          </a:p>
        </p:txBody>
      </p:sp>
    </p:spTree>
    <p:extLst>
      <p:ext uri="{BB962C8B-B14F-4D97-AF65-F5344CB8AC3E}">
        <p14:creationId xmlns:p14="http://schemas.microsoft.com/office/powerpoint/2010/main" val="125849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890F-AE0D-9B22-3906-7FE69844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46" y="482186"/>
            <a:ext cx="11044707" cy="5893628"/>
          </a:xfrm>
        </p:spPr>
        <p:txBody>
          <a:bodyPr>
            <a:normAutofit/>
          </a:bodyPr>
          <a:lstStyle/>
          <a:p>
            <a:r>
              <a:rPr lang="en-US" sz="1700" dirty="0"/>
              <a:t>I choose Airbnb data for option 2 to do this project.</a:t>
            </a:r>
          </a:p>
          <a:p>
            <a:r>
              <a:rPr lang="en-US" sz="1700" dirty="0"/>
              <a:t>Connected to the data through Tableau and detected different data types:</a:t>
            </a:r>
          </a:p>
          <a:p>
            <a:r>
              <a:rPr lang="en-US" sz="1700" dirty="0"/>
              <a:t>The data has 30478 records of property names with 13 attributes</a:t>
            </a:r>
          </a:p>
          <a:p>
            <a:r>
              <a:rPr lang="en-US" sz="1700" dirty="0"/>
              <a:t>The goal of the project is to do the exploratory data analysis, observe trends patterns and through initial observations to tell a meaningful story through visualization.</a:t>
            </a:r>
          </a:p>
          <a:p>
            <a:r>
              <a:rPr lang="en-US" sz="1700" dirty="0"/>
              <a:t>The most important features from the data set are</a:t>
            </a:r>
          </a:p>
          <a:p>
            <a:pPr marL="457200" lvl="1" indent="0">
              <a:buNone/>
            </a:pPr>
            <a:r>
              <a:rPr lang="en-US" sz="1400" dirty="0"/>
              <a:t>Geographic locations</a:t>
            </a:r>
          </a:p>
          <a:p>
            <a:pPr marL="457200" lvl="1" indent="0">
              <a:buNone/>
            </a:pPr>
            <a:r>
              <a:rPr lang="en-US" sz="1400" dirty="0"/>
              <a:t>Property types</a:t>
            </a:r>
          </a:p>
          <a:p>
            <a:pPr marL="457200" lvl="1" indent="0">
              <a:buNone/>
            </a:pPr>
            <a:r>
              <a:rPr lang="en-US" sz="1400" dirty="0"/>
              <a:t>Price</a:t>
            </a:r>
          </a:p>
          <a:p>
            <a:pPr marL="457200" lvl="1" indent="0">
              <a:buNone/>
            </a:pPr>
            <a:r>
              <a:rPr lang="en-US" sz="1400" dirty="0"/>
              <a:t>Reviews </a:t>
            </a:r>
          </a:p>
          <a:p>
            <a:pPr marL="457200" lvl="1" indent="0">
              <a:buNone/>
            </a:pPr>
            <a:r>
              <a:rPr lang="en-US" sz="1400" dirty="0"/>
              <a:t>Date</a:t>
            </a:r>
          </a:p>
          <a:p>
            <a:r>
              <a:rPr lang="en-US" sz="1700" dirty="0"/>
              <a:t>Questions popped during EDA:</a:t>
            </a:r>
          </a:p>
          <a:p>
            <a:pPr marL="457200" lvl="1" indent="0">
              <a:buNone/>
            </a:pPr>
            <a:r>
              <a:rPr lang="en-US" sz="1400" dirty="0"/>
              <a:t>Is there any relationship between joining date of host and number of reviews?</a:t>
            </a:r>
          </a:p>
          <a:p>
            <a:pPr marL="457200" lvl="1" indent="0">
              <a:buNone/>
            </a:pPr>
            <a:r>
              <a:rPr lang="en-US" sz="1400" dirty="0"/>
              <a:t>Is there any variation of price based on city?</a:t>
            </a:r>
          </a:p>
          <a:p>
            <a:pPr marL="457200" lvl="1" indent="0">
              <a:buNone/>
            </a:pPr>
            <a:r>
              <a:rPr lang="en-US" sz="1400" dirty="0"/>
              <a:t>Cities with higher number of Airbnb’s?</a:t>
            </a:r>
          </a:p>
          <a:p>
            <a:pPr marL="457200" lvl="1" indent="0">
              <a:buNone/>
            </a:pPr>
            <a:r>
              <a:rPr lang="en-US" sz="1400" dirty="0"/>
              <a:t>Is there any relationship between price, property type  and time?</a:t>
            </a:r>
          </a:p>
          <a:p>
            <a:pPr marL="457200" lvl="1" indent="0">
              <a:buNone/>
            </a:pPr>
            <a:r>
              <a:rPr lang="en-US" sz="1400" dirty="0"/>
              <a:t>What’s the forecast for 2015 and 2016?</a:t>
            </a:r>
          </a:p>
          <a:p>
            <a:pPr marL="457200" lvl="1" indent="0">
              <a:buNone/>
            </a:pPr>
            <a:r>
              <a:rPr lang="en-US" sz="1400" dirty="0"/>
              <a:t>Most profitable quarter for Airbnb?</a:t>
            </a:r>
          </a:p>
          <a:p>
            <a:pPr marL="457200" lvl="1" indent="0">
              <a:buNone/>
            </a:pPr>
            <a:r>
              <a:rPr lang="en-US" sz="1400" dirty="0"/>
              <a:t>Highest reviewed host, highest earning host and host with highest records?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6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5BF681-DA89-C22F-B9EF-971ABC212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04" y="1712889"/>
            <a:ext cx="6947047" cy="50420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5A907-046C-44E2-655A-924D99F35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9408" y="1146219"/>
            <a:ext cx="7688688" cy="669701"/>
          </a:xfrm>
        </p:spPr>
        <p:txBody>
          <a:bodyPr/>
          <a:lstStyle/>
          <a:p>
            <a:r>
              <a:rPr lang="en-US" dirty="0"/>
              <a:t>Based in the county we can infer that Manhattan has the highest number of Airbnb</a:t>
            </a:r>
          </a:p>
        </p:txBody>
      </p:sp>
    </p:spTree>
    <p:extLst>
      <p:ext uri="{BB962C8B-B14F-4D97-AF65-F5344CB8AC3E}">
        <p14:creationId xmlns:p14="http://schemas.microsoft.com/office/powerpoint/2010/main" val="10997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6C275D-914A-7D3E-EEA9-37FC16573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390" y="1286276"/>
            <a:ext cx="7465220" cy="53201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36537-EE76-AFBB-F7F5-4C54A89B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67833" y="1030309"/>
            <a:ext cx="5483739" cy="453980"/>
          </a:xfrm>
        </p:spPr>
        <p:txBody>
          <a:bodyPr/>
          <a:lstStyle/>
          <a:p>
            <a:r>
              <a:rPr lang="en-US" dirty="0"/>
              <a:t>Airbnb is making its maximum revenue from Manhattan.</a:t>
            </a:r>
          </a:p>
        </p:txBody>
      </p:sp>
    </p:spTree>
    <p:extLst>
      <p:ext uri="{BB962C8B-B14F-4D97-AF65-F5344CB8AC3E}">
        <p14:creationId xmlns:p14="http://schemas.microsoft.com/office/powerpoint/2010/main" val="423848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E3DB79-B9D4-635F-7029-940BD2DB2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472" y="1764405"/>
            <a:ext cx="6172200" cy="44207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DD59D-0454-47DC-9BA0-6D99B04D1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303" y="441051"/>
            <a:ext cx="9991344" cy="962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Trend in price of apartment and house with time</a:t>
            </a:r>
          </a:p>
          <a:p>
            <a:r>
              <a:rPr lang="en-US" dirty="0"/>
              <a:t>The p value is very low making it statistically significant</a:t>
            </a:r>
          </a:p>
          <a:p>
            <a:r>
              <a:rPr lang="en-US" dirty="0"/>
              <a:t>The apartment prices grew very much faster when compared to the house.</a:t>
            </a:r>
          </a:p>
        </p:txBody>
      </p:sp>
    </p:spTree>
    <p:extLst>
      <p:ext uri="{BB962C8B-B14F-4D97-AF65-F5344CB8AC3E}">
        <p14:creationId xmlns:p14="http://schemas.microsoft.com/office/powerpoint/2010/main" val="200111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2088F4-DD5A-7B57-C862-353D2CC94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503" y="2206958"/>
            <a:ext cx="6172200" cy="43663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0339-94F6-55DF-BA75-6E1DE356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0560" y="808150"/>
            <a:ext cx="5432223" cy="711558"/>
          </a:xfrm>
        </p:spPr>
        <p:txBody>
          <a:bodyPr/>
          <a:lstStyle/>
          <a:p>
            <a:r>
              <a:rPr lang="en-US" dirty="0"/>
              <a:t>Price Forecast for 2015 – 2016 based on the previous data.</a:t>
            </a:r>
          </a:p>
        </p:txBody>
      </p:sp>
    </p:spTree>
    <p:extLst>
      <p:ext uri="{BB962C8B-B14F-4D97-AF65-F5344CB8AC3E}">
        <p14:creationId xmlns:p14="http://schemas.microsoft.com/office/powerpoint/2010/main" val="36899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F5157C-E69E-D159-28E2-2BACCF232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537" y="1322276"/>
            <a:ext cx="549680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A46BE-779B-7551-1547-E3003996C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9881" y="662099"/>
            <a:ext cx="3932237" cy="3811588"/>
          </a:xfrm>
        </p:spPr>
        <p:txBody>
          <a:bodyPr/>
          <a:lstStyle/>
          <a:p>
            <a:r>
              <a:rPr lang="en-US" dirty="0"/>
              <a:t>Created a date parameter to identify the most profitable quarter for Airbnb</a:t>
            </a:r>
          </a:p>
        </p:txBody>
      </p:sp>
    </p:spTree>
    <p:extLst>
      <p:ext uri="{BB962C8B-B14F-4D97-AF65-F5344CB8AC3E}">
        <p14:creationId xmlns:p14="http://schemas.microsoft.com/office/powerpoint/2010/main" val="16562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8198-39F0-F530-DE5C-541C58B8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399647-FE93-23F1-8054-B531F54CF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25890"/>
            <a:ext cx="6172200" cy="39966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417B5-F810-1BB7-5CBD-5180F950D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Highly priced Airbnb in the table view</a:t>
            </a:r>
          </a:p>
        </p:txBody>
      </p:sp>
    </p:spTree>
    <p:extLst>
      <p:ext uri="{BB962C8B-B14F-4D97-AF65-F5344CB8AC3E}">
        <p14:creationId xmlns:p14="http://schemas.microsoft.com/office/powerpoint/2010/main" val="77703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0A5D3C-E8B1-2797-A3E5-21BE36840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25014" y="1519852"/>
            <a:ext cx="7044743" cy="44269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B9FBC-4144-581C-D0FC-7FE5F672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1689" y="618186"/>
            <a:ext cx="4365939" cy="399245"/>
          </a:xfrm>
        </p:spPr>
        <p:txBody>
          <a:bodyPr>
            <a:normAutofit/>
          </a:bodyPr>
          <a:lstStyle/>
          <a:p>
            <a:r>
              <a:rPr lang="en-US" dirty="0"/>
              <a:t>Interactive dashboard with trend and forecast </a:t>
            </a:r>
          </a:p>
        </p:txBody>
      </p:sp>
    </p:spTree>
    <p:extLst>
      <p:ext uri="{BB962C8B-B14F-4D97-AF65-F5344CB8AC3E}">
        <p14:creationId xmlns:p14="http://schemas.microsoft.com/office/powerpoint/2010/main" val="208107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284</Words>
  <Application>Microsoft Macintosh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Tableau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Final project</dc:title>
  <dc:creator>Yogitha Kandhi</dc:creator>
  <cp:lastModifiedBy>Yogitha Kandhi</cp:lastModifiedBy>
  <cp:revision>4</cp:revision>
  <dcterms:created xsi:type="dcterms:W3CDTF">2024-01-08T22:03:57Z</dcterms:created>
  <dcterms:modified xsi:type="dcterms:W3CDTF">2024-01-09T17:55:13Z</dcterms:modified>
</cp:coreProperties>
</file>