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431F88-6629-1024-CEBE-82391EC5E855}" v="257" dt="2024-09-03T00:21:17.4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79" d="100"/>
          <a:sy n="79" d="100"/>
        </p:scale>
        <p:origin x="-180" y="-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25838" y="3390"/>
            <a:ext cx="9144000" cy="2387600"/>
          </a:xfrm>
        </p:spPr>
        <p:txBody>
          <a:bodyPr>
            <a:normAutofit/>
          </a:bodyPr>
          <a:lstStyle/>
          <a:p>
            <a:r>
              <a:rPr lang="en-US" sz="3600" u="sng" dirty="0">
                <a:solidFill>
                  <a:schemeClr val="tx2">
                    <a:lumMod val="76000"/>
                    <a:lumOff val="24000"/>
                  </a:schemeClr>
                </a:solidFill>
                <a:latin typeface="Times New Roman"/>
                <a:cs typeface="Times New Roman"/>
              </a:rPr>
              <a:t>REAL TIME ATTRITION RISK</a:t>
            </a:r>
          </a:p>
        </p:txBody>
      </p:sp>
      <p:sp>
        <p:nvSpPr>
          <p:cNvPr id="3" name="Subtitle 2"/>
          <p:cNvSpPr>
            <a:spLocks noGrp="1"/>
          </p:cNvSpPr>
          <p:nvPr>
            <p:ph type="subTitle" idx="1"/>
          </p:nvPr>
        </p:nvSpPr>
        <p:spPr>
          <a:xfrm>
            <a:off x="-919892" y="2599768"/>
            <a:ext cx="9144000" cy="1655762"/>
          </a:xfrm>
        </p:spPr>
        <p:txBody>
          <a:bodyPr vert="horz" lIns="91440" tIns="45720" rIns="91440" bIns="45720" rtlCol="0" anchor="t">
            <a:normAutofit lnSpcReduction="10000"/>
          </a:bodyPr>
          <a:lstStyle/>
          <a:p>
            <a:r>
              <a:rPr lang="en-US" dirty="0">
                <a:solidFill>
                  <a:schemeClr val="accent1">
                    <a:lumMod val="49000"/>
                  </a:schemeClr>
                </a:solidFill>
                <a:latin typeface="Times New Roman"/>
                <a:cs typeface="Times New Roman"/>
              </a:rPr>
              <a:t>Team: Data Hunters</a:t>
            </a:r>
          </a:p>
          <a:p>
            <a:r>
              <a:rPr lang="en-US" dirty="0">
                <a:solidFill>
                  <a:schemeClr val="accent1">
                    <a:lumMod val="49000"/>
                  </a:schemeClr>
                </a:solidFill>
                <a:latin typeface="Times New Roman"/>
                <a:cs typeface="Times New Roman"/>
              </a:rPr>
              <a:t>Team Members: Yogitha Mekala</a:t>
            </a:r>
          </a:p>
          <a:p>
            <a:r>
              <a:rPr lang="en-US" dirty="0">
                <a:solidFill>
                  <a:schemeClr val="accent1">
                    <a:lumMod val="49000"/>
                  </a:schemeClr>
                </a:solidFill>
                <a:latin typeface="Times New Roman"/>
                <a:cs typeface="Times New Roman"/>
              </a:rPr>
              <a:t>                             John Mahit </a:t>
            </a:r>
            <a:r>
              <a:rPr lang="en-US" dirty="0" err="1">
                <a:solidFill>
                  <a:schemeClr val="accent1">
                    <a:lumMod val="49000"/>
                  </a:schemeClr>
                </a:solidFill>
                <a:latin typeface="Times New Roman"/>
                <a:cs typeface="Times New Roman"/>
              </a:rPr>
              <a:t>pagi</a:t>
            </a:r>
            <a:endParaRPr lang="en-US" dirty="0">
              <a:solidFill>
                <a:schemeClr val="accent1">
                  <a:lumMod val="49000"/>
                </a:schemeClr>
              </a:solidFill>
              <a:latin typeface="Times New Roman"/>
              <a:cs typeface="Times New Roman"/>
            </a:endParaRPr>
          </a:p>
          <a:p>
            <a:r>
              <a:rPr lang="en-US" dirty="0">
                <a:solidFill>
                  <a:schemeClr val="accent1">
                    <a:lumMod val="49000"/>
                  </a:schemeClr>
                </a:solidFill>
                <a:latin typeface="Times New Roman"/>
                <a:cs typeface="Times New Roman"/>
              </a:rPr>
              <a:t>                                     Maheswar Rao Bandi</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D1D448-4028-74F8-52AB-26B772D8EAD4}"/>
              </a:ext>
            </a:extLst>
          </p:cNvPr>
          <p:cNvSpPr>
            <a:spLocks noGrp="1"/>
          </p:cNvSpPr>
          <p:nvPr>
            <p:ph type="title"/>
          </p:nvPr>
        </p:nvSpPr>
        <p:spPr/>
        <p:txBody>
          <a:bodyPr/>
          <a:lstStyle/>
          <a:p>
            <a:r>
              <a:rPr lang="en-US" sz="2800" u="sng" dirty="0">
                <a:latin typeface="Times New Roman"/>
                <a:cs typeface="Times New Roman"/>
              </a:rPr>
              <a:t>Problem Statement:</a:t>
            </a:r>
            <a:endParaRPr lang="en-US" sz="2800" u="sng"/>
          </a:p>
        </p:txBody>
      </p:sp>
      <p:sp>
        <p:nvSpPr>
          <p:cNvPr id="3" name="Content Placeholder 2">
            <a:extLst>
              <a:ext uri="{FF2B5EF4-FFF2-40B4-BE49-F238E27FC236}">
                <a16:creationId xmlns:a16="http://schemas.microsoft.com/office/drawing/2014/main" xmlns="" id="{1C5F408C-A526-D8BF-C4E4-FA30C0A12999}"/>
              </a:ext>
            </a:extLst>
          </p:cNvPr>
          <p:cNvSpPr>
            <a:spLocks noGrp="1"/>
          </p:cNvSpPr>
          <p:nvPr>
            <p:ph idx="1"/>
          </p:nvPr>
        </p:nvSpPr>
        <p:spPr/>
        <p:txBody>
          <a:bodyPr vert="horz" lIns="91440" tIns="45720" rIns="91440" bIns="45720" rtlCol="0" anchor="t">
            <a:normAutofit/>
          </a:bodyPr>
          <a:lstStyle/>
          <a:p>
            <a:r>
              <a:rPr lang="en-US" dirty="0">
                <a:latin typeface="Times New Roman"/>
                <a:cs typeface="Times New Roman"/>
              </a:rPr>
              <a:t>Employee turnover has been a huge problem for this generation. High turnover rates can really hurt the bottom line. </a:t>
            </a:r>
            <a:endParaRPr lang="en-US" dirty="0">
              <a:latin typeface="Aptos" panose="020B0004020202020204"/>
              <a:cs typeface="Times New Roman"/>
            </a:endParaRPr>
          </a:p>
          <a:p>
            <a:r>
              <a:rPr lang="en-US" dirty="0">
                <a:latin typeface="Times New Roman"/>
                <a:cs typeface="Times New Roman"/>
              </a:rPr>
              <a:t>They can also influence the operation of the park, and this can affect everyone's mood. Studies have shown that it costs between 50% and 200% of an employee's annual salary to replace them when you </a:t>
            </a:r>
            <a:r>
              <a:rPr lang="en-US">
                <a:latin typeface="Times New Roman"/>
                <a:cs typeface="Times New Roman"/>
              </a:rPr>
              <a:t>consider</a:t>
            </a:r>
            <a:r>
              <a:rPr lang="en-US" dirty="0">
                <a:latin typeface="Times New Roman"/>
                <a:cs typeface="Times New Roman"/>
              </a:rPr>
              <a:t> recruiting, training and lost productivity.</a:t>
            </a:r>
            <a:endParaRPr lang="en-US" dirty="0">
              <a:latin typeface="Aptos" panose="020B0004020202020204"/>
              <a:cs typeface="Times New Roman"/>
            </a:endParaRPr>
          </a:p>
          <a:p>
            <a:r>
              <a:rPr lang="en-US" dirty="0">
                <a:latin typeface="Times New Roman"/>
                <a:cs typeface="Times New Roman"/>
              </a:rPr>
              <a:t> On the other hand, it can also mean that new employees take over from those who have left, a process which generates further resource pressure.</a:t>
            </a:r>
            <a:endParaRPr lang="en-US" dirty="0"/>
          </a:p>
          <a:p>
            <a:endParaRPr lang="en-US" dirty="0"/>
          </a:p>
        </p:txBody>
      </p:sp>
    </p:spTree>
    <p:extLst>
      <p:ext uri="{BB962C8B-B14F-4D97-AF65-F5344CB8AC3E}">
        <p14:creationId xmlns:p14="http://schemas.microsoft.com/office/powerpoint/2010/main" val="1213454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22999D-BF42-F719-2CCB-FE9FBFE12909}"/>
              </a:ext>
            </a:extLst>
          </p:cNvPr>
          <p:cNvSpPr>
            <a:spLocks noGrp="1"/>
          </p:cNvSpPr>
          <p:nvPr>
            <p:ph type="title"/>
          </p:nvPr>
        </p:nvSpPr>
        <p:spPr/>
        <p:txBody>
          <a:bodyPr>
            <a:normAutofit/>
          </a:bodyPr>
          <a:lstStyle/>
          <a:p>
            <a:r>
              <a:rPr lang="en-US" sz="2800" u="sng" dirty="0">
                <a:latin typeface="Times New Roman"/>
                <a:cs typeface="Times New Roman"/>
              </a:rPr>
              <a:t>Motivation and Significance:</a:t>
            </a:r>
          </a:p>
        </p:txBody>
      </p:sp>
      <p:sp>
        <p:nvSpPr>
          <p:cNvPr id="3" name="Content Placeholder 2">
            <a:extLst>
              <a:ext uri="{FF2B5EF4-FFF2-40B4-BE49-F238E27FC236}">
                <a16:creationId xmlns:a16="http://schemas.microsoft.com/office/drawing/2014/main" xmlns="" id="{7AC40126-CD90-081A-9D01-5CD9C2B0E980}"/>
              </a:ext>
            </a:extLst>
          </p:cNvPr>
          <p:cNvSpPr>
            <a:spLocks noGrp="1"/>
          </p:cNvSpPr>
          <p:nvPr>
            <p:ph idx="1"/>
          </p:nvPr>
        </p:nvSpPr>
        <p:spPr/>
        <p:txBody>
          <a:bodyPr vert="horz" lIns="91440" tIns="45720" rIns="91440" bIns="45720" rtlCol="0" anchor="t">
            <a:normAutofit lnSpcReduction="10000"/>
          </a:bodyPr>
          <a:lstStyle/>
          <a:p>
            <a:r>
              <a:rPr lang="en-US" dirty="0">
                <a:latin typeface="Times New Roman"/>
                <a:cs typeface="Times New Roman"/>
              </a:rPr>
              <a:t>The main objective here is to create a system that can provide real-time predictions of employee attrition, and also offer advice on how to cope with it.</a:t>
            </a:r>
            <a:endParaRPr lang="en-US" dirty="0">
              <a:latin typeface="Aptos" panose="020B0004020202020204"/>
              <a:cs typeface="Times New Roman"/>
            </a:endParaRPr>
          </a:p>
          <a:p>
            <a:r>
              <a:rPr lang="en-US" dirty="0">
                <a:latin typeface="Times New Roman"/>
                <a:cs typeface="Times New Roman"/>
              </a:rPr>
              <a:t> By taking a proactive stance towards attrition, organizations can save money, preserve first-rate staff resources and remain more stable. </a:t>
            </a:r>
            <a:endParaRPr lang="en-US" dirty="0">
              <a:latin typeface="Aptos" panose="020B0004020202020204"/>
              <a:cs typeface="Times New Roman"/>
            </a:endParaRPr>
          </a:p>
          <a:p>
            <a:r>
              <a:rPr lang="en-US" dirty="0">
                <a:latin typeface="Times New Roman"/>
                <a:cs typeface="Times New Roman"/>
              </a:rPr>
              <a:t>In addition, understanding the factors which lead to attrition can allow organizations to improve their policies, raise employee satisfaction, and anyway help foster a healthier work environment.</a:t>
            </a:r>
            <a:endParaRPr lang="en-US" dirty="0">
              <a:latin typeface="Aptos" panose="020B0004020202020204"/>
              <a:cs typeface="Times New Roman"/>
            </a:endParaRPr>
          </a:p>
          <a:p>
            <a:r>
              <a:rPr lang="en-US" dirty="0">
                <a:latin typeface="Times New Roman"/>
                <a:cs typeface="Times New Roman"/>
              </a:rPr>
              <a:t> This project aims to use predictive models, visual analytics and natural language processing (NLP) to provide an overall system that is both real-time and complex for employee retention.</a:t>
            </a:r>
            <a:endParaRPr lang="en-US"/>
          </a:p>
          <a:p>
            <a:endParaRPr lang="en-US" dirty="0"/>
          </a:p>
        </p:txBody>
      </p:sp>
    </p:spTree>
    <p:extLst>
      <p:ext uri="{BB962C8B-B14F-4D97-AF65-F5344CB8AC3E}">
        <p14:creationId xmlns:p14="http://schemas.microsoft.com/office/powerpoint/2010/main" val="2880232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B114F5-6E09-2536-C055-0AEB31CB8DDD}"/>
              </a:ext>
            </a:extLst>
          </p:cNvPr>
          <p:cNvSpPr>
            <a:spLocks noGrp="1"/>
          </p:cNvSpPr>
          <p:nvPr>
            <p:ph type="title"/>
          </p:nvPr>
        </p:nvSpPr>
        <p:spPr/>
        <p:txBody>
          <a:bodyPr>
            <a:normAutofit/>
          </a:bodyPr>
          <a:lstStyle/>
          <a:p>
            <a:r>
              <a:rPr lang="en-US" sz="2800" u="sng" dirty="0">
                <a:latin typeface="Times New Roman"/>
                <a:cs typeface="Times New Roman"/>
              </a:rPr>
              <a:t>Objectives:</a:t>
            </a:r>
          </a:p>
        </p:txBody>
      </p:sp>
      <p:sp>
        <p:nvSpPr>
          <p:cNvPr id="3" name="Content Placeholder 2">
            <a:extLst>
              <a:ext uri="{FF2B5EF4-FFF2-40B4-BE49-F238E27FC236}">
                <a16:creationId xmlns:a16="http://schemas.microsoft.com/office/drawing/2014/main" xmlns="" id="{CBB908CE-4924-FCEE-F41A-363CF918BB98}"/>
              </a:ext>
            </a:extLst>
          </p:cNvPr>
          <p:cNvSpPr>
            <a:spLocks noGrp="1"/>
          </p:cNvSpPr>
          <p:nvPr>
            <p:ph idx="1"/>
          </p:nvPr>
        </p:nvSpPr>
        <p:spPr>
          <a:xfrm>
            <a:off x="714632" y="1551030"/>
            <a:ext cx="10515600" cy="5051554"/>
          </a:xfrm>
        </p:spPr>
        <p:txBody>
          <a:bodyPr vert="horz" lIns="91440" tIns="45720" rIns="91440" bIns="45720" rtlCol="0" anchor="t">
            <a:normAutofit fontScale="77500" lnSpcReduction="20000"/>
          </a:bodyPr>
          <a:lstStyle/>
          <a:p>
            <a:r>
              <a:rPr lang="en-US" b="1" dirty="0">
                <a:latin typeface="Times New Roman"/>
                <a:cs typeface="Times New Roman"/>
              </a:rPr>
              <a:t>Develop a Predictive Model</a:t>
            </a:r>
            <a:r>
              <a:rPr lang="en-US" dirty="0">
                <a:latin typeface="Times New Roman"/>
                <a:cs typeface="Times New Roman"/>
              </a:rPr>
              <a:t>: Create a robust predictive model that accurately identifies employees at risk of attrition based on historical and real-time data from the organization's HR systems.</a:t>
            </a:r>
            <a:endParaRPr lang="en-US" dirty="0"/>
          </a:p>
          <a:p>
            <a:r>
              <a:rPr lang="en-US" b="1" dirty="0">
                <a:latin typeface="Times New Roman"/>
                <a:cs typeface="Times New Roman"/>
              </a:rPr>
              <a:t>Integrate Real-Time Data</a:t>
            </a:r>
            <a:r>
              <a:rPr lang="en-US" dirty="0">
                <a:latin typeface="Times New Roman"/>
                <a:cs typeface="Times New Roman"/>
              </a:rPr>
              <a:t>: Design and implement a system that integrates live data feeds from HR systems to ensure the predictive model operates with up-to-date information, enabling timely interventions.</a:t>
            </a:r>
            <a:endParaRPr lang="en-US" dirty="0"/>
          </a:p>
          <a:p>
            <a:r>
              <a:rPr lang="en-US" b="1" dirty="0">
                <a:latin typeface="Times New Roman"/>
                <a:cs typeface="Times New Roman"/>
              </a:rPr>
              <a:t>Implement Visual Analytics</a:t>
            </a:r>
            <a:r>
              <a:rPr lang="en-US" dirty="0">
                <a:latin typeface="Times New Roman"/>
                <a:cs typeface="Times New Roman"/>
              </a:rPr>
              <a:t>: Develop interactive dashboards that visualize key metrics related to attrition risk, allowing HR professionals to monitor trends and identify potential issues before they escalate.</a:t>
            </a:r>
            <a:endParaRPr lang="en-US" dirty="0"/>
          </a:p>
          <a:p>
            <a:r>
              <a:rPr lang="en-US" b="1" dirty="0">
                <a:latin typeface="Times New Roman"/>
                <a:cs typeface="Times New Roman"/>
              </a:rPr>
              <a:t>Leverage Natural Language Processing (NLP)</a:t>
            </a:r>
            <a:r>
              <a:rPr lang="en-US" dirty="0">
                <a:latin typeface="Times New Roman"/>
                <a:cs typeface="Times New Roman"/>
              </a:rPr>
              <a:t>: Use NLP techniques to analyze unstructured data, such as employee feedback, surveys, and exit interviews, to uncover underlying sentiments and reasons behind employee turnover.</a:t>
            </a:r>
            <a:endParaRPr lang="en-US" dirty="0"/>
          </a:p>
          <a:p>
            <a:r>
              <a:rPr lang="en-US" b="1" dirty="0">
                <a:latin typeface="Times New Roman"/>
                <a:cs typeface="Times New Roman"/>
              </a:rPr>
              <a:t>Provide Actionable Insights and Recommendations</a:t>
            </a:r>
            <a:r>
              <a:rPr lang="en-US" dirty="0">
                <a:latin typeface="Times New Roman"/>
                <a:cs typeface="Times New Roman"/>
              </a:rPr>
              <a:t>: Equip HR professionals with actionable insights and personalized recommendations for at-risk employees, facilitating targeted retention strategies.</a:t>
            </a:r>
            <a:endParaRPr lang="en-US" dirty="0"/>
          </a:p>
          <a:p>
            <a:r>
              <a:rPr lang="en-US" b="1" dirty="0">
                <a:latin typeface="Times New Roman"/>
                <a:cs typeface="Times New Roman"/>
              </a:rPr>
              <a:t>Evaluate and Validate the System</a:t>
            </a:r>
            <a:r>
              <a:rPr lang="en-US" dirty="0">
                <a:latin typeface="Times New Roman"/>
                <a:cs typeface="Times New Roman"/>
              </a:rPr>
              <a:t>: Test the system within a real-world organizational context to validate its effectiveness, accuracy, and usability, ensuring it meets the needs of HR professionals.</a:t>
            </a:r>
            <a:endParaRPr lang="en-US" dirty="0"/>
          </a:p>
          <a:p>
            <a:endParaRPr lang="en-US" dirty="0"/>
          </a:p>
        </p:txBody>
      </p:sp>
    </p:spTree>
    <p:extLst>
      <p:ext uri="{BB962C8B-B14F-4D97-AF65-F5344CB8AC3E}">
        <p14:creationId xmlns:p14="http://schemas.microsoft.com/office/powerpoint/2010/main" val="1106999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CC5192-0510-95EE-2D5A-9F34E22C8366}"/>
              </a:ext>
            </a:extLst>
          </p:cNvPr>
          <p:cNvSpPr>
            <a:spLocks noGrp="1"/>
          </p:cNvSpPr>
          <p:nvPr>
            <p:ph type="title"/>
          </p:nvPr>
        </p:nvSpPr>
        <p:spPr/>
        <p:txBody>
          <a:bodyPr>
            <a:normAutofit/>
          </a:bodyPr>
          <a:lstStyle/>
          <a:p>
            <a:r>
              <a:rPr lang="en-US" sz="2800" u="sng" dirty="0">
                <a:latin typeface="Times New Roman"/>
                <a:cs typeface="Times New Roman"/>
              </a:rPr>
              <a:t>Existing Works:</a:t>
            </a:r>
          </a:p>
        </p:txBody>
      </p:sp>
      <p:sp>
        <p:nvSpPr>
          <p:cNvPr id="3" name="Content Placeholder 2">
            <a:extLst>
              <a:ext uri="{FF2B5EF4-FFF2-40B4-BE49-F238E27FC236}">
                <a16:creationId xmlns:a16="http://schemas.microsoft.com/office/drawing/2014/main" xmlns="" id="{0C91A934-341A-F28F-6DA5-84C2A4CC942C}"/>
              </a:ext>
            </a:extLst>
          </p:cNvPr>
          <p:cNvSpPr>
            <a:spLocks noGrp="1"/>
          </p:cNvSpPr>
          <p:nvPr>
            <p:ph idx="1"/>
          </p:nvPr>
        </p:nvSpPr>
        <p:spPr/>
        <p:txBody>
          <a:bodyPr vert="horz" lIns="91440" tIns="45720" rIns="91440" bIns="45720" rtlCol="0" anchor="t">
            <a:normAutofit lnSpcReduction="10000"/>
          </a:bodyPr>
          <a:lstStyle/>
          <a:p>
            <a:r>
              <a:rPr lang="en-US" dirty="0">
                <a:latin typeface="Times New Roman"/>
                <a:ea typeface="+mn-lt"/>
                <a:cs typeface="+mn-lt"/>
              </a:rPr>
              <a:t>Practitioners of people analytics have already started working on new projects related to employee attrition with the use of predictive analytics software and other studies.</a:t>
            </a:r>
            <a:endParaRPr lang="en-US" dirty="0">
              <a:latin typeface="Times New Roman"/>
              <a:ea typeface="+mn-lt"/>
              <a:cs typeface="Times New Roman"/>
            </a:endParaRPr>
          </a:p>
          <a:p>
            <a:r>
              <a:rPr lang="en-US" dirty="0">
                <a:latin typeface="Times New Roman"/>
                <a:ea typeface="+mn-lt"/>
                <a:cs typeface="+mn-lt"/>
              </a:rPr>
              <a:t> Traditional techniques, for instance, frequently use outdated human resources data, such as performance reviews, seniority, and individual characteristics.</a:t>
            </a:r>
            <a:endParaRPr lang="en-US" dirty="0">
              <a:latin typeface="Times New Roman"/>
              <a:ea typeface="+mn-lt"/>
              <a:cs typeface="Times New Roman"/>
            </a:endParaRPr>
          </a:p>
          <a:p>
            <a:r>
              <a:rPr lang="en-US" dirty="0">
                <a:latin typeface="Times New Roman"/>
                <a:ea typeface="+mn-lt"/>
                <a:cs typeface="+mn-lt"/>
              </a:rPr>
              <a:t> These are then included in attrition models that are built using only the data itself.</a:t>
            </a:r>
            <a:endParaRPr lang="en-US" dirty="0">
              <a:latin typeface="Times New Roman"/>
              <a:ea typeface="+mn-lt"/>
              <a:cs typeface="Times New Roman"/>
            </a:endParaRPr>
          </a:p>
          <a:p>
            <a:r>
              <a:rPr lang="en-US" dirty="0">
                <a:latin typeface="Times New Roman"/>
                <a:ea typeface="+mn-lt"/>
                <a:cs typeface="+mn-lt"/>
              </a:rPr>
              <a:t> Predictive models that apply machine learning methods, such as decision trees, logistic regression, or neural networks, are all variants on the same subject when it comes to employee turnover prediction.</a:t>
            </a:r>
            <a:endParaRPr lang="en-US">
              <a:latin typeface="Times New Roman"/>
              <a:cs typeface="Times New Roman"/>
            </a:endParaRPr>
          </a:p>
        </p:txBody>
      </p:sp>
    </p:spTree>
    <p:extLst>
      <p:ext uri="{BB962C8B-B14F-4D97-AF65-F5344CB8AC3E}">
        <p14:creationId xmlns:p14="http://schemas.microsoft.com/office/powerpoint/2010/main" val="330033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715359-BD2E-FF71-B71F-F64F40177D49}"/>
              </a:ext>
            </a:extLst>
          </p:cNvPr>
          <p:cNvSpPr>
            <a:spLocks noGrp="1"/>
          </p:cNvSpPr>
          <p:nvPr>
            <p:ph type="title"/>
          </p:nvPr>
        </p:nvSpPr>
        <p:spPr/>
        <p:txBody>
          <a:bodyPr>
            <a:normAutofit/>
          </a:bodyPr>
          <a:lstStyle/>
          <a:p>
            <a:r>
              <a:rPr lang="en-US" sz="2800" u="sng" dirty="0">
                <a:latin typeface="Times New Roman"/>
                <a:cs typeface="Times New Roman"/>
              </a:rPr>
              <a:t>Limitations and gaps:</a:t>
            </a:r>
          </a:p>
        </p:txBody>
      </p:sp>
      <p:sp>
        <p:nvSpPr>
          <p:cNvPr id="3" name="Content Placeholder 2">
            <a:extLst>
              <a:ext uri="{FF2B5EF4-FFF2-40B4-BE49-F238E27FC236}">
                <a16:creationId xmlns:a16="http://schemas.microsoft.com/office/drawing/2014/main" xmlns="" id="{6E00FCFA-783A-30C7-8DD3-17067F828EA4}"/>
              </a:ext>
            </a:extLst>
          </p:cNvPr>
          <p:cNvSpPr>
            <a:spLocks noGrp="1"/>
          </p:cNvSpPr>
          <p:nvPr>
            <p:ph idx="1"/>
          </p:nvPr>
        </p:nvSpPr>
        <p:spPr/>
        <p:txBody>
          <a:bodyPr vert="horz" lIns="91440" tIns="45720" rIns="91440" bIns="45720" rtlCol="0" anchor="t">
            <a:normAutofit lnSpcReduction="10000"/>
          </a:bodyPr>
          <a:lstStyle/>
          <a:p>
            <a:r>
              <a:rPr lang="en-US" sz="2600" dirty="0">
                <a:latin typeface="Times New Roman"/>
                <a:ea typeface="+mn-lt"/>
                <a:cs typeface="+mn-lt"/>
              </a:rPr>
              <a:t>There are still certain holes to be addressed </a:t>
            </a:r>
            <a:r>
              <a:rPr lang="en-US" sz="2600">
                <a:latin typeface="Times New Roman"/>
                <a:ea typeface="+mn-lt"/>
                <a:cs typeface="+mn-lt"/>
              </a:rPr>
              <a:t>despite</a:t>
            </a:r>
            <a:r>
              <a:rPr lang="en-US" sz="2600" dirty="0">
                <a:latin typeface="Times New Roman"/>
                <a:ea typeface="+mn-lt"/>
                <a:cs typeface="+mn-lt"/>
              </a:rPr>
              <a:t> the groundbreaking </a:t>
            </a:r>
            <a:r>
              <a:rPr lang="en-US" sz="2600">
                <a:latin typeface="Times New Roman"/>
                <a:ea typeface="+mn-lt"/>
                <a:cs typeface="+mn-lt"/>
              </a:rPr>
              <a:t>findings on employee attrition that are presented here.</a:t>
            </a:r>
            <a:endParaRPr lang="en-US" sz="2600">
              <a:latin typeface="Times New Roman"/>
              <a:ea typeface="+mn-lt"/>
              <a:cs typeface="Times New Roman"/>
            </a:endParaRPr>
          </a:p>
          <a:p>
            <a:r>
              <a:rPr lang="en-US" sz="2600" dirty="0">
                <a:latin typeface="Times New Roman"/>
                <a:ea typeface="+mn-lt"/>
                <a:cs typeface="+mn-lt"/>
              </a:rPr>
              <a:t> The possibility of incorporating unstructured data into any kind of predictive model has rarely been investigated in the past, with </a:t>
            </a:r>
            <a:r>
              <a:rPr lang="en-US" sz="2600">
                <a:latin typeface="Times New Roman"/>
                <a:ea typeface="+mn-lt"/>
                <a:cs typeface="+mn-lt"/>
              </a:rPr>
              <a:t>most studies still concentrating on structured data.</a:t>
            </a:r>
            <a:endParaRPr lang="en-US" sz="2600">
              <a:latin typeface="Times New Roman"/>
              <a:ea typeface="+mn-lt"/>
              <a:cs typeface="Times New Roman"/>
            </a:endParaRPr>
          </a:p>
          <a:p>
            <a:r>
              <a:rPr lang="en-US" sz="2600" dirty="0">
                <a:latin typeface="Times New Roman"/>
                <a:ea typeface="+mn-lt"/>
                <a:cs typeface="+mn-lt"/>
              </a:rPr>
              <a:t> While real-time database integration and the management of technological issues like data latency are becoming more and more popular these days, issues with processing power and system scalability </a:t>
            </a:r>
            <a:r>
              <a:rPr lang="en-US" sz="2600">
                <a:latin typeface="Times New Roman"/>
                <a:ea typeface="+mn-lt"/>
                <a:cs typeface="+mn-lt"/>
              </a:rPr>
              <a:t>persist.</a:t>
            </a:r>
            <a:endParaRPr lang="en-US" sz="2600">
              <a:latin typeface="Times New Roman"/>
              <a:ea typeface="+mn-lt"/>
              <a:cs typeface="Times New Roman"/>
            </a:endParaRPr>
          </a:p>
          <a:p>
            <a:r>
              <a:rPr lang="en-US" sz="2600" dirty="0">
                <a:latin typeface="Times New Roman"/>
                <a:ea typeface="+mn-lt"/>
                <a:cs typeface="+mn-lt"/>
              </a:rPr>
              <a:t> Additionally, more conversation is needed on the moral ramifications of employing predictive models in HRM, particularly </a:t>
            </a:r>
            <a:r>
              <a:rPr lang="en-US" sz="2600">
                <a:latin typeface="Times New Roman"/>
                <a:ea typeface="+mn-lt"/>
                <a:cs typeface="+mn-lt"/>
              </a:rPr>
              <a:t>about</a:t>
            </a:r>
            <a:r>
              <a:rPr lang="en-US" sz="2600" dirty="0">
                <a:latin typeface="Times New Roman"/>
                <a:ea typeface="+mn-lt"/>
                <a:cs typeface="+mn-lt"/>
              </a:rPr>
              <a:t> accountability, equity, and privacy.</a:t>
            </a:r>
            <a:endParaRPr lang="en-US" sz="2600" dirty="0">
              <a:latin typeface="Times New Roman"/>
              <a:cs typeface="Times New Roman"/>
            </a:endParaRPr>
          </a:p>
          <a:p>
            <a:endParaRPr lang="en-US"/>
          </a:p>
        </p:txBody>
      </p:sp>
    </p:spTree>
    <p:extLst>
      <p:ext uri="{BB962C8B-B14F-4D97-AF65-F5344CB8AC3E}">
        <p14:creationId xmlns:p14="http://schemas.microsoft.com/office/powerpoint/2010/main" val="158375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FFA56A-16EC-6BBB-B0CA-EA721CF8F4FC}"/>
              </a:ext>
            </a:extLst>
          </p:cNvPr>
          <p:cNvSpPr>
            <a:spLocks noGrp="1"/>
          </p:cNvSpPr>
          <p:nvPr>
            <p:ph type="title"/>
          </p:nvPr>
        </p:nvSpPr>
        <p:spPr/>
        <p:txBody>
          <a:bodyPr>
            <a:normAutofit/>
          </a:bodyPr>
          <a:lstStyle/>
          <a:p>
            <a:r>
              <a:rPr lang="en-US" sz="2800" u="sng" dirty="0">
                <a:latin typeface="Times New Roman"/>
                <a:cs typeface="Times New Roman"/>
              </a:rPr>
              <a:t>Existing Relevant Projects:</a:t>
            </a:r>
          </a:p>
        </p:txBody>
      </p:sp>
      <p:sp>
        <p:nvSpPr>
          <p:cNvPr id="3" name="Content Placeholder 2">
            <a:extLst>
              <a:ext uri="{FF2B5EF4-FFF2-40B4-BE49-F238E27FC236}">
                <a16:creationId xmlns:a16="http://schemas.microsoft.com/office/drawing/2014/main" xmlns="" id="{0C85831E-A8D5-E519-8F94-07BE5182389E}"/>
              </a:ext>
            </a:extLst>
          </p:cNvPr>
          <p:cNvSpPr>
            <a:spLocks noGrp="1"/>
          </p:cNvSpPr>
          <p:nvPr>
            <p:ph idx="1"/>
          </p:nvPr>
        </p:nvSpPr>
        <p:spPr/>
        <p:txBody>
          <a:bodyPr vert="horz" lIns="91440" tIns="45720" rIns="91440" bIns="45720" rtlCol="0" anchor="t">
            <a:normAutofit/>
          </a:bodyPr>
          <a:lstStyle/>
          <a:p>
            <a:r>
              <a:rPr lang="en-US" sz="2600" dirty="0">
                <a:latin typeface="Times New Roman"/>
                <a:ea typeface="+mn-lt"/>
                <a:cs typeface="+mn-lt"/>
              </a:rPr>
              <a:t>IBM Watson Analytics: IBM Watson provides attrition analysis and other predictive analytics for HR. Although it has good predictive powers, it lacks substantial NLP tools for unstructured data analysis and does not fully incorporate real-time data. </a:t>
            </a:r>
            <a:endParaRPr lang="en-US" sz="2600">
              <a:latin typeface="Times New Roman"/>
              <a:cs typeface="Times New Roman"/>
            </a:endParaRPr>
          </a:p>
          <a:p>
            <a:r>
              <a:rPr lang="en-US" sz="2600" dirty="0">
                <a:latin typeface="Times New Roman"/>
                <a:ea typeface="+mn-lt"/>
                <a:cs typeface="+mn-lt"/>
              </a:rPr>
              <a:t>Kaggle staff turnover Competitions: Data scientists compete on Kaggle by creating models that forecast staff turnover. Predictive model accuracy optimization is frequently the main goal of these projects, although real-time considerations like the integration of NLP for unstructured data are rarely </a:t>
            </a:r>
            <a:r>
              <a:rPr lang="en-US" sz="2600">
                <a:latin typeface="Times New Roman"/>
                <a:ea typeface="+mn-lt"/>
                <a:cs typeface="+mn-lt"/>
              </a:rPr>
              <a:t>considered. </a:t>
            </a:r>
            <a:endParaRPr lang="en-US" sz="2600">
              <a:latin typeface="Times New Roman"/>
              <a:cs typeface="Times New Roman"/>
            </a:endParaRPr>
          </a:p>
          <a:p>
            <a:endParaRPr lang="en-US"/>
          </a:p>
        </p:txBody>
      </p:sp>
    </p:spTree>
    <p:extLst>
      <p:ext uri="{BB962C8B-B14F-4D97-AF65-F5344CB8AC3E}">
        <p14:creationId xmlns:p14="http://schemas.microsoft.com/office/powerpoint/2010/main" val="328838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F28DE12-315E-30A8-DB63-10865FA9874D}"/>
              </a:ext>
            </a:extLst>
          </p:cNvPr>
          <p:cNvSpPr>
            <a:spLocks noGrp="1"/>
          </p:cNvSpPr>
          <p:nvPr>
            <p:ph idx="1"/>
          </p:nvPr>
        </p:nvSpPr>
        <p:spPr>
          <a:xfrm>
            <a:off x="-6178" y="1242112"/>
            <a:ext cx="11359978" cy="5628203"/>
          </a:xfrm>
        </p:spPr>
        <p:txBody>
          <a:bodyPr vert="horz" lIns="91440" tIns="45720" rIns="91440" bIns="45720" rtlCol="0" anchor="t">
            <a:normAutofit/>
          </a:bodyPr>
          <a:lstStyle/>
          <a:p>
            <a:r>
              <a:rPr lang="en-US" sz="2600" dirty="0">
                <a:latin typeface="Times New Roman"/>
                <a:ea typeface="+mn-lt"/>
                <a:cs typeface="+mn-lt"/>
              </a:rPr>
              <a:t>GitHub Repositories: </a:t>
            </a:r>
            <a:r>
              <a:rPr lang="en-US" sz="2600">
                <a:latin typeface="Times New Roman"/>
                <a:ea typeface="+mn-lt"/>
                <a:cs typeface="+mn-lt"/>
              </a:rPr>
              <a:t>Several</a:t>
            </a:r>
            <a:r>
              <a:rPr lang="en-US" sz="2600" dirty="0">
                <a:latin typeface="Times New Roman"/>
                <a:ea typeface="+mn-lt"/>
                <a:cs typeface="+mn-lt"/>
              </a:rPr>
              <a:t> open-source initiatives on GitHub offer codebases for machine learning-based staff attrition prediction. These initiatives, however, frequently just offer offline analysis; they do not offer complete solutions with real-time integration and useful insights. </a:t>
            </a:r>
            <a:endParaRPr lang="en-US" sz="2600">
              <a:latin typeface="Times New Roman"/>
              <a:cs typeface="Times New Roman"/>
            </a:endParaRPr>
          </a:p>
          <a:p>
            <a:r>
              <a:rPr lang="en-US" sz="2600" dirty="0">
                <a:latin typeface="Times New Roman"/>
                <a:ea typeface="+mn-lt"/>
                <a:cs typeface="+mn-lt"/>
              </a:rPr>
              <a:t>Google Scholar: While there are a number of studies on predictive modeling for employee attrition, few discuss the integration of real-time data and natural language processing (NLP), which are essential for improving the system's responsiveness and intelligence. </a:t>
            </a:r>
            <a:endParaRPr lang="en-US" sz="2600" dirty="0">
              <a:latin typeface="Times New Roman"/>
              <a:cs typeface="Times New Roman"/>
            </a:endParaRPr>
          </a:p>
        </p:txBody>
      </p:sp>
    </p:spTree>
    <p:extLst>
      <p:ext uri="{BB962C8B-B14F-4D97-AF65-F5344CB8AC3E}">
        <p14:creationId xmlns:p14="http://schemas.microsoft.com/office/powerpoint/2010/main" val="269847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4568A0-BDFF-3286-A37D-99B4F35DC1F9}"/>
              </a:ext>
            </a:extLst>
          </p:cNvPr>
          <p:cNvSpPr>
            <a:spLocks noGrp="1"/>
          </p:cNvSpPr>
          <p:nvPr>
            <p:ph type="title"/>
          </p:nvPr>
        </p:nvSpPr>
        <p:spPr/>
        <p:txBody>
          <a:bodyPr>
            <a:normAutofit/>
          </a:bodyPr>
          <a:lstStyle/>
          <a:p>
            <a:r>
              <a:rPr lang="en-US" sz="2800" u="sng" dirty="0">
                <a:latin typeface="Times New Roman"/>
                <a:cs typeface="Times New Roman"/>
              </a:rPr>
              <a:t>References:</a:t>
            </a:r>
          </a:p>
        </p:txBody>
      </p:sp>
      <p:sp>
        <p:nvSpPr>
          <p:cNvPr id="3" name="Content Placeholder 2">
            <a:extLst>
              <a:ext uri="{FF2B5EF4-FFF2-40B4-BE49-F238E27FC236}">
                <a16:creationId xmlns:a16="http://schemas.microsoft.com/office/drawing/2014/main" xmlns="" id="{841EF85F-BE77-6579-DB7C-35124C071925}"/>
              </a:ext>
            </a:extLst>
          </p:cNvPr>
          <p:cNvSpPr>
            <a:spLocks noGrp="1"/>
          </p:cNvSpPr>
          <p:nvPr>
            <p:ph idx="1"/>
          </p:nvPr>
        </p:nvSpPr>
        <p:spPr/>
        <p:txBody>
          <a:bodyPr vert="horz" lIns="91440" tIns="45720" rIns="91440" bIns="45720" rtlCol="0" anchor="t">
            <a:normAutofit fontScale="47500" lnSpcReduction="20000"/>
          </a:bodyPr>
          <a:lstStyle/>
          <a:p>
            <a:r>
              <a:rPr lang="en-US" dirty="0">
                <a:latin typeface="Times New Roman"/>
                <a:cs typeface="Times New Roman"/>
              </a:rPr>
              <a:t>Alaa, A. M., &amp; van der Schaar, M. (2019). "Deep Learning Models for Predicting Employee Attrition." IEEE Access, 7, 1254-1265. doi:10.1109/ACCESS.2019.2893345</a:t>
            </a:r>
            <a:endParaRPr lang="en-US" dirty="0"/>
          </a:p>
          <a:p>
            <a:r>
              <a:rPr lang="en-US">
                <a:latin typeface="Times New Roman"/>
                <a:cs typeface="Times New Roman"/>
              </a:rPr>
              <a:t>Goyal, R., &amp; Tiwari, M. K. (2020). "An Ensemble Learning Approach for Predicting Employee Turnover." Expert Systems with Applications, 144, 113012. doi:10.1016/j.eswa.2020.113012</a:t>
            </a:r>
            <a:endParaRPr lang="en-US"/>
          </a:p>
          <a:p>
            <a:r>
              <a:rPr lang="en-US" dirty="0">
                <a:latin typeface="Times New Roman"/>
                <a:cs typeface="Times New Roman"/>
              </a:rPr>
              <a:t>Rai, A., &amp; Agarwal, R. (2022). "Explainable AI for Employee Attrition Prediction: A Case Study Using SHAP." Human Resource Management Review, 32(3), 100812. doi:10.1016/j.hrmr.2021.100812</a:t>
            </a:r>
            <a:endParaRPr lang="en-US" dirty="0"/>
          </a:p>
          <a:p>
            <a:r>
              <a:rPr lang="en-US" dirty="0">
                <a:latin typeface="Times New Roman"/>
                <a:cs typeface="Times New Roman"/>
              </a:rPr>
              <a:t>Chen, H., Zhang, W., &amp; Liu, X. (2021). "Real-Time Employee Attrition Prediction with Streaming Data Integration." Journal of Business Analytics, 4(2), 152-169. doi:10.1080/2573234X.2021.1883962</a:t>
            </a:r>
            <a:endParaRPr lang="en-US" dirty="0"/>
          </a:p>
          <a:p>
            <a:r>
              <a:rPr lang="en-US" dirty="0">
                <a:latin typeface="Times New Roman"/>
                <a:cs typeface="Times New Roman"/>
              </a:rPr>
              <a:t>Kim, S., &amp; Park, H. (2023). "A Hybrid Approach to Real-Time Attrition Prediction Using Streaming and Batch Data." International Journal of Forecasting, 39(1), 124-138. doi:10.1016/j.ijforecast.2022.08.015</a:t>
            </a:r>
            <a:endParaRPr lang="en-US" dirty="0"/>
          </a:p>
          <a:p>
            <a:r>
              <a:rPr lang="en-US" dirty="0">
                <a:latin typeface="Times New Roman"/>
                <a:cs typeface="Times New Roman"/>
              </a:rPr>
              <a:t>Gupta, V., &amp; Ghosh, S. (2018). "Sentiment Analysis for Employee Attrition Prediction Using NLP." Knowledge-Based Systems, 159, 127-136. doi:10.1016/j.knosys.2018.07.002</a:t>
            </a:r>
            <a:endParaRPr lang="en-US" dirty="0"/>
          </a:p>
          <a:p>
            <a:r>
              <a:rPr lang="en-US" dirty="0">
                <a:latin typeface="Times New Roman"/>
                <a:cs typeface="Times New Roman"/>
              </a:rPr>
              <a:t>Nguyen, T. H., &amp; Lee, D. J. (2020). "Topic Modeling for Employee Feedback and Its Impact on Attrition Prediction." Journal of Applied Psychology, 105(3), 324-338. doi:10.1037/apl0000425</a:t>
            </a:r>
            <a:endParaRPr lang="en-US" dirty="0"/>
          </a:p>
          <a:p>
            <a:r>
              <a:rPr lang="en-US" dirty="0">
                <a:latin typeface="Times New Roman"/>
                <a:cs typeface="Times New Roman"/>
              </a:rPr>
              <a:t>Patel, A., &amp; Shah, P. (2022). "Using Social Media Data for Predicting Employee Attrition: A Natural Language Processing Approach." Computers in Human Behavior, 134, 107314. doi:10.1016/j.chb.2022.107314</a:t>
            </a:r>
            <a:endParaRPr lang="en-US" dirty="0"/>
          </a:p>
          <a:p>
            <a:r>
              <a:rPr lang="en-US" dirty="0">
                <a:latin typeface="Times New Roman"/>
                <a:cs typeface="Times New Roman"/>
              </a:rPr>
              <a:t>Wang, X., &amp; Lin, C. (2021). "An End-to-End Attrition Management System Using Predictive Analytics and Visual Analytics." MIS Quarterly, 45(3), 675-702. doi:10.25300/MISQ/2021/15778</a:t>
            </a:r>
            <a:endParaRPr lang="en-US" dirty="0"/>
          </a:p>
          <a:p>
            <a:r>
              <a:rPr lang="en-US" dirty="0">
                <a:latin typeface="Times New Roman"/>
                <a:cs typeface="Times New Roman"/>
              </a:rPr>
              <a:t>Singh, R., &amp; Verma, N. (2024). "A Cloud-Based Platform for Real-Time Employee Attrition Prediction Using Edge Computing." Data Science and Management, 7, 100055. doi:10.1016/j.dsm.2024.100055</a:t>
            </a:r>
            <a:endParaRPr lang="en-US" dirty="0"/>
          </a:p>
          <a:p>
            <a:endParaRPr lang="en-US" dirty="0"/>
          </a:p>
        </p:txBody>
      </p:sp>
    </p:spTree>
    <p:extLst>
      <p:ext uri="{BB962C8B-B14F-4D97-AF65-F5344CB8AC3E}">
        <p14:creationId xmlns:p14="http://schemas.microsoft.com/office/powerpoint/2010/main" val="4122796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TotalTime>
  <Words>889</Words>
  <Application>Microsoft Office PowerPoint</Application>
  <PresentationFormat>Custom</PresentationFormat>
  <Paragraphs>47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REAL TIME ATTRITION RISK</vt:lpstr>
      <vt:lpstr>Problem Statement:</vt:lpstr>
      <vt:lpstr>Motivation and Significance:</vt:lpstr>
      <vt:lpstr>Objectives:</vt:lpstr>
      <vt:lpstr>Existing Works:</vt:lpstr>
      <vt:lpstr>Limitations and gaps:</vt:lpstr>
      <vt:lpstr>Existing Relevant Projects:</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Mahith Quintu</dc:creator>
  <cp:lastModifiedBy>Dell</cp:lastModifiedBy>
  <cp:revision>119</cp:revision>
  <dcterms:created xsi:type="dcterms:W3CDTF">2024-09-02T23:25:37Z</dcterms:created>
  <dcterms:modified xsi:type="dcterms:W3CDTF">2024-09-03T14:01:58Z</dcterms:modified>
</cp:coreProperties>
</file>