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60" autoAdjust="0"/>
  </p:normalViewPr>
  <p:slideViewPr>
    <p:cSldViewPr>
      <p:cViewPr>
        <p:scale>
          <a:sx n="78" d="100"/>
          <a:sy n="78" d="100"/>
        </p:scale>
        <p:origin x="-1794" y="-78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v>Column Labels Active</c:v>
          </c:tx>
          <c:spPr>
            <a:solidFill>
              <a:srgbClr val="4F81BD"/>
            </a:solidFill>
            <a:ln>
              <a:noFill/>
            </a:ln>
          </c:spPr>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243</c:v>
              </c:pt>
              <c:pt idx="1">
                <c:v>249</c:v>
              </c:pt>
              <c:pt idx="2">
                <c:v>245</c:v>
              </c:pt>
              <c:pt idx="3">
                <c:v>239</c:v>
              </c:pt>
              <c:pt idx="4">
                <c:v>246</c:v>
              </c:pt>
              <c:pt idx="5">
                <c:v>246</c:v>
              </c:pt>
              <c:pt idx="6">
                <c:v>250</c:v>
              </c:pt>
              <c:pt idx="7">
                <c:v>246</c:v>
              </c:pt>
              <c:pt idx="8">
                <c:v>242</c:v>
              </c:pt>
              <c:pt idx="9">
                <c:v>252</c:v>
              </c:pt>
              <c:pt idx="10">
                <c:v>2458</c:v>
              </c:pt>
            </c:numLit>
          </c:val>
        </c:ser>
        <c:ser>
          <c:idx val="1"/>
          <c:order val="1"/>
          <c:tx>
            <c:v>Future Start</c:v>
          </c:tx>
          <c:spPr>
            <a:solidFill>
              <a:srgbClr val="C0504D"/>
            </a:solidFill>
            <a:ln>
              <a:noFill/>
            </a:ln>
          </c:spPr>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6</c:v>
              </c:pt>
              <c:pt idx="1">
                <c:v>12</c:v>
              </c:pt>
              <c:pt idx="2">
                <c:v>5</c:v>
              </c:pt>
              <c:pt idx="3">
                <c:v>4</c:v>
              </c:pt>
              <c:pt idx="4">
                <c:v>6</c:v>
              </c:pt>
              <c:pt idx="5">
                <c:v>9</c:v>
              </c:pt>
              <c:pt idx="6">
                <c:v>7</c:v>
              </c:pt>
              <c:pt idx="7">
                <c:v>11</c:v>
              </c:pt>
              <c:pt idx="8">
                <c:v>3</c:v>
              </c:pt>
              <c:pt idx="9">
                <c:v>6</c:v>
              </c:pt>
              <c:pt idx="10">
                <c:v>69</c:v>
              </c:pt>
            </c:numLit>
          </c:val>
        </c:ser>
        <c:ser>
          <c:idx val="2"/>
          <c:order val="2"/>
          <c:tx>
            <c:v>Leave of Absence</c:v>
          </c:tx>
          <c:spPr>
            <a:solidFill>
              <a:srgbClr val="9BBB59"/>
            </a:solidFill>
            <a:ln>
              <a:noFill/>
            </a:ln>
          </c:spPr>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9</c:v>
              </c:pt>
              <c:pt idx="1">
                <c:v>4</c:v>
              </c:pt>
              <c:pt idx="2">
                <c:v>15</c:v>
              </c:pt>
              <c:pt idx="3">
                <c:v>10</c:v>
              </c:pt>
              <c:pt idx="4">
                <c:v>7</c:v>
              </c:pt>
              <c:pt idx="5">
                <c:v>9</c:v>
              </c:pt>
              <c:pt idx="6">
                <c:v>7</c:v>
              </c:pt>
              <c:pt idx="7">
                <c:v>12</c:v>
              </c:pt>
              <c:pt idx="8">
                <c:v>11</c:v>
              </c:pt>
              <c:pt idx="9">
                <c:v>2</c:v>
              </c:pt>
              <c:pt idx="10">
                <c:v>86</c:v>
              </c:pt>
            </c:numLit>
          </c:val>
        </c:ser>
        <c:ser>
          <c:idx val="3"/>
          <c:order val="3"/>
          <c:tx>
            <c:v>Terminated for Cause</c:v>
          </c:tx>
          <c:spPr>
            <a:solidFill>
              <a:srgbClr val="8064A2"/>
            </a:solidFill>
            <a:ln>
              <a:noFill/>
            </a:ln>
          </c:spPr>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13</c:v>
              </c:pt>
              <c:pt idx="1">
                <c:v>6</c:v>
              </c:pt>
              <c:pt idx="2">
                <c:v>4</c:v>
              </c:pt>
              <c:pt idx="3">
                <c:v>11</c:v>
              </c:pt>
              <c:pt idx="4">
                <c:v>7</c:v>
              </c:pt>
              <c:pt idx="5">
                <c:v>9</c:v>
              </c:pt>
              <c:pt idx="6">
                <c:v>6</c:v>
              </c:pt>
              <c:pt idx="7">
                <c:v>2</c:v>
              </c:pt>
              <c:pt idx="8">
                <c:v>4</c:v>
              </c:pt>
              <c:pt idx="9">
                <c:v>4</c:v>
              </c:pt>
              <c:pt idx="10">
                <c:v>66</c:v>
              </c:pt>
            </c:numLit>
          </c:val>
        </c:ser>
        <c:ser>
          <c:idx val="4"/>
          <c:order val="4"/>
          <c:tx>
            <c:v>Voluntarily Terminated</c:v>
          </c:tx>
          <c:spPr>
            <a:solidFill>
              <a:srgbClr val="4BACC6"/>
            </a:solidFill>
            <a:ln>
              <a:noFill/>
            </a:ln>
          </c:spPr>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32</c:v>
              </c:pt>
              <c:pt idx="1">
                <c:v>29</c:v>
              </c:pt>
              <c:pt idx="2">
                <c:v>33</c:v>
              </c:pt>
              <c:pt idx="3">
                <c:v>32</c:v>
              </c:pt>
              <c:pt idx="4">
                <c:v>38</c:v>
              </c:pt>
              <c:pt idx="5">
                <c:v>28</c:v>
              </c:pt>
              <c:pt idx="6">
                <c:v>29</c:v>
              </c:pt>
              <c:pt idx="7">
                <c:v>33</c:v>
              </c:pt>
              <c:pt idx="8">
                <c:v>37</c:v>
              </c:pt>
              <c:pt idx="9">
                <c:v>30</c:v>
              </c:pt>
              <c:pt idx="10">
                <c:v>321</c:v>
              </c:pt>
            </c:numLit>
          </c:val>
        </c:ser>
        <c:gapWidth val="182"/>
        <c:axId val="160141696"/>
        <c:axId val="160143232"/>
      </c:barChart>
      <c:catAx>
        <c:axId val="160141696"/>
        <c:scaling>
          <c:orientation val="minMax"/>
        </c:scaling>
        <c:axPos val="b"/>
        <c:numFmt formatCode="General" sourceLinked="0"/>
        <c:majorTickMark val="none"/>
        <c:tickLblPos val="nextTo"/>
        <c:spPr>
          <a:ln w="12700">
            <a:solidFill>
              <a:srgbClr val="D9D9D9"/>
            </a:solidFill>
            <a:prstDash val="solid"/>
          </a:ln>
        </c:spPr>
        <c:txPr>
          <a:bodyPr rot="0" vert="horz" anchor="t" anchorCtr="0"/>
          <a:lstStyle/>
          <a:p>
            <a:pPr>
              <a:defRPr lang="zh-CN" sz="900" b="0" i="0" u="none" strike="noStrike" baseline="0">
                <a:solidFill>
                  <a:srgbClr val="595959"/>
                </a:solidFill>
                <a:latin typeface="Droid Sans"/>
                <a:ea typeface="Droid Sans"/>
                <a:cs typeface="Lucida Sans"/>
              </a:defRPr>
            </a:pPr>
            <a:endParaRPr lang="en-US"/>
          </a:p>
        </c:txPr>
        <c:crossAx val="160143232"/>
        <c:crosses val="autoZero"/>
        <c:auto val="1"/>
        <c:lblAlgn val="ctr"/>
        <c:lblOffset val="100"/>
      </c:catAx>
      <c:valAx>
        <c:axId val="160143232"/>
        <c:scaling>
          <c:orientation val="minMax"/>
        </c:scaling>
        <c:axPos val="l"/>
        <c:majorGridlines>
          <c:spPr>
            <a:ln w="12700">
              <a:solidFill>
                <a:srgbClr val="D9D9D9"/>
              </a:solidFill>
              <a:prstDash val="solid"/>
            </a:ln>
          </c:spPr>
        </c:majorGridlines>
        <c:numFmt formatCode="General" sourceLinked="0"/>
        <c:majorTickMark val="none"/>
        <c:tickLblPos val="nextTo"/>
        <c:spPr>
          <a:ln>
            <a:noFill/>
          </a:ln>
        </c:spPr>
        <c:txPr>
          <a:bodyPr rot="0" vert="horz" anchor="t" anchorCtr="0"/>
          <a:lstStyle/>
          <a:p>
            <a:pPr>
              <a:defRPr lang="zh-CN" sz="900" b="0" i="0" u="none" strike="noStrike" baseline="0">
                <a:solidFill>
                  <a:srgbClr val="595959"/>
                </a:solidFill>
                <a:latin typeface="Droid Sans"/>
                <a:ea typeface="Droid Sans"/>
                <a:cs typeface="Lucida Sans"/>
              </a:defRPr>
            </a:pPr>
            <a:endParaRPr lang="en-US"/>
          </a:p>
        </c:txPr>
        <c:crossAx val="160141696"/>
        <c:crosses val="autoZero"/>
        <c:crossBetween val="between"/>
      </c:valAx>
      <c:spPr>
        <a:noFill/>
        <a:ln>
          <a:noFill/>
        </a:ln>
      </c:spPr>
    </c:plotArea>
    <c:legend>
      <c:legendPos val="r"/>
      <c:layout/>
      <c:spPr>
        <a:noFill/>
        <a:ln>
          <a:noFill/>
        </a:ln>
      </c:spPr>
      <c:txPr>
        <a:bodyPr/>
        <a:lstStyle/>
        <a:p>
          <a:pPr>
            <a:defRPr lang="zh-CN" sz="900" b="0" i="0" u="none" strike="noStrike" baseline="0">
              <a:solidFill>
                <a:srgbClr val="595959"/>
              </a:solidFill>
              <a:latin typeface="Droid Sans"/>
              <a:ea typeface="Droid Sans"/>
              <a:cs typeface="Lucida Sans"/>
            </a:defRPr>
          </a:pPr>
          <a:endParaRPr lang="en-US"/>
        </a:p>
      </c:txPr>
    </c:legend>
    <c:plotVisOnly val="1"/>
    <c:dispBlanksAs val="gap"/>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pPr algn="r"/>
              <a:t>9/11/2024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396605302"/>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a:t>
            </a:fld>
            <a:endParaRPr lang="zh-CN" altLang="en-US" sz="1200">
              <a:latin typeface="Calibri" charset="0"/>
              <a:ea typeface="等线" charset="0"/>
              <a:cs typeface="Calibri" charset="0"/>
            </a:endParaRPr>
          </a:p>
        </p:txBody>
      </p:sp>
      <p:sp>
        <p:nvSpPr>
          <p:cNvPr id="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1128841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10</a:t>
            </a:fld>
            <a:endParaRPr lang="zh-CN" altLang="en-US" sz="1200">
              <a:latin typeface="Calibri" charset="0"/>
              <a:ea typeface="等线" charset="0"/>
              <a:cs typeface="Calibri" charset="0"/>
            </a:endParaRPr>
          </a:p>
        </p:txBody>
      </p:sp>
      <p:sp>
        <p:nvSpPr>
          <p:cNvPr id="17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410794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11</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255205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12</a:t>
            </a:fld>
            <a:endParaRPr lang="zh-CN" altLang="en-US" sz="1200">
              <a:latin typeface="Calibri" charset="0"/>
              <a:ea typeface="等线" charset="0"/>
              <a:cs typeface="Calibri" charset="0"/>
            </a:endParaRPr>
          </a:p>
        </p:txBody>
      </p:sp>
      <p:sp>
        <p:nvSpPr>
          <p:cNvPr id="19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537192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2</a:t>
            </a:fld>
            <a:endParaRPr lang="zh-CN" altLang="en-US" sz="1200">
              <a:latin typeface="Calibri" charset="0"/>
              <a:ea typeface="等线" charset="0"/>
              <a:cs typeface="Calibri" charset="0"/>
            </a:endParaRPr>
          </a:p>
        </p:txBody>
      </p:sp>
      <p:sp>
        <p:nvSpPr>
          <p:cNvPr id="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92606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3</a:t>
            </a:fld>
            <a:endParaRPr lang="zh-CN" altLang="en-US" sz="1200">
              <a:latin typeface="Calibri" charset="0"/>
              <a:ea typeface="等线" charset="0"/>
              <a:cs typeface="Calibri" charset="0"/>
            </a:endParaRPr>
          </a:p>
        </p:txBody>
      </p:sp>
      <p:sp>
        <p:nvSpPr>
          <p:cNvPr id="11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1758854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4</a:t>
            </a:fld>
            <a:endParaRPr lang="zh-CN" altLang="en-US" sz="1200">
              <a:latin typeface="Calibri" charset="0"/>
              <a:ea typeface="等线" charset="0"/>
              <a:cs typeface="Calibri" charset="0"/>
            </a:endParaRPr>
          </a:p>
        </p:txBody>
      </p:sp>
      <p:sp>
        <p:nvSpPr>
          <p:cNvPr id="12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1429591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5</a:t>
            </a:fld>
            <a:endParaRPr lang="zh-CN" altLang="en-US" sz="1200">
              <a:latin typeface="Calibri" charset="0"/>
              <a:ea typeface="等线" charset="0"/>
              <a:cs typeface="Calibri"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13379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6</a:t>
            </a:fld>
            <a:endParaRPr lang="zh-CN" altLang="en-US" sz="1200">
              <a:latin typeface="Calibri" charset="0"/>
              <a:ea typeface="等线" charset="0"/>
              <a:cs typeface="Calibri" charset="0"/>
            </a:endParaRPr>
          </a:p>
        </p:txBody>
      </p:sp>
      <p:sp>
        <p:nvSpPr>
          <p:cNvPr id="14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1773442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7</a:t>
            </a:fld>
            <a:endParaRPr lang="zh-CN" altLang="en-US" sz="1200">
              <a:latin typeface="Calibri" charset="0"/>
              <a:ea typeface="等线" charset="0"/>
              <a:cs typeface="Calibri"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30843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8</a:t>
            </a:fld>
            <a:endParaRPr lang="zh-CN" altLang="en-US" sz="1200">
              <a:latin typeface="Calibri" charset="0"/>
              <a:ea typeface="等线" charset="0"/>
              <a:cs typeface="Calibri" charset="0"/>
            </a:endParaRPr>
          </a:p>
        </p:txBody>
      </p:sp>
      <p:sp>
        <p:nvSpPr>
          <p:cNvPr id="15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513543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9</a:t>
            </a:fld>
            <a:endParaRPr lang="zh-CN" altLang="en-US" sz="1200">
              <a:latin typeface="Calibri" charset="0"/>
              <a:ea typeface="等线" charset="0"/>
              <a:cs typeface="Calibri" charset="0"/>
            </a:endParaRPr>
          </a:p>
        </p:txBody>
      </p:sp>
      <p:sp>
        <p:nvSpPr>
          <p:cNvPr id="16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86635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2024/9/11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8862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2024/9/11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38127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2024/9/11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07501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518089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5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5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6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600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2024/9/11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00838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2024/9/11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257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2024/9/11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84897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2024/9/11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05407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2024/9/11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67930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2024/9/11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38565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2024/9/11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45981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2024/9/11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74303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pPr algn="l"/>
              <a:t>9/11/2024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29087617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a:solidFill>
                  <a:srgbClr val="0F0F0F"/>
                </a:solidFill>
                <a:latin typeface="Roboto" pitchFamily="2" charset="0"/>
                <a:ea typeface="宋体" charset="0"/>
                <a:cs typeface="Trebuchet MS" charset="0"/>
              </a:rPr>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
        <p:nvSpPr>
          <p:cNvPr id="47" name="矩形"/>
          <p:cNvSpPr>
            <a:spLocks/>
          </p:cNvSpPr>
          <p:nvPr/>
        </p:nvSpPr>
        <p:spPr>
          <a:xfrm>
            <a:off x="4800600" y="3340836"/>
            <a:ext cx="35052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err="1" smtClean="0">
                <a:solidFill>
                  <a:schemeClr val="tx1"/>
                </a:solidFill>
                <a:latin typeface="Arial Rounded MT Bold" pitchFamily="34" charset="0"/>
                <a:ea typeface="宋体" charset="0"/>
                <a:cs typeface="Calibri" charset="0"/>
              </a:rPr>
              <a:t>E.Yogitha</a:t>
            </a:r>
            <a:r>
              <a:rPr lang="en-US" altLang="zh-CN" sz="1800" b="0" i="0" u="none" strike="noStrike" kern="1200" cap="none" spc="0" dirty="0" smtClean="0">
                <a:solidFill>
                  <a:schemeClr val="tx1"/>
                </a:solidFill>
                <a:latin typeface="Arial Rounded MT Bold" pitchFamily="34" charset="0"/>
                <a:ea typeface="宋体" charset="0"/>
                <a:cs typeface="Calibri" charset="0"/>
              </a:rPr>
              <a:t> </a:t>
            </a:r>
            <a:r>
              <a:rPr lang="en-US" altLang="zh-CN" sz="1800" b="0" i="0" u="none" strike="noStrike" kern="1200" cap="none" spc="0" dirty="0" err="1" smtClean="0">
                <a:solidFill>
                  <a:schemeClr val="tx1"/>
                </a:solidFill>
                <a:latin typeface="Arial Rounded MT Bold" pitchFamily="34" charset="0"/>
                <a:ea typeface="宋体" charset="0"/>
                <a:cs typeface="Calibri" charset="0"/>
              </a:rPr>
              <a:t>varshini</a:t>
            </a:r>
            <a:r>
              <a:rPr lang="en-US" altLang="zh-CN" sz="1800" b="0" i="0" u="none" strike="noStrike" kern="1200" cap="none" spc="0" baseline="0" dirty="0" smtClean="0">
                <a:solidFill>
                  <a:schemeClr val="tx1"/>
                </a:solidFill>
                <a:latin typeface="Arial Rounded MT Bold" pitchFamily="34" charset="0"/>
                <a:ea typeface="宋体" charset="0"/>
                <a:cs typeface="Calibri" charset="0"/>
              </a:rPr>
              <a:t> </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48" name="矩形"/>
          <p:cNvSpPr>
            <a:spLocks/>
          </p:cNvSpPr>
          <p:nvPr/>
        </p:nvSpPr>
        <p:spPr>
          <a:xfrm>
            <a:off x="4800600" y="3754142"/>
            <a:ext cx="33528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smtClean="0">
                <a:solidFill>
                  <a:schemeClr val="tx1"/>
                </a:solidFill>
                <a:latin typeface="Arial Rounded MT Bold" pitchFamily="34" charset="0"/>
                <a:ea typeface="宋体" charset="0"/>
                <a:cs typeface="Calibri" charset="0"/>
              </a:rPr>
              <a:t>312216320</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49" name="矩形"/>
          <p:cNvSpPr>
            <a:spLocks/>
          </p:cNvSpPr>
          <p:nvPr/>
        </p:nvSpPr>
        <p:spPr>
          <a:xfrm>
            <a:off x="4800600" y="4095515"/>
            <a:ext cx="28194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Commerce</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
        <p:nvSpPr>
          <p:cNvPr id="50" name="矩形"/>
          <p:cNvSpPr>
            <a:spLocks/>
          </p:cNvSpPr>
          <p:nvPr/>
        </p:nvSpPr>
        <p:spPr>
          <a:xfrm>
            <a:off x="4812323" y="4493127"/>
            <a:ext cx="68580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Shri shankaralal sundarbai shasun Jain college for women </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xmlns="" val="1065434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2"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3" name="矩形"/>
          <p:cNvSpPr>
            <a:spLocks/>
          </p:cNvSpPr>
          <p:nvPr/>
        </p:nvSpPr>
        <p:spPr>
          <a:xfrm>
            <a:off x="1219200" y="1371600"/>
            <a:ext cx="6019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Data collection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4" name="矩形"/>
          <p:cNvSpPr>
            <a:spLocks/>
          </p:cNvSpPr>
          <p:nvPr/>
        </p:nvSpPr>
        <p:spPr>
          <a:xfrm>
            <a:off x="1751867" y="1771710"/>
            <a:ext cx="4429125"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a:off x="1219200" y="3197164"/>
            <a:ext cx="2590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charset="0"/>
                <a:cs typeface="Calibri" charset="0"/>
              </a:rPr>
              <a:t> </a:t>
            </a:r>
            <a:r>
              <a:rPr lang="en-US" altLang="zh-CN" sz="2000" b="0" i="0" u="none" strike="noStrike" kern="1200" cap="none" spc="0" baseline="0">
                <a:solidFill>
                  <a:schemeClr val="tx1"/>
                </a:solidFill>
                <a:latin typeface="Perpetua Titling MT" pitchFamily="18" charset="0"/>
                <a:ea typeface="宋体" charset="0"/>
                <a:cs typeface="Calibri" charset="0"/>
              </a:rPr>
              <a:t>DATA CLEANING : </a:t>
            </a:r>
            <a:r>
              <a:rPr lang="en-US" altLang="zh-CN" sz="1800" b="0" i="0" u="none" strike="noStrike" kern="1200" cap="none" spc="0" baseline="0">
                <a:solidFill>
                  <a:schemeClr val="tx1"/>
                </a:solidFill>
                <a:latin typeface="Perpetua" pitchFamily="18" charset="0"/>
                <a:ea typeface="宋体" charset="0"/>
                <a:cs typeface="Calibri" charset="0"/>
              </a:rPr>
              <a:t> </a:t>
            </a:r>
            <a:endParaRPr lang="zh-CN" altLang="en-US" sz="1800" b="0" i="0" u="none" strike="noStrike" kern="1200" cap="none" spc="0" baseline="0">
              <a:solidFill>
                <a:schemeClr val="tx1"/>
              </a:solidFill>
              <a:latin typeface="Perpetua" pitchFamily="18" charset="0"/>
              <a:ea typeface="宋体" charset="0"/>
              <a:cs typeface="Calibri" charset="0"/>
            </a:endParaRPr>
          </a:p>
        </p:txBody>
      </p:sp>
      <p:sp>
        <p:nvSpPr>
          <p:cNvPr id="176" name="矩形"/>
          <p:cNvSpPr>
            <a:spLocks/>
          </p:cNvSpPr>
          <p:nvPr/>
        </p:nvSpPr>
        <p:spPr>
          <a:xfrm>
            <a:off x="1751867" y="3699289"/>
            <a:ext cx="2438400" cy="681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a:off x="1222131" y="4509190"/>
            <a:ext cx="35051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PERFORMANCE LEVEL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8" name="矩形"/>
          <p:cNvSpPr>
            <a:spLocks/>
          </p:cNvSpPr>
          <p:nvPr/>
        </p:nvSpPr>
        <p:spPr>
          <a:xfrm>
            <a:off x="1751867" y="4999902"/>
            <a:ext cx="2669931"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xmlns="" val="368190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xmlns="" val="82466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0" name="矩形"/>
          <p:cNvSpPr>
            <a:spLocks/>
          </p:cNvSpPr>
          <p:nvPr/>
        </p:nvSpPr>
        <p:spPr>
          <a:xfrm>
            <a:off x="1066800" y="1600200"/>
            <a:ext cx="7467600"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charset="0"/>
                <a:cs typeface="Calibri"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0" i="0" u="none" strike="noStrike" kern="1200" cap="none" spc="0" baseline="0">
                <a:solidFill>
                  <a:schemeClr val="tx1"/>
                </a:solidFill>
                <a:latin typeface="Calibri" charset="0"/>
                <a:ea typeface="宋体" charset="0"/>
                <a:cs typeface="Calibri" charset="0"/>
              </a:rPr>
              <a:t>. </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197453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7"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6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70"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1"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7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3"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5"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2"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4"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7"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33525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0"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92"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3"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4"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95"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6"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7"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8"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2"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3"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105"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7"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9"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1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1"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103211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8"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834071" y="1456285"/>
            <a:ext cx="7172325" cy="49777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charset="0"/>
                <a:cs typeface="Calibri"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xmlns="" val="207915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866775" y="1975544"/>
            <a:ext cx="8486775" cy="352043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charset="0"/>
                <a:cs typeface="Calibri"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xmlns="" val="1962582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noChangeAspect="1"/>
          </p:cNvSpPr>
          <p:nvPr/>
        </p:nvSpPr>
        <p:spPr>
          <a:xfrm>
            <a:off x="5943599" y="3276600"/>
            <a:ext cx="304800" cy="304800"/>
          </a:xfrm>
          <a:prstGeom prst="rect">
            <a:avLst/>
          </a:prstGeom>
          <a:noFill/>
          <a:ln w="12700" cap="flat" cmpd="sng">
            <a:noFill/>
            <a:prstDash val="solid"/>
            <a:miter/>
          </a:ln>
        </p:spPr>
      </p:sp>
      <p:pic>
        <p:nvPicPr>
          <p:cNvPr id="140" name="图片"/>
          <p:cNvPicPr>
            <a:picLocks noChangeAspect="1"/>
          </p:cNvPicPr>
          <p:nvPr/>
        </p:nvPicPr>
        <p:blipFill>
          <a:blip r:embed="rId4" cstate="print"/>
          <a:stretch>
            <a:fillRect/>
          </a:stretch>
        </p:blipFill>
        <p:spPr>
          <a:xfrm>
            <a:off x="738150" y="714356"/>
            <a:ext cx="8162925" cy="4079088"/>
          </a:xfrm>
          <a:prstGeom prst="rect">
            <a:avLst/>
          </a:prstGeom>
          <a:noFill/>
          <a:ln w="12700" cap="flat" cmpd="sng">
            <a:noFill/>
            <a:prstDash val="solid"/>
            <a:miter/>
          </a:ln>
        </p:spPr>
      </p:pic>
      <p:sp>
        <p:nvSpPr>
          <p:cNvPr id="141" name="矩形"/>
          <p:cNvSpPr>
            <a:spLocks/>
          </p:cNvSpPr>
          <p:nvPr/>
        </p:nvSpPr>
        <p:spPr>
          <a:xfrm>
            <a:off x="4943466" y="3788761"/>
            <a:ext cx="1152531" cy="367664"/>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itchFamily="34" charset="0"/>
                <a:ea typeface="宋体" charset="0"/>
                <a:cs typeface="Calibri" charset="0"/>
              </a:rPr>
              <a:t>Employer</a:t>
            </a:r>
            <a:endParaRPr lang="zh-CN" altLang="en-US" sz="1800" b="0" i="0" u="none" strike="noStrike" kern="1200" cap="none" spc="0" baseline="0">
              <a:solidFill>
                <a:srgbClr val="000000"/>
              </a:solidFill>
              <a:latin typeface="Arial Rounded MT Bold" pitchFamily="34" charset="0"/>
              <a:ea typeface="宋体" charset="0"/>
              <a:cs typeface="Calibri" charset="0"/>
            </a:endParaRPr>
          </a:p>
        </p:txBody>
      </p:sp>
      <p:sp>
        <p:nvSpPr>
          <p:cNvPr id="142" name="矩形"/>
          <p:cNvSpPr>
            <a:spLocks/>
          </p:cNvSpPr>
          <p:nvPr/>
        </p:nvSpPr>
        <p:spPr>
          <a:xfrm>
            <a:off x="3289829" y="3785835"/>
            <a:ext cx="1227518" cy="339088"/>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itchFamily="34" charset="0"/>
                <a:ea typeface="宋体" charset="0"/>
                <a:cs typeface="Calibri" charset="0"/>
              </a:rPr>
              <a:t>Employee</a:t>
            </a:r>
            <a:endParaRPr lang="zh-CN" altLang="en-US" sz="1600" b="0" i="0" u="none" strike="noStrike" kern="1200" cap="none" spc="0" baseline="0">
              <a:solidFill>
                <a:srgbClr val="000000"/>
              </a:solidFill>
              <a:latin typeface="Arial Rounded MT Bold" pitchFamily="34" charset="0"/>
              <a:ea typeface="宋体" charset="0"/>
              <a:cs typeface="Calibri" charset="0"/>
            </a:endParaRPr>
          </a:p>
        </p:txBody>
      </p:sp>
      <p:sp>
        <p:nvSpPr>
          <p:cNvPr id="143" name="矩形"/>
          <p:cNvSpPr>
            <a:spLocks/>
          </p:cNvSpPr>
          <p:nvPr/>
        </p:nvSpPr>
        <p:spPr>
          <a:xfrm>
            <a:off x="6381767" y="3785835"/>
            <a:ext cx="1300159" cy="339088"/>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itchFamily="34" charset="0"/>
                <a:ea typeface="宋体" charset="0"/>
                <a:cs typeface="Calibri" charset="0"/>
              </a:rPr>
              <a:t>organisation</a:t>
            </a:r>
            <a:endParaRPr lang="zh-CN" altLang="en-US" sz="1600" b="1" i="0" u="none" strike="noStrike" kern="1200" cap="none" spc="0" baseline="0">
              <a:solidFill>
                <a:srgbClr val="000000"/>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xmlns="" val="56991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762000" y="1981200"/>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9"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50"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5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2" name="矩形"/>
          <p:cNvSpPr>
            <a:spLocks/>
          </p:cNvSpPr>
          <p:nvPr/>
        </p:nvSpPr>
        <p:spPr>
          <a:xfrm>
            <a:off x="3733800" y="2151727"/>
            <a:ext cx="6705599" cy="252031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Conditional Formatting – Missing          Filter – Remove                                       Formulae – Performance                            Pivot – Summary                                         Gragh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xmlns="" val="31708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6" name="矩形"/>
          <p:cNvSpPr>
            <a:spLocks/>
          </p:cNvSpPr>
          <p:nvPr/>
        </p:nvSpPr>
        <p:spPr>
          <a:xfrm>
            <a:off x="755332" y="1828800"/>
            <a:ext cx="10843846" cy="3006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xmlns="" val="22282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6" name="矩形"/>
          <p:cNvSpPr>
            <a:spLocks/>
          </p:cNvSpPr>
          <p:nvPr/>
        </p:nvSpPr>
        <p:spPr>
          <a:xfrm>
            <a:off x="990600" y="1717928"/>
            <a:ext cx="9525000" cy="15487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charset="0"/>
                <a:cs typeface="Calibri"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charset="0"/>
              <a:cs typeface="Calibri" charset="0"/>
            </a:endParaRPr>
          </a:p>
        </p:txBody>
      </p:sp>
    </p:spTree>
    <p:extLst>
      <p:ext uri="{BB962C8B-B14F-4D97-AF65-F5344CB8AC3E}">
        <p14:creationId xmlns:p14="http://schemas.microsoft.com/office/powerpoint/2010/main" xmlns="" val="179464993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308</TotalTime>
  <Words>374</Words>
  <Application>Yozo_Office</Application>
  <PresentationFormat>Custom</PresentationFormat>
  <Paragraphs>70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acer</cp:lastModifiedBy>
  <cp:revision>14</cp:revision>
  <dcterms:created xsi:type="dcterms:W3CDTF">2024-03-29T15:07:22Z</dcterms:created>
  <dcterms:modified xsi:type="dcterms:W3CDTF">2024-09-11T03:28:22Z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