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71" r:id="rId5"/>
    <p:sldId id="272" r:id="rId6"/>
    <p:sldId id="273" r:id="rId7"/>
    <p:sldId id="267" r:id="rId8"/>
    <p:sldId id="268" r:id="rId9"/>
    <p:sldId id="269" r:id="rId10"/>
    <p:sldId id="274" r:id="rId11"/>
    <p:sldId id="275" r:id="rId12"/>
    <p:sldId id="276" r:id="rId13"/>
    <p:sldId id="261" r:id="rId14"/>
    <p:sldId id="287" r:id="rId15"/>
    <p:sldId id="277" r:id="rId16"/>
    <p:sldId id="260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6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Pembangkitan</a:t>
            </a:r>
            <a:r>
              <a:rPr lang="en-US" sz="4400" dirty="0" smtClean="0"/>
              <a:t> </a:t>
            </a:r>
            <a:r>
              <a:rPr lang="en-US" sz="4400" dirty="0" err="1" smtClean="0"/>
              <a:t>Kunci</a:t>
            </a:r>
            <a:r>
              <a:rPr lang="en-US" sz="4400" dirty="0" smtClean="0"/>
              <a:t>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Penentuan</a:t>
            </a:r>
            <a:r>
              <a:rPr lang="en-US" sz="4400" dirty="0" smtClean="0"/>
              <a:t> </a:t>
            </a:r>
            <a:r>
              <a:rPr lang="en-US" sz="4400" dirty="0" err="1" smtClean="0"/>
              <a:t>Konstanta</a:t>
            </a:r>
            <a:r>
              <a:rPr lang="en-US" sz="4400" dirty="0" smtClean="0"/>
              <a:t> P </a:t>
            </a:r>
            <a:r>
              <a:rPr lang="en-US" sz="4400" dirty="0" err="1" smtClean="0"/>
              <a:t>dan</a:t>
            </a:r>
            <a:r>
              <a:rPr lang="en-US" sz="4400" dirty="0" smtClean="0"/>
              <a:t> Q Yang Prima </a:t>
            </a:r>
            <a:r>
              <a:rPr lang="en-US" sz="4400" dirty="0" err="1" smtClean="0"/>
              <a:t>Berdasarkan</a:t>
            </a:r>
            <a:r>
              <a:rPr lang="en-US" sz="4400" dirty="0" smtClean="0"/>
              <a:t> </a:t>
            </a:r>
            <a:r>
              <a:rPr lang="en-US" sz="4400" dirty="0" err="1" smtClean="0"/>
              <a:t>Informasi</a:t>
            </a:r>
            <a:r>
              <a:rPr lang="en-US" sz="4400" dirty="0" smtClean="0"/>
              <a:t> </a:t>
            </a:r>
            <a:r>
              <a:rPr lang="en-US" sz="4400" dirty="0" err="1" smtClean="0"/>
              <a:t>Peranti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Widodo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17 615 006</a:t>
            </a:r>
          </a:p>
          <a:p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2 </a:t>
            </a:r>
            <a:r>
              <a:rPr lang="en-US" dirty="0" err="1" smtClean="0"/>
              <a:t>Bilangan</a:t>
            </a:r>
            <a:r>
              <a:rPr lang="en-US" dirty="0" smtClean="0"/>
              <a:t> Yang Prima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2 </a:t>
            </a:r>
            <a:r>
              <a:rPr lang="en-ID" dirty="0" err="1" smtClean="0"/>
              <a:t>bilangan</a:t>
            </a:r>
            <a:r>
              <a:rPr lang="en-ID" dirty="0" smtClean="0"/>
              <a:t> yang </a:t>
            </a:r>
            <a:r>
              <a:rPr lang="en-ID" dirty="0"/>
              <a:t>prima </a:t>
            </a:r>
            <a:r>
              <a:rPr lang="en-ID" dirty="0" smtClean="0"/>
              <a:t> ( p </a:t>
            </a:r>
            <a:r>
              <a:rPr lang="en-ID" dirty="0" err="1" smtClean="0"/>
              <a:t>dan</a:t>
            </a:r>
            <a:r>
              <a:rPr lang="en-ID" dirty="0" smtClean="0"/>
              <a:t> q )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menghasilkan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</a:t>
            </a:r>
            <a:r>
              <a:rPr lang="en-ID" dirty="0" err="1" smtClean="0"/>
              <a:t>komposit</a:t>
            </a:r>
            <a:r>
              <a:rPr lang="en-ID" dirty="0" smtClean="0"/>
              <a:t> (n) yang </a:t>
            </a:r>
            <a:r>
              <a:rPr lang="en-ID" dirty="0" err="1" smtClean="0"/>
              <a:t>besar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Menghasilkan</a:t>
            </a:r>
            <a:r>
              <a:rPr lang="en-ID" dirty="0" smtClean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antara</a:t>
            </a:r>
            <a:r>
              <a:rPr lang="en-ID" dirty="0" smtClean="0"/>
              <a:t> p </a:t>
            </a:r>
            <a:r>
              <a:rPr lang="en-ID" dirty="0" err="1" smtClean="0"/>
              <a:t>dan</a:t>
            </a:r>
            <a:r>
              <a:rPr lang="en-ID" dirty="0" smtClean="0"/>
              <a:t> q.</a:t>
            </a:r>
          </a:p>
          <a:p>
            <a:endParaRPr lang="en-ID" dirty="0"/>
          </a:p>
          <a:p>
            <a:r>
              <a:rPr lang="en-ID" dirty="0" err="1" smtClean="0"/>
              <a:t>Jadi</a:t>
            </a:r>
            <a:r>
              <a:rPr lang="en-ID" dirty="0" smtClean="0"/>
              <a:t> </a:t>
            </a:r>
            <a:r>
              <a:rPr lang="en-ID" dirty="0" err="1" smtClean="0"/>
              <a:t>ketika</a:t>
            </a:r>
            <a:r>
              <a:rPr lang="en-ID" dirty="0" smtClean="0"/>
              <a:t> </a:t>
            </a:r>
            <a:r>
              <a:rPr lang="en-ID" dirty="0" err="1" smtClean="0"/>
              <a:t>terjadi</a:t>
            </a:r>
            <a:r>
              <a:rPr lang="en-ID" dirty="0" smtClean="0"/>
              <a:t> </a:t>
            </a:r>
            <a:r>
              <a:rPr lang="en-ID" dirty="0" err="1" smtClean="0"/>
              <a:t>faktorisasi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menemukan</a:t>
            </a:r>
            <a:r>
              <a:rPr lang="en-ID" dirty="0" smtClean="0"/>
              <a:t> </a:t>
            </a:r>
            <a:r>
              <a:rPr lang="en-ID" dirty="0" err="1" smtClean="0"/>
              <a:t>salah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p </a:t>
            </a:r>
            <a:r>
              <a:rPr lang="en-ID" dirty="0" err="1" smtClean="0"/>
              <a:t>atau</a:t>
            </a:r>
            <a:r>
              <a:rPr lang="en-ID" dirty="0" smtClean="0"/>
              <a:t> q ,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cukup</a:t>
            </a:r>
            <a:r>
              <a:rPr lang="en-ID" dirty="0" smtClean="0"/>
              <a:t> </a:t>
            </a:r>
            <a:r>
              <a:rPr lang="en-ID" dirty="0" err="1" smtClean="0"/>
              <a:t>memakan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8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Peranti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Jam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64164" y="1484784"/>
            <a:ext cx="5824661" cy="50750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594284"/>
            <a:ext cx="5148063" cy="4577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peranti</a:t>
            </a:r>
            <a:r>
              <a:rPr lang="en-ID" dirty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mudah</a:t>
            </a:r>
            <a:r>
              <a:rPr lang="en-ID" dirty="0" smtClean="0"/>
              <a:t> </a:t>
            </a:r>
            <a:r>
              <a:rPr lang="en-ID" dirty="0" err="1" smtClean="0"/>
              <a:t>didapatkan</a:t>
            </a:r>
            <a:r>
              <a:rPr lang="en-ID" dirty="0" smtClean="0"/>
              <a:t>.</a:t>
            </a: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r>
              <a:rPr lang="en-ID" dirty="0" err="1" smtClean="0"/>
              <a:t>mempunyai</a:t>
            </a:r>
            <a:r>
              <a:rPr lang="en-ID" dirty="0" smtClean="0"/>
              <a:t> </a:t>
            </a:r>
            <a:r>
              <a:rPr lang="en-ID" dirty="0" err="1" smtClean="0"/>
              <a:t>pasangan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r>
              <a:rPr lang="en-ID" dirty="0"/>
              <a:t> </a:t>
            </a:r>
            <a:r>
              <a:rPr lang="en-ID" dirty="0" smtClean="0"/>
              <a:t>attribute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nilaninya</a:t>
            </a:r>
            <a:r>
              <a:rPr lang="en-ID" dirty="0" smtClean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,</a:t>
            </a:r>
            <a:endParaRPr lang="en-ID" dirty="0"/>
          </a:p>
          <a:p>
            <a:pPr marL="0" indent="0">
              <a:buNone/>
            </a:pPr>
            <a:r>
              <a:rPr lang="en-ID" dirty="0" err="1" smtClean="0"/>
              <a:t>Seperti</a:t>
            </a:r>
            <a:r>
              <a:rPr lang="en-ID" dirty="0" smtClean="0"/>
              <a:t> </a:t>
            </a:r>
          </a:p>
          <a:p>
            <a:pPr marL="0" indent="0">
              <a:buNone/>
            </a:pPr>
            <a:r>
              <a:rPr lang="en-ID" dirty="0" err="1" smtClean="0"/>
              <a:t>Attribut</a:t>
            </a:r>
            <a:r>
              <a:rPr lang="en-ID" dirty="0" smtClean="0"/>
              <a:t>  : jam , </a:t>
            </a:r>
            <a:r>
              <a:rPr lang="en-ID" dirty="0" err="1" smtClean="0"/>
              <a:t>menit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detik</a:t>
            </a:r>
            <a:endParaRPr lang="en-ID" dirty="0" smtClean="0"/>
          </a:p>
          <a:p>
            <a:pPr marL="0" indent="0">
              <a:buNone/>
            </a:pP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nya</a:t>
            </a:r>
            <a:r>
              <a:rPr lang="en-ID" dirty="0" smtClean="0"/>
              <a:t> : 0 – 24 , 0 – 59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 smtClean="0"/>
              <a:t>nilainya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index </a:t>
            </a:r>
            <a:r>
              <a:rPr lang="en-ID" dirty="0" err="1" smtClean="0"/>
              <a:t>penentuan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kondisi</a:t>
            </a:r>
            <a:r>
              <a:rPr lang="en-ID" dirty="0" smtClean="0"/>
              <a:t> </a:t>
            </a:r>
            <a:r>
              <a:rPr lang="en-ID" dirty="0" err="1" smtClean="0"/>
              <a:t>ketetapan</a:t>
            </a:r>
            <a:r>
              <a:rPr lang="en-ID" dirty="0" smtClean="0"/>
              <a:t> yang </a:t>
            </a:r>
            <a:r>
              <a:rPr lang="en-ID" dirty="0" err="1" smtClean="0"/>
              <a:t>ditentukan</a:t>
            </a:r>
            <a:r>
              <a:rPr lang="en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876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sesudah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62364" y="1594284"/>
            <a:ext cx="5824661" cy="50750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Sesudah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/>
              <a:t>P </a:t>
            </a:r>
            <a:r>
              <a:rPr lang="en-US" dirty="0" err="1" smtClean="0"/>
              <a:t>dan</a:t>
            </a:r>
            <a:r>
              <a:rPr lang="en-US" dirty="0" smtClean="0"/>
              <a:t> Q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prima</a:t>
            </a:r>
            <a:endParaRPr lang="en-US" dirty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jam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P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Q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index </a:t>
            </a:r>
            <a:r>
              <a:rPr lang="en-US" dirty="0" err="1" smtClean="0"/>
              <a:t>atau</a:t>
            </a:r>
            <a:r>
              <a:rPr lang="en-US" i="1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.</a:t>
            </a:r>
          </a:p>
          <a:p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khusus</a:t>
            </a:r>
            <a:r>
              <a:rPr lang="en-ID" dirty="0" smtClean="0"/>
              <a:t> attribute jam yang </a:t>
            </a:r>
            <a:r>
              <a:rPr lang="en-ID" dirty="0" err="1" smtClean="0"/>
              <a:t>digunakan</a:t>
            </a:r>
            <a:r>
              <a:rPr lang="en-ID" dirty="0" smtClean="0"/>
              <a:t> , </a:t>
            </a:r>
            <a:r>
              <a:rPr lang="en-ID" dirty="0" err="1" smtClean="0"/>
              <a:t>diubah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random </a:t>
            </a:r>
            <a:r>
              <a:rPr lang="en-ID" dirty="0" err="1" smtClean="0"/>
              <a:t>yaitu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zona</a:t>
            </a:r>
            <a:r>
              <a:rPr lang="en-ID" dirty="0" smtClean="0"/>
              <a:t> </a:t>
            </a:r>
            <a:r>
              <a:rPr lang="en-ID" dirty="0" err="1" smtClean="0"/>
              <a:t>waktunya</a:t>
            </a:r>
            <a:endParaRPr lang="en-ID" dirty="0" smtClean="0"/>
          </a:p>
          <a:p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Peranti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dibangkitkan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terjadi</a:t>
            </a:r>
            <a:r>
              <a:rPr lang="en-ID" dirty="0" smtClean="0"/>
              <a:t> </a:t>
            </a:r>
            <a:r>
              <a:rPr lang="en-ID" dirty="0" err="1" smtClean="0"/>
              <a:t>aritmatika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tahap</a:t>
            </a:r>
            <a:r>
              <a:rPr lang="en-ID" dirty="0" smtClean="0"/>
              <a:t> </a:t>
            </a:r>
            <a:r>
              <a:rPr lang="en-ID" dirty="0" err="1" smtClean="0"/>
              <a:t>pembangkitan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yang prima</a:t>
            </a:r>
          </a:p>
          <a:p>
            <a:r>
              <a:rPr lang="en-ID" dirty="0" err="1" smtClean="0"/>
              <a:t>Hasil</a:t>
            </a:r>
            <a:r>
              <a:rPr lang="en-ID" dirty="0" smtClean="0"/>
              <a:t> GCD P </a:t>
            </a:r>
            <a:r>
              <a:rPr lang="en-ID" dirty="0" err="1" smtClean="0"/>
              <a:t>dan</a:t>
            </a:r>
            <a:r>
              <a:rPr lang="en-ID" dirty="0" smtClean="0"/>
              <a:t> Q </a:t>
            </a:r>
            <a:r>
              <a:rPr lang="en-ID" dirty="0" err="1" smtClean="0"/>
              <a:t>tergantung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output random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penentuan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594284"/>
            <a:ext cx="4419599" cy="4577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 smtClean="0">
                <a:solidFill>
                  <a:srgbClr val="FF0000"/>
                </a:solidFill>
              </a:rPr>
              <a:t>Sebelum</a:t>
            </a:r>
            <a:endParaRPr lang="en-ID" dirty="0" smtClean="0">
              <a:solidFill>
                <a:srgbClr val="FF0000"/>
              </a:solidFill>
            </a:endParaRPr>
          </a:p>
          <a:p>
            <a:r>
              <a:rPr lang="en-ID" dirty="0" smtClean="0"/>
              <a:t>P </a:t>
            </a:r>
            <a:r>
              <a:rPr lang="en-ID" dirty="0" err="1" smtClean="0"/>
              <a:t>dan</a:t>
            </a:r>
            <a:r>
              <a:rPr lang="en-ID" dirty="0" smtClean="0"/>
              <a:t> Q </a:t>
            </a:r>
            <a:r>
              <a:rPr lang="en-ID" dirty="0" err="1" smtClean="0"/>
              <a:t>dibentuk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yang prima</a:t>
            </a:r>
          </a:p>
          <a:p>
            <a:r>
              <a:rPr lang="en-ID" dirty="0"/>
              <a:t>P </a:t>
            </a:r>
            <a:r>
              <a:rPr lang="en-ID" dirty="0" err="1"/>
              <a:t>dan</a:t>
            </a:r>
            <a:r>
              <a:rPr lang="en-ID" dirty="0"/>
              <a:t> Q 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Bawaan</a:t>
            </a:r>
            <a:r>
              <a:rPr lang="en-US" dirty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random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r>
              <a:rPr lang="en-ID" dirty="0" err="1" smtClean="0"/>
              <a:t>Hasil</a:t>
            </a:r>
            <a:r>
              <a:rPr lang="en-ID" dirty="0" smtClean="0"/>
              <a:t> GCD P </a:t>
            </a:r>
            <a:r>
              <a:rPr lang="en-ID" dirty="0" err="1" smtClean="0"/>
              <a:t>dan</a:t>
            </a:r>
            <a:r>
              <a:rPr lang="en-ID" dirty="0" smtClean="0"/>
              <a:t> Q </a:t>
            </a:r>
            <a:r>
              <a:rPr lang="en-ID" dirty="0" err="1" smtClean="0"/>
              <a:t>tergantung</a:t>
            </a:r>
            <a:r>
              <a:rPr lang="en-ID" dirty="0" smtClean="0"/>
              <a:t> output random</a:t>
            </a:r>
          </a:p>
        </p:txBody>
      </p:sp>
    </p:spTree>
    <p:extLst>
      <p:ext uri="{BB962C8B-B14F-4D97-AF65-F5344CB8AC3E}">
        <p14:creationId xmlns:p14="http://schemas.microsoft.com/office/powerpoint/2010/main" val="130609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sederhananya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naive </a:t>
            </a:r>
            <a:r>
              <a:rPr lang="en-US" i="1" dirty="0" smtClean="0"/>
              <a:t>solution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i="1" dirty="0" smtClean="0"/>
              <a:t>n</a:t>
            </a:r>
            <a:r>
              <a:rPr lang="en-US" dirty="0" smtClean="0"/>
              <a:t>-1</a:t>
            </a:r>
            <a:r>
              <a:rPr lang="en-US" dirty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2.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dibagi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3. 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i="1" dirty="0"/>
              <a:t>true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 err="1"/>
              <a:t>arrayListPrimeNumber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Dimana</a:t>
            </a:r>
            <a:r>
              <a:rPr lang="en-US" dirty="0"/>
              <a:t>:</a:t>
            </a:r>
          </a:p>
          <a:p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prima</a:t>
            </a:r>
          </a:p>
          <a:p>
            <a:r>
              <a:rPr lang="en-US" i="1" dirty="0"/>
              <a:t>n</a:t>
            </a:r>
            <a:r>
              <a:rPr lang="en-US" dirty="0"/>
              <a:t> = 512 </a:t>
            </a:r>
            <a:endParaRPr lang="en-ID" dirty="0" smtClean="0"/>
          </a:p>
          <a:p>
            <a:r>
              <a:rPr lang="en-ID" dirty="0" smtClean="0"/>
              <a:t>n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yang </a:t>
            </a:r>
            <a:r>
              <a:rPr lang="en-ID" dirty="0" err="1" smtClean="0"/>
              <a:t>ditentukan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bertujuan</a:t>
            </a:r>
            <a:r>
              <a:rPr lang="en-ID" dirty="0" smtClean="0"/>
              <a:t> </a:t>
            </a:r>
            <a:r>
              <a:rPr lang="en-ID" dirty="0" err="1" smtClean="0"/>
              <a:t>terbentuknya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prima yang </a:t>
            </a:r>
            <a:r>
              <a:rPr lang="en-ID" dirty="0" err="1" smtClean="0"/>
              <a:t>besar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berhubungan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i="1" u="sng" dirty="0" err="1" smtClean="0">
                <a:solidFill>
                  <a:srgbClr val="00B050"/>
                </a:solidFill>
              </a:rPr>
              <a:t>inisial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Tahapan</a:t>
            </a:r>
            <a:r>
              <a:rPr lang="en-ID" dirty="0" smtClean="0"/>
              <a:t> </a:t>
            </a:r>
            <a:r>
              <a:rPr lang="en-ID" dirty="0" err="1" smtClean="0"/>
              <a:t>Penentuan</a:t>
            </a:r>
            <a:r>
              <a:rPr lang="en-ID" dirty="0" smtClean="0"/>
              <a:t> p </a:t>
            </a:r>
            <a:r>
              <a:rPr lang="en-ID" dirty="0" err="1" smtClean="0"/>
              <a:t>dan</a:t>
            </a:r>
            <a:r>
              <a:rPr lang="en-ID" dirty="0" smtClean="0"/>
              <a:t> 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88" y="4077072"/>
            <a:ext cx="7560840" cy="581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9" y="2276872"/>
            <a:ext cx="9143998" cy="1657268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LOG //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pembangkitan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di link : 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Sebelumnya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9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Peranti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4721900" cy="1163961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Peranti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i="1" dirty="0" err="1"/>
              <a:t>kotlin</a:t>
            </a:r>
            <a:r>
              <a:rPr lang="en-US" dirty="0"/>
              <a:t> </a:t>
            </a:r>
            <a:r>
              <a:rPr lang="en-US" sz="1200" i="1" dirty="0"/>
              <a:t>Open Class </a:t>
            </a:r>
            <a:r>
              <a:rPr lang="en-US" sz="1200" i="1" dirty="0" err="1" smtClean="0"/>
              <a:t>SimpleDateFormat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3284984"/>
            <a:ext cx="4416552" cy="33528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Peranti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>
                <a:solidFill>
                  <a:srgbClr val="00B050"/>
                </a:solidFill>
              </a:rPr>
              <a:t>didapatkan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15:17:02 GMT + 8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5101136" cy="762000"/>
          </a:xfrm>
        </p:spPr>
        <p:txBody>
          <a:bodyPr/>
          <a:lstStyle/>
          <a:p>
            <a:r>
              <a:rPr lang="en-ID" dirty="0"/>
              <a:t>Jam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 //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 smtClean="0"/>
              <a:t>digunakan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6109248" cy="3352801"/>
          </a:xfrm>
        </p:spPr>
        <p:txBody>
          <a:bodyPr>
            <a:normAutofit/>
          </a:bodyPr>
          <a:lstStyle/>
          <a:p>
            <a:r>
              <a:rPr lang="en-ID" dirty="0" smtClean="0">
                <a:solidFill>
                  <a:srgbClr val="00B050"/>
                </a:solidFill>
              </a:rPr>
              <a:t>Jam</a:t>
            </a:r>
            <a:r>
              <a:rPr lang="en-ID" dirty="0" smtClean="0"/>
              <a:t>     = 15 //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sz="3200" dirty="0" smtClean="0"/>
              <a:t>P</a:t>
            </a:r>
            <a:r>
              <a:rPr lang="en-ID" i="1" dirty="0" smtClean="0"/>
              <a:t>i</a:t>
            </a:r>
            <a:endParaRPr lang="en-ID" i="1" dirty="0" smtClean="0"/>
          </a:p>
          <a:p>
            <a:r>
              <a:rPr lang="en-ID" dirty="0" err="1" smtClean="0">
                <a:solidFill>
                  <a:srgbClr val="00B050"/>
                </a:solidFill>
              </a:rPr>
              <a:t>Menit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smtClean="0"/>
              <a:t>= 17 //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sz="3200" dirty="0" smtClean="0"/>
              <a:t>q</a:t>
            </a:r>
            <a:r>
              <a:rPr lang="en-ID" dirty="0" smtClean="0"/>
              <a:t>i</a:t>
            </a:r>
          </a:p>
          <a:p>
            <a:r>
              <a:rPr lang="en-ID" dirty="0" err="1" smtClean="0">
                <a:solidFill>
                  <a:srgbClr val="00B050"/>
                </a:solidFill>
              </a:rPr>
              <a:t>Detik</a:t>
            </a:r>
            <a:r>
              <a:rPr lang="en-ID" dirty="0" smtClean="0"/>
              <a:t>  = </a:t>
            </a:r>
            <a:r>
              <a:rPr lang="en-ID" dirty="0"/>
              <a:t>02 //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sz="3200" dirty="0" smtClean="0"/>
              <a:t>q</a:t>
            </a:r>
            <a:r>
              <a:rPr lang="en-ID" dirty="0" smtClean="0"/>
              <a:t>i</a:t>
            </a:r>
            <a:endParaRPr lang="en-ID" dirty="0" smtClean="0"/>
          </a:p>
          <a:p>
            <a:endParaRPr lang="en-ID" dirty="0"/>
          </a:p>
          <a:p>
            <a:r>
              <a:rPr lang="en-ID" dirty="0" err="1" smtClean="0"/>
              <a:t>Zona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= GMT + 8 //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zona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7960" y="541020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5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Peranti</a:t>
            </a:r>
            <a:r>
              <a:rPr lang="en-ID" dirty="0" smtClean="0"/>
              <a:t> </a:t>
            </a:r>
            <a:r>
              <a:rPr lang="en-ID" dirty="0" err="1" smtClean="0"/>
              <a:t>Sebelum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772816"/>
            <a:ext cx="4727447" cy="894184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3. </a:t>
            </a:r>
            <a:r>
              <a:rPr lang="en-US" b="1" i="1" dirty="0" err="1" smtClean="0"/>
              <a:t>Mengolah</a:t>
            </a:r>
            <a:r>
              <a:rPr lang="en-US" b="1" i="1" dirty="0" smtClean="0"/>
              <a:t> </a:t>
            </a:r>
            <a:r>
              <a:rPr lang="en-US" b="1" i="1" dirty="0" err="1"/>
              <a:t>Informasi</a:t>
            </a:r>
            <a:r>
              <a:rPr lang="en-US" b="1" i="1" dirty="0"/>
              <a:t> </a:t>
            </a:r>
            <a:r>
              <a:rPr lang="en-US" b="1" i="1" dirty="0" err="1"/>
              <a:t>Peranti</a:t>
            </a:r>
            <a:endParaRPr lang="en-US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 err="1"/>
              <a:t>arrayTime</a:t>
            </a:r>
            <a:r>
              <a:rPr lang="en-US" i="1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 Lain (ZL)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5101136" cy="762000"/>
          </a:xfrm>
        </p:spPr>
        <p:txBody>
          <a:bodyPr/>
          <a:lstStyle/>
          <a:p>
            <a:r>
              <a:rPr lang="en-ID" dirty="0"/>
              <a:t>Jam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 //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 smtClean="0"/>
              <a:t>digunakan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3799" y="4008177"/>
            <a:ext cx="6840760" cy="3823320"/>
          </a:xfrm>
        </p:spPr>
        <p:txBody>
          <a:bodyPr>
            <a:normAutofit/>
          </a:bodyPr>
          <a:lstStyle/>
          <a:p>
            <a:r>
              <a:rPr lang="en-US" sz="3200" dirty="0" err="1"/>
              <a:t>Informasi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zona</a:t>
            </a:r>
            <a:r>
              <a:rPr lang="en-US" sz="3200" dirty="0"/>
              <a:t> lain, </a:t>
            </a:r>
            <a:r>
              <a:rPr lang="en-US" sz="3200" dirty="0" err="1"/>
              <a:t>perubahan</a:t>
            </a:r>
            <a:r>
              <a:rPr lang="en-US" sz="3200" dirty="0"/>
              <a:t> </a:t>
            </a:r>
            <a:r>
              <a:rPr lang="en-US" sz="3200" dirty="0" err="1"/>
              <a:t>zona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proses, </a:t>
            </a:r>
            <a:r>
              <a:rPr lang="en-US" sz="3200" dirty="0" err="1"/>
              <a:t>tujuanya</a:t>
            </a:r>
            <a:r>
              <a:rPr lang="en-US" sz="3200" dirty="0"/>
              <a:t> </a:t>
            </a:r>
            <a:r>
              <a:rPr lang="en-US" sz="3200" dirty="0" err="1"/>
              <a:t>mengkonsumsi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.</a:t>
            </a:r>
            <a:endParaRPr lang="en-US" sz="3200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59" y="1575228"/>
            <a:ext cx="4715585" cy="226048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90" y="4293096"/>
            <a:ext cx="3358232" cy="2285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P </a:t>
            </a:r>
            <a:r>
              <a:rPr lang="en-US" dirty="0" err="1" smtClean="0"/>
              <a:t>dan</a:t>
            </a:r>
            <a:r>
              <a:rPr lang="en-US" dirty="0" smtClean="0"/>
              <a:t> 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3"/>
              <p:cNvSpPr txBox="1">
                <a:spLocks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melihat</a:t>
                </a:r>
                <a:r>
                  <a:rPr lang="en-US" dirty="0"/>
                  <a:t> </a:t>
                </a:r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1. </a:t>
                </a:r>
                <a:r>
                  <a:rPr lang="en-US" dirty="0" err="1">
                    <a:effectLst/>
                  </a:rPr>
                  <a:t>Bilangan</a:t>
                </a:r>
                <a:r>
                  <a:rPr lang="en-US" dirty="0">
                    <a:effectLst/>
                  </a:rPr>
                  <a:t> yang prima </a:t>
                </a:r>
                <a:r>
                  <a:rPr lang="en-US" dirty="0" err="1">
                    <a:effectLst/>
                  </a:rPr>
                  <a:t>telah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 smtClean="0">
                    <a:effectLst/>
                  </a:rPr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>
                    <a:effectLst/>
                  </a:rPr>
                  <a:t>dalam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bentuk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𝑎𝑟𝑟𝑎𝑦𝐿𝑖𝑠𝑡𝑃𝑟𝑖𝑚𝑒𝑁𝑢𝑚𝑏𝑒𝑟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hasilnya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berdasarkan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pada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Tahapan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Menentukan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Bilangan</a:t>
                </a:r>
                <a:r>
                  <a:rPr lang="en-US" dirty="0">
                    <a:effectLst/>
                  </a:rPr>
                  <a:t> Prima.</a:t>
                </a:r>
              </a:p>
              <a:p>
                <a:r>
                  <a:rPr lang="en-US" dirty="0">
                    <a:effectLst/>
                  </a:rPr>
                  <a:t>2. </a:t>
                </a:r>
                <a:r>
                  <a:rPr lang="en-US" dirty="0" err="1">
                    <a:effectLst/>
                  </a:rPr>
                  <a:t>Informasi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Peranti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telah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didapatkan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dalam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bentuk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jam:menit:detik</a:t>
                </a:r>
                <a:r>
                  <a:rPr lang="en-US" dirty="0">
                    <a:effectLst/>
                  </a:rPr>
                  <a:t> (</a:t>
                </a:r>
                <a:r>
                  <a:rPr lang="en-US" dirty="0" err="1">
                    <a:effectLst/>
                  </a:rPr>
                  <a:t>HH:mm:ss</a:t>
                </a:r>
                <a:r>
                  <a:rPr lang="en-US" dirty="0">
                    <a:effectLst/>
                  </a:rPr>
                  <a:t>) </a:t>
                </a:r>
                <a:r>
                  <a:rPr lang="en-US" dirty="0" err="1">
                    <a:effectLst/>
                  </a:rPr>
                  <a:t>seperti</a:t>
                </a:r>
                <a:r>
                  <a:rPr lang="en-US" dirty="0">
                    <a:effectLst/>
                  </a:rPr>
                  <a:t> yang </a:t>
                </a:r>
                <a:r>
                  <a:rPr lang="en-US" dirty="0" err="1">
                    <a:effectLst/>
                  </a:rPr>
                  <a:t>diperlihatkan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pada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Gambar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>
                    <a:effectLst/>
                  </a:rPr>
                  <a:t>.</a:t>
                </a:r>
              </a:p>
              <a:p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  <a:blipFill rotWithShape="0">
                <a:blip r:embed="rId2"/>
                <a:stretch>
                  <a:fillRect l="-888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4336864"/>
            <a:ext cx="4715585" cy="22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3"/>
              <p:cNvSpPr txBox="1">
                <a:spLocks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𝑝𝑒𝑛𝑒𝑛𝑡𝑢𝑎𝑛</m:t>
                        </m:r>
                      </m:sub>
                    </m:sSub>
                  </m:oMath>
                </a14:m>
                <a:r>
                  <a:rPr lang="en-US" dirty="0"/>
                  <a:t>………..….……………(1.1)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𝑃𝑖</m:t>
                    </m:r>
                    <m:r>
                      <a:rPr lang="en-US" i="1"/>
                      <m:t>= </m:t>
                    </m:r>
                    <m:r>
                      <a:rPr lang="en-US" i="1"/>
                      <m:t>hh</m:t>
                    </m:r>
                    <m:r>
                      <a:rPr lang="en-US" i="1"/>
                      <m:t> ∗</m:t>
                    </m:r>
                    <m:r>
                      <a:rPr lang="en-US" i="1"/>
                      <m:t>𝑖𝑛𝑖𝑠𝑖𝑎𝑙</m:t>
                    </m:r>
                  </m:oMath>
                </a14:m>
                <a:endParaRPr lang="en-US" dirty="0"/>
              </a:p>
              <a:p>
                <a:r>
                  <a:rPr lang="en-US" dirty="0">
                    <a:effectLst/>
                  </a:rPr>
                  <a:t> </a:t>
                </a:r>
              </a:p>
              <a:p>
                <a:r>
                  <a:rPr lang="en-US" dirty="0" err="1">
                    <a:effectLst/>
                  </a:rPr>
                  <a:t>Dimana</a:t>
                </a:r>
                <a:r>
                  <a:rPr lang="en-US" dirty="0">
                    <a:effectLst/>
                  </a:rPr>
                  <a:t> :</a:t>
                </a:r>
              </a:p>
              <a:p>
                <a:r>
                  <a:rPr lang="en-US" i="1" dirty="0"/>
                  <a:t>Pi</a:t>
                </a:r>
                <a:r>
                  <a:rPr lang="en-US" dirty="0"/>
                  <a:t> 		= </a:t>
                </a:r>
                <a:r>
                  <a:rPr lang="en-US" i="1" dirty="0"/>
                  <a:t>List Array</a:t>
                </a:r>
                <a:r>
                  <a:rPr lang="en-US" dirty="0"/>
                  <a:t>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endParaRPr lang="en-US" dirty="0"/>
              </a:p>
              <a:p>
                <a:r>
                  <a:rPr lang="en-US" i="1" dirty="0" err="1"/>
                  <a:t>i</a:t>
                </a:r>
                <a:r>
                  <a:rPr lang="en-US" dirty="0"/>
                  <a:t> 		= </a:t>
                </a:r>
                <a:r>
                  <a:rPr lang="en-US" i="1" dirty="0"/>
                  <a:t>Index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𝑎𝑟𝑟𝑎𝑦𝐿𝑖𝑠𝑡𝑃𝑟𝑖𝑚𝑒𝑁𝑢𝑚𝑏𝑒𝑟</m:t>
                    </m:r>
                  </m:oMath>
                </a14:m>
                <a:endParaRPr lang="en-US" dirty="0"/>
              </a:p>
              <a:p>
                <a:r>
                  <a:rPr lang="en-US" i="1" dirty="0" err="1"/>
                  <a:t>inisial</a:t>
                </a:r>
                <a:r>
                  <a:rPr lang="en-US" dirty="0"/>
                  <a:t>   	= 4</a:t>
                </a:r>
              </a:p>
              <a:p>
                <a:r>
                  <a:rPr lang="en-US" i="1" dirty="0" err="1"/>
                  <a:t>hh</a:t>
                </a:r>
                <a:r>
                  <a:rPr lang="en-US" dirty="0"/>
                  <a:t> 	</a:t>
                </a:r>
                <a:r>
                  <a:rPr lang="en-US" dirty="0" smtClean="0"/>
                  <a:t>	= </a:t>
                </a:r>
                <a:r>
                  <a:rPr lang="en-US" dirty="0" err="1"/>
                  <a:t>Informasi</a:t>
                </a:r>
                <a:r>
                  <a:rPr lang="en-US" dirty="0"/>
                  <a:t> </a:t>
                </a:r>
                <a:r>
                  <a:rPr lang="en-US" dirty="0" err="1"/>
                  <a:t>Peranti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Jam</a:t>
                </a:r>
              </a:p>
            </p:txBody>
          </p:sp>
        </mc:Choice>
        <mc:Fallback>
          <p:sp>
            <p:nvSpPr>
              <p:cNvPr id="3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  <a:blipFill rotWithShape="0">
                <a:blip r:embed="rId2"/>
                <a:stretch>
                  <a:fillRect l="-888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DIK : </a:t>
            </a:r>
            <a:r>
              <a:rPr lang="en-US" dirty="0" err="1" smtClean="0"/>
              <a:t>hh</a:t>
            </a:r>
            <a:r>
              <a:rPr lang="en-US" dirty="0" smtClean="0"/>
              <a:t> = 10 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1.1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 = 40</a:t>
            </a:r>
            <a:r>
              <a:rPr lang="en-US" dirty="0" smtClean="0"/>
              <a:t>.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>
                <a:solidFill>
                  <a:srgbClr val="00B050"/>
                </a:solidFill>
              </a:rPr>
              <a:t>Pi</a:t>
            </a:r>
            <a:r>
              <a:rPr lang="en-US" dirty="0">
                <a:solidFill>
                  <a:srgbClr val="00B050"/>
                </a:solidFill>
              </a:rPr>
              <a:t> = 179.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390556" y="4941168"/>
            <a:ext cx="5064624" cy="185209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 err="1"/>
              <a:t>inisial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2, </a:t>
            </a:r>
            <a:r>
              <a:rPr lang="en-US" dirty="0" err="1"/>
              <a:t>misal</a:t>
            </a:r>
            <a:r>
              <a:rPr lang="en-US" dirty="0"/>
              <a:t> 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terbentuknya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yang prima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43" y="187475"/>
            <a:ext cx="4043449" cy="1938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6062005"/>
            <a:ext cx="7239181" cy="55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280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3"/>
              <p:cNvSpPr txBox="1">
                <a:spLocks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𝑞</m:t>
                        </m:r>
                      </m:e>
                      <m:sub>
                        <m:r>
                          <a:rPr lang="en-US" i="1"/>
                          <m:t>𝑘𝑒𝑡𝑒𝑛𝑡𝑢𝑎𝑛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)…………………..…(2.1)</a:t>
                </a:r>
              </a:p>
              <a:p>
                <a:r>
                  <a:rPr lang="en-US" dirty="0" smtClean="0"/>
                  <a:t>K1 </a:t>
                </a:r>
                <a:r>
                  <a:rPr lang="en-US" dirty="0"/>
                  <a:t>= </a:t>
                </a:r>
                <a:r>
                  <a:rPr lang="en-US" dirty="0" err="1"/>
                  <a:t>informasi</a:t>
                </a:r>
                <a:r>
                  <a:rPr lang="en-US" dirty="0"/>
                  <a:t> </a:t>
                </a:r>
                <a:r>
                  <a:rPr lang="en-US" dirty="0" err="1"/>
                  <a:t>peranti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menit</a:t>
                </a:r>
                <a:endParaRPr lang="en-US" dirty="0"/>
              </a:p>
              <a:p>
                <a:r>
                  <a:rPr lang="en-US" dirty="0"/>
                  <a:t>K2 = </a:t>
                </a:r>
                <a:r>
                  <a:rPr lang="en-US" dirty="0" err="1"/>
                  <a:t>informasi</a:t>
                </a:r>
                <a:r>
                  <a:rPr lang="en-US" dirty="0"/>
                  <a:t> </a:t>
                </a:r>
                <a:r>
                  <a:rPr lang="en-US" dirty="0" err="1"/>
                  <a:t>peranti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detik</a:t>
                </a:r>
                <a:endParaRPr lang="en-US" dirty="0"/>
              </a:p>
              <a:p>
                <a:r>
                  <a:rPr lang="en-US" dirty="0">
                    <a:effectLst/>
                  </a:rPr>
                  <a:t> </a:t>
                </a:r>
              </a:p>
              <a:p>
                <a:r>
                  <a:rPr lang="en-US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𝑞</m:t>
                        </m:r>
                      </m:e>
                      <m:sub>
                        <m:r>
                          <a:rPr lang="en-US" i="1"/>
                          <m:t>𝑘𝑒𝑝𝑢𝑡𝑢𝑠𝑎𝑛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)…………….……….(2.2)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𝑄𝑖</m:t>
                    </m:r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𝑖𝑛𝑖𝑠𝑖𝑎𝑙</m:t>
                            </m:r>
                            <m:r>
                              <a:rPr lang="en-US" i="1"/>
                              <m:t>∗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𝐾</m:t>
                                </m:r>
                                <m:r>
                                  <a:rPr lang="en-US" i="1"/>
                                  <m:t>1∗</m:t>
                                </m:r>
                                <m:r>
                                  <a:rPr lang="en-US" i="1"/>
                                  <m:t>𝐾</m:t>
                                </m:r>
                                <m:r>
                                  <a:rPr lang="en-US" i="1"/>
                                  <m:t>2</m:t>
                                </m:r>
                              </m:e>
                            </m:d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𝑚𝑜𝑑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𝑞</m:t>
                            </m:r>
                            <m:r>
                              <a:rPr lang="en-US" i="1"/>
                              <m:t>.</m:t>
                            </m:r>
                            <m:r>
                              <a:rPr lang="en-US" i="1"/>
                              <m:t>𝑠𝑖𝑧𝑒</m:t>
                            </m:r>
                            <m:r>
                              <a:rPr lang="en-US" i="1"/>
                              <m:t>,  &amp;</m:t>
                            </m:r>
                            <m:r>
                              <a:rPr lang="en-US" i="1"/>
                              <m:t>𝐾</m:t>
                            </m:r>
                            <m:r>
                              <a:rPr lang="en-US" i="1"/>
                              <m:t>1&lt;</m:t>
                            </m:r>
                            <m:r>
                              <a:rPr lang="en-US" i="1"/>
                              <m:t>𝐾</m:t>
                            </m:r>
                            <m:r>
                              <a:rPr lang="en-US" i="1"/>
                              <m:t>2</m:t>
                            </m:r>
                          </m:e>
                          <m:e>
                            <m:r>
                              <a:rPr lang="en-US" i="1"/>
                              <m:t>𝑖𝑛𝑖𝑠𝑖𝑎𝑙</m:t>
                            </m:r>
                            <m:r>
                              <a:rPr lang="en-US" i="1"/>
                              <m:t>∗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𝐾</m:t>
                                </m:r>
                                <m:r>
                                  <a:rPr lang="en-US" i="1"/>
                                  <m:t>1+</m:t>
                                </m:r>
                                <m:r>
                                  <a:rPr lang="en-US" i="1"/>
                                  <m:t>𝐾</m:t>
                                </m:r>
                                <m:r>
                                  <a:rPr lang="en-US" i="1"/>
                                  <m:t>2</m:t>
                                </m:r>
                              </m:e>
                            </m:d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𝑚𝑜𝑑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𝑞</m:t>
                            </m:r>
                            <m:r>
                              <a:rPr lang="en-US" i="1"/>
                              <m:t>.</m:t>
                            </m:r>
                            <m:r>
                              <a:rPr lang="en-US" i="1"/>
                              <m:t>𝑠𝑖𝑧𝑒</m:t>
                            </m:r>
                            <m:r>
                              <a:rPr lang="en-US" i="1"/>
                              <m:t>,  &amp;</m:t>
                            </m:r>
                            <m:r>
                              <a:rPr lang="en-US" i="1"/>
                              <m:t>𝐾</m:t>
                            </m:r>
                            <m:r>
                              <a:rPr lang="en-US" i="1"/>
                              <m:t>1&gt;</m:t>
                            </m:r>
                            <m:r>
                              <a:rPr lang="en-US" i="1"/>
                              <m:t>𝐾</m:t>
                            </m:r>
                            <m:r>
                              <a:rPr lang="en-US" i="1"/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 </a:t>
                </a:r>
              </a:p>
              <a:p>
                <a:r>
                  <a:rPr lang="en-US" dirty="0" err="1">
                    <a:effectLst/>
                  </a:rPr>
                  <a:t>Dimana</a:t>
                </a:r>
                <a:r>
                  <a:rPr lang="en-US" dirty="0">
                    <a:effectLst/>
                  </a:rPr>
                  <a:t> :</a:t>
                </a:r>
              </a:p>
              <a:p>
                <a:r>
                  <a:rPr lang="en-US" i="1" dirty="0"/>
                  <a:t>Qi</a:t>
                </a:r>
                <a:r>
                  <a:rPr lang="en-US" dirty="0"/>
                  <a:t> 	= </a:t>
                </a:r>
                <a:r>
                  <a:rPr lang="en-US" i="1" dirty="0"/>
                  <a:t>List Array</a:t>
                </a:r>
                <a:r>
                  <a:rPr lang="en-US" dirty="0"/>
                  <a:t>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endParaRPr lang="en-US" dirty="0"/>
              </a:p>
              <a:p>
                <a:r>
                  <a:rPr lang="en-US" i="1" dirty="0" err="1"/>
                  <a:t>i</a:t>
                </a:r>
                <a:r>
                  <a:rPr lang="en-US" dirty="0"/>
                  <a:t> 	</a:t>
                </a:r>
                <a:r>
                  <a:rPr lang="en-US" dirty="0" smtClean="0"/>
                  <a:t>= </a:t>
                </a:r>
                <a:r>
                  <a:rPr lang="en-US" i="1" dirty="0"/>
                  <a:t>Index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𝑎𝑟𝑟𝑎𝑦𝐿𝑖𝑠𝑡𝑃𝑟𝑖𝑚𝑒𝑁𝑢𝑚𝑏𝑒𝑟</m:t>
                    </m:r>
                  </m:oMath>
                </a14:m>
                <a:endParaRPr lang="en-US" dirty="0"/>
              </a:p>
              <a:p>
                <a:r>
                  <a:rPr lang="en-US" i="1" dirty="0" err="1">
                    <a:effectLst/>
                  </a:rPr>
                  <a:t>inisial</a:t>
                </a:r>
                <a:r>
                  <a:rPr lang="en-US" i="1" dirty="0">
                    <a:effectLst/>
                  </a:rPr>
                  <a:t> 	= 4</a:t>
                </a:r>
                <a:endParaRPr lang="en-US" dirty="0">
                  <a:effectLst/>
                </a:endParaRPr>
              </a:p>
              <a:p>
                <a:r>
                  <a:rPr lang="en-US" i="1" dirty="0" err="1"/>
                  <a:t>q.size</a:t>
                </a:r>
                <a:r>
                  <a:rPr lang="en-US" dirty="0"/>
                  <a:t> 	= </a:t>
                </a:r>
                <a14:m>
                  <m:oMath xmlns:m="http://schemas.openxmlformats.org/officeDocument/2006/math">
                    <m:r>
                      <a:rPr lang="en-US" i="1"/>
                      <m:t>𝑎𝑟𝑟𝑎𝑦𝐿𝑖𝑠𝑡𝑃𝑟𝑖𝑚𝑒𝑁𝑢𝑚𝑏𝑒𝑟</m:t>
                    </m:r>
                    <m:r>
                      <a:rPr lang="en-US" i="1"/>
                      <m:t>.</m:t>
                    </m:r>
                    <m:r>
                      <a:rPr lang="en-US" i="1"/>
                      <m:t>𝑠𝑖𝑧𝑒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  <a:blipFill rotWithShape="0">
                <a:blip r:embed="rId3"/>
                <a:stretch>
                  <a:fillRect l="-190" t="-13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DIK : k1= 17  </a:t>
            </a:r>
            <a:r>
              <a:rPr lang="en-US" dirty="0" err="1" smtClean="0"/>
              <a:t>dan</a:t>
            </a:r>
            <a:r>
              <a:rPr lang="en-US" dirty="0" smtClean="0"/>
              <a:t> K2 = 03 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smtClean="0"/>
              <a:t>2.1 </a:t>
            </a:r>
            <a:r>
              <a:rPr lang="en-US" dirty="0" err="1" smtClean="0"/>
              <a:t>dan</a:t>
            </a:r>
            <a:r>
              <a:rPr lang="en-US" dirty="0" smtClean="0"/>
              <a:t> 2.2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i="1" dirty="0" smtClean="0"/>
              <a:t>K1 &gt; K2</a:t>
            </a:r>
            <a:endParaRPr lang="en-US" dirty="0" smtClean="0"/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Qi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419. 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43" y="187475"/>
            <a:ext cx="4043449" cy="1938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31" y="203391"/>
            <a:ext cx="7239181" cy="55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144" y="4800077"/>
            <a:ext cx="5747448" cy="2026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310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 smtClean="0"/>
              <a:t>Bilangan</a:t>
            </a:r>
            <a:r>
              <a:rPr lang="en-ID" dirty="0" smtClean="0"/>
              <a:t> prima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</a:t>
            </a:r>
            <a:r>
              <a:rPr lang="en-ID" dirty="0"/>
              <a:t>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: 1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Satu-satunya</a:t>
            </a:r>
            <a:r>
              <a:rPr lang="en-ID" dirty="0" smtClean="0"/>
              <a:t> </a:t>
            </a:r>
            <a:r>
              <a:rPr lang="en-ID" dirty="0" err="1"/>
              <a:t>bilangan</a:t>
            </a:r>
            <a:r>
              <a:rPr lang="en-ID" dirty="0"/>
              <a:t> prima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genap</a:t>
            </a:r>
            <a:r>
              <a:rPr lang="en-ID" dirty="0"/>
              <a:t> </a:t>
            </a:r>
            <a:r>
              <a:rPr lang="en-ID" dirty="0" err="1"/>
              <a:t>hanyalah</a:t>
            </a:r>
            <a:r>
              <a:rPr lang="en-ID" dirty="0"/>
              <a:t> 2 (</a:t>
            </a:r>
            <a:r>
              <a:rPr lang="en-ID" dirty="0" err="1"/>
              <a:t>Cahyo</a:t>
            </a:r>
            <a:r>
              <a:rPr lang="en-ID" dirty="0"/>
              <a:t> </a:t>
            </a:r>
            <a:r>
              <a:rPr lang="en-ID" dirty="0" err="1"/>
              <a:t>Dhea</a:t>
            </a:r>
            <a:r>
              <a:rPr lang="en-ID" dirty="0"/>
              <a:t> </a:t>
            </a:r>
            <a:r>
              <a:rPr lang="en-ID" dirty="0" err="1"/>
              <a:t>Arokhman</a:t>
            </a:r>
            <a:r>
              <a:rPr lang="en-ID" dirty="0"/>
              <a:t> </a:t>
            </a:r>
            <a:r>
              <a:rPr lang="en-ID" dirty="0" err="1"/>
              <a:t>Yusufi</a:t>
            </a:r>
            <a:r>
              <a:rPr lang="en-ID" dirty="0"/>
              <a:t>, 2020).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/>
              <a:t>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komposit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setidaknya</a:t>
            </a:r>
            <a:r>
              <a:rPr lang="en-ID" dirty="0"/>
              <a:t> 1 </a:t>
            </a:r>
            <a:r>
              <a:rPr lang="en-ID" dirty="0" err="1"/>
              <a:t>faktor</a:t>
            </a:r>
            <a:r>
              <a:rPr lang="en-ID" dirty="0"/>
              <a:t> prima yang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√</a:t>
            </a:r>
            <a:r>
              <a:rPr lang="en-ID" dirty="0" smtClean="0"/>
              <a:t>n.</a:t>
            </a:r>
          </a:p>
          <a:p>
            <a:pPr marL="0" indent="0">
              <a:buNone/>
            </a:pPr>
            <a:r>
              <a:rPr lang="en-ID" dirty="0" err="1"/>
              <a:t>Bilangan</a:t>
            </a:r>
            <a:r>
              <a:rPr lang="en-ID" dirty="0"/>
              <a:t> Prima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,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pembagiannya</a:t>
            </a:r>
            <a:r>
              <a:rPr lang="en-ID" dirty="0"/>
              <a:t> (</a:t>
            </a:r>
            <a:r>
              <a:rPr lang="en-ID" dirty="0" err="1"/>
              <a:t>Firmansyah</a:t>
            </a:r>
            <a:r>
              <a:rPr lang="en-ID" dirty="0"/>
              <a:t>, 2015) </a:t>
            </a:r>
            <a:r>
              <a:rPr lang="en-ID" dirty="0" err="1"/>
              <a:t>melahirkan</a:t>
            </a:r>
            <a:r>
              <a:rPr lang="en-ID" dirty="0"/>
              <a:t> </a:t>
            </a:r>
            <a:r>
              <a:rPr lang="en-ID" dirty="0" err="1"/>
              <a:t>konsep-konsep</a:t>
            </a:r>
            <a:r>
              <a:rPr lang="en-ID" dirty="0"/>
              <a:t> </a:t>
            </a:r>
            <a:r>
              <a:rPr lang="en-ID" dirty="0" err="1"/>
              <a:t>aritmatika</a:t>
            </a:r>
            <a:r>
              <a:rPr lang="en-ID" dirty="0"/>
              <a:t> </a:t>
            </a:r>
            <a:r>
              <a:rPr lang="en-ID" i="1" dirty="0"/>
              <a:t>modulo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 smtClean="0"/>
              <a:t>perhitungan</a:t>
            </a:r>
            <a:r>
              <a:rPr lang="en-ID" dirty="0" smtClean="0"/>
              <a:t> </a:t>
            </a:r>
            <a:r>
              <a:rPr lang="en-ID" dirty="0" err="1" smtClean="0"/>
              <a:t>komputer</a:t>
            </a:r>
            <a:r>
              <a:rPr lang="en-ID" dirty="0" smtClean="0"/>
              <a:t>. </a:t>
            </a:r>
            <a:r>
              <a:rPr lang="en-ID" dirty="0" err="1" smtClean="0"/>
              <a:t>Contohnya</a:t>
            </a:r>
            <a:r>
              <a:rPr lang="en-ID" dirty="0" smtClean="0"/>
              <a:t> </a:t>
            </a:r>
            <a:r>
              <a:rPr lang="en-ID" dirty="0"/>
              <a:t>2 </a:t>
            </a:r>
            <a:r>
              <a:rPr lang="en-ID" dirty="0" err="1"/>
              <a:t>bilangan</a:t>
            </a:r>
            <a:r>
              <a:rPr lang="en-ID" dirty="0"/>
              <a:t> yang prima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/>
              <a:t>q</a:t>
            </a:r>
            <a:r>
              <a:rPr lang="en-ID" dirty="0"/>
              <a:t> 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keterkaitan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 smtClean="0"/>
              <a:t>supaya</a:t>
            </a:r>
            <a:r>
              <a:rPr lang="en-ID" dirty="0" smtClean="0"/>
              <a:t> </a:t>
            </a:r>
            <a:r>
              <a:rPr lang="en-ID" i="1" dirty="0" smtClean="0"/>
              <a:t>p</a:t>
            </a:r>
            <a:r>
              <a:rPr lang="en-ID" dirty="0" smtClean="0"/>
              <a:t> </a:t>
            </a:r>
            <a:r>
              <a:rPr lang="en-ID" dirty="0"/>
              <a:t>* </a:t>
            </a:r>
            <a:r>
              <a:rPr lang="en-ID" i="1" dirty="0"/>
              <a:t>q</a:t>
            </a:r>
            <a:r>
              <a:rPr lang="en-ID" dirty="0"/>
              <a:t> = </a:t>
            </a:r>
            <a:r>
              <a:rPr lang="en-ID" i="1" dirty="0"/>
              <a:t>n</a:t>
            </a:r>
            <a:r>
              <a:rPr lang="en-ID" dirty="0"/>
              <a:t> , </a:t>
            </a:r>
            <a:r>
              <a:rPr lang="en-ID" i="1" dirty="0"/>
              <a:t>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q</a:t>
            </a:r>
            <a:r>
              <a:rPr lang="en-ID" dirty="0"/>
              <a:t> </a:t>
            </a:r>
            <a:r>
              <a:rPr lang="en-ID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P </a:t>
            </a:r>
            <a:r>
              <a:rPr lang="en-US" dirty="0" err="1" smtClean="0"/>
              <a:t>dan</a:t>
            </a:r>
            <a:r>
              <a:rPr lang="en-US" dirty="0" smtClean="0"/>
              <a:t> 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3"/>
              <p:cNvSpPr txBox="1">
                <a:spLocks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Tahapan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berhasil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</a:rPr>
                      <m:t>𝑃𝑖</m:t>
                    </m:r>
                    <m:r>
                      <a:rPr lang="en-US" i="1" smtClean="0">
                        <a:solidFill>
                          <a:srgbClr val="00B050"/>
                        </a:solidFill>
                      </a:rPr>
                      <m:t>=179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</a:rPr>
                      <m:t>𝑄𝑖</m:t>
                    </m:r>
                    <m:r>
                      <a:rPr lang="en-US">
                        <a:solidFill>
                          <a:srgbClr val="00B050"/>
                        </a:solidFill>
                      </a:rPr>
                      <m:t> = 419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, </a:t>
                </a:r>
                <a:endParaRPr lang="en-US" dirty="0" smtClean="0">
                  <a:effectLst/>
                </a:endParaRPr>
              </a:p>
              <a:p>
                <a:endParaRPr lang="en-US" dirty="0" smtClean="0">
                  <a:effectLst/>
                </a:endParaRPr>
              </a:p>
              <a:p>
                <a:r>
                  <a:rPr lang="en-US" dirty="0" err="1" smtClean="0">
                    <a:effectLst/>
                  </a:rPr>
                  <a:t>sesuai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ketentuan</a:t>
                </a:r>
                <a:r>
                  <a:rPr lang="en-US" dirty="0">
                    <a:effectLst/>
                  </a:rPr>
                  <a:t> yang </a:t>
                </a:r>
                <a:r>
                  <a:rPr lang="en-US" dirty="0" err="1">
                    <a:effectLst/>
                  </a:rPr>
                  <a:t>ditetapkan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telah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diuji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pada</a:t>
                </a:r>
                <a:r>
                  <a:rPr lang="en-US" dirty="0">
                    <a:effectLst/>
                  </a:rPr>
                  <a:t>  </a:t>
                </a:r>
                <a:r>
                  <a:rPr lang="en-US" dirty="0" err="1">
                    <a:effectLst/>
                  </a:rPr>
                  <a:t>pengujian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primalitas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dengan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naive solution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pembuktian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terhadap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Penentuan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Konstanta</a:t>
                </a:r>
                <a:r>
                  <a:rPr lang="en-US" dirty="0">
                    <a:effectLst/>
                  </a:rPr>
                  <a:t> P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Q </a:t>
                </a:r>
                <a:r>
                  <a:rPr lang="en-US" dirty="0" err="1">
                    <a:effectLst/>
                  </a:rPr>
                  <a:t>Berdasarkan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Informasi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Peranti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dengan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Exception Handling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Analisa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Hasil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terhadap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pembangkitan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setiap</a:t>
                </a:r>
                <a:r>
                  <a:rPr lang="en-US" dirty="0">
                    <a:effectLst/>
                  </a:rPr>
                  <a:t> 5 </a:t>
                </a:r>
                <a:r>
                  <a:rPr lang="en-US" dirty="0" err="1">
                    <a:effectLst/>
                  </a:rPr>
                  <a:t>menit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untuk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melihat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performa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konsep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hasil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 smtClean="0">
                    <a:effectLst/>
                  </a:rPr>
                  <a:t>p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q</a:t>
                </a:r>
                <a:r>
                  <a:rPr lang="en-US" dirty="0">
                    <a:effectLst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  <a:blipFill rotWithShape="0">
                <a:blip r:embed="rId3"/>
                <a:stretch>
                  <a:fillRect l="-888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8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Pengujian</a:t>
            </a:r>
            <a:r>
              <a:rPr lang="en-US" sz="2800" dirty="0"/>
              <a:t> </a:t>
            </a:r>
            <a:r>
              <a:rPr lang="en-US" sz="2800" dirty="0" err="1"/>
              <a:t>menjadikanya</a:t>
            </a:r>
            <a:r>
              <a:rPr lang="en-US" sz="2800" dirty="0"/>
              <a:t> </a:t>
            </a:r>
            <a:r>
              <a:rPr lang="en-US" sz="2800" dirty="0" err="1"/>
              <a:t>pembuktian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yang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aritmatika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memonitoring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feedback </a:t>
            </a:r>
            <a:r>
              <a:rPr lang="en-US" sz="2800" dirty="0" err="1" smtClean="0"/>
              <a:t>pengecualian</a:t>
            </a:r>
            <a:r>
              <a:rPr lang="en-US" sz="2800" dirty="0" smtClean="0"/>
              <a:t>.</a:t>
            </a:r>
          </a:p>
          <a:p>
            <a:endParaRPr lang="en-ID" sz="2800" dirty="0">
              <a:effectLst/>
            </a:endParaRPr>
          </a:p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(1.1) // mod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49" y="1573437"/>
            <a:ext cx="6894910" cy="3337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193" y="4904539"/>
            <a:ext cx="9001000" cy="12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(1.2)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2132856"/>
            <a:ext cx="6430004" cy="3352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157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32" y="-819472"/>
            <a:ext cx="3240360" cy="6067732"/>
          </a:xfrm>
          <a:prstGeom prst="rect">
            <a:avLst/>
          </a:prstGeom>
        </p:spPr>
      </p:pic>
      <p:sp>
        <p:nvSpPr>
          <p:cNvPr id="8" name="Content Placeholder 13"/>
          <p:cNvSpPr txBox="1">
            <a:spLocks/>
          </p:cNvSpPr>
          <p:nvPr/>
        </p:nvSpPr>
        <p:spPr>
          <a:xfrm>
            <a:off x="1522414" y="1878426"/>
            <a:ext cx="738031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err="1" smtClean="0"/>
              <a:t>Pengujian</a:t>
            </a:r>
            <a:r>
              <a:rPr lang="en-ID" sz="2800" dirty="0" smtClean="0"/>
              <a:t> yang </a:t>
            </a:r>
            <a:r>
              <a:rPr lang="en-ID" sz="2800" dirty="0" err="1" smtClean="0"/>
              <a:t>telah</a:t>
            </a:r>
            <a:r>
              <a:rPr lang="en-ID" sz="2800" dirty="0" smtClean="0"/>
              <a:t> </a:t>
            </a:r>
            <a:r>
              <a:rPr lang="en-ID" sz="2800" dirty="0" err="1" smtClean="0"/>
              <a:t>dilakukan</a:t>
            </a:r>
            <a:r>
              <a:rPr lang="en-ID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12x </a:t>
            </a:r>
          </a:p>
          <a:p>
            <a:r>
              <a:rPr lang="en-US" sz="2800" dirty="0" err="1" smtClean="0"/>
              <a:t>Murni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1 jam </a:t>
            </a:r>
          </a:p>
          <a:p>
            <a:r>
              <a:rPr lang="en-US" sz="2800" dirty="0" err="1" smtClean="0"/>
              <a:t>dalam</a:t>
            </a:r>
            <a:r>
              <a:rPr lang="en-US" sz="2800" dirty="0" smtClean="0"/>
              <a:t> tempo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5 </a:t>
            </a:r>
            <a:r>
              <a:rPr lang="en-US" sz="2800" dirty="0" err="1" smtClean="0"/>
              <a:t>menit</a:t>
            </a:r>
            <a:r>
              <a:rPr lang="en-US" sz="2800" dirty="0" smtClean="0"/>
              <a:t> 1x </a:t>
            </a:r>
            <a:r>
              <a:rPr lang="en-US" sz="2800" dirty="0" err="1" smtClean="0"/>
              <a:t>bangkit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</a:t>
            </a:r>
          </a:p>
          <a:p>
            <a:r>
              <a:rPr lang="en-US" sz="2800" dirty="0" smtClean="0"/>
              <a:t> </a:t>
            </a:r>
          </a:p>
          <a:p>
            <a:r>
              <a:rPr lang="en-ID" sz="2800" dirty="0" err="1" smtClean="0"/>
              <a:t>Hasil</a:t>
            </a:r>
            <a:r>
              <a:rPr lang="en-ID" sz="2800" dirty="0" smtClean="0"/>
              <a:t> </a:t>
            </a:r>
            <a:r>
              <a:rPr lang="en-ID" sz="2800" dirty="0" err="1" smtClean="0"/>
              <a:t>selama</a:t>
            </a:r>
            <a:r>
              <a:rPr lang="en-ID" sz="2800" dirty="0" smtClean="0"/>
              <a:t> </a:t>
            </a:r>
            <a:r>
              <a:rPr lang="en-ID" sz="2800" dirty="0" err="1" smtClean="0"/>
              <a:t>pengujian</a:t>
            </a:r>
            <a:r>
              <a:rPr lang="en-ID" sz="2800" dirty="0" smtClean="0"/>
              <a:t> p </a:t>
            </a:r>
            <a:r>
              <a:rPr lang="en-ID" sz="2800" dirty="0" err="1" smtClean="0"/>
              <a:t>dan</a:t>
            </a:r>
            <a:r>
              <a:rPr lang="en-ID" sz="2800" dirty="0" smtClean="0"/>
              <a:t> q </a:t>
            </a:r>
            <a:r>
              <a:rPr lang="en-ID" sz="2800" dirty="0" err="1" smtClean="0"/>
              <a:t>memiliki</a:t>
            </a:r>
            <a:r>
              <a:rPr lang="en-ID" sz="2800" dirty="0" smtClean="0"/>
              <a:t> </a:t>
            </a:r>
            <a:r>
              <a:rPr lang="en-ID" sz="2800" dirty="0" err="1" smtClean="0"/>
              <a:t>nilai</a:t>
            </a:r>
            <a:r>
              <a:rPr lang="en-ID" sz="2800" dirty="0" smtClean="0"/>
              <a:t> yang </a:t>
            </a:r>
            <a:r>
              <a:rPr lang="en-ID" sz="2800" dirty="0" err="1" smtClean="0"/>
              <a:t>sesuai</a:t>
            </a:r>
            <a:r>
              <a:rPr lang="en-ID" sz="2800" dirty="0" smtClean="0"/>
              <a:t> </a:t>
            </a:r>
            <a:r>
              <a:rPr lang="en-ID" sz="2800" dirty="0" err="1" smtClean="0"/>
              <a:t>berdasarkan</a:t>
            </a:r>
            <a:r>
              <a:rPr lang="en-ID" sz="2800" dirty="0" smtClean="0"/>
              <a:t> </a:t>
            </a:r>
            <a:r>
              <a:rPr lang="en-ID" sz="2800" dirty="0" err="1" smtClean="0"/>
              <a:t>pola</a:t>
            </a:r>
            <a:r>
              <a:rPr lang="en-ID" sz="2800" dirty="0" smtClean="0"/>
              <a:t> yang </a:t>
            </a:r>
            <a:r>
              <a:rPr lang="en-ID" sz="2800" dirty="0" err="1" smtClean="0"/>
              <a:t>ditentukan</a:t>
            </a:r>
            <a:endParaRPr lang="en-ID" sz="2800" dirty="0" smtClean="0"/>
          </a:p>
          <a:p>
            <a:r>
              <a:rPr lang="en-ID" sz="2800" dirty="0" err="1" smtClean="0"/>
              <a:t>Hasil</a:t>
            </a:r>
            <a:r>
              <a:rPr lang="en-ID" sz="2800" dirty="0" smtClean="0"/>
              <a:t> </a:t>
            </a:r>
            <a:r>
              <a:rPr lang="en-ID" sz="2800" dirty="0" err="1" smtClean="0"/>
              <a:t>selama</a:t>
            </a:r>
            <a:r>
              <a:rPr lang="en-ID" sz="2800" dirty="0" smtClean="0"/>
              <a:t> </a:t>
            </a:r>
            <a:r>
              <a:rPr lang="en-ID" sz="2800" dirty="0" err="1" smtClean="0"/>
              <a:t>pengujian</a:t>
            </a:r>
            <a:r>
              <a:rPr lang="en-ID" sz="2800" dirty="0" smtClean="0"/>
              <a:t> </a:t>
            </a:r>
            <a:r>
              <a:rPr lang="en-ID" sz="2800" dirty="0" err="1" smtClean="0"/>
              <a:t>tidak</a:t>
            </a:r>
            <a:r>
              <a:rPr lang="en-ID" sz="2800" dirty="0" smtClean="0"/>
              <a:t> </a:t>
            </a:r>
            <a:r>
              <a:rPr lang="en-ID" sz="2800" dirty="0" err="1" smtClean="0"/>
              <a:t>ada</a:t>
            </a:r>
            <a:r>
              <a:rPr lang="en-ID" sz="2800" dirty="0" smtClean="0"/>
              <a:t> </a:t>
            </a:r>
            <a:r>
              <a:rPr lang="en-ID" sz="2800" i="1" dirty="0" smtClean="0"/>
              <a:t>feedback</a:t>
            </a:r>
            <a:r>
              <a:rPr lang="en-ID" sz="2800" dirty="0" smtClean="0"/>
              <a:t> </a:t>
            </a:r>
            <a:r>
              <a:rPr lang="en-ID" sz="2800" dirty="0" err="1" smtClean="0"/>
              <a:t>pengecualian</a:t>
            </a:r>
            <a:r>
              <a:rPr lang="en-ID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77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522414" y="1878426"/>
            <a:ext cx="738031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smtClean="0"/>
              <a:t>Yang di </a:t>
            </a:r>
            <a:r>
              <a:rPr lang="en-ID" sz="2800" dirty="0" err="1" smtClean="0"/>
              <a:t>analisa</a:t>
            </a:r>
            <a:r>
              <a:rPr lang="en-ID" sz="2800" dirty="0" smtClean="0"/>
              <a:t> </a:t>
            </a:r>
            <a:r>
              <a:rPr lang="en-ID" sz="2800" dirty="0" err="1" smtClean="0"/>
              <a:t>adalah</a:t>
            </a:r>
            <a:r>
              <a:rPr lang="en-ID" sz="2800" dirty="0" smtClean="0"/>
              <a:t> </a:t>
            </a:r>
            <a:r>
              <a:rPr lang="en-ID" sz="2800" dirty="0" err="1" smtClean="0"/>
              <a:t>hasil</a:t>
            </a:r>
            <a:r>
              <a:rPr lang="en-ID" sz="2800" dirty="0" smtClean="0"/>
              <a:t> P </a:t>
            </a:r>
            <a:r>
              <a:rPr lang="en-ID" sz="2800" dirty="0" err="1" smtClean="0"/>
              <a:t>dan</a:t>
            </a:r>
            <a:r>
              <a:rPr lang="en-ID" sz="2800" dirty="0" smtClean="0"/>
              <a:t> Q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/>
              <a:t>prosesnya</a:t>
            </a:r>
            <a:r>
              <a:rPr lang="en-ID" sz="2800" dirty="0"/>
              <a:t> </a:t>
            </a:r>
            <a:r>
              <a:rPr lang="en-ID" sz="2800" dirty="0" err="1" smtClean="0"/>
              <a:t>berkaitan</a:t>
            </a:r>
            <a:r>
              <a:rPr lang="en-ID" sz="2800" dirty="0" smtClean="0"/>
              <a:t> </a:t>
            </a:r>
            <a:r>
              <a:rPr lang="en-ID" sz="2800" dirty="0" err="1" smtClean="0"/>
              <a:t>dengan</a:t>
            </a:r>
            <a:r>
              <a:rPr lang="en-ID" sz="2800" dirty="0" smtClean="0"/>
              <a:t> GCD , </a:t>
            </a:r>
            <a:r>
              <a:rPr lang="en-ID" sz="2800" dirty="0" err="1" smtClean="0"/>
              <a:t>rentang</a:t>
            </a:r>
            <a:r>
              <a:rPr lang="en-ID" sz="2800" dirty="0" smtClean="0"/>
              <a:t> </a:t>
            </a:r>
            <a:r>
              <a:rPr lang="en-ID" sz="2800" dirty="0" err="1" smtClean="0"/>
              <a:t>keduanya</a:t>
            </a:r>
            <a:r>
              <a:rPr lang="en-ID" sz="2800" dirty="0" smtClean="0"/>
              <a:t> , </a:t>
            </a:r>
            <a:r>
              <a:rPr lang="en-ID" sz="2800" dirty="0" err="1" smtClean="0"/>
              <a:t>selama</a:t>
            </a:r>
            <a:r>
              <a:rPr lang="en-ID" sz="2800" dirty="0" smtClean="0"/>
              <a:t> proses </a:t>
            </a:r>
            <a:r>
              <a:rPr lang="en-ID" sz="2800" dirty="0" err="1" smtClean="0"/>
              <a:t>pembangkitan</a:t>
            </a:r>
            <a:r>
              <a:rPr lang="en-ID" sz="2800" dirty="0" smtClean="0"/>
              <a:t> p </a:t>
            </a:r>
            <a:r>
              <a:rPr lang="en-ID" sz="2800" dirty="0" err="1" smtClean="0"/>
              <a:t>dan</a:t>
            </a:r>
            <a:r>
              <a:rPr lang="en-ID" sz="2800" dirty="0" smtClean="0"/>
              <a:t> q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smtClean="0"/>
              <a:t>4.5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3440768"/>
            <a:ext cx="5826731" cy="31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5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-&gt;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 smtClean="0"/>
              <a:t>Keunikan</a:t>
            </a:r>
            <a:r>
              <a:rPr lang="en-ID" dirty="0" smtClean="0"/>
              <a:t> </a:t>
            </a:r>
            <a:r>
              <a:rPr lang="en-ID" dirty="0" err="1" smtClean="0"/>
              <a:t>lainya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terletak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/>
              <a:t>(</a:t>
            </a:r>
            <a:r>
              <a:rPr lang="en-ID" dirty="0" err="1"/>
              <a:t>Chiewchanchairat</a:t>
            </a:r>
            <a:r>
              <a:rPr lang="en-ID" dirty="0"/>
              <a:t> </a:t>
            </a:r>
            <a:r>
              <a:rPr lang="en-ID" dirty="0" err="1"/>
              <a:t>dkk</a:t>
            </a:r>
            <a:r>
              <a:rPr lang="en-ID" dirty="0"/>
              <a:t>., 2016) 6k-1 </a:t>
            </a:r>
            <a:r>
              <a:rPr lang="en-ID" dirty="0" err="1"/>
              <a:t>atau</a:t>
            </a:r>
            <a:r>
              <a:rPr lang="en-ID" dirty="0"/>
              <a:t> 6k +1 (Ferreira, 2017</a:t>
            </a:r>
            <a:r>
              <a:rPr lang="en-ID" dirty="0" smtClean="0"/>
              <a:t>)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k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/>
              <a:t>bilangan</a:t>
            </a:r>
            <a:r>
              <a:rPr lang="en-ID" dirty="0"/>
              <a:t> prima yang </a:t>
            </a:r>
            <a:r>
              <a:rPr lang="en-ID" dirty="0" err="1" smtClean="0"/>
              <a:t>diketahui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.</a:t>
            </a:r>
            <a:endParaRPr lang="en-ID" dirty="0"/>
          </a:p>
          <a:p>
            <a:pPr marL="0" indent="0">
              <a:buNone/>
            </a:pP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Prima,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jam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peranti</a:t>
            </a:r>
            <a:r>
              <a:rPr lang="en-ID" dirty="0"/>
              <a:t> </a:t>
            </a:r>
            <a:r>
              <a:rPr lang="en-ID" i="1" dirty="0"/>
              <a:t>android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/>
              <a:t>q</a:t>
            </a:r>
            <a:r>
              <a:rPr lang="en-ID" dirty="0"/>
              <a:t> yang prima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konsep</a:t>
            </a:r>
            <a:r>
              <a:rPr lang="en-ID" dirty="0" smtClean="0"/>
              <a:t> lain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i="1" dirty="0"/>
              <a:t>feedback</a:t>
            </a:r>
            <a:r>
              <a:rPr lang="en-ID" dirty="0"/>
              <a:t> </a:t>
            </a:r>
            <a:r>
              <a:rPr lang="en-ID" dirty="0" err="1"/>
              <a:t>pengecualian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berhasilnya</a:t>
            </a:r>
            <a:r>
              <a:rPr lang="en-ID" dirty="0"/>
              <a:t> proses.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7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/>
              <a:t>“</a:t>
            </a:r>
            <a:r>
              <a:rPr lang="en-ID" dirty="0" err="1"/>
              <a:t>Bagaimana</a:t>
            </a:r>
            <a:r>
              <a:rPr lang="en-ID" dirty="0"/>
              <a:t> M</a:t>
            </a:r>
            <a:r>
              <a:rPr lang="id-ID" dirty="0"/>
              <a:t>elakukan Pembangkitan Kunci Untuk Penentuan Konstanta P dan Q Yang Prima Berdasarkan Informasi Peranti</a:t>
            </a:r>
            <a:r>
              <a:rPr lang="id-ID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1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Memanfaatkan Informasi Peranti Waktu ( jam, menit dan detik )</a:t>
            </a:r>
            <a:endParaRPr lang="en-US" dirty="0"/>
          </a:p>
          <a:p>
            <a:pPr lvl="0"/>
            <a:r>
              <a:rPr lang="id-ID" dirty="0"/>
              <a:t>Memodifikasi Teknik Pembangkitan Kunci Untuk Penentuan Konstanta P dan Q Yang Prima</a:t>
            </a:r>
            <a:endParaRPr lang="en-US" dirty="0"/>
          </a:p>
          <a:p>
            <a:pPr lvl="0"/>
            <a:r>
              <a:rPr lang="id-ID" dirty="0"/>
              <a:t>Memonitoring konsep informasi peranti waktu dengan </a:t>
            </a:r>
            <a:r>
              <a:rPr lang="id-ID" i="1" dirty="0"/>
              <a:t>Exception Handling</a:t>
            </a:r>
            <a:r>
              <a:rPr lang="id-ID" dirty="0"/>
              <a:t>, sebagai indikator berjalannya konsep yang </a:t>
            </a:r>
            <a:r>
              <a:rPr lang="id-ID" dirty="0" smtClean="0"/>
              <a:t>dibuat</a:t>
            </a:r>
            <a:r>
              <a:rPr lang="en-ID" dirty="0" smtClean="0"/>
              <a:t> (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i="1" dirty="0" smtClean="0"/>
              <a:t>feedback</a:t>
            </a:r>
            <a:r>
              <a:rPr lang="en-ID" dirty="0" smtClean="0"/>
              <a:t> </a:t>
            </a:r>
            <a:r>
              <a:rPr lang="en-ID" dirty="0" err="1" smtClean="0"/>
              <a:t>pengecualian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prosesnya</a:t>
            </a:r>
            <a:r>
              <a:rPr lang="en-ID" dirty="0" smtClean="0"/>
              <a:t>)</a:t>
            </a:r>
            <a:r>
              <a:rPr lang="id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peranti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jam,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Zona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/>
              <a:t>GMT -11:00 </a:t>
            </a:r>
            <a:r>
              <a:rPr lang="en-ID" dirty="0" err="1"/>
              <a:t>sampai</a:t>
            </a:r>
            <a:r>
              <a:rPr lang="en-ID" b="1" dirty="0"/>
              <a:t> GMT +13:00</a:t>
            </a:r>
            <a:r>
              <a:rPr lang="id-ID" dirty="0"/>
              <a:t>.</a:t>
            </a:r>
            <a:endParaRPr lang="en-US" dirty="0"/>
          </a:p>
          <a:p>
            <a:pPr lvl="0"/>
            <a:r>
              <a:rPr lang="en-ID" dirty="0" err="1" smtClean="0"/>
              <a:t>Penentuan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Panjang</a:t>
            </a:r>
            <a:r>
              <a:rPr lang="en-ID" dirty="0" smtClean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/>
              <a:t>q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7 </a:t>
            </a:r>
            <a:r>
              <a:rPr lang="en-ID" i="1" dirty="0"/>
              <a:t>bit</a:t>
            </a:r>
            <a:r>
              <a:rPr lang="en-ID" dirty="0"/>
              <a:t> (2 digit) </a:t>
            </a:r>
            <a:r>
              <a:rPr lang="en-ID" dirty="0" err="1"/>
              <a:t>sampai</a:t>
            </a:r>
            <a:r>
              <a:rPr lang="en-ID" dirty="0"/>
              <a:t> 14 bit (4 digit).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3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004" y="2391459"/>
            <a:ext cx="7577423" cy="4466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50421" y="-8705"/>
            <a:ext cx="6408712" cy="6866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ID" dirty="0" smtClean="0"/>
          </a:p>
          <a:p>
            <a:r>
              <a:rPr lang="en-ID" dirty="0" err="1" smtClean="0"/>
              <a:t>ketika</a:t>
            </a:r>
            <a:r>
              <a:rPr lang="en-ID" dirty="0" smtClean="0"/>
              <a:t> 2 </a:t>
            </a:r>
            <a:r>
              <a:rPr lang="en-ID" dirty="0" err="1" smtClean="0"/>
              <a:t>bilangan</a:t>
            </a:r>
            <a:r>
              <a:rPr lang="en-ID" dirty="0" smtClean="0"/>
              <a:t> p </a:t>
            </a:r>
            <a:r>
              <a:rPr lang="en-ID" dirty="0" err="1" smtClean="0"/>
              <a:t>dan</a:t>
            </a:r>
            <a:r>
              <a:rPr lang="en-ID" dirty="0" smtClean="0"/>
              <a:t> q yang prima </a:t>
            </a:r>
            <a:r>
              <a:rPr lang="en-ID" dirty="0" err="1" smtClean="0"/>
              <a:t>dikalikan</a:t>
            </a:r>
            <a:r>
              <a:rPr lang="en-ID" dirty="0" smtClean="0"/>
              <a:t> , </a:t>
            </a:r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hasilnya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dibagi</a:t>
            </a:r>
            <a:r>
              <a:rPr lang="en-ID" dirty="0" smtClean="0"/>
              <a:t> </a:t>
            </a:r>
            <a:r>
              <a:rPr lang="en-ID" dirty="0" err="1" smtClean="0"/>
              <a:t>sama</a:t>
            </a:r>
            <a:r>
              <a:rPr lang="en-ID" dirty="0" smtClean="0"/>
              <a:t> p </a:t>
            </a:r>
            <a:r>
              <a:rPr lang="en-ID" dirty="0" err="1" smtClean="0"/>
              <a:t>atau</a:t>
            </a:r>
            <a:r>
              <a:rPr lang="en-ID" dirty="0" smtClean="0"/>
              <a:t> q.</a:t>
            </a:r>
          </a:p>
          <a:p>
            <a:endParaRPr lang="en-ID" dirty="0"/>
          </a:p>
          <a:p>
            <a:r>
              <a:rPr lang="en-ID" dirty="0" err="1" smtClean="0"/>
              <a:t>Jadi</a:t>
            </a:r>
            <a:r>
              <a:rPr lang="en-ID" dirty="0" smtClean="0"/>
              <a:t> </a:t>
            </a:r>
            <a:r>
              <a:rPr lang="en-ID" dirty="0" err="1" smtClean="0"/>
              <a:t>Pola</a:t>
            </a:r>
            <a:r>
              <a:rPr lang="en-ID" dirty="0" smtClean="0"/>
              <a:t> </a:t>
            </a:r>
            <a:r>
              <a:rPr lang="en-ID" dirty="0" err="1" smtClean="0"/>
              <a:t>Sederhananya</a:t>
            </a:r>
            <a:r>
              <a:rPr lang="en-ID" dirty="0" smtClean="0"/>
              <a:t> </a:t>
            </a:r>
          </a:p>
          <a:p>
            <a:r>
              <a:rPr lang="en-ID" dirty="0" smtClean="0"/>
              <a:t>p = 2 </a:t>
            </a:r>
            <a:r>
              <a:rPr lang="en-ID" dirty="0" err="1" smtClean="0"/>
              <a:t>dan</a:t>
            </a:r>
            <a:r>
              <a:rPr lang="en-ID" dirty="0" smtClean="0"/>
              <a:t> q = 5</a:t>
            </a:r>
          </a:p>
          <a:p>
            <a:r>
              <a:rPr lang="en-ID" dirty="0" smtClean="0"/>
              <a:t>p * q = n</a:t>
            </a:r>
          </a:p>
          <a:p>
            <a:r>
              <a:rPr lang="en-ID" dirty="0" smtClean="0"/>
              <a:t>n = 10</a:t>
            </a:r>
          </a:p>
          <a:p>
            <a:r>
              <a:rPr lang="en-ID" dirty="0" smtClean="0"/>
              <a:t>n / p = q</a:t>
            </a:r>
          </a:p>
          <a:p>
            <a:r>
              <a:rPr lang="en-ID" dirty="0" smtClean="0"/>
              <a:t>n / q =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dasar</a:t>
            </a:r>
            <a:r>
              <a:rPr lang="en-ID" dirty="0" smtClean="0"/>
              <a:t> </a:t>
            </a:r>
            <a:r>
              <a:rPr lang="en-ID" dirty="0" err="1" smtClean="0"/>
              <a:t>penggunaan</a:t>
            </a:r>
            <a:r>
              <a:rPr lang="en-ID" dirty="0" smtClean="0"/>
              <a:t> ,</a:t>
            </a:r>
          </a:p>
          <a:p>
            <a:r>
              <a:rPr lang="sv-SE" dirty="0" smtClean="0"/>
              <a:t>Sifat atau bentuknya dari bilangan prima  .</a:t>
            </a:r>
            <a:endParaRPr lang="sv-SE" dirty="0"/>
          </a:p>
          <a:p>
            <a:r>
              <a:rPr lang="sv-SE" dirty="0" smtClean="0"/>
              <a:t>yaitu</a:t>
            </a:r>
          </a:p>
          <a:p>
            <a:r>
              <a:rPr lang="sv-SE" dirty="0" smtClean="0"/>
              <a:t>6 K – 1 dan 6K + 1</a:t>
            </a:r>
          </a:p>
          <a:p>
            <a:r>
              <a:rPr lang="sv-SE" dirty="0" smtClean="0"/>
              <a:t>K = bilangan yang prima , yang diketahui dan nilainya lebih dari 3</a:t>
            </a:r>
          </a:p>
          <a:p>
            <a:r>
              <a:rPr lang="sv-SE" dirty="0" smtClean="0"/>
              <a:t>Akan menghasilkan bilangan yang prima, dan  2 atau 3 telah diketahui sebagai bilangan yang prima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990</TotalTime>
  <Words>1232</Words>
  <Application>Microsoft Office PowerPoint</Application>
  <PresentationFormat>Custom</PresentationFormat>
  <Paragraphs>145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Consolas</vt:lpstr>
      <vt:lpstr>Corbel</vt:lpstr>
      <vt:lpstr>Times New Roman</vt:lpstr>
      <vt:lpstr>Chalkboard 16x9</vt:lpstr>
      <vt:lpstr>Microsoft Visio Drawing</vt:lpstr>
      <vt:lpstr>Pembangkitan Kunci Untuk Penentuan Konstanta P dan Q Yang Prima Berdasarkan Informasi Peranti</vt:lpstr>
      <vt:lpstr>Latar Belakang</vt:lpstr>
      <vt:lpstr>Latar Belakang -&gt;</vt:lpstr>
      <vt:lpstr>Rumusan Masalah</vt:lpstr>
      <vt:lpstr>Tujuan</vt:lpstr>
      <vt:lpstr>Batasan Masalah</vt:lpstr>
      <vt:lpstr>Kerangka Konsep</vt:lpstr>
      <vt:lpstr>Metode Penelitian</vt:lpstr>
      <vt:lpstr>Kenapa Bilangan Prima</vt:lpstr>
      <vt:lpstr>Kenapa Menggunakan 2 Bilangan Yang Prima</vt:lpstr>
      <vt:lpstr>Kenapa Menggunakan Informasi Peranti Waktu Jam Menit Detik</vt:lpstr>
      <vt:lpstr>Point Penelitian ini sebelum dan sesudah</vt:lpstr>
      <vt:lpstr>1. Hasil Membangkitkan Bilangan Prima</vt:lpstr>
      <vt:lpstr>Untuk LOG // hasil pembangkitan bisa dilihat di link : </vt:lpstr>
      <vt:lpstr>Informasi Peranti Yang Dimaksud Adalah Waktu</vt:lpstr>
      <vt:lpstr>Informasi Peranti Sebelum Digunakan</vt:lpstr>
      <vt:lpstr>Sebelum menentukan P dan Q</vt:lpstr>
      <vt:lpstr>4. Hasil Penentuan P</vt:lpstr>
      <vt:lpstr>4. Hasil Penentuan Q</vt:lpstr>
      <vt:lpstr>4. Hasil Penentuan P dan Q</vt:lpstr>
      <vt:lpstr>5. Pengujian dan Pembuktian</vt:lpstr>
      <vt:lpstr>5. Pengujian dan Pembuktian (1.1) // mod</vt:lpstr>
      <vt:lpstr>5. Pengujian dan Pembuktian (1.2)</vt:lpstr>
      <vt:lpstr>5. Pengujian dan Pembuktian (2)</vt:lpstr>
      <vt:lpstr>6. Analisa Hasil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Pembangkitan Kunci Untuk Penentuan Konstanta P dan Q Yang Prima Berdasarkan Informasi Peranti</dc:title>
  <dc:creator>Windows User</dc:creator>
  <cp:lastModifiedBy>Windows User</cp:lastModifiedBy>
  <cp:revision>45</cp:revision>
  <dcterms:created xsi:type="dcterms:W3CDTF">2020-08-27T06:04:13Z</dcterms:created>
  <dcterms:modified xsi:type="dcterms:W3CDTF">2020-08-27T22:34:27Z</dcterms:modified>
</cp:coreProperties>
</file>