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7" r:id="rId13"/>
    <p:sldId id="277" r:id="rId14"/>
    <p:sldId id="278" r:id="rId15"/>
    <p:sldId id="279" r:id="rId16"/>
    <p:sldId id="280" r:id="rId17"/>
    <p:sldId id="281" r:id="rId18"/>
    <p:sldId id="268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1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-17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51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2020-08-24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4800600"/>
            <a:ext cx="105614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1" y="5367338"/>
            <a:ext cx="10561419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2020-08-24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1" y="4443684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5" y="1081460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2020-08-24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5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92" y="2435961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2" y="2286003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2020-08-24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2020-08-24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2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3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3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2020-08-24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2" y="447188"/>
            <a:ext cx="10571999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4" y="2222287"/>
            <a:ext cx="10554575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2020-08-24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2951396"/>
            <a:ext cx="10561419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1" y="5281205"/>
            <a:ext cx="10561419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2020-08-24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4" y="2222291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8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2020-08-24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30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42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8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8" y="2751142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2020-08-24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2020-08-24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2020-08-24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2" y="446091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2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6" y="446092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2" y="2260742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2020-08-24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30" y="727526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30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3" y="6041366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2020-08-24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6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92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2" y="447188"/>
            <a:ext cx="1057199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4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5" y="6041366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5" y="6041366"/>
            <a:ext cx="134370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2020-08-24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3" y="5915892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189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94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91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Penyembunyian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Citra RGB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i="1" dirty="0" smtClean="0"/>
              <a:t>Discrete Cosine Transform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9"/>
            <a:ext cx="10572000" cy="1577153"/>
          </a:xfrm>
        </p:spPr>
        <p:txBody>
          <a:bodyPr>
            <a:normAutofit/>
          </a:bodyPr>
          <a:lstStyle/>
          <a:p>
            <a:pPr algn="r"/>
            <a:r>
              <a:rPr lang="en-US" sz="2400" dirty="0" err="1"/>
              <a:t>Mikha</a:t>
            </a:r>
            <a:r>
              <a:rPr lang="en-US" sz="2400" dirty="0"/>
              <a:t> Alvredo Siahaan 17 615 021</a:t>
            </a:r>
          </a:p>
          <a:p>
            <a:r>
              <a:rPr lang="en-US" sz="2400" dirty="0"/>
              <a:t>											    D3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Informatika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3" y="2222287"/>
            <a:ext cx="5185873" cy="3963360"/>
          </a:xfrm>
        </p:spPr>
        <p:txBody>
          <a:bodyPr numCol="1">
            <a:noAutofit/>
          </a:bodyPr>
          <a:lstStyle/>
          <a:p>
            <a:pPr marL="0" indent="457200" algn="just">
              <a:buNone/>
            </a:pPr>
            <a:r>
              <a:rPr lang="id-ID" sz="2400" dirty="0"/>
              <a:t>Dalam </a:t>
            </a:r>
            <a:r>
              <a:rPr lang="en-US" sz="2400" dirty="0" err="1"/>
              <a:t>penelitian</a:t>
            </a:r>
            <a:r>
              <a:rPr lang="id-ID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id-ID" sz="2400" dirty="0"/>
              <a:t>citra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i="1" dirty="0"/>
              <a:t>cover-image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id-ID" sz="2400" dirty="0"/>
              <a:t> </a:t>
            </a:r>
            <a:r>
              <a:rPr lang="en-US" sz="2400" dirty="0"/>
              <a:t>lena.jpeg </a:t>
            </a:r>
            <a:r>
              <a:rPr lang="id-ID" sz="2400" dirty="0"/>
              <a:t>dengan ukuran 225x225 piksel</a:t>
            </a:r>
            <a:r>
              <a:rPr lang="en-US" sz="2400" dirty="0"/>
              <a:t>. </a:t>
            </a:r>
            <a:r>
              <a:rPr lang="en-US" sz="2400" dirty="0" err="1"/>
              <a:t>Adapun</a:t>
            </a:r>
            <a:r>
              <a:rPr lang="en-US" sz="2400" dirty="0"/>
              <a:t> file </a:t>
            </a:r>
            <a:r>
              <a:rPr lang="en-US" sz="2400" dirty="0" err="1"/>
              <a:t>teks</a:t>
            </a:r>
            <a:r>
              <a:rPr lang="en-US" sz="2400" dirty="0"/>
              <a:t> yang </a:t>
            </a:r>
            <a:r>
              <a:rPr lang="en-US" sz="2400" dirty="0" err="1"/>
              <a:t>disembunyikan</a:t>
            </a:r>
            <a:r>
              <a:rPr lang="en-US" sz="2400" dirty="0"/>
              <a:t>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paragraf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, </a:t>
            </a:r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terakhir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paragraf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latar</a:t>
            </a:r>
            <a:r>
              <a:rPr lang="en-US" sz="2400" dirty="0"/>
              <a:t> </a:t>
            </a:r>
            <a:r>
              <a:rPr lang="en-US" sz="2400" dirty="0" err="1"/>
              <a:t>belakang</a:t>
            </a:r>
            <a:r>
              <a:rPr lang="en-US" sz="2400" dirty="0"/>
              <a:t> </a:t>
            </a:r>
            <a:r>
              <a:rPr lang="en-US" sz="2400" dirty="0" err="1"/>
              <a:t>bab</a:t>
            </a:r>
            <a:r>
              <a:rPr lang="en-US" sz="2400" dirty="0"/>
              <a:t> 1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783 </a:t>
            </a:r>
            <a:r>
              <a:rPr lang="en-US" sz="2400" dirty="0" err="1"/>
              <a:t>karakter</a:t>
            </a:r>
            <a:r>
              <a:rPr lang="en-US" sz="2400" dirty="0"/>
              <a:t>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664" y="2970215"/>
            <a:ext cx="2233500" cy="2233500"/>
          </a:xfrm>
        </p:spPr>
      </p:pic>
    </p:spTree>
    <p:extLst>
      <p:ext uri="{BB962C8B-B14F-4D97-AF65-F5344CB8AC3E}">
        <p14:creationId xmlns:p14="http://schemas.microsoft.com/office/powerpoint/2010/main" val="22135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25704" y="147917"/>
            <a:ext cx="2743200" cy="690611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Embed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07" y="932656"/>
            <a:ext cx="4991797" cy="5734851"/>
          </a:xfrm>
          <a:prstGeom prst="rect">
            <a:avLst/>
          </a:prstGeom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722" y="932656"/>
            <a:ext cx="4810796" cy="5734851"/>
          </a:xfrm>
          <a:prstGeom prst="rect">
            <a:avLst/>
          </a:prstGeom>
          <a:ln>
            <a:noFill/>
          </a:ln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7826519" y="147917"/>
            <a:ext cx="2743200" cy="69061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Ekstraksi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345757" y="94129"/>
            <a:ext cx="1603915" cy="690611"/>
          </a:xfrm>
          <a:prstGeom prst="rect">
            <a:avLst/>
          </a:prstGeom>
          <a:ln>
            <a:noFill/>
          </a:ln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8203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</a:t>
            </a:r>
            <a:r>
              <a:rPr lang="en-US" dirty="0" err="1" smtClean="0"/>
              <a:t>dengan</a:t>
            </a:r>
            <a:r>
              <a:rPr lang="en-US" dirty="0" smtClean="0"/>
              <a:t> DCT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,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proses DCT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citra</a:t>
            </a:r>
            <a:r>
              <a:rPr lang="en-US" sz="2400" dirty="0" smtClean="0"/>
              <a:t> </a:t>
            </a:r>
            <a:r>
              <a:rPr lang="en-US" sz="2400" dirty="0" err="1" smtClean="0"/>
              <a:t>berukuran</a:t>
            </a:r>
            <a:r>
              <a:rPr lang="en-US" sz="2400" dirty="0" smtClean="0"/>
              <a:t> 8x8 </a:t>
            </a:r>
            <a:r>
              <a:rPr lang="en-US" sz="2400" dirty="0" err="1" smtClean="0"/>
              <a:t>piksel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399239" y="2994992"/>
            <a:ext cx="7766546" cy="322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DCT </a:t>
            </a:r>
            <a:r>
              <a:rPr lang="en-US" dirty="0" err="1" smtClean="0"/>
              <a:t>Pada</a:t>
            </a:r>
            <a:r>
              <a:rPr lang="en-US" dirty="0" smtClean="0"/>
              <a:t> Citra 8x8 </a:t>
            </a:r>
            <a:r>
              <a:rPr lang="en-US" dirty="0" err="1" smtClean="0"/>
              <a:t>Piksel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-566193" y="3438662"/>
            <a:ext cx="6012138" cy="3516119"/>
          </a:xfrm>
          <a:prstGeom prst="rect">
            <a:avLst/>
          </a:prstGeom>
        </p:spPr>
      </p:pic>
      <p:sp>
        <p:nvSpPr>
          <p:cNvPr id="4" name="Text Placeholder 4"/>
          <p:cNvSpPr txBox="1">
            <a:spLocks/>
          </p:cNvSpPr>
          <p:nvPr/>
        </p:nvSpPr>
        <p:spPr>
          <a:xfrm>
            <a:off x="814731" y="2483205"/>
            <a:ext cx="3757274" cy="576262"/>
          </a:xfrm>
          <a:prstGeom prst="rect">
            <a:avLst/>
          </a:prstGeom>
        </p:spPr>
        <p:txBody>
          <a:bodyPr/>
          <a:lstStyle>
            <a:lvl1pPr marL="342891" indent="-342891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94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2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9991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/>
              <a:t>Normalisasi</a:t>
            </a:r>
            <a:endParaRPr lang="en-US" sz="24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572004" y="3438662"/>
            <a:ext cx="7595258" cy="3503237"/>
          </a:xfrm>
          <a:prstGeom prst="rect">
            <a:avLst/>
          </a:prstGeom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4948519" y="2483205"/>
            <a:ext cx="3757274" cy="576262"/>
          </a:xfrm>
          <a:prstGeom prst="rect">
            <a:avLst/>
          </a:prstGeom>
        </p:spPr>
        <p:txBody>
          <a:bodyPr/>
          <a:lstStyle>
            <a:lvl1pPr marL="342891" indent="-342891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94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2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9991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/>
              <a:t>Hasil</a:t>
            </a:r>
            <a:r>
              <a:rPr lang="en-US" sz="2400" dirty="0" smtClean="0"/>
              <a:t> DCT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Baris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9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 </a:t>
            </a:r>
            <a:r>
              <a:rPr lang="en-US" dirty="0" err="1"/>
              <a:t>Pada</a:t>
            </a:r>
            <a:r>
              <a:rPr lang="en-US" dirty="0"/>
              <a:t> Citra 8x8 </a:t>
            </a:r>
            <a:r>
              <a:rPr lang="en-US" dirty="0" err="1" smtClean="0"/>
              <a:t>Piksel</a:t>
            </a:r>
            <a:r>
              <a:rPr lang="en-US" dirty="0" smtClean="0"/>
              <a:t>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89734" y="3137516"/>
            <a:ext cx="7047438" cy="37608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838683" y="3137516"/>
            <a:ext cx="6221314" cy="3760852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589734" y="2419584"/>
            <a:ext cx="3757274" cy="576262"/>
          </a:xfrm>
          <a:prstGeom prst="rect">
            <a:avLst/>
          </a:prstGeom>
        </p:spPr>
        <p:txBody>
          <a:bodyPr/>
          <a:lstStyle>
            <a:lvl1pPr marL="342891" indent="-342891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94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2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9991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/>
              <a:t>Hasil</a:t>
            </a:r>
            <a:r>
              <a:rPr lang="en-US" sz="2400" dirty="0" smtClean="0"/>
              <a:t> DCT </a:t>
            </a:r>
            <a:r>
              <a:rPr lang="en-US" sz="2400" dirty="0" err="1" smtClean="0"/>
              <a:t>Pada</a:t>
            </a:r>
            <a:r>
              <a:rPr lang="en-US" sz="2400" dirty="0" smtClean="0"/>
              <a:t> Citra</a:t>
            </a:r>
            <a:endParaRPr lang="en-US" sz="2400" i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333607" y="2419584"/>
            <a:ext cx="3757274" cy="576262"/>
          </a:xfrm>
          <a:prstGeom prst="rect">
            <a:avLst/>
          </a:prstGeom>
        </p:spPr>
        <p:txBody>
          <a:bodyPr/>
          <a:lstStyle>
            <a:lvl1pPr marL="342891" indent="-342891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94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2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9991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Kuantisasi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310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Penyembunyian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8714" y="1712892"/>
            <a:ext cx="10554575" cy="2265592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endParaRPr lang="en-US" sz="2000" dirty="0" smtClean="0"/>
          </a:p>
          <a:p>
            <a:pPr marL="0" indent="457200" algn="just">
              <a:buNone/>
            </a:pP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pesan</a:t>
            </a:r>
            <a:r>
              <a:rPr lang="en-US" sz="2000" dirty="0"/>
              <a:t> </a:t>
            </a:r>
            <a:r>
              <a:rPr lang="en-US" sz="2000" dirty="0" err="1"/>
              <a:t>diubah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ASCII </a:t>
            </a:r>
            <a:r>
              <a:rPr lang="en-US" sz="2000" dirty="0" err="1"/>
              <a:t>dan</a:t>
            </a:r>
            <a:r>
              <a:rPr lang="en-US" sz="2000" dirty="0"/>
              <a:t> di </a:t>
            </a:r>
            <a:r>
              <a:rPr lang="en-US" sz="2000" dirty="0" err="1"/>
              <a:t>normalisasi</a:t>
            </a:r>
            <a:r>
              <a:rPr lang="en-US" sz="2000" dirty="0"/>
              <a:t>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disembunyikan</a:t>
            </a:r>
            <a:r>
              <a:rPr lang="en-US" sz="2000" dirty="0" smtClean="0"/>
              <a:t>.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“S”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ASCII </a:t>
            </a:r>
            <a:r>
              <a:rPr lang="en-US" sz="2000" dirty="0" err="1" smtClean="0"/>
              <a:t>ialah</a:t>
            </a:r>
            <a:r>
              <a:rPr lang="en-US" sz="2000" dirty="0" smtClean="0"/>
              <a:t> 83, </a:t>
            </a:r>
            <a:r>
              <a:rPr lang="en-US" sz="2000" dirty="0" err="1" smtClean="0"/>
              <a:t>lalu</a:t>
            </a:r>
            <a:r>
              <a:rPr lang="en-US" sz="2000" dirty="0" smtClean="0"/>
              <a:t> di </a:t>
            </a:r>
            <a:r>
              <a:rPr lang="en-US" sz="2000" dirty="0" err="1" smtClean="0"/>
              <a:t>normalisasi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-45. </a:t>
            </a:r>
            <a:r>
              <a:rPr lang="en-US" sz="2000" dirty="0" err="1" smtClean="0"/>
              <a:t>Penyembunyian</a:t>
            </a:r>
            <a:r>
              <a:rPr lang="en-US" sz="2000" dirty="0" smtClean="0"/>
              <a:t> </a:t>
            </a:r>
            <a:r>
              <a:rPr lang="en-US" sz="2000" dirty="0" err="1" smtClean="0"/>
              <a:t>pesan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normalisasi</a:t>
            </a:r>
            <a:r>
              <a:rPr lang="en-US" sz="2000" dirty="0" smtClean="0"/>
              <a:t> </a:t>
            </a:r>
            <a:r>
              <a:rPr lang="en-US" sz="2000" dirty="0" err="1" smtClean="0"/>
              <a:t>pesan</a:t>
            </a:r>
            <a:r>
              <a:rPr lang="en-US" sz="2000" dirty="0" smtClean="0"/>
              <a:t> </a:t>
            </a:r>
            <a:r>
              <a:rPr lang="en-US" sz="2000" dirty="0" err="1" smtClean="0"/>
              <a:t>ditambah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piksel</a:t>
            </a:r>
            <a:r>
              <a:rPr lang="en-US" sz="2000" dirty="0" smtClean="0"/>
              <a:t> DCT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koefisien</a:t>
            </a:r>
            <a:r>
              <a:rPr lang="en-US" sz="2000" dirty="0" smtClean="0"/>
              <a:t> DC (0,0). </a:t>
            </a:r>
            <a:r>
              <a:rPr lang="en-US" sz="2000" dirty="0" err="1" smtClean="0"/>
              <a:t>Yaitu</a:t>
            </a:r>
            <a:r>
              <a:rPr lang="en-US" sz="2000" dirty="0" smtClean="0"/>
              <a:t> (-27)+(-45)=-72.</a:t>
            </a:r>
            <a:endParaRPr lang="en-US" sz="16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-367947" y="3829924"/>
            <a:ext cx="6416192" cy="3454010"/>
          </a:xfrm>
          <a:prstGeom prst="rect">
            <a:avLst/>
          </a:prstGeom>
        </p:spPr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5060282" y="5183737"/>
            <a:ext cx="2473862" cy="383283"/>
          </a:xfrm>
          <a:prstGeom prst="rect">
            <a:avLst/>
          </a:prstGeom>
        </p:spPr>
        <p:txBody>
          <a:bodyPr/>
          <a:lstStyle>
            <a:lvl1pPr marL="342891" indent="-342891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94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2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9991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+128 -&gt;</a:t>
            </a:r>
            <a:endParaRPr lang="en-US" sz="2000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305822" y="3784371"/>
            <a:ext cx="5735924" cy="349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Penyembunyian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LSB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4" y="2112133"/>
            <a:ext cx="10554575" cy="2059530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en-US" sz="2400" dirty="0" err="1" smtClean="0"/>
              <a:t>Penyembunyian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</a:t>
            </a:r>
            <a:r>
              <a:rPr lang="en-US" sz="2400" dirty="0" err="1" smtClean="0"/>
              <a:t>pesan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R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LSB. </a:t>
            </a:r>
            <a:r>
              <a:rPr lang="en-US" sz="2400" dirty="0" err="1" smtClean="0"/>
              <a:t>Karakter</a:t>
            </a:r>
            <a:r>
              <a:rPr lang="en-US" sz="2400" dirty="0" smtClean="0"/>
              <a:t> “S” </a:t>
            </a:r>
            <a:r>
              <a:rPr lang="en-US" sz="2400" dirty="0" err="1" smtClean="0"/>
              <a:t>jumlahnya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1, </a:t>
            </a:r>
            <a:r>
              <a:rPr lang="en-US" sz="2400" dirty="0" err="1" smtClean="0"/>
              <a:t>nilai</a:t>
            </a:r>
            <a:r>
              <a:rPr lang="en-US" sz="2400" dirty="0" smtClean="0"/>
              <a:t> 1 </a:t>
            </a:r>
            <a:r>
              <a:rPr lang="en-US" sz="2400" dirty="0" err="1" smtClean="0"/>
              <a:t>tersebut</a:t>
            </a:r>
            <a:r>
              <a:rPr lang="en-US" sz="2400" dirty="0"/>
              <a:t> </a:t>
            </a:r>
            <a:r>
              <a:rPr lang="en-US" sz="2400" dirty="0" err="1" smtClean="0"/>
              <a:t>diubah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biner</a:t>
            </a:r>
            <a:r>
              <a:rPr lang="en-US" sz="2400" dirty="0" smtClean="0"/>
              <a:t> </a:t>
            </a:r>
            <a:r>
              <a:rPr lang="en-US" sz="2400" dirty="0" smtClean="0"/>
              <a:t>16 bit </a:t>
            </a:r>
            <a:r>
              <a:rPr lang="en-US" sz="2400" dirty="0" err="1" smtClean="0"/>
              <a:t>yaitu</a:t>
            </a:r>
            <a:r>
              <a:rPr lang="en-US" sz="2400" dirty="0" smtClean="0"/>
              <a:t> (0000000000000001).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biner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R.</a:t>
            </a:r>
            <a:endParaRPr lang="en-US" sz="3200" dirty="0" smtClean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82918" y="4737782"/>
            <a:ext cx="10599083" cy="810862"/>
          </a:xfrm>
          <a:prstGeom prst="rect">
            <a:avLst/>
          </a:prstGeom>
        </p:spPr>
        <p:txBody>
          <a:bodyPr/>
          <a:lstStyle>
            <a:lvl1pPr marL="342891" indent="-342891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94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2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9991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biner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“1” </a:t>
            </a:r>
            <a:r>
              <a:rPr lang="en-US" sz="2400" dirty="0" err="1" smtClean="0"/>
              <a:t>disembunyikan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biner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R.</a:t>
            </a:r>
            <a:endParaRPr lang="en-US" sz="2400" i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329666"/>
              </p:ext>
            </p:extLst>
          </p:nvPr>
        </p:nvGraphicFramePr>
        <p:xfrm>
          <a:off x="2150773" y="3863663"/>
          <a:ext cx="8010656" cy="83712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001332">
                  <a:extLst>
                    <a:ext uri="{9D8B030D-6E8A-4147-A177-3AD203B41FA5}">
                      <a16:colId xmlns:a16="http://schemas.microsoft.com/office/drawing/2014/main" val="66372508"/>
                    </a:ext>
                  </a:extLst>
                </a:gridCol>
                <a:gridCol w="1001332">
                  <a:extLst>
                    <a:ext uri="{9D8B030D-6E8A-4147-A177-3AD203B41FA5}">
                      <a16:colId xmlns:a16="http://schemas.microsoft.com/office/drawing/2014/main" val="3918927123"/>
                    </a:ext>
                  </a:extLst>
                </a:gridCol>
                <a:gridCol w="1001332">
                  <a:extLst>
                    <a:ext uri="{9D8B030D-6E8A-4147-A177-3AD203B41FA5}">
                      <a16:colId xmlns:a16="http://schemas.microsoft.com/office/drawing/2014/main" val="764076284"/>
                    </a:ext>
                  </a:extLst>
                </a:gridCol>
                <a:gridCol w="1001332">
                  <a:extLst>
                    <a:ext uri="{9D8B030D-6E8A-4147-A177-3AD203B41FA5}">
                      <a16:colId xmlns:a16="http://schemas.microsoft.com/office/drawing/2014/main" val="1466538546"/>
                    </a:ext>
                  </a:extLst>
                </a:gridCol>
                <a:gridCol w="1001332">
                  <a:extLst>
                    <a:ext uri="{9D8B030D-6E8A-4147-A177-3AD203B41FA5}">
                      <a16:colId xmlns:a16="http://schemas.microsoft.com/office/drawing/2014/main" val="3388672731"/>
                    </a:ext>
                  </a:extLst>
                </a:gridCol>
                <a:gridCol w="1001332">
                  <a:extLst>
                    <a:ext uri="{9D8B030D-6E8A-4147-A177-3AD203B41FA5}">
                      <a16:colId xmlns:a16="http://schemas.microsoft.com/office/drawing/2014/main" val="2366649699"/>
                    </a:ext>
                  </a:extLst>
                </a:gridCol>
                <a:gridCol w="1001332">
                  <a:extLst>
                    <a:ext uri="{9D8B030D-6E8A-4147-A177-3AD203B41FA5}">
                      <a16:colId xmlns:a16="http://schemas.microsoft.com/office/drawing/2014/main" val="4261294205"/>
                    </a:ext>
                  </a:extLst>
                </a:gridCol>
                <a:gridCol w="1001332">
                  <a:extLst>
                    <a:ext uri="{9D8B030D-6E8A-4147-A177-3AD203B41FA5}">
                      <a16:colId xmlns:a16="http://schemas.microsoft.com/office/drawing/2014/main" val="387728757"/>
                    </a:ext>
                  </a:extLst>
                </a:gridCol>
              </a:tblGrid>
              <a:tr h="4651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11001011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11001001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11000101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11000000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10111101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10111100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10111010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10111100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2055059890"/>
                  </a:ext>
                </a:extLst>
              </a:tr>
              <a:tr h="371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10110111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10101110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10011110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10001010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01110110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01100111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01011011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01010111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561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04745"/>
              </p:ext>
            </p:extLst>
          </p:nvPr>
        </p:nvGraphicFramePr>
        <p:xfrm>
          <a:off x="2161500" y="5548644"/>
          <a:ext cx="7999928" cy="82424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99991">
                  <a:extLst>
                    <a:ext uri="{9D8B030D-6E8A-4147-A177-3AD203B41FA5}">
                      <a16:colId xmlns:a16="http://schemas.microsoft.com/office/drawing/2014/main" val="66372508"/>
                    </a:ext>
                  </a:extLst>
                </a:gridCol>
                <a:gridCol w="999991">
                  <a:extLst>
                    <a:ext uri="{9D8B030D-6E8A-4147-A177-3AD203B41FA5}">
                      <a16:colId xmlns:a16="http://schemas.microsoft.com/office/drawing/2014/main" val="3918927123"/>
                    </a:ext>
                  </a:extLst>
                </a:gridCol>
                <a:gridCol w="999991">
                  <a:extLst>
                    <a:ext uri="{9D8B030D-6E8A-4147-A177-3AD203B41FA5}">
                      <a16:colId xmlns:a16="http://schemas.microsoft.com/office/drawing/2014/main" val="764076284"/>
                    </a:ext>
                  </a:extLst>
                </a:gridCol>
                <a:gridCol w="999991">
                  <a:extLst>
                    <a:ext uri="{9D8B030D-6E8A-4147-A177-3AD203B41FA5}">
                      <a16:colId xmlns:a16="http://schemas.microsoft.com/office/drawing/2014/main" val="1466538546"/>
                    </a:ext>
                  </a:extLst>
                </a:gridCol>
                <a:gridCol w="999991">
                  <a:extLst>
                    <a:ext uri="{9D8B030D-6E8A-4147-A177-3AD203B41FA5}">
                      <a16:colId xmlns:a16="http://schemas.microsoft.com/office/drawing/2014/main" val="3388672731"/>
                    </a:ext>
                  </a:extLst>
                </a:gridCol>
                <a:gridCol w="999991">
                  <a:extLst>
                    <a:ext uri="{9D8B030D-6E8A-4147-A177-3AD203B41FA5}">
                      <a16:colId xmlns:a16="http://schemas.microsoft.com/office/drawing/2014/main" val="2366649699"/>
                    </a:ext>
                  </a:extLst>
                </a:gridCol>
                <a:gridCol w="999991">
                  <a:extLst>
                    <a:ext uri="{9D8B030D-6E8A-4147-A177-3AD203B41FA5}">
                      <a16:colId xmlns:a16="http://schemas.microsoft.com/office/drawing/2014/main" val="4261294205"/>
                    </a:ext>
                  </a:extLst>
                </a:gridCol>
                <a:gridCol w="999991">
                  <a:extLst>
                    <a:ext uri="{9D8B030D-6E8A-4147-A177-3AD203B41FA5}">
                      <a16:colId xmlns:a16="http://schemas.microsoft.com/office/drawing/2014/main" val="387728757"/>
                    </a:ext>
                  </a:extLst>
                </a:gridCol>
              </a:tblGrid>
              <a:tr h="4579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1100101</a:t>
                      </a:r>
                      <a:r>
                        <a:rPr lang="en-US" sz="1600" u="sng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1100100</a:t>
                      </a:r>
                      <a:r>
                        <a:rPr lang="en-US" sz="1600" u="sng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1100010</a:t>
                      </a:r>
                      <a:r>
                        <a:rPr lang="en-US" sz="1600" u="sng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1100000</a:t>
                      </a:r>
                      <a:r>
                        <a:rPr lang="en-US" sz="1600" u="sng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1011110</a:t>
                      </a:r>
                      <a:r>
                        <a:rPr lang="en-US" sz="1600" u="sng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1011110</a:t>
                      </a:r>
                      <a:r>
                        <a:rPr lang="en-US" sz="1600" u="sng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1011101</a:t>
                      </a:r>
                      <a:r>
                        <a:rPr lang="en-US" sz="1600" u="sng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1011110</a:t>
                      </a:r>
                      <a:r>
                        <a:rPr lang="en-US" sz="1600" u="sng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2055059890"/>
                  </a:ext>
                </a:extLst>
              </a:tr>
              <a:tr h="3662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1011011</a:t>
                      </a:r>
                      <a:r>
                        <a:rPr lang="en-US" sz="1600" b="1" u="sng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1010111</a:t>
                      </a:r>
                      <a:r>
                        <a:rPr lang="en-US" sz="1600" b="1" u="sng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1001111</a:t>
                      </a:r>
                      <a:r>
                        <a:rPr lang="en-US" sz="1600" b="1" u="sng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1000101</a:t>
                      </a:r>
                      <a:r>
                        <a:rPr lang="en-US" sz="1600" b="1" u="sng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0111011</a:t>
                      </a:r>
                      <a:r>
                        <a:rPr lang="en-US" sz="1600" b="1" u="sng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0110011</a:t>
                      </a:r>
                      <a:r>
                        <a:rPr lang="en-US" sz="1600" b="1" u="sng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0101101</a:t>
                      </a:r>
                      <a:r>
                        <a:rPr lang="en-US" sz="1600" b="1" u="sng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0101011</a:t>
                      </a:r>
                      <a:r>
                        <a:rPr lang="en-US" sz="1600" b="1" u="sng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56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13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Ekstraksi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4" y="2492746"/>
            <a:ext cx="10554575" cy="3636511"/>
          </a:xfrm>
        </p:spPr>
        <p:txBody>
          <a:bodyPr>
            <a:normAutofit lnSpcReduction="10000"/>
          </a:bodyPr>
          <a:lstStyle/>
          <a:p>
            <a:pPr marL="0" indent="457200" algn="just">
              <a:buNone/>
            </a:pP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tahapan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, </a:t>
            </a:r>
            <a:r>
              <a:rPr lang="en-US" sz="2400" dirty="0" err="1" smtClean="0"/>
              <a:t>diawali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membaca</a:t>
            </a:r>
            <a:r>
              <a:rPr lang="en-US" sz="2400" dirty="0" smtClean="0"/>
              <a:t> </a:t>
            </a:r>
            <a:r>
              <a:rPr lang="en-US" sz="2400" dirty="0" err="1" smtClean="0"/>
              <a:t>citra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proses DCT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citra</a:t>
            </a:r>
            <a:r>
              <a:rPr lang="en-US" sz="2400" dirty="0" smtClean="0"/>
              <a:t> </a:t>
            </a:r>
            <a:r>
              <a:rPr lang="en-US" sz="2400" dirty="0" err="1" smtClean="0"/>
              <a:t>asli</a:t>
            </a:r>
            <a:r>
              <a:rPr lang="en-US" sz="2400" dirty="0" smtClean="0"/>
              <a:t>.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ekstraksi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</a:t>
            </a:r>
            <a:r>
              <a:rPr lang="en-US" sz="2400" dirty="0" err="1" smtClean="0"/>
              <a:t>pesan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R </a:t>
            </a:r>
            <a:r>
              <a:rPr lang="en-US" sz="2400" i="1" dirty="0" err="1" smtClean="0"/>
              <a:t>stego</a:t>
            </a:r>
            <a:r>
              <a:rPr lang="en-US" sz="2400" i="1" dirty="0" smtClean="0"/>
              <a:t> image</a:t>
            </a:r>
            <a:r>
              <a:rPr lang="en-US" sz="2400" dirty="0" smtClean="0"/>
              <a:t>. </a:t>
            </a:r>
            <a:r>
              <a:rPr lang="en-US" sz="2400" dirty="0" err="1"/>
              <a:t>S</a:t>
            </a:r>
            <a:r>
              <a:rPr lang="en-US" sz="2400" dirty="0" err="1" smtClean="0"/>
              <a:t>etelah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</a:t>
            </a:r>
            <a:r>
              <a:rPr lang="en-US" sz="2400" dirty="0" err="1" smtClean="0"/>
              <a:t>pesan</a:t>
            </a:r>
            <a:r>
              <a:rPr lang="en-US" sz="2400" dirty="0" smtClean="0"/>
              <a:t>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, </a:t>
            </a:r>
            <a:r>
              <a:rPr lang="en-US" sz="2400" dirty="0" err="1" smtClean="0"/>
              <a:t>ekstraksi</a:t>
            </a:r>
            <a:r>
              <a:rPr lang="en-US" sz="2400" dirty="0" smtClean="0"/>
              <a:t> </a:t>
            </a:r>
            <a:r>
              <a:rPr lang="en-US" sz="2400" dirty="0" err="1" smtClean="0"/>
              <a:t>pesan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B </a:t>
            </a:r>
            <a:r>
              <a:rPr lang="en-US" sz="2400" i="1" dirty="0" err="1"/>
              <a:t>stego</a:t>
            </a:r>
            <a:r>
              <a:rPr lang="en-US" sz="2400" i="1" dirty="0"/>
              <a:t> </a:t>
            </a:r>
            <a:r>
              <a:rPr lang="en-US" sz="2400" i="1" dirty="0" smtClean="0"/>
              <a:t>image</a:t>
            </a:r>
            <a:r>
              <a:rPr lang="en-US" sz="2400" dirty="0" smtClean="0"/>
              <a:t>. Proses </a:t>
            </a:r>
            <a:r>
              <a:rPr lang="en-US" sz="2400" dirty="0" err="1" smtClean="0"/>
              <a:t>ekstraksi</a:t>
            </a:r>
            <a:r>
              <a:rPr lang="en-US" sz="2400" dirty="0" smtClean="0"/>
              <a:t> </a:t>
            </a:r>
            <a:r>
              <a:rPr lang="en-US" sz="2400" dirty="0" err="1" smtClean="0"/>
              <a:t>pesan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mengurangkan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piksel</a:t>
            </a:r>
            <a:r>
              <a:rPr lang="en-US" sz="2400" dirty="0" smtClean="0"/>
              <a:t> DCT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B </a:t>
            </a:r>
            <a:r>
              <a:rPr lang="en-US" sz="2400" dirty="0" err="1" smtClean="0"/>
              <a:t>citra</a:t>
            </a:r>
            <a:r>
              <a:rPr lang="en-US" sz="2400" dirty="0" smtClean="0"/>
              <a:t> </a:t>
            </a:r>
            <a:r>
              <a:rPr lang="en-US" sz="2400" dirty="0" err="1" smtClean="0"/>
              <a:t>asli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piksel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B </a:t>
            </a:r>
            <a:r>
              <a:rPr lang="en-US" sz="2400" i="1" dirty="0" err="1"/>
              <a:t>stego</a:t>
            </a:r>
            <a:r>
              <a:rPr lang="en-US" sz="2400" i="1" dirty="0"/>
              <a:t> </a:t>
            </a:r>
            <a:r>
              <a:rPr lang="en-US" sz="2400" i="1" dirty="0" smtClean="0"/>
              <a:t>image</a:t>
            </a:r>
            <a:r>
              <a:rPr lang="en-US" sz="2400" dirty="0" smtClean="0"/>
              <a:t>, </a:t>
            </a:r>
            <a:r>
              <a:rPr lang="en-US" sz="2400" dirty="0" err="1" smtClean="0"/>
              <a:t>dimana</a:t>
            </a:r>
            <a:r>
              <a:rPr lang="en-US" sz="2400" dirty="0"/>
              <a:t> </a:t>
            </a:r>
            <a:r>
              <a:rPr lang="en-US" sz="2400" dirty="0" err="1"/>
              <a:t>pengurangan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piksel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koefisien</a:t>
            </a:r>
            <a:r>
              <a:rPr lang="en-US" sz="2400" dirty="0"/>
              <a:t> DC </a:t>
            </a:r>
            <a:r>
              <a:rPr lang="en-US" sz="2400" dirty="0" smtClean="0"/>
              <a:t>(0,0).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normalisasi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ekstraksi</a:t>
            </a:r>
            <a:r>
              <a:rPr lang="en-US" sz="2400" dirty="0" smtClean="0"/>
              <a:t>,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diubah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ekstraksi</a:t>
            </a:r>
            <a:r>
              <a:rPr lang="en-US" sz="2400" dirty="0" smtClean="0"/>
              <a:t> </a:t>
            </a:r>
            <a:r>
              <a:rPr lang="en-US" sz="2400" dirty="0" err="1" smtClean="0"/>
              <a:t>pesan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disimpan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54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MSE &amp; PSNR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018597"/>
              </p:ext>
            </p:extLst>
          </p:nvPr>
        </p:nvGraphicFramePr>
        <p:xfrm>
          <a:off x="819150" y="2585569"/>
          <a:ext cx="10554451" cy="3711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84923">
                  <a:extLst>
                    <a:ext uri="{9D8B030D-6E8A-4147-A177-3AD203B41FA5}">
                      <a16:colId xmlns:a16="http://schemas.microsoft.com/office/drawing/2014/main" val="3094504806"/>
                    </a:ext>
                  </a:extLst>
                </a:gridCol>
                <a:gridCol w="2584764">
                  <a:extLst>
                    <a:ext uri="{9D8B030D-6E8A-4147-A177-3AD203B41FA5}">
                      <a16:colId xmlns:a16="http://schemas.microsoft.com/office/drawing/2014/main" val="1333412716"/>
                    </a:ext>
                  </a:extLst>
                </a:gridCol>
                <a:gridCol w="2584764">
                  <a:extLst>
                    <a:ext uri="{9D8B030D-6E8A-4147-A177-3AD203B41FA5}">
                      <a16:colId xmlns:a16="http://schemas.microsoft.com/office/drawing/2014/main" val="2179081779"/>
                    </a:ext>
                  </a:extLst>
                </a:gridCol>
              </a:tblGrid>
              <a:tr h="1629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Persentase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Jumlah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Karakter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dari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Daya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Tampung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Jumlah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Karakter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Pada</a:t>
                      </a:r>
                      <a:r>
                        <a:rPr lang="en-US" sz="2400" dirty="0">
                          <a:effectLst/>
                        </a:rPr>
                        <a:t> Citra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66" marR="92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MSE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66" marR="92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PSNR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66" marR="92366" marT="0" marB="0" anchor="ctr"/>
                </a:tc>
                <a:extLst>
                  <a:ext uri="{0D108BD9-81ED-4DB2-BD59-A6C34878D82A}">
                    <a16:rowId xmlns:a16="http://schemas.microsoft.com/office/drawing/2014/main" val="1249782775"/>
                  </a:ext>
                </a:extLst>
              </a:tr>
              <a:tr h="4163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~10%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66" marR="92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4687,0685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66" marR="92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11,4218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66" marR="92366" marT="0" marB="0" anchor="ctr"/>
                </a:tc>
                <a:extLst>
                  <a:ext uri="{0D108BD9-81ED-4DB2-BD59-A6C34878D82A}">
                    <a16:rowId xmlns:a16="http://schemas.microsoft.com/office/drawing/2014/main" val="3974167215"/>
                  </a:ext>
                </a:extLst>
              </a:tr>
              <a:tr h="4163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~25%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66" marR="92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4694,7569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66" marR="92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11,4147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66" marR="92366" marT="0" marB="0" anchor="ctr"/>
                </a:tc>
                <a:extLst>
                  <a:ext uri="{0D108BD9-81ED-4DB2-BD59-A6C34878D82A}">
                    <a16:rowId xmlns:a16="http://schemas.microsoft.com/office/drawing/2014/main" val="3119741458"/>
                  </a:ext>
                </a:extLst>
              </a:tr>
              <a:tr h="4163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~50%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66" marR="92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4703,1747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66" marR="92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11,4069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66" marR="92366" marT="0" marB="0" anchor="ctr"/>
                </a:tc>
                <a:extLst>
                  <a:ext uri="{0D108BD9-81ED-4DB2-BD59-A6C34878D82A}">
                    <a16:rowId xmlns:a16="http://schemas.microsoft.com/office/drawing/2014/main" val="3153345727"/>
                  </a:ext>
                </a:extLst>
              </a:tr>
              <a:tr h="4163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~75%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66" marR="92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4708,9644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66" marR="92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11,4015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66" marR="92366" marT="0" marB="0" anchor="ctr"/>
                </a:tc>
                <a:extLst>
                  <a:ext uri="{0D108BD9-81ED-4DB2-BD59-A6C34878D82A}">
                    <a16:rowId xmlns:a16="http://schemas.microsoft.com/office/drawing/2014/main" val="1439654924"/>
                  </a:ext>
                </a:extLst>
              </a:tr>
              <a:tr h="4163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~100%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66" marR="92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4713,7152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66" marR="923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11,3972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66" marR="92366" marT="0" marB="0" anchor="ctr"/>
                </a:tc>
                <a:extLst>
                  <a:ext uri="{0D108BD9-81ED-4DB2-BD59-A6C34878D82A}">
                    <a16:rowId xmlns:a16="http://schemas.microsoft.com/office/drawing/2014/main" val="3988600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MSE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27146891"/>
              </p:ext>
            </p:extLst>
          </p:nvPr>
        </p:nvGraphicFramePr>
        <p:xfrm>
          <a:off x="819150" y="2625910"/>
          <a:ext cx="5184775" cy="3584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3226">
                  <a:extLst>
                    <a:ext uri="{9D8B030D-6E8A-4147-A177-3AD203B41FA5}">
                      <a16:colId xmlns:a16="http://schemas.microsoft.com/office/drawing/2014/main" val="3691616242"/>
                    </a:ext>
                  </a:extLst>
                </a:gridCol>
                <a:gridCol w="1681549">
                  <a:extLst>
                    <a:ext uri="{9D8B030D-6E8A-4147-A177-3AD203B41FA5}">
                      <a16:colId xmlns:a16="http://schemas.microsoft.com/office/drawing/2014/main" val="1502581402"/>
                    </a:ext>
                  </a:extLst>
                </a:gridCol>
              </a:tblGrid>
              <a:tr h="10083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Persentase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Jumlah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Karakter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dari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Daya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Tampung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Jumlah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Karakter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Citra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116" marR="1261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MSE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116" marR="126116" marT="0" marB="0" anchor="ctr"/>
                </a:tc>
                <a:extLst>
                  <a:ext uri="{0D108BD9-81ED-4DB2-BD59-A6C34878D82A}">
                    <a16:rowId xmlns:a16="http://schemas.microsoft.com/office/drawing/2014/main" val="2157527938"/>
                  </a:ext>
                </a:extLst>
              </a:tr>
              <a:tr h="51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~10%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116" marR="1261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4687,0685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116" marR="126116" marT="0" marB="0" anchor="ctr"/>
                </a:tc>
                <a:extLst>
                  <a:ext uri="{0D108BD9-81ED-4DB2-BD59-A6C34878D82A}">
                    <a16:rowId xmlns:a16="http://schemas.microsoft.com/office/drawing/2014/main" val="3068456074"/>
                  </a:ext>
                </a:extLst>
              </a:tr>
              <a:tr h="51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~25%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116" marR="1261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4694,7569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116" marR="126116" marT="0" marB="0" anchor="ctr"/>
                </a:tc>
                <a:extLst>
                  <a:ext uri="{0D108BD9-81ED-4DB2-BD59-A6C34878D82A}">
                    <a16:rowId xmlns:a16="http://schemas.microsoft.com/office/drawing/2014/main" val="3593016606"/>
                  </a:ext>
                </a:extLst>
              </a:tr>
              <a:tr h="51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~50%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116" marR="1261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4703,1747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116" marR="126116" marT="0" marB="0" anchor="ctr"/>
                </a:tc>
                <a:extLst>
                  <a:ext uri="{0D108BD9-81ED-4DB2-BD59-A6C34878D82A}">
                    <a16:rowId xmlns:a16="http://schemas.microsoft.com/office/drawing/2014/main" val="997378250"/>
                  </a:ext>
                </a:extLst>
              </a:tr>
              <a:tr h="51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~75%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116" marR="1261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4708,9644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116" marR="126116" marT="0" marB="0" anchor="ctr"/>
                </a:tc>
                <a:extLst>
                  <a:ext uri="{0D108BD9-81ED-4DB2-BD59-A6C34878D82A}">
                    <a16:rowId xmlns:a16="http://schemas.microsoft.com/office/drawing/2014/main" val="771702438"/>
                  </a:ext>
                </a:extLst>
              </a:tr>
              <a:tr h="51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~100%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116" marR="1261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4713,7152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116" marR="126116" marT="0" marB="0" anchor="ctr"/>
                </a:tc>
                <a:extLst>
                  <a:ext uri="{0D108BD9-81ED-4DB2-BD59-A6C34878D82A}">
                    <a16:rowId xmlns:a16="http://schemas.microsoft.com/office/drawing/2014/main" val="1576513677"/>
                  </a:ext>
                </a:extLst>
              </a:tr>
            </a:tbl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8"/>
          <a:stretch/>
        </p:blipFill>
        <p:spPr>
          <a:xfrm>
            <a:off x="6275438" y="2625910"/>
            <a:ext cx="5106563" cy="3584977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16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2" y="2387601"/>
            <a:ext cx="10554575" cy="4330700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en-US" sz="2400" dirty="0" err="1"/>
              <a:t>Seiring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kemajuan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perkembangan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smtClean="0"/>
              <a:t>digital, </a:t>
            </a:r>
            <a:r>
              <a:rPr lang="en-US" sz="2400" dirty="0" err="1"/>
              <a:t>s</a:t>
            </a:r>
            <a:r>
              <a:rPr lang="en-US" sz="2400" dirty="0" err="1" smtClean="0"/>
              <a:t>teganografi</a:t>
            </a:r>
            <a:r>
              <a:rPr lang="en-US" sz="2400" dirty="0" smtClean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dimanfaatkan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mengirim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internet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diketahui</a:t>
            </a:r>
            <a:r>
              <a:rPr lang="en-US" sz="2400" dirty="0"/>
              <a:t> orang lain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media digital </a:t>
            </a:r>
            <a:r>
              <a:rPr lang="en-US" sz="2400" dirty="0" err="1"/>
              <a:t>berupa</a:t>
            </a:r>
            <a:r>
              <a:rPr lang="en-US" sz="2400" dirty="0"/>
              <a:t> file </a:t>
            </a:r>
            <a:r>
              <a:rPr lang="en-US" sz="2400" dirty="0" err="1"/>
              <a:t>gambar</a:t>
            </a:r>
            <a:r>
              <a:rPr lang="en-US" sz="2400" dirty="0"/>
              <a:t>, audio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smtClean="0"/>
              <a:t>video. Salah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steganografi</a:t>
            </a:r>
            <a:r>
              <a:rPr lang="en-US" sz="2400" dirty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 smtClean="0"/>
              <a:t>metode</a:t>
            </a:r>
            <a:r>
              <a:rPr lang="en-US" sz="2400" dirty="0"/>
              <a:t> </a:t>
            </a:r>
            <a:r>
              <a:rPr lang="en-US" sz="2400" i="1" dirty="0" smtClean="0"/>
              <a:t>Discrete </a:t>
            </a:r>
            <a:r>
              <a:rPr lang="en-US" sz="2400" i="1" dirty="0"/>
              <a:t>Cosine Transform</a:t>
            </a:r>
            <a:r>
              <a:rPr lang="en-US" sz="2400" dirty="0"/>
              <a:t> (DCT</a:t>
            </a:r>
            <a:r>
              <a:rPr lang="en-US" sz="2400" dirty="0" smtClean="0"/>
              <a:t>).</a:t>
            </a:r>
          </a:p>
          <a:p>
            <a:pPr marL="0" indent="457200" algn="just">
              <a:buNone/>
            </a:pPr>
            <a:r>
              <a:rPr lang="en-US" sz="2400" dirty="0" smtClean="0"/>
              <a:t>DCT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yang </a:t>
            </a:r>
            <a:r>
              <a:rPr lang="en-US" sz="2400" dirty="0" err="1" smtClean="0"/>
              <a:t>mentransformasikan</a:t>
            </a:r>
            <a:r>
              <a:rPr lang="en-US" sz="2400" dirty="0" smtClean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domain </a:t>
            </a:r>
            <a:r>
              <a:rPr lang="en-US" sz="2400" dirty="0" err="1"/>
              <a:t>ruang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domain </a:t>
            </a:r>
            <a:r>
              <a:rPr lang="en-US" sz="2400" dirty="0" err="1"/>
              <a:t>frekuensi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mempercepat</a:t>
            </a:r>
            <a:r>
              <a:rPr lang="en-US" sz="2400" dirty="0"/>
              <a:t> </a:t>
            </a:r>
            <a:r>
              <a:rPr lang="en-US" sz="2400" dirty="0" err="1"/>
              <a:t>transmisi</a:t>
            </a:r>
            <a:r>
              <a:rPr lang="en-US" sz="2400" dirty="0"/>
              <a:t>, </a:t>
            </a:r>
            <a:r>
              <a:rPr lang="en-US" sz="2400" dirty="0" err="1"/>
              <a:t>mengurangi</a:t>
            </a:r>
            <a:r>
              <a:rPr lang="en-US" sz="2400" dirty="0"/>
              <a:t> </a:t>
            </a:r>
            <a:r>
              <a:rPr lang="en-US" sz="2400" dirty="0" err="1"/>
              <a:t>penyimpanan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memori</a:t>
            </a:r>
            <a:r>
              <a:rPr lang="en-US" sz="2400" dirty="0"/>
              <a:t>,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representasi</a:t>
            </a:r>
            <a:r>
              <a:rPr lang="en-US" sz="2400" dirty="0"/>
              <a:t> </a:t>
            </a:r>
            <a:r>
              <a:rPr lang="en-US" sz="2400" i="1" dirty="0"/>
              <a:t>compact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sebagainya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05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PSNR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5097028"/>
              </p:ext>
            </p:extLst>
          </p:nvPr>
        </p:nvGraphicFramePr>
        <p:xfrm>
          <a:off x="810002" y="2638424"/>
          <a:ext cx="5095498" cy="3627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8798">
                  <a:extLst>
                    <a:ext uri="{9D8B030D-6E8A-4147-A177-3AD203B41FA5}">
                      <a16:colId xmlns:a16="http://schemas.microsoft.com/office/drawing/2014/main" val="2804009637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3990607414"/>
                    </a:ext>
                  </a:extLst>
                </a:gridCol>
              </a:tblGrid>
              <a:tr h="1153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Persentase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Jumlah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Karakter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dari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Daya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Tampung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Jumlah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Karakter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Citra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PSNR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0632409"/>
                  </a:ext>
                </a:extLst>
              </a:tr>
              <a:tr h="4949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~10%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11,4218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3169644"/>
                  </a:ext>
                </a:extLst>
              </a:tr>
              <a:tr h="4949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~25%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11,4147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761385"/>
                  </a:ext>
                </a:extLst>
              </a:tr>
              <a:tr h="4949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~50%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11,4069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525035"/>
                  </a:ext>
                </a:extLst>
              </a:tr>
              <a:tr h="4949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~75%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11,4015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189543"/>
                  </a:ext>
                </a:extLst>
              </a:tr>
              <a:tr h="4949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~100%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11,3972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2791004"/>
                  </a:ext>
                </a:extLst>
              </a:tr>
            </a:tbl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4"/>
          <a:stretch/>
        </p:blipFill>
        <p:spPr>
          <a:xfrm>
            <a:off x="6188075" y="2638425"/>
            <a:ext cx="5193926" cy="3627902"/>
          </a:xfrm>
        </p:spPr>
      </p:pic>
    </p:spTree>
    <p:extLst>
      <p:ext uri="{BB962C8B-B14F-4D97-AF65-F5344CB8AC3E}">
        <p14:creationId xmlns:p14="http://schemas.microsoft.com/office/powerpoint/2010/main" val="26229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Nilai</a:t>
            </a:r>
            <a:r>
              <a:rPr lang="en-US" dirty="0" smtClean="0"/>
              <a:t> MSE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Ekstraksi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459175"/>
              </p:ext>
            </p:extLst>
          </p:nvPr>
        </p:nvGraphicFramePr>
        <p:xfrm>
          <a:off x="819150" y="2781298"/>
          <a:ext cx="10553024" cy="3417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8083">
                  <a:extLst>
                    <a:ext uri="{9D8B030D-6E8A-4147-A177-3AD203B41FA5}">
                      <a16:colId xmlns:a16="http://schemas.microsoft.com/office/drawing/2014/main" val="2102753948"/>
                    </a:ext>
                  </a:extLst>
                </a:gridCol>
                <a:gridCol w="3604941">
                  <a:extLst>
                    <a:ext uri="{9D8B030D-6E8A-4147-A177-3AD203B41FA5}">
                      <a16:colId xmlns:a16="http://schemas.microsoft.com/office/drawing/2014/main" val="998887734"/>
                    </a:ext>
                  </a:extLst>
                </a:gridCol>
              </a:tblGrid>
              <a:tr h="7684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Persentase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Jumlah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Karakter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dari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Daya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Tampung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Jumlah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Karakter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pada</a:t>
                      </a:r>
                      <a:r>
                        <a:rPr lang="en-US" sz="2400" dirty="0">
                          <a:effectLst/>
                        </a:rPr>
                        <a:t> Citra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30" marR="2656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MSE </a:t>
                      </a:r>
                      <a:r>
                        <a:rPr lang="en-US" sz="2400" dirty="0" err="1" smtClean="0">
                          <a:effectLst/>
                        </a:rPr>
                        <a:t>Pesan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30" marR="265630" marT="0" marB="0" anchor="ctr"/>
                </a:tc>
                <a:extLst>
                  <a:ext uri="{0D108BD9-81ED-4DB2-BD59-A6C34878D82A}">
                    <a16:rowId xmlns:a16="http://schemas.microsoft.com/office/drawing/2014/main" val="3996689203"/>
                  </a:ext>
                </a:extLst>
              </a:tr>
              <a:tr h="527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~10%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30" marR="2656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30" marR="265630" marT="0" marB="0" anchor="ctr"/>
                </a:tc>
                <a:extLst>
                  <a:ext uri="{0D108BD9-81ED-4DB2-BD59-A6C34878D82A}">
                    <a16:rowId xmlns:a16="http://schemas.microsoft.com/office/drawing/2014/main" val="2910872357"/>
                  </a:ext>
                </a:extLst>
              </a:tr>
              <a:tr h="527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~25%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30" marR="2656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30" marR="265630" marT="0" marB="0" anchor="ctr"/>
                </a:tc>
                <a:extLst>
                  <a:ext uri="{0D108BD9-81ED-4DB2-BD59-A6C34878D82A}">
                    <a16:rowId xmlns:a16="http://schemas.microsoft.com/office/drawing/2014/main" val="839245205"/>
                  </a:ext>
                </a:extLst>
              </a:tr>
              <a:tr h="527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~50%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30" marR="2656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30" marR="265630" marT="0" marB="0" anchor="ctr"/>
                </a:tc>
                <a:extLst>
                  <a:ext uri="{0D108BD9-81ED-4DB2-BD59-A6C34878D82A}">
                    <a16:rowId xmlns:a16="http://schemas.microsoft.com/office/drawing/2014/main" val="1597126447"/>
                  </a:ext>
                </a:extLst>
              </a:tr>
              <a:tr h="527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~75%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30" marR="2656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30" marR="265630" marT="0" marB="0" anchor="ctr"/>
                </a:tc>
                <a:extLst>
                  <a:ext uri="{0D108BD9-81ED-4DB2-BD59-A6C34878D82A}">
                    <a16:rowId xmlns:a16="http://schemas.microsoft.com/office/drawing/2014/main" val="3889195176"/>
                  </a:ext>
                </a:extLst>
              </a:tr>
              <a:tr h="527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~100%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30" marR="2656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30" marR="265630" marT="0" marB="0" anchor="ctr"/>
                </a:tc>
                <a:extLst>
                  <a:ext uri="{0D108BD9-81ED-4DB2-BD59-A6C34878D82A}">
                    <a16:rowId xmlns:a16="http://schemas.microsoft.com/office/drawing/2014/main" val="3427432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8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percobaan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disimpulkan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/>
              <a:t>p</a:t>
            </a:r>
            <a:r>
              <a:rPr lang="en-US" sz="2400" dirty="0" err="1" smtClean="0"/>
              <a:t>esan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disembunyikan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diekstraksi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steganografi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keberhasilan</a:t>
            </a:r>
            <a:r>
              <a:rPr lang="en-US" sz="2400" dirty="0"/>
              <a:t> 100</a:t>
            </a:r>
            <a:r>
              <a:rPr lang="en-US" sz="2400" dirty="0" smtClean="0"/>
              <a:t>%.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/>
              <a:t>n</a:t>
            </a:r>
            <a:r>
              <a:rPr lang="en-US" sz="2400" dirty="0" err="1" smtClean="0"/>
              <a:t>ilai</a:t>
            </a:r>
            <a:r>
              <a:rPr lang="en-US" sz="2400" dirty="0" smtClean="0"/>
              <a:t> </a:t>
            </a:r>
            <a:r>
              <a:rPr lang="en-US" sz="2400" dirty="0"/>
              <a:t>PSNR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steganografi</a:t>
            </a:r>
            <a:r>
              <a:rPr lang="en-US" sz="2400" dirty="0"/>
              <a:t> </a:t>
            </a:r>
            <a:r>
              <a:rPr lang="en-US" sz="2400" dirty="0" err="1"/>
              <a:t>cenderung</a:t>
            </a:r>
            <a:r>
              <a:rPr lang="en-US" sz="2400" dirty="0"/>
              <a:t> </a:t>
            </a:r>
            <a:r>
              <a:rPr lang="en-US" sz="2400" dirty="0" err="1"/>
              <a:t>rendah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proses IDCT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disembunyikan</a:t>
            </a:r>
            <a:r>
              <a:rPr lang="en-US" sz="2400" dirty="0"/>
              <a:t>. Citra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steganografi</a:t>
            </a:r>
            <a:r>
              <a:rPr lang="en-US" sz="2400" dirty="0"/>
              <a:t> </a:t>
            </a:r>
            <a:r>
              <a:rPr lang="en-US" sz="2400" dirty="0" err="1"/>
              <a:t>cenderung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penyembunyian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66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Citra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Steganografi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~50</a:t>
            </a:r>
            <a:r>
              <a:rPr lang="en-US" dirty="0" smtClean="0"/>
              <a:t>%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kapasitas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cover</a:t>
            </a:r>
            <a:endParaRPr lang="en-US" i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60" y="3005137"/>
            <a:ext cx="2654300" cy="2654300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~100</a:t>
            </a:r>
            <a:r>
              <a:rPr lang="en-US" dirty="0"/>
              <a:t>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kapasitas</a:t>
            </a:r>
            <a:r>
              <a:rPr lang="en-US" dirty="0" smtClean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cover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268" y="3005137"/>
            <a:ext cx="2654300" cy="2654300"/>
          </a:xfr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14" y="3215537"/>
            <a:ext cx="2233500" cy="22335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113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err="1" smtClean="0"/>
              <a:t>Terima</a:t>
            </a:r>
            <a:r>
              <a:rPr lang="en-US" sz="8000" dirty="0" smtClean="0"/>
              <a:t> </a:t>
            </a:r>
            <a:r>
              <a:rPr lang="en-US" sz="8000" dirty="0" err="1" smtClean="0"/>
              <a:t>Kasih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2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3" y="2222290"/>
            <a:ext cx="10554575" cy="171951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“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penyembunyian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RGB</a:t>
            </a:r>
            <a:r>
              <a:rPr lang="en-US" sz="2400" i="1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DCT”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 err="1"/>
              <a:t>Mengimplementasikan</a:t>
            </a:r>
            <a:r>
              <a:rPr lang="en-US" sz="2400" dirty="0"/>
              <a:t> </a:t>
            </a:r>
            <a:r>
              <a:rPr lang="en-US" sz="2400" dirty="0" err="1"/>
              <a:t>steganografi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menyembunyikan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RGB </a:t>
            </a:r>
            <a:r>
              <a:rPr lang="en-US" sz="2400" dirty="0" err="1"/>
              <a:t>menggunakan</a:t>
            </a:r>
            <a:r>
              <a:rPr lang="en-US" sz="2400" dirty="0"/>
              <a:t> DCT.</a:t>
            </a:r>
          </a:p>
          <a:p>
            <a:pPr>
              <a:buFont typeface="+mj-lt"/>
              <a:buAutoNum type="arabicPeriod"/>
            </a:pP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ekstraksi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steganografi</a:t>
            </a:r>
            <a:r>
              <a:rPr lang="en-US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400" dirty="0" err="1"/>
              <a:t>Mengukur</a:t>
            </a:r>
            <a:r>
              <a:rPr lang="en-US" sz="2400" dirty="0"/>
              <a:t> </a:t>
            </a:r>
            <a:r>
              <a:rPr lang="en-US" sz="2400" dirty="0" err="1"/>
              <a:t>kinerja</a:t>
            </a:r>
            <a:r>
              <a:rPr lang="en-US" sz="2400" dirty="0"/>
              <a:t> </a:t>
            </a:r>
            <a:r>
              <a:rPr lang="en-US" sz="2400" dirty="0" err="1"/>
              <a:t>steganografi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ekstraksinya</a:t>
            </a:r>
            <a:r>
              <a:rPr lang="en-US" sz="24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+mj-lt"/>
              <a:buAutoNum type="arabicPeriod"/>
            </a:pPr>
            <a:r>
              <a:rPr lang="en-US" sz="2400" dirty="0"/>
              <a:t>Citra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i="1" dirty="0"/>
              <a:t>cover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berformat</a:t>
            </a:r>
            <a:r>
              <a:rPr lang="en-US" sz="2400" dirty="0"/>
              <a:t> </a:t>
            </a:r>
            <a:r>
              <a:rPr lang="en-US" sz="2400" i="1" dirty="0" err="1"/>
              <a:t>lossy</a:t>
            </a:r>
            <a:r>
              <a:rPr lang="en-US" sz="2400" dirty="0"/>
              <a:t>.</a:t>
            </a:r>
          </a:p>
          <a:p>
            <a:pPr lvl="0">
              <a:buFont typeface="+mj-lt"/>
              <a:buAutoNum type="arabicPeriod"/>
            </a:pP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RGB (24bit).</a:t>
            </a:r>
          </a:p>
          <a:p>
            <a:pPr lvl="0">
              <a:buFont typeface="+mj-lt"/>
              <a:buAutoNum type="arabicPeriod"/>
            </a:pPr>
            <a:r>
              <a:rPr lang="en-US" sz="2400" dirty="0"/>
              <a:t>Proses </a:t>
            </a:r>
            <a:r>
              <a:rPr lang="en-US" sz="2400" dirty="0" err="1"/>
              <a:t>penyembunyian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layer</a:t>
            </a:r>
            <a:r>
              <a:rPr lang="en-US" sz="2400" dirty="0"/>
              <a:t> B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penyembunyian</a:t>
            </a:r>
            <a:r>
              <a:rPr lang="en-US" sz="2400" dirty="0"/>
              <a:t> </a:t>
            </a:r>
            <a:r>
              <a:rPr lang="en-US" sz="2400" dirty="0" err="1"/>
              <a:t>panjang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layer</a:t>
            </a:r>
            <a:r>
              <a:rPr lang="en-US" sz="2400" dirty="0"/>
              <a:t> R.</a:t>
            </a:r>
          </a:p>
          <a:p>
            <a:pPr>
              <a:buFont typeface="+mj-lt"/>
              <a:buAutoNum type="arabicPeriod"/>
            </a:pPr>
            <a:r>
              <a:rPr lang="en-US" sz="2400" dirty="0" err="1"/>
              <a:t>Pesan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disembunyikan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, </a:t>
            </a:r>
            <a:r>
              <a:rPr lang="en-US" sz="2400" dirty="0" err="1"/>
              <a:t>angka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simbol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 ASCII.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9" y="929228"/>
            <a:ext cx="4852988" cy="1617163"/>
          </a:xfrm>
        </p:spPr>
        <p:txBody>
          <a:bodyPr/>
          <a:lstStyle/>
          <a:p>
            <a:r>
              <a:rPr lang="en-US" sz="3600" dirty="0" err="1">
                <a:solidFill>
                  <a:schemeClr val="tx1"/>
                </a:solidFill>
              </a:rPr>
              <a:t>Kerangka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Konsep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078071" y="94130"/>
            <a:ext cx="5190564" cy="6669743"/>
          </a:xfrm>
          <a:solidFill>
            <a:schemeClr val="tx1"/>
          </a:solidFill>
          <a:ln>
            <a:solidFill>
              <a:schemeClr val="accent1"/>
            </a:solidFill>
          </a:ln>
        </p:spPr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53" y="201708"/>
            <a:ext cx="4664227" cy="646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561" y="95516"/>
            <a:ext cx="4852988" cy="1617163"/>
          </a:xfrm>
        </p:spPr>
        <p:txBody>
          <a:bodyPr>
            <a:normAutofit/>
          </a:bodyPr>
          <a:lstStyle/>
          <a:p>
            <a:r>
              <a:rPr lang="en-US" sz="3600" dirty="0" err="1"/>
              <a:t>Metode</a:t>
            </a:r>
            <a:r>
              <a:rPr lang="en-US" sz="3600" dirty="0"/>
              <a:t> </a:t>
            </a:r>
            <a:r>
              <a:rPr lang="en-US" sz="3600" dirty="0" err="1"/>
              <a:t>Penelitian</a:t>
            </a:r>
            <a:endParaRPr lang="en-US" sz="360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 rot="5400000" flipV="1">
            <a:off x="3876709" y="-722187"/>
            <a:ext cx="4383740" cy="10507699"/>
          </a:xfrm>
          <a:solidFill>
            <a:schemeClr val="tx1"/>
          </a:solidFill>
          <a:ln>
            <a:solidFill>
              <a:schemeClr val="accent1"/>
            </a:solidFill>
          </a:ln>
        </p:spPr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61" y="2894193"/>
            <a:ext cx="6395948" cy="35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4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Discrete Cosine Transform</a:t>
            </a:r>
            <a:r>
              <a:rPr lang="en-US" dirty="0" smtClean="0"/>
              <a:t> (DCT)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buNone/>
            </a:pPr>
            <a:r>
              <a:rPr lang="en-US" sz="2400" dirty="0" err="1"/>
              <a:t>Transformasi</a:t>
            </a:r>
            <a:r>
              <a:rPr lang="en-US" sz="2400" dirty="0"/>
              <a:t> </a:t>
            </a:r>
            <a:r>
              <a:rPr lang="en-US" sz="2400" i="1" dirty="0"/>
              <a:t>Discrete Cosine Transform</a:t>
            </a:r>
            <a:r>
              <a:rPr lang="en-US" sz="2400" dirty="0"/>
              <a:t> (DCT)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i="1" dirty="0"/>
              <a:t>transform coding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merubah</a:t>
            </a:r>
            <a:r>
              <a:rPr lang="en-US" sz="2400" dirty="0"/>
              <a:t> byte data </a:t>
            </a:r>
            <a:r>
              <a:rPr lang="en-US" sz="2400" dirty="0" err="1"/>
              <a:t>dari</a:t>
            </a:r>
            <a:r>
              <a:rPr lang="en-US" sz="2400" dirty="0"/>
              <a:t> domain </a:t>
            </a:r>
            <a:r>
              <a:rPr lang="en-US" sz="2400" dirty="0" err="1"/>
              <a:t>spasial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domain </a:t>
            </a:r>
            <a:r>
              <a:rPr lang="en-US" sz="2400" dirty="0" err="1"/>
              <a:t>frekuensi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memisahkan</a:t>
            </a:r>
            <a:r>
              <a:rPr lang="en-US" sz="2400" dirty="0"/>
              <a:t> byte data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frekuensi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koefisien</a:t>
            </a:r>
            <a:r>
              <a:rPr lang="en-US" sz="2400" dirty="0"/>
              <a:t> </a:t>
            </a:r>
            <a:r>
              <a:rPr lang="en-US" sz="2400" i="1" dirty="0"/>
              <a:t>direct current</a:t>
            </a:r>
            <a:r>
              <a:rPr lang="en-US" sz="2400" dirty="0"/>
              <a:t> (DC)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frekuensi</a:t>
            </a:r>
            <a:r>
              <a:rPr lang="en-US" sz="2400" dirty="0"/>
              <a:t> </a:t>
            </a:r>
            <a:r>
              <a:rPr lang="en-US" sz="2400" dirty="0" err="1"/>
              <a:t>rendah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 smtClean="0"/>
              <a:t>koefisien</a:t>
            </a:r>
            <a:r>
              <a:rPr lang="en-US" sz="2400" dirty="0" smtClean="0"/>
              <a:t> </a:t>
            </a:r>
            <a:r>
              <a:rPr lang="en-US" sz="2400" i="1" dirty="0" smtClean="0"/>
              <a:t>alternating </a:t>
            </a:r>
            <a:r>
              <a:rPr lang="en-US" sz="2400" i="1" dirty="0"/>
              <a:t>current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/>
              <a:t>AC).</a:t>
            </a:r>
          </a:p>
        </p:txBody>
      </p:sp>
    </p:spTree>
    <p:extLst>
      <p:ext uri="{BB962C8B-B14F-4D97-AF65-F5344CB8AC3E}">
        <p14:creationId xmlns:p14="http://schemas.microsoft.com/office/powerpoint/2010/main" val="34749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Discrete Cosine Transform</a:t>
            </a:r>
            <a:r>
              <a:rPr lang="en-US" dirty="0"/>
              <a:t> (DCT</a:t>
            </a:r>
            <a:r>
              <a:rPr lang="en-US" dirty="0" smtClean="0"/>
              <a:t>) (</a:t>
            </a:r>
            <a:r>
              <a:rPr lang="en-US" dirty="0" err="1" smtClean="0"/>
              <a:t>lanj</a:t>
            </a:r>
            <a:r>
              <a:rPr lang="en-US" dirty="0" smtClean="0"/>
              <a:t>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8713" y="2222289"/>
                <a:ext cx="10554575" cy="4635713"/>
              </a:xfrm>
            </p:spPr>
            <p:txBody>
              <a:bodyPr numCol="2">
                <a:normAutofit fontScale="70000" lnSpcReduction="20000"/>
              </a:bodyPr>
              <a:lstStyle/>
              <a:p>
                <a:pPr marL="0" indent="457200" algn="just">
                  <a:buNone/>
                </a:pPr>
                <a:r>
                  <a:rPr lang="en-US" sz="2400" dirty="0" smtClean="0"/>
                  <a:t>Algoritma</a:t>
                </a:r>
                <a:r>
                  <a:rPr lang="en-US" sz="2400" dirty="0"/>
                  <a:t> DCT </a:t>
                </a:r>
                <a:r>
                  <a:rPr lang="en-US" sz="2400" dirty="0" err="1"/>
                  <a:t>pada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baris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kolom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serta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algoritma</a:t>
                </a:r>
                <a:r>
                  <a:rPr lang="en-US" sz="2400" dirty="0"/>
                  <a:t> IDCT </a:t>
                </a:r>
                <a:r>
                  <a:rPr lang="en-US" sz="2400" dirty="0" err="1"/>
                  <a:t>pada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baris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kolom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dijelaskan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oleh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persamaan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berikut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DCT 1D: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6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600">
                          <a:latin typeface="Cambria Math" panose="02040503050406030204" pitchFamily="18" charset="0"/>
                        </a:rPr>
                        <m:t>)</m:t>
                      </m:r>
                      <m:rad>
                        <m:radPr>
                          <m:deg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</m:e>
                      </m:rad>
                      <m:nary>
                        <m:naryPr>
                          <m:chr m:val="∑"/>
                          <m:limLoc m:val="undOvr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(2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+1)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πk</m:t>
                                      </m:r>
                                    </m:num>
                                    <m:den>
                                      <m: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=0, 1, …, </m:t>
                              </m:r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err="1"/>
                  <a:t>dan</a:t>
                </a:r>
                <a:r>
                  <a:rPr lang="en-US" sz="2400" dirty="0"/>
                  <a:t> IDCT 1D: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</m:e>
                      </m:rad>
                      <m:nary>
                        <m:naryPr>
                          <m:chr m:val="∑"/>
                          <m:limLoc m:val="undOvr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(2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+1)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πk</m:t>
                                      </m:r>
                                    </m:num>
                                    <m:den>
                                      <m: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=0, 1, …, </m:t>
                              </m:r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Dimana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  &amp;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1,  &amp;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3" y="2222289"/>
                <a:ext cx="10554575" cy="46357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53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1802</TotalTime>
  <Words>859</Words>
  <Application>Microsoft Office PowerPoint</Application>
  <PresentationFormat>Widescreen</PresentationFormat>
  <Paragraphs>147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 Math</vt:lpstr>
      <vt:lpstr>Century Gothic</vt:lpstr>
      <vt:lpstr>Times New Roman</vt:lpstr>
      <vt:lpstr>Wingdings 2</vt:lpstr>
      <vt:lpstr>Quotable</vt:lpstr>
      <vt:lpstr>Penyembunyian Pesan Teks Pada Citra RGB Menggunakan Metode Discrete Cosine Transform</vt:lpstr>
      <vt:lpstr>Latar Belakang</vt:lpstr>
      <vt:lpstr>Rumusan Masalah</vt:lpstr>
      <vt:lpstr>Tujuan</vt:lpstr>
      <vt:lpstr>Batasan Masalah</vt:lpstr>
      <vt:lpstr>Kerangka Konsep</vt:lpstr>
      <vt:lpstr>Metode Penelitian</vt:lpstr>
      <vt:lpstr>Discrete Cosine Transform (DCT)</vt:lpstr>
      <vt:lpstr>Discrete Cosine Transform (DCT) (lanj.)</vt:lpstr>
      <vt:lpstr>Pembahasan</vt:lpstr>
      <vt:lpstr>Embed</vt:lpstr>
      <vt:lpstr>Embedding dengan DCT</vt:lpstr>
      <vt:lpstr>DCT Pada Citra 8x8 Piksel</vt:lpstr>
      <vt:lpstr>DCT Pada Citra 8x8 Piksel (lanj.)</vt:lpstr>
      <vt:lpstr>Penyembunyian Pesan</vt:lpstr>
      <vt:lpstr>Penyembunyian Panjang Pesan dengan LSB</vt:lpstr>
      <vt:lpstr>Ekstraksi</vt:lpstr>
      <vt:lpstr>Hasil MSE &amp; PSNR</vt:lpstr>
      <vt:lpstr>Hasil MSE</vt:lpstr>
      <vt:lpstr>Hasil PSNR</vt:lpstr>
      <vt:lpstr>Nilai MSE Hasil Ekstraksi Pesan</vt:lpstr>
      <vt:lpstr>Kesimpulan</vt:lpstr>
      <vt:lpstr>Citra Hasil Steganografi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Penyembunyian Pesan Teks Pada Citra RGB Menggunakan Metode Discrete Cosine Transform</dc:title>
  <dc:creator>Alvredo Siahaan</dc:creator>
  <cp:lastModifiedBy>Alvredo Siahaan</cp:lastModifiedBy>
  <cp:revision>58</cp:revision>
  <dcterms:created xsi:type="dcterms:W3CDTF">2020-08-21T12:23:39Z</dcterms:created>
  <dcterms:modified xsi:type="dcterms:W3CDTF">2020-08-24T15:58:03Z</dcterms:modified>
</cp:coreProperties>
</file>