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0" r:id="rId6"/>
    <p:sldId id="258" r:id="rId7"/>
    <p:sldId id="271" r:id="rId8"/>
    <p:sldId id="259" r:id="rId9"/>
    <p:sldId id="270" r:id="rId10"/>
    <p:sldId id="261" r:id="rId11"/>
    <p:sldId id="262" r:id="rId12"/>
    <p:sldId id="264" r:id="rId13"/>
    <p:sldId id="272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Oswald" panose="020B0604020202020204" charset="0"/>
      <p:regular r:id="rId17"/>
      <p:bold r:id="rId18"/>
    </p:embeddedFont>
    <p:embeddedFont>
      <p:font typeface="Averag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8E3A8-33B5-4217-B1F8-17B274EBE44F}">
  <a:tblStyle styleId="{AE28E3A8-33B5-4217-B1F8-17B274EBE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630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5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21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14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79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9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85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48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2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76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67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1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3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230161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Pembangkitan Kunci Privat Pada Enkripsi RSA Menggunakan Informasi Peranti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19, 2020.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26311" y="970817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Publik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98800" y="970817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Privat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86045" y="-406411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#</a:t>
            </a:r>
            <a:r>
              <a:rPr lang="en" sz="1900" b="1">
                <a:solidFill>
                  <a:schemeClr val="dk2"/>
                </a:solidFill>
              </a:rPr>
              <a:t>Hasil_Tahapan_Pembangkitan_Kunci</a:t>
            </a:r>
            <a:endParaRPr sz="1900" b="1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08;p18"/>
              <p:cNvSpPr txBox="1">
                <a:spLocks/>
              </p:cNvSpPr>
              <p:nvPr/>
            </p:nvSpPr>
            <p:spPr>
              <a:xfrm>
                <a:off x="398271" y="2629145"/>
                <a:ext cx="4045200" cy="16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Oswald"/>
                  <a:buNone/>
                  <a:defRPr sz="4200" b="0" i="0" u="none" strike="noStrike" cap="none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800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ID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800" smtClean="0"/>
                        <m:t>(</m:t>
                      </m:r>
                      <m:r>
                        <m:rPr>
                          <m:sty m:val="p"/>
                        </m:rPr>
                        <a:rPr lang="en-ID" sz="1800" smtClean="0"/>
                        <m:t>φ</m:t>
                      </m:r>
                      <m:r>
                        <a:rPr lang="en-ID" sz="1800" smtClean="0"/>
                        <m:t> (</m:t>
                      </m:r>
                      <m:r>
                        <m:rPr>
                          <m:sty m:val="p"/>
                        </m:rPr>
                        <a:rPr lang="en-ID" sz="1800" smtClean="0"/>
                        <m:t>n</m:t>
                      </m:r>
                      <m:r>
                        <a:rPr lang="en-ID" sz="1800" smtClean="0"/>
                        <m:t>) , </m:t>
                      </m:r>
                      <m:r>
                        <m:rPr>
                          <m:sty m:val="p"/>
                        </m:rPr>
                        <a:rPr lang="en-ID" sz="1800" smtClean="0"/>
                        <m:t>e</m:t>
                      </m:r>
                      <m:d>
                        <m:dPr>
                          <m:ctrlPr>
                            <a:rPr lang="en-US" sz="1800" i="1" smtClean="0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D" sz="1800"/>
                            <m:t>i</m:t>
                          </m:r>
                          <m:r>
                            <a:rPr lang="en-ID" sz="1800"/>
                            <m:t> </m:t>
                          </m:r>
                        </m:e>
                      </m:d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𝑎𝑑𝑎𝑙𝑎h</m:t>
                      </m:r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800" i="1"/>
                        <m:t>1</m:t>
                      </m:r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ID" sz="1800" dirty="0" err="1"/>
                  <a:t>dimana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adalah</a:t>
                </a:r>
                <a:r>
                  <a:rPr lang="en-ID" sz="1800" dirty="0"/>
                  <a:t> 2 </a:t>
                </a:r>
                <a:r>
                  <a:rPr lang="en-ID" sz="1800" dirty="0" err="1"/>
                  <a:t>sampai</a:t>
                </a:r>
                <a:r>
                  <a:rPr lang="en-ID" sz="1800" dirty="0"/>
                  <a:t> 9360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sz="1800"/>
                      <m:t>φ</m:t>
                    </m:r>
                    <m:r>
                      <a:rPr lang="en-ID" sz="1800"/>
                      <m:t> (</m:t>
                    </m:r>
                    <m:r>
                      <m:rPr>
                        <m:sty m:val="p"/>
                      </m:rPr>
                      <a:rPr lang="en-ID" sz="1800"/>
                      <m:t>n</m:t>
                    </m:r>
                    <m:r>
                      <a:rPr lang="en-ID" sz="1800"/>
                      <m:t>)</m:t>
                    </m:r>
                    <m:r>
                      <a:rPr lang="en-ID" sz="1800" i="1"/>
                      <m:t>)</m:t>
                    </m:r>
                  </m:oMath>
                </a14:m>
                <a:endParaRPr lang="en-ID" sz="1800" dirty="0" smtClean="0"/>
              </a:p>
              <a:p>
                <a:endParaRPr lang="en-ID" sz="1800" dirty="0" smtClean="0"/>
              </a:p>
              <a:p>
                <a:r>
                  <a:rPr lang="en-ID" sz="1800" dirty="0" smtClean="0"/>
                  <a:t>[ </a:t>
                </a:r>
                <a:r>
                  <a:rPr lang="en-ID" sz="1800" dirty="0" err="1" smtClean="0"/>
                  <a:t>dari</a:t>
                </a:r>
                <a:r>
                  <a:rPr lang="en-ID" sz="1800" dirty="0" smtClean="0"/>
                  <a:t> data ke-1 ( </a:t>
                </a:r>
                <a:r>
                  <a:rPr lang="en-ID" sz="1800" dirty="0" err="1" smtClean="0"/>
                  <a:t>uji</a:t>
                </a:r>
                <a:r>
                  <a:rPr lang="en-ID" sz="1800" dirty="0" smtClean="0"/>
                  <a:t> 1 ) ]</a:t>
                </a:r>
              </a:p>
              <a:p>
                <a:endParaRPr lang="en-ID" sz="1800" dirty="0"/>
              </a:p>
              <a:p>
                <a:r>
                  <a:rPr lang="en" sz="1800" dirty="0" smtClean="0">
                    <a:highlight>
                      <a:srgbClr val="4A86E8"/>
                    </a:highlight>
                  </a:rPr>
                  <a:t>Kunci = gcd [q]</a:t>
                </a:r>
                <a:endParaRPr lang="en-US" sz="1800" dirty="0"/>
              </a:p>
            </p:txBody>
          </p:sp>
        </mc:Choice>
        <mc:Fallback>
          <p:sp>
            <p:nvSpPr>
              <p:cNvPr id="5" name="Google Shape;108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1" y="2629145"/>
                <a:ext cx="4045200" cy="1675800"/>
              </a:xfrm>
              <a:prstGeom prst="rect">
                <a:avLst/>
              </a:prstGeom>
              <a:blipFill rotWithShape="0">
                <a:blip r:embed="rId3"/>
                <a:stretch>
                  <a:fillRect t="-7273"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9;p18"/>
          <p:cNvSpPr txBox="1">
            <a:spLocks/>
          </p:cNvSpPr>
          <p:nvPr/>
        </p:nvSpPr>
        <p:spPr>
          <a:xfrm>
            <a:off x="5098800" y="2764183"/>
            <a:ext cx="438912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1800" dirty="0" err="1">
                <a:solidFill>
                  <a:schemeClr val="lt1"/>
                </a:solidFill>
              </a:rPr>
              <a:t>Nilai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smtClean="0">
                <a:solidFill>
                  <a:schemeClr val="lt1"/>
                </a:solidFill>
              </a:rPr>
              <a:t>𝑝 </a:t>
            </a:r>
            <a:r>
              <a:rPr lang="en-US" sz="1800" dirty="0">
                <a:solidFill>
                  <a:schemeClr val="lt1"/>
                </a:solidFill>
              </a:rPr>
              <a:t>∗ 𝑞 = 9563 </a:t>
            </a:r>
            <a:endParaRPr lang="en-US" sz="1800" dirty="0" smtClean="0">
              <a:solidFill>
                <a:schemeClr val="lt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lt1"/>
                </a:solidFill>
              </a:rPr>
              <a:t>Didefinisikan</a:t>
            </a:r>
            <a:endParaRPr lang="en-US" sz="1800" dirty="0" smtClean="0">
              <a:solidFill>
                <a:schemeClr val="lt1"/>
              </a:solidFill>
            </a:endParaRPr>
          </a:p>
          <a:p>
            <a:pPr algn="l"/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menjadi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rentang</a:t>
            </a:r>
            <a:r>
              <a:rPr lang="en-US" sz="1800" dirty="0">
                <a:solidFill>
                  <a:schemeClr val="lt1"/>
                </a:solidFill>
              </a:rPr>
              <a:t> 1 </a:t>
            </a:r>
            <a:r>
              <a:rPr lang="en-US" sz="1800" dirty="0" err="1">
                <a:solidFill>
                  <a:schemeClr val="lt1"/>
                </a:solidFill>
              </a:rPr>
              <a:t>sampai</a:t>
            </a:r>
            <a:r>
              <a:rPr lang="en-US" sz="1800" dirty="0">
                <a:solidFill>
                  <a:schemeClr val="lt1"/>
                </a:solidFill>
              </a:rPr>
              <a:t> n </a:t>
            </a:r>
            <a:r>
              <a:rPr lang="en-US" sz="1800" dirty="0" err="1">
                <a:solidFill>
                  <a:schemeClr val="lt1"/>
                </a:solidFill>
              </a:rPr>
              <a:t>atau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batas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untuk</a:t>
            </a:r>
            <a:r>
              <a:rPr lang="en-US" sz="1800" dirty="0">
                <a:solidFill>
                  <a:schemeClr val="lt1"/>
                </a:solidFill>
              </a:rPr>
              <a:t> d</a:t>
            </a:r>
            <a:r>
              <a:rPr lang="en-US" sz="1800" dirty="0" smtClean="0">
                <a:solidFill>
                  <a:schemeClr val="lt1"/>
                </a:solidFill>
              </a:rPr>
              <a:t>,</a:t>
            </a:r>
          </a:p>
          <a:p>
            <a:pPr algn="l"/>
            <a:endParaRPr lang="en-US" sz="1800" dirty="0">
              <a:solidFill>
                <a:schemeClr val="lt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lt1"/>
                </a:solidFill>
              </a:rPr>
              <a:t>dimana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𝑒 ∗ 𝑑 = 1 𝑚𝑜𝑑 </a:t>
            </a:r>
            <a:r>
              <a:rPr lang="el-GR" sz="1800" dirty="0">
                <a:solidFill>
                  <a:schemeClr val="lt1"/>
                </a:solidFill>
              </a:rPr>
              <a:t>φ(𝑛) </a:t>
            </a:r>
            <a:r>
              <a:rPr lang="en-US" sz="1800" dirty="0" err="1">
                <a:solidFill>
                  <a:schemeClr val="lt1"/>
                </a:solidFill>
              </a:rPr>
              <a:t>menghasilkan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nilai</a:t>
            </a:r>
            <a:r>
              <a:rPr lang="en-US" sz="1800" dirty="0">
                <a:solidFill>
                  <a:schemeClr val="lt1"/>
                </a:solidFill>
              </a:rPr>
              <a:t> 1, </a:t>
            </a:r>
            <a:endParaRPr lang="en-US" sz="1800" dirty="0" smtClean="0">
              <a:solidFill>
                <a:schemeClr val="lt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lt1"/>
                </a:solidFill>
              </a:rPr>
              <a:t>sehingga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didapat</a:t>
            </a:r>
            <a:r>
              <a:rPr lang="en-US" sz="1800" dirty="0">
                <a:solidFill>
                  <a:schemeClr val="lt1"/>
                </a:solidFill>
              </a:rPr>
              <a:t> 𝑑 = </a:t>
            </a:r>
            <a:r>
              <a:rPr lang="en-US" sz="1800" dirty="0" smtClean="0">
                <a:solidFill>
                  <a:schemeClr val="lt1"/>
                </a:solidFill>
              </a:rPr>
              <a:t>7931</a:t>
            </a:r>
          </a:p>
          <a:p>
            <a:pPr algn="l"/>
            <a:endParaRPr lang="en-ID" sz="1800" dirty="0">
              <a:solidFill>
                <a:schemeClr val="lt1"/>
              </a:solidFill>
            </a:endParaRPr>
          </a:p>
          <a:p>
            <a:pPr algn="l"/>
            <a:r>
              <a:rPr lang="en" sz="1800" dirty="0" smtClean="0">
                <a:highlight>
                  <a:srgbClr val="4A86E8"/>
                </a:highlight>
              </a:rPr>
              <a:t>Kunci = d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99454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Pertama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1600" dirty="0"/>
              <a:t>5x pembangkitan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4A86E8"/>
                </a:highlight>
              </a:rPr>
              <a:t>K</a:t>
            </a:r>
            <a:r>
              <a:rPr lang="en" sz="1600" dirty="0" smtClean="0">
                <a:solidFill>
                  <a:schemeClr val="dk1"/>
                </a:solidFill>
                <a:highlight>
                  <a:srgbClr val="4A86E8"/>
                </a:highlight>
              </a:rPr>
              <a:t>unci Hingga Privata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smtClean="0"/>
              <a:t>Ket :</a:t>
            </a:r>
            <a:endParaRPr sz="1600" b="1" dirty="0"/>
          </a:p>
          <a:p>
            <a:pPr indent="-330200">
              <a:buSzPts val="1600"/>
            </a:pP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5 </a:t>
            </a:r>
            <a:r>
              <a:rPr lang="en-US" sz="1600" dirty="0" err="1" smtClean="0"/>
              <a:t>menit</a:t>
            </a:r>
            <a:r>
              <a:rPr lang="en-US" sz="1600" dirty="0" smtClean="0"/>
              <a:t> ( 3 data )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D" sz="1600" dirty="0" smtClean="0"/>
              <a:t>2 data </a:t>
            </a:r>
            <a:r>
              <a:rPr lang="en-ID" sz="1600" dirty="0" err="1" smtClean="0"/>
              <a:t>lainya</a:t>
            </a:r>
            <a:r>
              <a:rPr lang="en-ID" sz="1600" dirty="0" smtClean="0"/>
              <a:t> </a:t>
            </a:r>
            <a:r>
              <a:rPr lang="en-ID" sz="1600" dirty="0" err="1" smtClean="0"/>
              <a:t>secara</a:t>
            </a:r>
            <a:r>
              <a:rPr lang="en-ID" sz="1600" dirty="0" smtClean="0"/>
              <a:t> </a:t>
            </a:r>
            <a:r>
              <a:rPr lang="en-ID" sz="1600" dirty="0" err="1" smtClean="0"/>
              <a:t>tidak</a:t>
            </a:r>
            <a:r>
              <a:rPr lang="en-ID" sz="1600" dirty="0" smtClean="0"/>
              <a:t> </a:t>
            </a:r>
            <a:r>
              <a:rPr lang="en-ID" sz="1600" dirty="0" err="1" smtClean="0"/>
              <a:t>diperhitungkan</a:t>
            </a:r>
            <a:endParaRPr lang="en-ID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plainText (m) atau ASCII = 242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 err="1" smtClean="0"/>
              <a:t>Tujuan</a:t>
            </a:r>
            <a:r>
              <a:rPr lang="en-US" sz="1600" b="1" dirty="0" smtClean="0"/>
              <a:t> </a:t>
            </a:r>
            <a:r>
              <a:rPr lang="en-US" sz="1600" b="1" dirty="0"/>
              <a:t>:</a:t>
            </a:r>
          </a:p>
          <a:p>
            <a:pPr lvl="0" indent="-330200">
              <a:buSzPts val="1600"/>
            </a:pPr>
            <a:r>
              <a:rPr lang="en-US" sz="1600" dirty="0" err="1" smtClean="0"/>
              <a:t>Melihat</a:t>
            </a:r>
            <a:r>
              <a:rPr lang="en-US" sz="1600" dirty="0" smtClean="0"/>
              <a:t> p </a:t>
            </a:r>
            <a:r>
              <a:rPr lang="en-US" sz="1600" dirty="0" err="1" smtClean="0"/>
              <a:t>dan</a:t>
            </a:r>
            <a:r>
              <a:rPr lang="en-US" sz="1600" dirty="0" smtClean="0"/>
              <a:t> q </a:t>
            </a:r>
            <a:r>
              <a:rPr lang="en-US" sz="1600" dirty="0" err="1" smtClean="0"/>
              <a:t>berhasil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kombinasi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dekripsi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m , </a:t>
            </a:r>
            <a:r>
              <a:rPr lang="en-US" sz="1600" dirty="0" err="1" smtClean="0"/>
              <a:t>hasilnya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4A86E8"/>
                </a:highlight>
              </a:rPr>
              <a:t>True</a:t>
            </a:r>
            <a:endParaRPr lang="en" sz="1600" dirty="0" smtClean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Kedua</a:t>
            </a:r>
            <a:endParaRPr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sv-SE" sz="1600" dirty="0" smtClean="0"/>
              <a:t>13x pembangkitan </a:t>
            </a:r>
            <a:r>
              <a:rPr lang="sv-SE" sz="1600" dirty="0">
                <a:solidFill>
                  <a:schemeClr val="dk1"/>
                </a:solidFill>
                <a:highlight>
                  <a:srgbClr val="4A86E8"/>
                </a:highlight>
              </a:rPr>
              <a:t>Kunci Hingga Privata</a:t>
            </a:r>
            <a:endParaRPr lang="sv-SE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 smtClean="0"/>
              <a:t>Ket :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smtClean="0"/>
              <a:t>R</a:t>
            </a:r>
            <a:r>
              <a:rPr lang="en" sz="1600" dirty="0" smtClean="0"/>
              <a:t>entang waktu 5 menit ( semua data ) selama kurang lebih 1 jam</a:t>
            </a:r>
            <a:endParaRPr sz="1600" dirty="0"/>
          </a:p>
          <a:p>
            <a:pPr indent="-330200">
              <a:buSzPts val="1600"/>
            </a:pPr>
            <a:r>
              <a:rPr lang="fr-FR" sz="1600" dirty="0" err="1"/>
              <a:t>plainText</a:t>
            </a:r>
            <a:r>
              <a:rPr lang="fr-FR" sz="1600" dirty="0"/>
              <a:t> (m) </a:t>
            </a:r>
            <a:r>
              <a:rPr lang="fr-FR" sz="1600" dirty="0" err="1"/>
              <a:t>atau</a:t>
            </a:r>
            <a:r>
              <a:rPr lang="fr-FR" sz="1600" dirty="0"/>
              <a:t> ASCII </a:t>
            </a:r>
            <a:r>
              <a:rPr lang="fr-FR" sz="1600" dirty="0" smtClean="0"/>
              <a:t>242</a:t>
            </a:r>
            <a:endParaRPr lang="en-ID" sz="16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 err="1" smtClean="0"/>
              <a:t>Tujuan</a:t>
            </a:r>
            <a:r>
              <a:rPr lang="en-US" sz="1600" b="1" dirty="0" smtClean="0"/>
              <a:t> </a:t>
            </a:r>
            <a:r>
              <a:rPr lang="en-US" sz="1600" b="1" dirty="0"/>
              <a:t>:</a:t>
            </a:r>
          </a:p>
          <a:p>
            <a:pPr lvl="0" indent="-330200">
              <a:buSzPts val="1600"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data (</a:t>
            </a:r>
            <a:r>
              <a:rPr lang="en-US" sz="1600" dirty="0" err="1" smtClean="0"/>
              <a:t>perhitungan</a:t>
            </a:r>
            <a:r>
              <a:rPr lang="en-US" sz="1600" dirty="0" smtClean="0"/>
              <a:t> </a:t>
            </a:r>
            <a:r>
              <a:rPr lang="en-US" sz="1600" dirty="0" err="1" smtClean="0"/>
              <a:t>aritmatika</a:t>
            </a:r>
            <a:r>
              <a:rPr lang="en-US" sz="1600" dirty="0" smtClean="0"/>
              <a:t>)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</a:t>
            </a:r>
            <a:r>
              <a:rPr lang="en-US" sz="1600" dirty="0" err="1" smtClean="0"/>
              <a:t>NumberFormatException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4A86E8"/>
                </a:highlight>
              </a:rPr>
              <a:t>Null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Uji Pembangkitan Kunci ( entropi )</a:t>
            </a:r>
            <a:endParaRPr dirty="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424825" y="1253973"/>
            <a:ext cx="8294372" cy="870112"/>
            <a:chOff x="424813" y="1177875"/>
            <a:chExt cx="8294372" cy="849900"/>
          </a:xfrm>
        </p:grpSpPr>
        <p:sp>
          <p:nvSpPr>
            <p:cNvPr id="158" name="Google Shape;158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lt1"/>
                </a:solidFill>
              </a:rPr>
              <a:t>Kesesuaian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Waktu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ID" sz="1600" dirty="0" err="1" smtClean="0">
                <a:solidFill>
                  <a:schemeClr val="lt1"/>
                </a:solidFill>
              </a:rPr>
              <a:t>Uji</a:t>
            </a:r>
            <a:r>
              <a:rPr lang="en-ID" sz="1600" dirty="0" smtClean="0">
                <a:solidFill>
                  <a:schemeClr val="lt1"/>
                </a:solidFill>
              </a:rPr>
              <a:t> 1 : HH </a:t>
            </a:r>
            <a:r>
              <a:rPr lang="en-ID" sz="1600" dirty="0" err="1" smtClean="0">
                <a:solidFill>
                  <a:schemeClr val="lt1"/>
                </a:solidFill>
              </a:rPr>
              <a:t>untuk</a:t>
            </a:r>
            <a:r>
              <a:rPr lang="en-ID" sz="1600" dirty="0" smtClean="0">
                <a:solidFill>
                  <a:schemeClr val="lt1"/>
                </a:solidFill>
              </a:rPr>
              <a:t> </a:t>
            </a:r>
            <a:r>
              <a:rPr lang="en-ID" sz="1600" dirty="0" err="1" smtClean="0">
                <a:solidFill>
                  <a:schemeClr val="lt1"/>
                </a:solidFill>
              </a:rPr>
              <a:t>hh</a:t>
            </a:r>
            <a:r>
              <a:rPr lang="en-ID" sz="1600" dirty="0" smtClean="0">
                <a:solidFill>
                  <a:schemeClr val="lt1"/>
                </a:solidFill>
              </a:rPr>
              <a:t>, mm </a:t>
            </a:r>
            <a:r>
              <a:rPr lang="en-ID" sz="1600" dirty="0" err="1" smtClean="0">
                <a:solidFill>
                  <a:schemeClr val="lt1"/>
                </a:solidFill>
              </a:rPr>
              <a:t>konstanta</a:t>
            </a:r>
            <a:r>
              <a:rPr lang="en-ID" sz="1600" dirty="0" smtClean="0">
                <a:solidFill>
                  <a:schemeClr val="lt1"/>
                </a:solidFill>
              </a:rPr>
              <a:t>, </a:t>
            </a:r>
            <a:r>
              <a:rPr lang="en-ID" sz="1600" dirty="0" err="1" smtClean="0">
                <a:solidFill>
                  <a:schemeClr val="lt1"/>
                </a:solidFill>
              </a:rPr>
              <a:t>dan</a:t>
            </a:r>
            <a:r>
              <a:rPr lang="en-ID" sz="1600" dirty="0" smtClean="0">
                <a:solidFill>
                  <a:schemeClr val="lt1"/>
                </a:solidFill>
              </a:rPr>
              <a:t> </a:t>
            </a:r>
            <a:r>
              <a:rPr lang="en-ID" sz="1600" dirty="0" err="1" smtClean="0">
                <a:solidFill>
                  <a:schemeClr val="lt1"/>
                </a:solidFill>
              </a:rPr>
              <a:t>ss</a:t>
            </a:r>
            <a:r>
              <a:rPr lang="en-ID" sz="1600" dirty="0" smtClean="0">
                <a:solidFill>
                  <a:schemeClr val="lt1"/>
                </a:solidFill>
              </a:rPr>
              <a:t> proses</a:t>
            </a:r>
          </a:p>
          <a:p>
            <a:pPr lvl="0">
              <a:buClr>
                <a:schemeClr val="lt1"/>
              </a:buClr>
            </a:pPr>
            <a:r>
              <a:rPr lang="en-ID" sz="1600" dirty="0" err="1" smtClean="0">
                <a:solidFill>
                  <a:schemeClr val="lt1"/>
                </a:solidFill>
              </a:rPr>
              <a:t>Uji</a:t>
            </a:r>
            <a:r>
              <a:rPr lang="en-ID" sz="1600" dirty="0" smtClean="0">
                <a:solidFill>
                  <a:schemeClr val="lt1"/>
                </a:solidFill>
              </a:rPr>
              <a:t> 2 : </a:t>
            </a:r>
            <a:r>
              <a:rPr lang="en-ID" sz="1600" dirty="0" err="1" smtClean="0">
                <a:solidFill>
                  <a:schemeClr val="lt1"/>
                </a:solidFill>
              </a:rPr>
              <a:t>Konstanta</a:t>
            </a:r>
            <a:r>
              <a:rPr lang="en-ID" sz="1600" dirty="0" smtClean="0">
                <a:solidFill>
                  <a:schemeClr val="lt1"/>
                </a:solidFill>
              </a:rPr>
              <a:t> HH </a:t>
            </a:r>
            <a:r>
              <a:rPr lang="en-ID" sz="1600" dirty="0" err="1" smtClean="0">
                <a:solidFill>
                  <a:schemeClr val="lt1"/>
                </a:solidFill>
              </a:rPr>
              <a:t>yaitu</a:t>
            </a:r>
            <a:r>
              <a:rPr lang="en-ID" sz="1600" dirty="0">
                <a:solidFill>
                  <a:schemeClr val="lt1"/>
                </a:solidFill>
              </a:rPr>
              <a:t> : 2.2516291673878226 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24825" y="1965030"/>
            <a:ext cx="8294360" cy="961725"/>
            <a:chOff x="424813" y="2075689"/>
            <a:chExt cx="8294360" cy="849900"/>
          </a:xfrm>
        </p:grpSpPr>
        <p:sp>
          <p:nvSpPr>
            <p:cNvPr id="163" name="Google Shape;163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</a:rPr>
              <a:t>hasilnya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persis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oleh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ciri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waktu</a:t>
            </a:r>
            <a:r>
              <a:rPr lang="en-US" dirty="0">
                <a:solidFill>
                  <a:schemeClr val="lt1"/>
                </a:solidFill>
              </a:rPr>
              <a:t> yang </a:t>
            </a:r>
            <a:r>
              <a:rPr lang="en-US" dirty="0" err="1">
                <a:solidFill>
                  <a:schemeClr val="lt1"/>
                </a:solidFill>
              </a:rPr>
              <a:t>berbeda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untuk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masing-masing</a:t>
            </a:r>
            <a:r>
              <a:rPr lang="en-US" dirty="0">
                <a:solidFill>
                  <a:schemeClr val="lt1"/>
                </a:solidFill>
              </a:rPr>
              <a:t> data </a:t>
            </a:r>
            <a:r>
              <a:rPr lang="en-US" dirty="0" err="1">
                <a:solidFill>
                  <a:schemeClr val="lt1"/>
                </a:solidFill>
              </a:rPr>
              <a:t>maupun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keseluruhan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7" name="Google Shape;167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8" name="Google Shape;168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ID" dirty="0">
                <a:solidFill>
                  <a:schemeClr val="lt1"/>
                </a:solidFill>
              </a:rPr>
              <a:t>Output PRNG </a:t>
            </a:r>
            <a:r>
              <a:rPr lang="en-ID" dirty="0" smtClean="0">
                <a:solidFill>
                  <a:schemeClr val="lt1"/>
                </a:solidFill>
              </a:rPr>
              <a:t>GMT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</a:rPr>
              <a:t>Gambar</a:t>
            </a:r>
            <a:r>
              <a:rPr lang="en-US" dirty="0">
                <a:solidFill>
                  <a:schemeClr val="lt1"/>
                </a:solidFill>
              </a:rPr>
              <a:t> 8, </a:t>
            </a:r>
            <a:r>
              <a:rPr lang="en-US" dirty="0" err="1">
                <a:solidFill>
                  <a:schemeClr val="lt1"/>
                </a:solidFill>
              </a:rPr>
              <a:t>hasil</a:t>
            </a:r>
            <a:r>
              <a:rPr lang="en-US" dirty="0">
                <a:solidFill>
                  <a:schemeClr val="lt1"/>
                </a:solidFill>
              </a:rPr>
              <a:t> = 3.085055102756477 </a:t>
            </a:r>
          </a:p>
          <a:p>
            <a:pPr lvl="0"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</a:rPr>
              <a:t>Acuan</a:t>
            </a:r>
            <a:r>
              <a:rPr lang="en-US" dirty="0">
                <a:solidFill>
                  <a:schemeClr val="lt1"/>
                </a:solidFill>
              </a:rPr>
              <a:t> Ideal 13 data = 3.7004397181410926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73" name="Google Shape;173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lt1"/>
                </a:solidFill>
              </a:rPr>
              <a:t>CipherText</a:t>
            </a:r>
            <a:r>
              <a:rPr lang="en-US" dirty="0">
                <a:solidFill>
                  <a:schemeClr val="lt1"/>
                </a:solidFill>
              </a:rPr>
              <a:t> (c)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</a:rPr>
              <a:t>D</a:t>
            </a:r>
            <a:r>
              <a:rPr lang="en" dirty="0" smtClean="0">
                <a:solidFill>
                  <a:schemeClr val="lt1"/>
                </a:solidFill>
              </a:rPr>
              <a:t>engan plainText(m) diterapkan </a:t>
            </a:r>
            <a:r>
              <a:rPr lang="en" dirty="0">
                <a:solidFill>
                  <a:schemeClr val="lt1"/>
                </a:solidFill>
              </a:rPr>
              <a:t>pada seluruh kunci menghasilnya 4.814863028233948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62690" y="215268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5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 Atas Prima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-3215693" y="-288845"/>
            <a:ext cx="7931383" cy="107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2"/>
                </a:solidFill>
              </a:rPr>
              <a:t>#proses</a:t>
            </a: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24697" y="11364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95999"/>
              </p:ext>
            </p:extLst>
          </p:nvPr>
        </p:nvGraphicFramePr>
        <p:xfrm>
          <a:off x="5355771" y="323960"/>
          <a:ext cx="2952206" cy="452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3667004" imgH="5438910" progId="Visio.Drawing.15">
                  <p:embed/>
                </p:oleObj>
              </mc:Choice>
              <mc:Fallback>
                <p:oleObj name="Visio" r:id="rId4" imgW="3667004" imgH="54389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771" y="323960"/>
                        <a:ext cx="2952206" cy="4525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18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Eliminasi Angka Bukan Prima</a:t>
            </a:r>
            <a:endParaRPr sz="28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-3215693" y="-288845"/>
            <a:ext cx="7931383" cy="107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2"/>
                </a:solidFill>
              </a:rPr>
              <a:t>#proses</a:t>
            </a: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24697" y="11364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56708" y="290851"/>
            <a:ext cx="12899647" cy="4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34041"/>
              </p:ext>
            </p:extLst>
          </p:nvPr>
        </p:nvGraphicFramePr>
        <p:xfrm>
          <a:off x="5156709" y="290851"/>
          <a:ext cx="3345846" cy="438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3667004" imgH="4848269" progId="Visio.Drawing.15">
                  <p:embed/>
                </p:oleObj>
              </mc:Choice>
              <mc:Fallback>
                <p:oleObj name="Visio" r:id="rId4" imgW="3667004" imgH="48482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09" y="290851"/>
                        <a:ext cx="3345846" cy="4380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2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2620051"/>
            <a:ext cx="49992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PlainText(m)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980856" y="1370689"/>
            <a:ext cx="85206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```Yogi Arif Widodo, [17.04.20 10:55]```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*assalamu'alaikum warrahmatullahi wabarakatuh*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&lt;!--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(CATATANBIASA~3986)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Obat kehidupan adalah sederhana.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Sederhana itu cara hidup.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Cara hidup itu sederhana. #simpel--&gt;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3377250"/>
            <a:ext cx="3364500" cy="22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Panjang ASCII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242</a:t>
            </a:r>
            <a:endParaRPr/>
          </a:p>
        </p:txBody>
      </p:sp>
      <p:cxnSp>
        <p:nvCxnSpPr>
          <p:cNvPr id="68" name="Google Shape;68;p14"/>
          <p:cNvCxnSpPr>
            <a:endCxn id="66" idx="1"/>
          </p:cNvCxnSpPr>
          <p:nvPr/>
        </p:nvCxnSpPr>
        <p:spPr>
          <a:xfrm>
            <a:off x="2119956" y="2924239"/>
            <a:ext cx="18609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689" y="943952"/>
            <a:ext cx="42603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Politeknik Negeri Samarinda Tahun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2020, menghasilkan BAP = 3400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dan jumlah </a:t>
            </a:r>
            <a:r>
              <a:rPr lang="en" dirty="0" smtClean="0"/>
              <a:t>seluruh hasil </a:t>
            </a:r>
            <a:r>
              <a:rPr lang="en" dirty="0"/>
              <a:t>prima = 478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7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 Atas Prima (BAP)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flipH="1">
            <a:off x="3980848" y="371250"/>
            <a:ext cx="147900" cy="23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3980848" y="-224507"/>
            <a:ext cx="147900" cy="23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645900" y="395619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chemeClr val="dk2"/>
                </a:solidFill>
              </a:rPr>
              <a:t>#</a:t>
            </a:r>
            <a:r>
              <a:rPr lang="en" sz="1900" b="1" dirty="0" smtClean="0">
                <a:solidFill>
                  <a:schemeClr val="dk2"/>
                </a:solidFill>
              </a:rPr>
              <a:t>proses</a:t>
            </a:r>
            <a:endParaRPr sz="1900" b="1" dirty="0">
              <a:solidFill>
                <a:schemeClr val="dk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19315"/>
              </p:ext>
            </p:extLst>
          </p:nvPr>
        </p:nvGraphicFramePr>
        <p:xfrm>
          <a:off x="442593" y="2011920"/>
          <a:ext cx="8258813" cy="95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18392628" imgH="1676363" progId="Visio.Drawing.15">
                  <p:embed/>
                </p:oleObj>
              </mc:Choice>
              <mc:Fallback>
                <p:oleObj name="Visio" r:id="rId4" imgW="18392628" imgH="1676363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3" y="2011920"/>
                        <a:ext cx="8258813" cy="95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77;p15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mtClean="0"/>
              <a:t>Pseudorandom (integerRange)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Pseudorandom (integerRange)</a:t>
            </a:r>
            <a:endParaRPr dirty="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Digunakan pada penerapan seluruh (24) </a:t>
            </a:r>
            <a:r>
              <a:rPr lang="en" sz="1600" b="1" dirty="0">
                <a:highlight>
                  <a:srgbClr val="4A86E8"/>
                </a:highlight>
              </a:rPr>
              <a:t>Zona Waktu</a:t>
            </a:r>
            <a:r>
              <a:rPr lang="en" sz="1600" dirty="0"/>
              <a:t>.</a:t>
            </a:r>
            <a:endParaRPr sz="16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Ketika p dan q, mulai (proses) di </a:t>
            </a:r>
            <a:r>
              <a:rPr lang="en" sz="1600" dirty="0" smtClean="0"/>
              <a:t>bangkitkan</a:t>
            </a:r>
            <a:endParaRPr sz="16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highlight>
                  <a:srgbClr val="4A86E8"/>
                </a:highlight>
              </a:rPr>
              <a:t>Sebagai</a:t>
            </a:r>
            <a:r>
              <a:rPr lang="en" sz="1600" dirty="0"/>
              <a:t> posisi Zona Waktu</a:t>
            </a:r>
            <a:endParaRPr sz="1600" dirty="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Dengan fungsi yang sudah tersedia di kotlin, dapat digunakan syntax sebagai berikut 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𝑣𝑎𝑙 𝑠𝑡𝑎𝑡𝑒𝑍𝑜𝑛𝑒𝑇𝑖𝑚𝑒 = (𝑙𝑖𝑠𝑡𝑍𝑜𝑛𝑒𝑇𝑖𝑚𝑒. 𝑖𝑛𝑑𝑖𝑐𝑒𝑠)</a:t>
            </a:r>
            <a:r>
              <a:rPr lang="en" sz="1600" b="1">
                <a:highlight>
                  <a:srgbClr val="4A86E8"/>
                </a:highlight>
              </a:rPr>
              <a:t>. 𝑟𝑎𝑛𝑑𝑜𝑚()</a:t>
            </a:r>
            <a:endParaRPr sz="1600" b="1">
              <a:highlight>
                <a:srgbClr val="4A86E8"/>
              </a:highlight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Pengujian setiap 5 menit selama 1 jam menghasilkan 13 data waktu (HH:mm:ss GMT +8 dan hh:mm:ss GMT xX) yang memiliki ciri kumpulan data (entropi) = 3.7004397181410926 dan acuan keacakan data adalah 3.085055102756477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 dan Q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65500" y="-455922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chemeClr val="dk2"/>
                </a:solidFill>
              </a:rPr>
              <a:t>#Proses</a:t>
            </a:r>
            <a:endParaRPr sz="1900" b="1" dirty="0">
              <a:solidFill>
                <a:schemeClr val="dk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24688"/>
              </p:ext>
            </p:extLst>
          </p:nvPr>
        </p:nvGraphicFramePr>
        <p:xfrm>
          <a:off x="6145209" y="98776"/>
          <a:ext cx="1972491" cy="494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3667004" imgH="9143930" progId="Visio.Drawing.15">
                  <p:embed/>
                </p:oleObj>
              </mc:Choice>
              <mc:Fallback>
                <p:oleObj name="Visio" r:id="rId4" imgW="3667004" imgH="9143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09" y="98776"/>
                        <a:ext cx="1972491" cy="4945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90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59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P dan Q - Semua Data </a:t>
            </a:r>
            <a:r>
              <a:rPr lang="en" sz="4200" b="1" dirty="0" smtClean="0"/>
              <a:t>Ke-X: </a:t>
            </a:r>
            <a:endParaRPr sz="4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Contoh X = </a:t>
            </a:r>
            <a:r>
              <a:rPr lang="en" sz="4200" dirty="0" smtClean="0"/>
              <a:t>13, </a:t>
            </a:r>
            <a:r>
              <a:rPr lang="en" sz="4200" dirty="0"/>
              <a:t>Posisi p adalah </a:t>
            </a:r>
            <a:r>
              <a:rPr lang="en" sz="4200" dirty="0" smtClean="0"/>
              <a:t>HH * 4 </a:t>
            </a:r>
            <a:r>
              <a:rPr lang="en" sz="4200" dirty="0"/>
              <a:t>dan q </a:t>
            </a:r>
            <a:r>
              <a:rPr lang="en" sz="4200" dirty="0" smtClean="0"/>
              <a:t>= ketentuan (K),  </a:t>
            </a:r>
            <a:r>
              <a:rPr lang="en" sz="4200" dirty="0"/>
              <a:t>merupakan puncak pada </a:t>
            </a:r>
            <a:r>
              <a:rPr lang="en" sz="4200" u="sng" dirty="0">
                <a:solidFill>
                  <a:schemeClr val="dk1"/>
                </a:solidFill>
                <a:highlight>
                  <a:srgbClr val="4A86E8"/>
                </a:highlight>
              </a:rPr>
              <a:t>Tahapan Menentukan Bilangan Prima</a:t>
            </a:r>
            <a:r>
              <a:rPr lang="en" sz="4200" dirty="0"/>
              <a:t> sehingga nilai : P = 59 dan Q = 3271</a:t>
            </a:r>
            <a:endParaRPr sz="4200" u="sng" dirty="0">
              <a:solidFill>
                <a:schemeClr val="dk1"/>
              </a:solidFill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kombinasi (p dan q) terhadap informasi waktu adalah hasil kunci privat dari publik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645900" y="395619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#</a:t>
            </a:r>
            <a:r>
              <a:rPr lang="en" sz="1900" b="1">
                <a:solidFill>
                  <a:schemeClr val="dk2"/>
                </a:solidFill>
              </a:rPr>
              <a:t>Hasil_Tahapan_Pembangkitan_Kunci</a:t>
            </a:r>
            <a:endParaRPr sz="19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96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481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Oswald</vt:lpstr>
      <vt:lpstr>Average</vt:lpstr>
      <vt:lpstr>Slate</vt:lpstr>
      <vt:lpstr>Microsoft Visio Drawing</vt:lpstr>
      <vt:lpstr>Pembangkitan Kunci Privat Pada Enkripsi RSA Menggunakan Informasi Peranti</vt:lpstr>
      <vt:lpstr>Batas Atas Prima</vt:lpstr>
      <vt:lpstr>Eliminasi Angka Bukan Prima</vt:lpstr>
      <vt:lpstr>PlainText(m)</vt:lpstr>
      <vt:lpstr>#proses</vt:lpstr>
      <vt:lpstr>Pseudorandom (integerRange)</vt:lpstr>
      <vt:lpstr>P dan Q</vt:lpstr>
      <vt:lpstr>P dan Q - Semua Data Ke-X:  Contoh X = 13, Posisi p adalah HH * 4 dan q = ketentuan (K),  merupakan puncak pada Tahapan Menentukan Bilangan Prima sehingga nilai : P = 59 dan Q = 3271</vt:lpstr>
      <vt:lpstr>Focus kombinasi (p dan q) terhadap informasi waktu adalah hasil kunci privat dari publik</vt:lpstr>
      <vt:lpstr>Publik</vt:lpstr>
      <vt:lpstr>Pengujian</vt:lpstr>
      <vt:lpstr>Uji Pembangkitan Kunci ( entropi )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Pembangkitan Kunci Privat Pada Enkripsi RSA Menggunakan Informasi Peranti</dc:title>
  <cp:lastModifiedBy>Windows User</cp:lastModifiedBy>
  <cp:revision>15</cp:revision>
  <dcterms:modified xsi:type="dcterms:W3CDTF">2020-05-19T01:31:17Z</dcterms:modified>
</cp:coreProperties>
</file>