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24"/>
  </p:notesMasterIdLst>
  <p:sldIdLst>
    <p:sldId id="256" r:id="rId2"/>
    <p:sldId id="257" r:id="rId3"/>
    <p:sldId id="258" r:id="rId4"/>
    <p:sldId id="259" r:id="rId5"/>
    <p:sldId id="260" r:id="rId6"/>
    <p:sldId id="261" r:id="rId7"/>
    <p:sldId id="262" r:id="rId8"/>
    <p:sldId id="279" r:id="rId9"/>
    <p:sldId id="263" r:id="rId10"/>
    <p:sldId id="264" r:id="rId11"/>
    <p:sldId id="266" r:id="rId12"/>
    <p:sldId id="280" r:id="rId13"/>
    <p:sldId id="267" r:id="rId14"/>
    <p:sldId id="268" r:id="rId15"/>
    <p:sldId id="269" r:id="rId16"/>
    <p:sldId id="270" r:id="rId17"/>
    <p:sldId id="272" r:id="rId18"/>
    <p:sldId id="273" r:id="rId19"/>
    <p:sldId id="274" r:id="rId20"/>
    <p:sldId id="275" r:id="rId21"/>
    <p:sldId id="276" r:id="rId22"/>
    <p:sldId id="278" r:id="rId2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81" d="100"/>
          <a:sy n="81" d="100"/>
        </p:scale>
        <p:origin x="1459"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9812306-938E-4F34-BE25-5DEE810FBA34}" type="datetimeFigureOut">
              <a:rPr lang="en-IN" smtClean="0"/>
              <a:t>25-06-2022</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D53C1A8-8DA5-407D-A6EF-786EB01F6097}" type="slidenum">
              <a:rPr lang="en-IN" smtClean="0"/>
              <a:t>‹#›</a:t>
            </a:fld>
            <a:endParaRPr lang="en-IN"/>
          </a:p>
        </p:txBody>
      </p:sp>
    </p:spTree>
    <p:extLst>
      <p:ext uri="{BB962C8B-B14F-4D97-AF65-F5344CB8AC3E}">
        <p14:creationId xmlns:p14="http://schemas.microsoft.com/office/powerpoint/2010/main" val="780888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53C1A8-8DA5-407D-A6EF-786EB01F6097}" type="slidenum">
              <a:rPr lang="en-IN" smtClean="0"/>
              <a:t>3</a:t>
            </a:fld>
            <a:endParaRPr lang="en-IN"/>
          </a:p>
        </p:txBody>
      </p:sp>
    </p:spTree>
    <p:extLst>
      <p:ext uri="{BB962C8B-B14F-4D97-AF65-F5344CB8AC3E}">
        <p14:creationId xmlns:p14="http://schemas.microsoft.com/office/powerpoint/2010/main" val="174380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53C1A8-8DA5-407D-A6EF-786EB01F6097}" type="slidenum">
              <a:rPr lang="en-IN" smtClean="0"/>
              <a:t>4</a:t>
            </a:fld>
            <a:endParaRPr lang="en-IN"/>
          </a:p>
        </p:txBody>
      </p:sp>
    </p:spTree>
    <p:extLst>
      <p:ext uri="{BB962C8B-B14F-4D97-AF65-F5344CB8AC3E}">
        <p14:creationId xmlns:p14="http://schemas.microsoft.com/office/powerpoint/2010/main" val="17584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038C-02C3-165C-6F7A-826C15AB023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713BC5D7-D3C8-6566-1B9F-9F6848F953F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F96870-5CEE-041C-93ED-58E185B43965}"/>
              </a:ext>
            </a:extLst>
          </p:cNvPr>
          <p:cNvSpPr>
            <a:spLocks noGrp="1"/>
          </p:cNvSpPr>
          <p:nvPr>
            <p:ph type="dt" sz="half" idx="10"/>
          </p:nvPr>
        </p:nvSpPr>
        <p:spPr/>
        <p:txBody>
          <a:bodyPr/>
          <a:lstStyle/>
          <a:p>
            <a:fld id="{6C5861D1-A5E8-4B78-A6F5-3A8DD72D206B}" type="datetime1">
              <a:rPr lang="en-US" smtClean="0"/>
              <a:t>6/25/2022</a:t>
            </a:fld>
            <a:endParaRPr lang="en-US"/>
          </a:p>
        </p:txBody>
      </p:sp>
      <p:sp>
        <p:nvSpPr>
          <p:cNvPr id="5" name="Footer Placeholder 4">
            <a:extLst>
              <a:ext uri="{FF2B5EF4-FFF2-40B4-BE49-F238E27FC236}">
                <a16:creationId xmlns:a16="http://schemas.microsoft.com/office/drawing/2014/main" id="{C2858CEE-DF0C-ECB5-ECE4-D6E71E6C6F24}"/>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BBAC8538-32F5-1FE5-A632-C595E435B75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41444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B0A1-AE1F-EB6A-8569-AF1DE56618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A3EA09-3BBC-60BD-697B-4616DFF97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2B2AC-4A1F-2471-0F5B-37FCCB02D7D0}"/>
              </a:ext>
            </a:extLst>
          </p:cNvPr>
          <p:cNvSpPr>
            <a:spLocks noGrp="1"/>
          </p:cNvSpPr>
          <p:nvPr>
            <p:ph type="dt" sz="half" idx="10"/>
          </p:nvPr>
        </p:nvSpPr>
        <p:spPr/>
        <p:txBody>
          <a:bodyPr/>
          <a:lstStyle/>
          <a:p>
            <a:fld id="{3B37219A-3109-45ED-8CED-E25DFCC92664}" type="datetime1">
              <a:rPr lang="en-US" smtClean="0"/>
              <a:t>6/25/2022</a:t>
            </a:fld>
            <a:endParaRPr lang="en-US"/>
          </a:p>
        </p:txBody>
      </p:sp>
      <p:sp>
        <p:nvSpPr>
          <p:cNvPr id="5" name="Footer Placeholder 4">
            <a:extLst>
              <a:ext uri="{FF2B5EF4-FFF2-40B4-BE49-F238E27FC236}">
                <a16:creationId xmlns:a16="http://schemas.microsoft.com/office/drawing/2014/main" id="{04B557D1-F1B3-EB68-AE33-D5B6D9EF4729}"/>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E85390F9-3DCD-0F56-EA87-D5F9DE40ACE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65124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CEE2C-F587-56CE-E8C3-ED9BB885139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4AB1BF-1994-67B2-BFF5-F20501489BC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E55896-EFC5-7269-6359-39110F1EA945}"/>
              </a:ext>
            </a:extLst>
          </p:cNvPr>
          <p:cNvSpPr>
            <a:spLocks noGrp="1"/>
          </p:cNvSpPr>
          <p:nvPr>
            <p:ph type="dt" sz="half" idx="10"/>
          </p:nvPr>
        </p:nvSpPr>
        <p:spPr/>
        <p:txBody>
          <a:bodyPr/>
          <a:lstStyle/>
          <a:p>
            <a:fld id="{005D9358-394C-40EA-8A95-4E3D402BC36F}" type="datetime1">
              <a:rPr lang="en-US" smtClean="0"/>
              <a:t>6/25/2022</a:t>
            </a:fld>
            <a:endParaRPr lang="en-US"/>
          </a:p>
        </p:txBody>
      </p:sp>
      <p:sp>
        <p:nvSpPr>
          <p:cNvPr id="5" name="Footer Placeholder 4">
            <a:extLst>
              <a:ext uri="{FF2B5EF4-FFF2-40B4-BE49-F238E27FC236}">
                <a16:creationId xmlns:a16="http://schemas.microsoft.com/office/drawing/2014/main" id="{0DDB70AB-8B5D-7B6E-C44F-8BA85AE535D7}"/>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568337F5-574A-E52F-B4E6-D1E4D7429F52}"/>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2157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71E1-9327-01F0-59C0-F10E7A6856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0F50BE-45E1-6AE7-335B-51DC58335C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D4914C-518C-AF74-2BC2-B93A4956DABE}"/>
              </a:ext>
            </a:extLst>
          </p:cNvPr>
          <p:cNvSpPr>
            <a:spLocks noGrp="1"/>
          </p:cNvSpPr>
          <p:nvPr>
            <p:ph type="dt" sz="half" idx="10"/>
          </p:nvPr>
        </p:nvSpPr>
        <p:spPr/>
        <p:txBody>
          <a:bodyPr/>
          <a:lstStyle/>
          <a:p>
            <a:fld id="{45BCA2CD-AB4C-4551-9CFD-34BC92B0B980}" type="datetime1">
              <a:rPr lang="en-US" smtClean="0"/>
              <a:t>6/25/2022</a:t>
            </a:fld>
            <a:endParaRPr lang="en-US"/>
          </a:p>
        </p:txBody>
      </p:sp>
      <p:sp>
        <p:nvSpPr>
          <p:cNvPr id="5" name="Footer Placeholder 4">
            <a:extLst>
              <a:ext uri="{FF2B5EF4-FFF2-40B4-BE49-F238E27FC236}">
                <a16:creationId xmlns:a16="http://schemas.microsoft.com/office/drawing/2014/main" id="{F90DF599-3ACF-E215-9384-D839CC2C6974}"/>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046BD967-8C10-A5F2-E8D2-7A9818D8C09B}"/>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16374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3072-FA2E-57B0-9733-8F14EA7AE03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1E274A-F53A-9780-C2B5-18F334BF2E1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66D014-2FFF-7B29-422C-CF459951012E}"/>
              </a:ext>
            </a:extLst>
          </p:cNvPr>
          <p:cNvSpPr>
            <a:spLocks noGrp="1"/>
          </p:cNvSpPr>
          <p:nvPr>
            <p:ph type="dt" sz="half" idx="10"/>
          </p:nvPr>
        </p:nvSpPr>
        <p:spPr/>
        <p:txBody>
          <a:bodyPr/>
          <a:lstStyle/>
          <a:p>
            <a:fld id="{6D570DF7-4AD5-4873-AA0E-EEBDD71D6502}" type="datetime1">
              <a:rPr lang="en-US" smtClean="0"/>
              <a:t>6/25/2022</a:t>
            </a:fld>
            <a:endParaRPr lang="en-US"/>
          </a:p>
        </p:txBody>
      </p:sp>
      <p:sp>
        <p:nvSpPr>
          <p:cNvPr id="5" name="Footer Placeholder 4">
            <a:extLst>
              <a:ext uri="{FF2B5EF4-FFF2-40B4-BE49-F238E27FC236}">
                <a16:creationId xmlns:a16="http://schemas.microsoft.com/office/drawing/2014/main" id="{067546B8-25AF-16E6-CF89-042C7EB9A6E1}"/>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59B95BFE-54EB-9FEE-87DA-C5A5FA9983CD}"/>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462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762-162E-752B-A3A0-FBCE37BB28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59D4BF-6B17-9C8B-883C-B1FE63B2DCD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AE2380-E0CD-882D-A67A-878BBCAE9CE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0AD186-F277-F1B0-ECE1-BEE95E633D5B}"/>
              </a:ext>
            </a:extLst>
          </p:cNvPr>
          <p:cNvSpPr>
            <a:spLocks noGrp="1"/>
          </p:cNvSpPr>
          <p:nvPr>
            <p:ph type="dt" sz="half" idx="10"/>
          </p:nvPr>
        </p:nvSpPr>
        <p:spPr/>
        <p:txBody>
          <a:bodyPr/>
          <a:lstStyle/>
          <a:p>
            <a:fld id="{D36E6F41-9EF1-4FD3-A129-3FDCA99F99F7}" type="datetime1">
              <a:rPr lang="en-US" smtClean="0"/>
              <a:t>6/25/2022</a:t>
            </a:fld>
            <a:endParaRPr lang="en-US"/>
          </a:p>
        </p:txBody>
      </p:sp>
      <p:sp>
        <p:nvSpPr>
          <p:cNvPr id="6" name="Footer Placeholder 5">
            <a:extLst>
              <a:ext uri="{FF2B5EF4-FFF2-40B4-BE49-F238E27FC236}">
                <a16:creationId xmlns:a16="http://schemas.microsoft.com/office/drawing/2014/main" id="{7E387460-BFFF-AB61-3CAA-660A6617BF4C}"/>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7ECA1979-171C-5ADB-36FD-4B241249FDB9}"/>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3001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A93EA-717E-BE4C-5099-37BBC9472C4A}"/>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31A57E-94AF-D741-6587-58207139FE5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681BA34-DAC1-099E-E95F-C44C907C0A0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F2FE97-01D6-908C-0753-B7D4829DD08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FDA5485-E4EE-9F5C-836A-CACCDD4453C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EFFAF8-5C69-B084-9740-88786840D463}"/>
              </a:ext>
            </a:extLst>
          </p:cNvPr>
          <p:cNvSpPr>
            <a:spLocks noGrp="1"/>
          </p:cNvSpPr>
          <p:nvPr>
            <p:ph type="dt" sz="half" idx="10"/>
          </p:nvPr>
        </p:nvSpPr>
        <p:spPr/>
        <p:txBody>
          <a:bodyPr/>
          <a:lstStyle/>
          <a:p>
            <a:fld id="{8426BF58-21FF-402E-8AD2-66A083545C40}" type="datetime1">
              <a:rPr lang="en-US" smtClean="0"/>
              <a:t>6/25/2022</a:t>
            </a:fld>
            <a:endParaRPr lang="en-US"/>
          </a:p>
        </p:txBody>
      </p:sp>
      <p:sp>
        <p:nvSpPr>
          <p:cNvPr id="8" name="Footer Placeholder 7">
            <a:extLst>
              <a:ext uri="{FF2B5EF4-FFF2-40B4-BE49-F238E27FC236}">
                <a16:creationId xmlns:a16="http://schemas.microsoft.com/office/drawing/2014/main" id="{CDE51AFC-4E8F-E734-A553-5350DE4E440B}"/>
              </a:ext>
            </a:extLst>
          </p:cNvPr>
          <p:cNvSpPr>
            <a:spLocks noGrp="1"/>
          </p:cNvSpPr>
          <p:nvPr>
            <p:ph type="ftr" sz="quarter" idx="11"/>
          </p:nvPr>
        </p:nvSpPr>
        <p:spPr/>
        <p:txBody>
          <a:bodyPr/>
          <a:lstStyle/>
          <a:p>
            <a:r>
              <a:rPr lang="en-IN"/>
              <a:t>DEPARTMENT OF CSE</a:t>
            </a:r>
          </a:p>
        </p:txBody>
      </p:sp>
      <p:sp>
        <p:nvSpPr>
          <p:cNvPr id="9" name="Slide Number Placeholder 8">
            <a:extLst>
              <a:ext uri="{FF2B5EF4-FFF2-40B4-BE49-F238E27FC236}">
                <a16:creationId xmlns:a16="http://schemas.microsoft.com/office/drawing/2014/main" id="{4AEAE3A4-9450-803B-9B1D-2FB4ADAFD0BA}"/>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2816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AEE57-307D-8380-BFFA-CA20ABAFF5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13CE83-62C5-705C-B766-97EF31E50E98}"/>
              </a:ext>
            </a:extLst>
          </p:cNvPr>
          <p:cNvSpPr>
            <a:spLocks noGrp="1"/>
          </p:cNvSpPr>
          <p:nvPr>
            <p:ph type="dt" sz="half" idx="10"/>
          </p:nvPr>
        </p:nvSpPr>
        <p:spPr/>
        <p:txBody>
          <a:bodyPr/>
          <a:lstStyle/>
          <a:p>
            <a:fld id="{4406484C-3B8E-4072-BC25-8E4B7EC5EF87}" type="datetime1">
              <a:rPr lang="en-US" smtClean="0"/>
              <a:t>6/25/2022</a:t>
            </a:fld>
            <a:endParaRPr lang="en-US"/>
          </a:p>
        </p:txBody>
      </p:sp>
      <p:sp>
        <p:nvSpPr>
          <p:cNvPr id="4" name="Footer Placeholder 3">
            <a:extLst>
              <a:ext uri="{FF2B5EF4-FFF2-40B4-BE49-F238E27FC236}">
                <a16:creationId xmlns:a16="http://schemas.microsoft.com/office/drawing/2014/main" id="{307C5731-C05D-4781-EA0F-D792936056B9}"/>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69E798B5-282C-1CBC-B588-CE52AB0A63A7}"/>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02730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51E86-5EB6-30BC-A662-3912C1BBE564}"/>
              </a:ext>
            </a:extLst>
          </p:cNvPr>
          <p:cNvSpPr>
            <a:spLocks noGrp="1"/>
          </p:cNvSpPr>
          <p:nvPr>
            <p:ph type="dt" sz="half" idx="10"/>
          </p:nvPr>
        </p:nvSpPr>
        <p:spPr/>
        <p:txBody>
          <a:bodyPr/>
          <a:lstStyle/>
          <a:p>
            <a:fld id="{4BF63DAB-E6E3-4C89-8853-DD62FAEA8E60}" type="datetime1">
              <a:rPr lang="en-US" smtClean="0"/>
              <a:t>6/25/2022</a:t>
            </a:fld>
            <a:endParaRPr lang="en-US"/>
          </a:p>
        </p:txBody>
      </p:sp>
      <p:sp>
        <p:nvSpPr>
          <p:cNvPr id="3" name="Footer Placeholder 2">
            <a:extLst>
              <a:ext uri="{FF2B5EF4-FFF2-40B4-BE49-F238E27FC236}">
                <a16:creationId xmlns:a16="http://schemas.microsoft.com/office/drawing/2014/main" id="{30B43B8E-E8A2-B8DA-A9F1-44765F40730C}"/>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AEEE4296-EB26-B79B-D81A-DDC5F0A52EC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21013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E94F-C173-8710-4289-46D790C5F45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271372-BCEB-EB4E-E885-BB0D62A15A4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07F2F8-4FEF-7F5C-F88F-88F5491E29B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FF77348-1026-0E63-106C-5B61A2D25FAB}"/>
              </a:ext>
            </a:extLst>
          </p:cNvPr>
          <p:cNvSpPr>
            <a:spLocks noGrp="1"/>
          </p:cNvSpPr>
          <p:nvPr>
            <p:ph type="dt" sz="half" idx="10"/>
          </p:nvPr>
        </p:nvSpPr>
        <p:spPr/>
        <p:txBody>
          <a:bodyPr/>
          <a:lstStyle/>
          <a:p>
            <a:fld id="{B249B5CD-C6CB-40BD-9AB5-FFB99637B9F4}" type="datetime1">
              <a:rPr lang="en-US" smtClean="0"/>
              <a:t>6/25/2022</a:t>
            </a:fld>
            <a:endParaRPr lang="en-US"/>
          </a:p>
        </p:txBody>
      </p:sp>
      <p:sp>
        <p:nvSpPr>
          <p:cNvPr id="6" name="Footer Placeholder 5">
            <a:extLst>
              <a:ext uri="{FF2B5EF4-FFF2-40B4-BE49-F238E27FC236}">
                <a16:creationId xmlns:a16="http://schemas.microsoft.com/office/drawing/2014/main" id="{B57E9CC1-80B5-A2C3-A2F4-CDAA9858A532}"/>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4319EA0F-F158-E365-8C23-ADD9699E3ED4}"/>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19346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C194-EF75-313D-1FF3-6E240B0907B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20A19F-204D-2754-1D4B-30D3583B6A6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B7E9A8C1-6CFF-0A88-F039-1768EE6351C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36601A0-E61E-F20C-A19C-7F02408F7370}"/>
              </a:ext>
            </a:extLst>
          </p:cNvPr>
          <p:cNvSpPr>
            <a:spLocks noGrp="1"/>
          </p:cNvSpPr>
          <p:nvPr>
            <p:ph type="dt" sz="half" idx="10"/>
          </p:nvPr>
        </p:nvSpPr>
        <p:spPr/>
        <p:txBody>
          <a:bodyPr/>
          <a:lstStyle/>
          <a:p>
            <a:fld id="{D227ED9D-CBB0-449A-BB95-AC27D4ABBBA0}" type="datetime1">
              <a:rPr lang="en-US" smtClean="0"/>
              <a:t>6/25/2022</a:t>
            </a:fld>
            <a:endParaRPr lang="en-US"/>
          </a:p>
        </p:txBody>
      </p:sp>
      <p:sp>
        <p:nvSpPr>
          <p:cNvPr id="6" name="Footer Placeholder 5">
            <a:extLst>
              <a:ext uri="{FF2B5EF4-FFF2-40B4-BE49-F238E27FC236}">
                <a16:creationId xmlns:a16="http://schemas.microsoft.com/office/drawing/2014/main" id="{D8B97BB5-8D53-481D-55D6-97C969C947DA}"/>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DAEC5EF8-333F-02DD-A46D-B7B4912732CE}"/>
              </a:ext>
            </a:extLst>
          </p:cNvPr>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808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307B30-CFFB-C907-2D96-E4FC8B004EC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4128D4-5CE7-B272-3349-23CD0520CFF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94CEB7-1DD0-D6AF-C436-A2F2CAB4FD6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EE1B9B3-C787-4688-8B03-EB3BD82B80EF}" type="datetime1">
              <a:rPr lang="en-US" smtClean="0"/>
              <a:t>6/25/2022</a:t>
            </a:fld>
            <a:endParaRPr lang="en-US"/>
          </a:p>
        </p:txBody>
      </p:sp>
      <p:sp>
        <p:nvSpPr>
          <p:cNvPr id="5" name="Footer Placeholder 4">
            <a:extLst>
              <a:ext uri="{FF2B5EF4-FFF2-40B4-BE49-F238E27FC236}">
                <a16:creationId xmlns:a16="http://schemas.microsoft.com/office/drawing/2014/main" id="{0E118BFE-6792-0A94-E929-7FF8BF73362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IN"/>
              <a:t>DEPARTMENT OF CSE</a:t>
            </a:r>
          </a:p>
        </p:txBody>
      </p:sp>
      <p:sp>
        <p:nvSpPr>
          <p:cNvPr id="6" name="Slide Number Placeholder 5">
            <a:extLst>
              <a:ext uri="{FF2B5EF4-FFF2-40B4-BE49-F238E27FC236}">
                <a16:creationId xmlns:a16="http://schemas.microsoft.com/office/drawing/2014/main" id="{A07318CF-119D-37CB-43E1-8608EF25160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07837127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514600"/>
            <a:ext cx="7305173" cy="1380506"/>
          </a:xfrm>
          <a:prstGeom prst="rect">
            <a:avLst/>
          </a:prstGeom>
        </p:spPr>
        <p:txBody>
          <a:bodyPr vert="horz" wrap="square" lIns="0" tIns="33655" rIns="0" bIns="0" rtlCol="0">
            <a:spAutoFit/>
          </a:bodyPr>
          <a:lstStyle/>
          <a:p>
            <a:pPr marL="12065" marR="5080" indent="23495" algn="ctr">
              <a:lnSpc>
                <a:spcPts val="3450"/>
              </a:lnSpc>
              <a:spcBef>
                <a:spcPts val="265"/>
              </a:spcBef>
            </a:pPr>
            <a:r>
              <a:rPr sz="3200" b="1" spc="15" dirty="0">
                <a:solidFill>
                  <a:srgbClr val="000000"/>
                </a:solidFill>
                <a:latin typeface="Times New Roman" panose="02020603050405020304" pitchFamily="18" charset="0"/>
                <a:cs typeface="Times New Roman" panose="02020603050405020304" pitchFamily="18" charset="0"/>
              </a:rPr>
              <a:t>CREDIT </a:t>
            </a:r>
            <a:r>
              <a:rPr sz="3200" b="1" spc="20" dirty="0">
                <a:solidFill>
                  <a:srgbClr val="000000"/>
                </a:solidFill>
                <a:latin typeface="Times New Roman" panose="02020603050405020304" pitchFamily="18" charset="0"/>
                <a:cs typeface="Times New Roman" panose="02020603050405020304" pitchFamily="18" charset="0"/>
              </a:rPr>
              <a:t>CARD</a:t>
            </a:r>
            <a:r>
              <a:rPr lang="en-IN" sz="3200" b="1" spc="20" dirty="0">
                <a:solidFill>
                  <a:srgbClr val="000000"/>
                </a:solidFill>
                <a:latin typeface="Times New Roman" panose="02020603050405020304" pitchFamily="18" charset="0"/>
                <a:cs typeface="Times New Roman" panose="02020603050405020304" pitchFamily="18" charset="0"/>
              </a:rPr>
              <a:t> FRAUD DETECTION USING RANDOM FOREST ALGORITHM</a:t>
            </a:r>
            <a:endParaRPr sz="3200" b="1"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B64157CB-80F2-0D30-DCD2-AEE458607783}"/>
              </a:ext>
            </a:extLst>
          </p:cNvPr>
          <p:cNvSpPr>
            <a:spLocks noGrp="1"/>
          </p:cNvSpPr>
          <p:nvPr>
            <p:ph type="dt" sz="half" idx="10"/>
          </p:nvPr>
        </p:nvSpPr>
        <p:spPr/>
        <p:txBody>
          <a:bodyPr/>
          <a:lstStyle/>
          <a:p>
            <a:fld id="{9639064A-4B3D-49D5-9887-1E1B5B6363A5}" type="datetime1">
              <a:rPr lang="en-US" smtClean="0"/>
              <a:t>6/25/2022</a:t>
            </a:fld>
            <a:endParaRPr lang="en-US"/>
          </a:p>
        </p:txBody>
      </p:sp>
      <p:sp>
        <p:nvSpPr>
          <p:cNvPr id="3" name="object 3"/>
          <p:cNvSpPr txBox="1"/>
          <p:nvPr/>
        </p:nvSpPr>
        <p:spPr>
          <a:xfrm>
            <a:off x="5410200" y="4337306"/>
            <a:ext cx="4641850" cy="2167260"/>
          </a:xfrm>
          <a:prstGeom prst="rect">
            <a:avLst/>
          </a:prstGeom>
        </p:spPr>
        <p:txBody>
          <a:bodyPr vert="horz" wrap="square" lIns="0" tIns="12700" rIns="0" bIns="0" rtlCol="0">
            <a:spAutoFit/>
          </a:bodyPr>
          <a:lstStyle/>
          <a:p>
            <a:r>
              <a:rPr lang="en-US" sz="2400" dirty="0">
                <a:latin typeface="Times New Roman" pitchFamily="18" charset="0"/>
                <a:cs typeface="Times New Roman" pitchFamily="18" charset="0"/>
              </a:rPr>
              <a:t>Presented By</a:t>
            </a:r>
          </a:p>
          <a:p>
            <a:endParaRPr lang="en-US" dirty="0">
              <a:latin typeface="Times New Roman" pitchFamily="18" charset="0"/>
              <a:cs typeface="Times New Roman" pitchFamily="18" charset="0"/>
            </a:endParaRPr>
          </a:p>
          <a:p>
            <a:r>
              <a:rPr lang="en-US" sz="2000" dirty="0">
                <a:latin typeface="Times New Roman" pitchFamily="18" charset="0"/>
                <a:cs typeface="Times New Roman" pitchFamily="18" charset="0"/>
              </a:rPr>
              <a:t>P. </a:t>
            </a:r>
            <a:r>
              <a:rPr lang="en-US" sz="2000" dirty="0" err="1">
                <a:latin typeface="Times New Roman" pitchFamily="18" charset="0"/>
                <a:cs typeface="Times New Roman" pitchFamily="18" charset="0"/>
              </a:rPr>
              <a:t>Sravana</a:t>
            </a:r>
            <a:r>
              <a:rPr lang="en-US" sz="2000" dirty="0">
                <a:latin typeface="Times New Roman" pitchFamily="18" charset="0"/>
                <a:cs typeface="Times New Roman" pitchFamily="18" charset="0"/>
              </a:rPr>
              <a:t> Gowri	 18NG1A0533</a:t>
            </a:r>
          </a:p>
          <a:p>
            <a:r>
              <a:rPr lang="en-US" sz="2000" dirty="0">
                <a:latin typeface="Times New Roman" pitchFamily="18" charset="0"/>
                <a:cs typeface="Times New Roman" pitchFamily="18" charset="0"/>
              </a:rPr>
              <a:t>V. </a:t>
            </a:r>
            <a:r>
              <a:rPr lang="en-US" sz="2000" dirty="0" err="1">
                <a:latin typeface="Times New Roman" pitchFamily="18" charset="0"/>
                <a:cs typeface="Times New Roman" pitchFamily="18" charset="0"/>
              </a:rPr>
              <a:t>Yogna</a:t>
            </a:r>
            <a:r>
              <a:rPr lang="en-US" sz="2000" dirty="0">
                <a:latin typeface="Times New Roman" pitchFamily="18" charset="0"/>
                <a:cs typeface="Times New Roman" pitchFamily="18" charset="0"/>
              </a:rPr>
              <a:t> Sri          18NG1A0552</a:t>
            </a:r>
          </a:p>
          <a:p>
            <a:r>
              <a:rPr lang="en-US" sz="2000" dirty="0">
                <a:latin typeface="Times New Roman" pitchFamily="18" charset="0"/>
                <a:cs typeface="Times New Roman" pitchFamily="18" charset="0"/>
              </a:rPr>
              <a:t>P. </a:t>
            </a:r>
            <a:r>
              <a:rPr lang="en-US" sz="2000" dirty="0" err="1">
                <a:latin typeface="Times New Roman" pitchFamily="18" charset="0"/>
                <a:cs typeface="Times New Roman" pitchFamily="18" charset="0"/>
              </a:rPr>
              <a:t>Sathvika</a:t>
            </a:r>
            <a:r>
              <a:rPr lang="en-US" sz="2000" dirty="0">
                <a:latin typeface="Times New Roman" pitchFamily="18" charset="0"/>
                <a:cs typeface="Times New Roman" pitchFamily="18" charset="0"/>
              </a:rPr>
              <a:t>             18NG1A0537</a:t>
            </a:r>
          </a:p>
          <a:p>
            <a:r>
              <a:rPr lang="en-US" sz="2000" dirty="0">
                <a:latin typeface="Times New Roman" pitchFamily="18" charset="0"/>
                <a:cs typeface="Times New Roman" pitchFamily="18" charset="0"/>
              </a:rPr>
              <a:t>Y. </a:t>
            </a:r>
            <a:r>
              <a:rPr lang="en-US" sz="2000" dirty="0" err="1">
                <a:latin typeface="Times New Roman" pitchFamily="18" charset="0"/>
                <a:cs typeface="Times New Roman" pitchFamily="18" charset="0"/>
              </a:rPr>
              <a:t>Sathvik</a:t>
            </a:r>
            <a:r>
              <a:rPr lang="en-US" sz="2000" dirty="0">
                <a:latin typeface="Times New Roman" pitchFamily="18" charset="0"/>
                <a:cs typeface="Times New Roman" pitchFamily="18" charset="0"/>
              </a:rPr>
              <a:t>              18NG1A0557</a:t>
            </a:r>
          </a:p>
          <a:p>
            <a:pPr algn="ctr">
              <a:lnSpc>
                <a:spcPct val="100000"/>
              </a:lnSpc>
              <a:spcBef>
                <a:spcPts val="5"/>
              </a:spcBef>
            </a:pPr>
            <a:endParaRPr sz="1800" dirty="0">
              <a:latin typeface="Times New Roman"/>
              <a:cs typeface="Times New Roman"/>
            </a:endParaRPr>
          </a:p>
        </p:txBody>
      </p:sp>
      <p:sp>
        <p:nvSpPr>
          <p:cNvPr id="4" name="object 4"/>
          <p:cNvSpPr txBox="1"/>
          <p:nvPr/>
        </p:nvSpPr>
        <p:spPr>
          <a:xfrm>
            <a:off x="533400" y="4337307"/>
            <a:ext cx="4711700" cy="1924245"/>
          </a:xfrm>
          <a:prstGeom prst="rect">
            <a:avLst/>
          </a:prstGeom>
        </p:spPr>
        <p:txBody>
          <a:bodyPr vert="horz" wrap="square" lIns="0" tIns="15875" rIns="0" bIns="0" rtlCol="0">
            <a:spAutoFit/>
          </a:bodyPr>
          <a:lstStyle/>
          <a:p>
            <a:r>
              <a:rPr lang="en-US" sz="2400" dirty="0">
                <a:latin typeface="Times New Roman" panose="02020603050405020304" pitchFamily="18" charset="0"/>
                <a:cs typeface="Times New Roman" panose="02020603050405020304" pitchFamily="18" charset="0"/>
              </a:rPr>
              <a:t>Under the Guidance of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Mr. Ch. </a:t>
            </a:r>
            <a:r>
              <a:rPr lang="en-US" sz="2000" dirty="0" err="1">
                <a:latin typeface="Times New Roman" panose="02020603050405020304" pitchFamily="18" charset="0"/>
                <a:cs typeface="Times New Roman" panose="02020603050405020304" pitchFamily="18" charset="0"/>
              </a:rPr>
              <a:t>Phani</a:t>
            </a:r>
            <a:r>
              <a:rPr lang="en-US" sz="2000" dirty="0">
                <a:latin typeface="Times New Roman" panose="02020603050405020304" pitchFamily="18" charset="0"/>
                <a:cs typeface="Times New Roman" panose="02020603050405020304" pitchFamily="18" charset="0"/>
              </a:rPr>
              <a:t> Kumar, </a:t>
            </a:r>
            <a:r>
              <a:rPr lang="en-US" sz="1600" dirty="0" err="1">
                <a:latin typeface="Times New Roman" panose="02020603050405020304" pitchFamily="18" charset="0"/>
                <a:cs typeface="Times New Roman" panose="02020603050405020304" pitchFamily="18" charset="0"/>
              </a:rPr>
              <a:t>M.Tech</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Assistant Professor</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5C2E3AF-B073-B5F6-A2B7-499D308A5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696094"/>
            <a:ext cx="6096000" cy="1117460"/>
          </a:xfrm>
          <a:prstGeom prst="rect">
            <a:avLst/>
          </a:prstGeom>
        </p:spPr>
      </p:pic>
      <p:sp>
        <p:nvSpPr>
          <p:cNvPr id="5" name="Footer Placeholder 4">
            <a:extLst>
              <a:ext uri="{FF2B5EF4-FFF2-40B4-BE49-F238E27FC236}">
                <a16:creationId xmlns:a16="http://schemas.microsoft.com/office/drawing/2014/main" id="{12EC162D-F0FE-4FF1-BB6B-02DE859E779B}"/>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80418406-2D21-2038-E154-08BAE1926830}"/>
              </a:ext>
            </a:extLst>
          </p:cNvPr>
          <p:cNvSpPr>
            <a:spLocks noGrp="1"/>
          </p:cNvSpPr>
          <p:nvPr>
            <p:ph type="sldNum" sz="quarter" idx="12"/>
          </p:nvPr>
        </p:nvSpPr>
        <p:spPr/>
        <p:txBody>
          <a:bodyPr/>
          <a:lstStyle/>
          <a:p>
            <a:fld id="{B6F15528-21DE-4FAA-801E-634DDDAF4B2B}"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7261" y="651743"/>
            <a:ext cx="7249478" cy="509114"/>
          </a:xfrm>
          <a:prstGeom prst="rect">
            <a:avLst/>
          </a:prstGeom>
        </p:spPr>
        <p:txBody>
          <a:bodyPr vert="horz" wrap="square" lIns="0" tIns="16510" rIns="0" bIns="0" rtlCol="0">
            <a:spAutoFit/>
          </a:bodyPr>
          <a:lstStyle/>
          <a:p>
            <a:pPr marL="12700" algn="ctr">
              <a:lnSpc>
                <a:spcPct val="100000"/>
              </a:lnSpc>
              <a:spcBef>
                <a:spcPts val="130"/>
              </a:spcBef>
            </a:pPr>
            <a:r>
              <a:rPr sz="3200" b="1" spc="5" dirty="0">
                <a:latin typeface="Times New Roman" panose="02020603050405020304" pitchFamily="18" charset="0"/>
                <a:cs typeface="Times New Roman" panose="02020603050405020304" pitchFamily="18" charset="0"/>
              </a:rPr>
              <a:t>REQUIREMENT</a:t>
            </a:r>
            <a:r>
              <a:rPr lang="en-IN" sz="3200" b="1" spc="5" dirty="0">
                <a:latin typeface="Times New Roman" panose="02020603050405020304" pitchFamily="18" charset="0"/>
                <a:cs typeface="Times New Roman" panose="02020603050405020304" pitchFamily="18" charset="0"/>
              </a:rPr>
              <a:t> </a:t>
            </a:r>
            <a:r>
              <a:rPr sz="3200" b="1" spc="5" dirty="0">
                <a:latin typeface="Times New Roman" panose="02020603050405020304" pitchFamily="18" charset="0"/>
                <a:cs typeface="Times New Roman" panose="02020603050405020304" pitchFamily="18" charset="0"/>
              </a:rPr>
              <a:t>SPECIFICATION</a:t>
            </a:r>
          </a:p>
        </p:txBody>
      </p:sp>
      <p:sp>
        <p:nvSpPr>
          <p:cNvPr id="12" name="Date Placeholder 11">
            <a:extLst>
              <a:ext uri="{FF2B5EF4-FFF2-40B4-BE49-F238E27FC236}">
                <a16:creationId xmlns:a16="http://schemas.microsoft.com/office/drawing/2014/main" id="{13DB7334-1350-94DB-DE47-ACB51ADAADC7}"/>
              </a:ext>
            </a:extLst>
          </p:cNvPr>
          <p:cNvSpPr>
            <a:spLocks noGrp="1"/>
          </p:cNvSpPr>
          <p:nvPr>
            <p:ph type="dt" sz="half" idx="10"/>
          </p:nvPr>
        </p:nvSpPr>
        <p:spPr/>
        <p:txBody>
          <a:bodyPr/>
          <a:lstStyle/>
          <a:p>
            <a:fld id="{CC970319-A60F-4B16-A766-C314F1EB13B7}" type="datetime1">
              <a:rPr lang="en-US" smtClean="0"/>
              <a:t>6/25/2022</a:t>
            </a:fld>
            <a:endParaRPr lang="en-US" dirty="0"/>
          </a:p>
        </p:txBody>
      </p:sp>
      <p:sp>
        <p:nvSpPr>
          <p:cNvPr id="9" name="TextBox 8">
            <a:extLst>
              <a:ext uri="{FF2B5EF4-FFF2-40B4-BE49-F238E27FC236}">
                <a16:creationId xmlns:a16="http://schemas.microsoft.com/office/drawing/2014/main" id="{AE99FE16-A1AF-A466-5F43-EC2B5FCBF2CB}"/>
              </a:ext>
            </a:extLst>
          </p:cNvPr>
          <p:cNvSpPr txBox="1"/>
          <p:nvPr/>
        </p:nvSpPr>
        <p:spPr>
          <a:xfrm>
            <a:off x="628650" y="1573023"/>
            <a:ext cx="5391150" cy="2954655"/>
          </a:xfrm>
          <a:prstGeom prst="rect">
            <a:avLst/>
          </a:prstGeom>
          <a:noFill/>
        </p:spPr>
        <p:txBody>
          <a:bodyPr wrap="square" rtlCol="0">
            <a:spAutoFit/>
          </a:bodyPr>
          <a:lstStyle/>
          <a:p>
            <a:pPr marL="285750" indent="-285750">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 </a:t>
            </a:r>
            <a:r>
              <a:rPr lang="en-IN" sz="3000" b="1" dirty="0">
                <a:latin typeface="Times New Roman" panose="02020603050405020304" pitchFamily="18" charset="0"/>
                <a:cs typeface="Times New Roman" panose="02020603050405020304" pitchFamily="18" charset="0"/>
              </a:rPr>
              <a:t>Software and Packages :</a:t>
            </a:r>
          </a:p>
          <a:p>
            <a:pPr marL="742950" lvl="1" indent="-28575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Programming Language : Python </a:t>
            </a:r>
          </a:p>
          <a:p>
            <a:pPr marL="742950" lvl="1" indent="-28575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Python IDLE 3.7 or more </a:t>
            </a:r>
          </a:p>
          <a:p>
            <a:pPr marL="742950" lvl="1" indent="-28575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Matplotlib</a:t>
            </a:r>
          </a:p>
          <a:p>
            <a:pPr marL="742950" lvl="1" indent="-285750">
              <a:buFont typeface="Wingdings" panose="05000000000000000000" pitchFamily="2" charset="2"/>
              <a:buChar char="Ø"/>
            </a:pPr>
            <a:r>
              <a:rPr lang="en-IN" sz="2600" dirty="0" err="1">
                <a:latin typeface="Times New Roman" panose="02020603050405020304" pitchFamily="18" charset="0"/>
                <a:cs typeface="Times New Roman" panose="02020603050405020304" pitchFamily="18" charset="0"/>
              </a:rPr>
              <a:t>Numpy</a:t>
            </a:r>
            <a:endParaRPr lang="en-IN" sz="26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Pandas</a:t>
            </a:r>
          </a:p>
          <a:p>
            <a:pPr marL="742950" lvl="1" indent="-285750">
              <a:buFont typeface="Wingdings" panose="05000000000000000000" pitchFamily="2" charset="2"/>
              <a:buChar char="Ø"/>
            </a:pPr>
            <a:r>
              <a:rPr lang="en-IN" sz="2600" dirty="0" err="1">
                <a:latin typeface="Times New Roman" panose="02020603050405020304" pitchFamily="18" charset="0"/>
                <a:cs typeface="Times New Roman" panose="02020603050405020304" pitchFamily="18" charset="0"/>
              </a:rPr>
              <a:t>sklearn</a:t>
            </a:r>
            <a:endParaRPr lang="en-IN" sz="2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F0BDDE1-F5A7-CEF4-8C28-A78253A905B4}"/>
              </a:ext>
            </a:extLst>
          </p:cNvPr>
          <p:cNvSpPr txBox="1"/>
          <p:nvPr/>
        </p:nvSpPr>
        <p:spPr>
          <a:xfrm>
            <a:off x="628650" y="4724400"/>
            <a:ext cx="4248150" cy="1754326"/>
          </a:xfrm>
          <a:prstGeom prst="rect">
            <a:avLst/>
          </a:prstGeom>
          <a:noFill/>
        </p:spPr>
        <p:txBody>
          <a:bodyPr wrap="square" rtlCol="0">
            <a:spAutoFit/>
          </a:bodyPr>
          <a:lstStyle/>
          <a:p>
            <a:pPr marL="342900" indent="-342900">
              <a:buFont typeface="Wingdings" panose="05000000000000000000" pitchFamily="2" charset="2"/>
              <a:buChar char="Ø"/>
            </a:pPr>
            <a:r>
              <a:rPr lang="en-IN" sz="3000" b="1" dirty="0">
                <a:latin typeface="Times New Roman" panose="02020603050405020304" pitchFamily="18" charset="0"/>
                <a:cs typeface="Times New Roman" panose="02020603050405020304" pitchFamily="18" charset="0"/>
              </a:rPr>
              <a:t>Hardware:</a:t>
            </a:r>
          </a:p>
          <a:p>
            <a:pPr marL="800100" lvl="1" indent="-342900">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Operating System: Windows 10 or more, </a:t>
            </a:r>
            <a:r>
              <a:rPr lang="en-IN" sz="2600" dirty="0" err="1">
                <a:latin typeface="Times New Roman" panose="02020603050405020304" pitchFamily="18" charset="0"/>
                <a:cs typeface="Times New Roman" panose="02020603050405020304" pitchFamily="18" charset="0"/>
              </a:rPr>
              <a:t>linux</a:t>
            </a:r>
            <a:endParaRPr lang="en-IN" sz="2600" dirty="0">
              <a:latin typeface="Times New Roman" panose="02020603050405020304" pitchFamily="18" charset="0"/>
              <a:cs typeface="Times New Roman" panose="02020603050405020304" pitchFamily="18" charset="0"/>
            </a:endParaRPr>
          </a:p>
        </p:txBody>
      </p:sp>
      <p:sp>
        <p:nvSpPr>
          <p:cNvPr id="14" name="Footer Placeholder 13">
            <a:extLst>
              <a:ext uri="{FF2B5EF4-FFF2-40B4-BE49-F238E27FC236}">
                <a16:creationId xmlns:a16="http://schemas.microsoft.com/office/drawing/2014/main" id="{572E3D73-A49F-354A-6AA2-3493D7EA0EA8}"/>
              </a:ext>
            </a:extLst>
          </p:cNvPr>
          <p:cNvSpPr>
            <a:spLocks noGrp="1"/>
          </p:cNvSpPr>
          <p:nvPr>
            <p:ph type="ftr" sz="quarter" idx="11"/>
          </p:nvPr>
        </p:nvSpPr>
        <p:spPr/>
        <p:txBody>
          <a:bodyPr/>
          <a:lstStyle/>
          <a:p>
            <a:r>
              <a:rPr lang="en-IN"/>
              <a:t>DEPARTMENT OF CSE</a:t>
            </a:r>
          </a:p>
        </p:txBody>
      </p:sp>
      <p:sp>
        <p:nvSpPr>
          <p:cNvPr id="15" name="Slide Number Placeholder 14">
            <a:extLst>
              <a:ext uri="{FF2B5EF4-FFF2-40B4-BE49-F238E27FC236}">
                <a16:creationId xmlns:a16="http://schemas.microsoft.com/office/drawing/2014/main" id="{1832FE6B-95AA-7B4B-3D4E-DEC0D5F30D61}"/>
              </a:ext>
            </a:extLst>
          </p:cNvPr>
          <p:cNvSpPr>
            <a:spLocks noGrp="1"/>
          </p:cNvSpPr>
          <p:nvPr>
            <p:ph type="sldNum" sz="quarter" idx="12"/>
          </p:nvPr>
        </p:nvSpPr>
        <p:spPr/>
        <p:txBody>
          <a:bodyPr/>
          <a:lstStyle/>
          <a:p>
            <a:fld id="{B6F15528-21DE-4FAA-801E-634DDDAF4B2B}"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517267"/>
            <a:ext cx="2667000" cy="570028"/>
          </a:xfrm>
          <a:prstGeom prst="rect">
            <a:avLst/>
          </a:prstGeom>
        </p:spPr>
        <p:txBody>
          <a:bodyPr vert="horz" wrap="square" lIns="0" tIns="15875" rIns="0" bIns="0" rtlCol="0">
            <a:spAutoFit/>
          </a:bodyPr>
          <a:lstStyle/>
          <a:p>
            <a:pPr marL="12700" algn="ctr">
              <a:lnSpc>
                <a:spcPct val="100000"/>
              </a:lnSpc>
              <a:spcBef>
                <a:spcPts val="125"/>
              </a:spcBef>
            </a:pPr>
            <a:r>
              <a:rPr sz="3600" b="1" spc="100" dirty="0">
                <a:latin typeface="Times New Roman" panose="02020603050405020304" pitchFamily="18" charset="0"/>
                <a:cs typeface="Times New Roman" panose="02020603050405020304" pitchFamily="18" charset="0"/>
              </a:rPr>
              <a:t>M</a:t>
            </a:r>
            <a:r>
              <a:rPr sz="3600" b="1" spc="30" dirty="0">
                <a:latin typeface="Times New Roman" panose="02020603050405020304" pitchFamily="18" charset="0"/>
                <a:cs typeface="Times New Roman" panose="02020603050405020304" pitchFamily="18" charset="0"/>
              </a:rPr>
              <a:t>ODU</a:t>
            </a:r>
            <a:r>
              <a:rPr sz="3600" b="1" spc="35" dirty="0">
                <a:latin typeface="Times New Roman" panose="02020603050405020304" pitchFamily="18" charset="0"/>
                <a:cs typeface="Times New Roman" panose="02020603050405020304" pitchFamily="18" charset="0"/>
              </a:rPr>
              <a:t>LE</a:t>
            </a:r>
            <a:r>
              <a:rPr sz="3600" b="1" spc="10" dirty="0">
                <a:latin typeface="Times New Roman" panose="02020603050405020304" pitchFamily="18" charset="0"/>
                <a:cs typeface="Times New Roman" panose="02020603050405020304" pitchFamily="18" charset="0"/>
              </a:rPr>
              <a:t>S</a:t>
            </a:r>
          </a:p>
        </p:txBody>
      </p:sp>
      <p:sp>
        <p:nvSpPr>
          <p:cNvPr id="4" name="Date Placeholder 3">
            <a:extLst>
              <a:ext uri="{FF2B5EF4-FFF2-40B4-BE49-F238E27FC236}">
                <a16:creationId xmlns:a16="http://schemas.microsoft.com/office/drawing/2014/main" id="{48314DE0-AFF3-3032-A17F-183B011F5E04}"/>
              </a:ext>
            </a:extLst>
          </p:cNvPr>
          <p:cNvSpPr>
            <a:spLocks noGrp="1"/>
          </p:cNvSpPr>
          <p:nvPr>
            <p:ph type="dt" sz="half" idx="10"/>
          </p:nvPr>
        </p:nvSpPr>
        <p:spPr/>
        <p:txBody>
          <a:bodyPr/>
          <a:lstStyle/>
          <a:p>
            <a:fld id="{5654FDFF-FC50-492E-B0CA-6A25F196155D}" type="datetime1">
              <a:rPr lang="en-US" smtClean="0"/>
              <a:t>6/25/2022</a:t>
            </a:fld>
            <a:endParaRPr lang="en-US"/>
          </a:p>
        </p:txBody>
      </p:sp>
      <p:sp>
        <p:nvSpPr>
          <p:cNvPr id="3" name="object 3"/>
          <p:cNvSpPr txBox="1"/>
          <p:nvPr/>
        </p:nvSpPr>
        <p:spPr>
          <a:xfrm>
            <a:off x="762000" y="1447800"/>
            <a:ext cx="4572000" cy="2733761"/>
          </a:xfrm>
          <a:prstGeom prst="rect">
            <a:avLst/>
          </a:prstGeom>
        </p:spPr>
        <p:txBody>
          <a:bodyPr vert="horz" wrap="square" lIns="0" tIns="14604" rIns="0" bIns="0" rtlCol="0">
            <a:spAutoFit/>
          </a:bodyPr>
          <a:lstStyle/>
          <a:p>
            <a:r>
              <a:rPr lang="en-US" sz="130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US" sz="1100" b="1" dirty="0">
                <a:effectLst/>
                <a:latin typeface="Times New Roman" panose="02020603050405020304" pitchFamily="18" charset="0"/>
                <a:ea typeface="Times New Roman" panose="02020603050405020304" pitchFamily="18" charset="0"/>
              </a:rPr>
              <a:t> </a:t>
            </a:r>
            <a:r>
              <a:rPr lang="en-US" sz="2400" spc="-15" dirty="0">
                <a:latin typeface="Times New Roman" panose="02020603050405020304" pitchFamily="18" charset="0"/>
                <a:ea typeface="Times New Roman" panose="02020603050405020304" pitchFamily="18" charset="0"/>
              </a:rPr>
              <a:t>1.  U</a:t>
            </a:r>
            <a:r>
              <a:rPr lang="en-US" sz="2400" spc="-15" dirty="0">
                <a:effectLst/>
                <a:latin typeface="Times New Roman" panose="02020603050405020304" pitchFamily="18" charset="0"/>
                <a:ea typeface="Times New Roman" panose="02020603050405020304" pitchFamily="18" charset="0"/>
              </a:rPr>
              <a:t>pload credit Card Data</a:t>
            </a:r>
            <a:endParaRPr lang="en-IN" sz="2400" dirty="0">
              <a:latin typeface="Times New Roman" panose="02020603050405020304" pitchFamily="18" charset="0"/>
              <a:ea typeface="Times New Roman" panose="02020603050405020304" pitchFamily="18" charset="0"/>
            </a:endParaRPr>
          </a:p>
          <a:p>
            <a:pPr lvl="0">
              <a:lnSpc>
                <a:spcPct val="150000"/>
              </a:lnSpc>
              <a:buSzPts val="1200"/>
              <a:tabLst>
                <a:tab pos="886460" algn="l"/>
                <a:tab pos="887095" algn="l"/>
              </a:tabLst>
            </a:pPr>
            <a:r>
              <a:rPr lang="en-IN" sz="2400" spc="-15" dirty="0">
                <a:effectLst/>
                <a:latin typeface="Times New Roman" panose="02020603050405020304" pitchFamily="18" charset="0"/>
                <a:ea typeface="Times New Roman" panose="02020603050405020304" pitchFamily="18" charset="0"/>
              </a:rPr>
              <a:t>2.</a:t>
            </a:r>
            <a:r>
              <a:rPr lang="en-IN" sz="2400" spc="-15" dirty="0">
                <a:latin typeface="Times New Roman" panose="02020603050405020304" pitchFamily="18" charset="0"/>
                <a:ea typeface="Times New Roman" panose="02020603050405020304" pitchFamily="18" charset="0"/>
              </a:rPr>
              <a:t>  </a:t>
            </a:r>
            <a:r>
              <a:rPr lang="en-US" sz="2400" spc="-15" dirty="0">
                <a:effectLst/>
                <a:latin typeface="Times New Roman" panose="02020603050405020304" pitchFamily="18" charset="0"/>
                <a:ea typeface="Times New Roman" panose="02020603050405020304" pitchFamily="18" charset="0"/>
              </a:rPr>
              <a:t>Generate Train and Test Model</a:t>
            </a:r>
            <a:endParaRPr lang="en-IN" sz="2400" spc="-15" dirty="0">
              <a:latin typeface="Times New Roman" panose="02020603050405020304" pitchFamily="18" charset="0"/>
              <a:ea typeface="Times New Roman" panose="02020603050405020304" pitchFamily="18" charset="0"/>
            </a:endParaRPr>
          </a:p>
          <a:p>
            <a:pPr lvl="0">
              <a:lnSpc>
                <a:spcPct val="150000"/>
              </a:lnSpc>
              <a:spcBef>
                <a:spcPts val="5"/>
              </a:spcBef>
              <a:spcAft>
                <a:spcPts val="0"/>
              </a:spcAft>
              <a:buSzPts val="1200"/>
              <a:tabLst>
                <a:tab pos="886460" algn="l"/>
                <a:tab pos="887095" algn="l"/>
              </a:tabLst>
            </a:pPr>
            <a:r>
              <a:rPr lang="en-US" sz="2400" spc="-15" dirty="0">
                <a:effectLst/>
                <a:latin typeface="Times New Roman" panose="02020603050405020304" pitchFamily="18" charset="0"/>
                <a:ea typeface="Times New Roman" panose="02020603050405020304" pitchFamily="18" charset="0"/>
              </a:rPr>
              <a:t>3.  Run Random Forest Algorithm</a:t>
            </a:r>
            <a:endParaRPr lang="en-IN" sz="2400" spc="-15" dirty="0">
              <a:latin typeface="Times New Roman" panose="02020603050405020304" pitchFamily="18" charset="0"/>
              <a:ea typeface="Times New Roman" panose="02020603050405020304" pitchFamily="18" charset="0"/>
            </a:endParaRPr>
          </a:p>
          <a:p>
            <a:pPr lvl="0">
              <a:lnSpc>
                <a:spcPct val="150000"/>
              </a:lnSpc>
              <a:spcBef>
                <a:spcPts val="5"/>
              </a:spcBef>
              <a:spcAft>
                <a:spcPts val="0"/>
              </a:spcAft>
              <a:buSzPts val="1200"/>
              <a:tabLst>
                <a:tab pos="886460" algn="l"/>
                <a:tab pos="887095" algn="l"/>
              </a:tabLst>
            </a:pPr>
            <a:r>
              <a:rPr lang="en-US" sz="2400" spc="-15" dirty="0">
                <a:effectLst/>
                <a:latin typeface="Times New Roman" panose="02020603050405020304" pitchFamily="18" charset="0"/>
                <a:ea typeface="Times New Roman" panose="02020603050405020304" pitchFamily="18" charset="0"/>
              </a:rPr>
              <a:t>4.  Detect fraud from the data</a:t>
            </a:r>
            <a:endParaRPr lang="en-IN" sz="2400" spc="-15" dirty="0">
              <a:effectLst/>
              <a:latin typeface="Times New Roman" panose="02020603050405020304" pitchFamily="18" charset="0"/>
              <a:ea typeface="Times New Roman" panose="02020603050405020304" pitchFamily="18" charset="0"/>
            </a:endParaRPr>
          </a:p>
          <a:p>
            <a:pPr>
              <a:lnSpc>
                <a:spcPct val="150000"/>
              </a:lnSpc>
            </a:pPr>
            <a:r>
              <a:rPr lang="en-US" sz="2400" dirty="0">
                <a:effectLst/>
                <a:latin typeface="Times New Roman" panose="02020603050405020304" pitchFamily="18" charset="0"/>
                <a:ea typeface="Times New Roman" panose="02020603050405020304" pitchFamily="18" charset="0"/>
              </a:rPr>
              <a:t> </a:t>
            </a:r>
            <a:r>
              <a:rPr lang="en-IN" sz="2400" dirty="0">
                <a:latin typeface="Times New Roman" panose="02020603050405020304" pitchFamily="18" charset="0"/>
                <a:ea typeface="Times New Roman" panose="02020603050405020304" pitchFamily="18" charset="0"/>
              </a:rPr>
              <a:t>5. </a:t>
            </a:r>
            <a:r>
              <a:rPr lang="en-US" sz="2400" spc="-15" dirty="0">
                <a:effectLst/>
                <a:latin typeface="Times New Roman" panose="02020603050405020304" pitchFamily="18" charset="0"/>
                <a:ea typeface="Times New Roman" panose="02020603050405020304" pitchFamily="18" charset="0"/>
              </a:rPr>
              <a:t>Visualization graph</a:t>
            </a:r>
            <a:endParaRPr lang="en-IN" sz="2400" spc="-15" dirty="0">
              <a:effectLst/>
              <a:latin typeface="Times New Roman" panose="02020603050405020304" pitchFamily="18" charset="0"/>
              <a:ea typeface="Times New Roman" panose="02020603050405020304" pitchFamily="18" charset="0"/>
            </a:endParaRPr>
          </a:p>
        </p:txBody>
      </p:sp>
      <p:sp>
        <p:nvSpPr>
          <p:cNvPr id="5" name="Footer Placeholder 4">
            <a:extLst>
              <a:ext uri="{FF2B5EF4-FFF2-40B4-BE49-F238E27FC236}">
                <a16:creationId xmlns:a16="http://schemas.microsoft.com/office/drawing/2014/main" id="{41962D91-F6B3-1EE8-9131-1BD61FEAA4AE}"/>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9A7BC404-EE10-8BA0-455C-59C5A3018875}"/>
              </a:ext>
            </a:extLst>
          </p:cNvPr>
          <p:cNvSpPr>
            <a:spLocks noGrp="1"/>
          </p:cNvSpPr>
          <p:nvPr>
            <p:ph type="sldNum" sz="quarter" idx="12"/>
          </p:nvPr>
        </p:nvSpPr>
        <p:spPr/>
        <p:txBody>
          <a:bodyPr/>
          <a:lstStyle/>
          <a:p>
            <a:fld id="{B6F15528-21DE-4FAA-801E-634DDDAF4B2B}" type="slidenum">
              <a:rPr lang="en-IN" smtClean="0"/>
              <a:t>11</a:t>
            </a:fld>
            <a:endParaRPr lang="en-IN"/>
          </a:p>
        </p:txBody>
      </p:sp>
      <p:sp>
        <p:nvSpPr>
          <p:cNvPr id="8" name="TextBox 7">
            <a:extLst>
              <a:ext uri="{FF2B5EF4-FFF2-40B4-BE49-F238E27FC236}">
                <a16:creationId xmlns:a16="http://schemas.microsoft.com/office/drawing/2014/main" id="{58A53D06-9D91-200E-BC7F-B576A8B70AA0}"/>
              </a:ext>
            </a:extLst>
          </p:cNvPr>
          <p:cNvSpPr txBox="1"/>
          <p:nvPr/>
        </p:nvSpPr>
        <p:spPr>
          <a:xfrm>
            <a:off x="495300" y="4419600"/>
            <a:ext cx="8496300" cy="1785104"/>
          </a:xfrm>
          <a:prstGeom prst="rect">
            <a:avLst/>
          </a:prstGeom>
          <a:noFill/>
        </p:spPr>
        <p:txBody>
          <a:bodyPr wrap="square">
            <a:spAutoFit/>
          </a:bodyPr>
          <a:lstStyle/>
          <a:p>
            <a:pPr marL="749935" marR="399415" indent="-342900" algn="just">
              <a:spcAft>
                <a:spcPts val="0"/>
              </a:spcAft>
              <a:buFont typeface="Arial" panose="020B0604020202020204" pitchFamily="34" charset="0"/>
              <a:buChar char="•"/>
            </a:pPr>
            <a:r>
              <a:rPr lang="en-US" sz="2200" dirty="0">
                <a:effectLst/>
                <a:latin typeface="Times New Roman" panose="02020603050405020304" pitchFamily="18" charset="0"/>
                <a:ea typeface="Times New Roman" panose="02020603050405020304" pitchFamily="18" charset="0"/>
              </a:rPr>
              <a:t>	First of all, we need to collect data of previous credit card transactions. As the credit card data set is not available because of privacy issues we can use the dataset with time period of two months from Kaggle website. After downloading the dataset in CSV file, Upload credit card dataset. </a:t>
            </a:r>
            <a:endParaRPr lang="en-IN" sz="22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94FCF-EE90-9C41-5198-4E0E6D5183A4}"/>
              </a:ext>
            </a:extLst>
          </p:cNvPr>
          <p:cNvSpPr>
            <a:spLocks noGrp="1"/>
          </p:cNvSpPr>
          <p:nvPr>
            <p:ph type="dt" sz="half" idx="10"/>
          </p:nvPr>
        </p:nvSpPr>
        <p:spPr/>
        <p:txBody>
          <a:bodyPr/>
          <a:lstStyle/>
          <a:p>
            <a:fld id="{4BF63DAB-E6E3-4C89-8853-DD62FAEA8E60}" type="datetime1">
              <a:rPr lang="en-US" smtClean="0"/>
              <a:t>6/25/2022</a:t>
            </a:fld>
            <a:endParaRPr lang="en-US"/>
          </a:p>
        </p:txBody>
      </p:sp>
      <p:sp>
        <p:nvSpPr>
          <p:cNvPr id="3" name="Footer Placeholder 2">
            <a:extLst>
              <a:ext uri="{FF2B5EF4-FFF2-40B4-BE49-F238E27FC236}">
                <a16:creationId xmlns:a16="http://schemas.microsoft.com/office/drawing/2014/main" id="{A14D3A07-F2B3-C17C-4EB7-DE0829F3F919}"/>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222B8E23-6F96-62A9-2B09-0074F19BB72E}"/>
              </a:ext>
            </a:extLst>
          </p:cNvPr>
          <p:cNvSpPr>
            <a:spLocks noGrp="1"/>
          </p:cNvSpPr>
          <p:nvPr>
            <p:ph type="sldNum" sz="quarter" idx="12"/>
          </p:nvPr>
        </p:nvSpPr>
        <p:spPr/>
        <p:txBody>
          <a:bodyPr/>
          <a:lstStyle/>
          <a:p>
            <a:fld id="{B6F15528-21DE-4FAA-801E-634DDDAF4B2B}" type="slidenum">
              <a:rPr lang="en-IN" smtClean="0"/>
              <a:t>12</a:t>
            </a:fld>
            <a:endParaRPr lang="en-IN"/>
          </a:p>
        </p:txBody>
      </p:sp>
      <p:sp>
        <p:nvSpPr>
          <p:cNvPr id="6" name="TextBox 5">
            <a:extLst>
              <a:ext uri="{FF2B5EF4-FFF2-40B4-BE49-F238E27FC236}">
                <a16:creationId xmlns:a16="http://schemas.microsoft.com/office/drawing/2014/main" id="{72A32970-FC1F-2DF3-D421-6160267B9DFB}"/>
              </a:ext>
            </a:extLst>
          </p:cNvPr>
          <p:cNvSpPr txBox="1"/>
          <p:nvPr/>
        </p:nvSpPr>
        <p:spPr>
          <a:xfrm>
            <a:off x="0" y="533400"/>
            <a:ext cx="9144000" cy="1133965"/>
          </a:xfrm>
          <a:prstGeom prst="rect">
            <a:avLst/>
          </a:prstGeom>
          <a:noFill/>
        </p:spPr>
        <p:txBody>
          <a:bodyPr wrap="square">
            <a:spAutoFit/>
          </a:bodyPr>
          <a:lstStyle/>
          <a:p>
            <a:pPr marL="749935" marR="399415" indent="-342900" algn="just">
              <a:lnSpc>
                <a:spcPct val="150000"/>
              </a:lnSpc>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After Uploading dataset generate Train and Test model for Random Forest Classifier.</a:t>
            </a:r>
            <a:endParaRPr lang="en-IN" sz="24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DF4EA879-9D7E-52EC-FE27-45F33BAD6D50}"/>
              </a:ext>
            </a:extLst>
          </p:cNvPr>
          <p:cNvSpPr txBox="1"/>
          <p:nvPr/>
        </p:nvSpPr>
        <p:spPr>
          <a:xfrm>
            <a:off x="-1" y="1784728"/>
            <a:ext cx="9144000" cy="3349956"/>
          </a:xfrm>
          <a:prstGeom prst="rect">
            <a:avLst/>
          </a:prstGeom>
          <a:noFill/>
        </p:spPr>
        <p:txBody>
          <a:bodyPr wrap="square">
            <a:spAutoFit/>
          </a:bodyPr>
          <a:lstStyle/>
          <a:p>
            <a:pPr marL="749935" marR="399415" indent="-342900" algn="just">
              <a:lnSpc>
                <a:spcPct val="150000"/>
              </a:lnSpc>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After generating model, we can see total records available in dataset and then application using how many records for training and how many for testing. Run Random Forest Algorithm for accuracy.</a:t>
            </a:r>
          </a:p>
          <a:p>
            <a:pPr marL="407035" marR="399415" algn="just">
              <a:lnSpc>
                <a:spcPct val="150000"/>
              </a:lnSpc>
              <a:spcAft>
                <a:spcPts val="0"/>
              </a:spcAft>
            </a:pPr>
            <a:r>
              <a:rPr lang="en-US" sz="2400" dirty="0">
                <a:effectLst/>
                <a:latin typeface="Times New Roman" panose="02020603050405020304" pitchFamily="18" charset="0"/>
                <a:ea typeface="Times New Roman" panose="02020603050405020304" pitchFamily="18" charset="0"/>
              </a:rPr>
              <a:t> </a:t>
            </a:r>
          </a:p>
          <a:p>
            <a:pPr marL="749935" marR="399415" indent="-342900" algn="just">
              <a:lnSpc>
                <a:spcPct val="150000"/>
              </a:lnSpc>
              <a:spcAft>
                <a:spcPts val="0"/>
              </a:spcAft>
              <a:buFont typeface="Arial" panose="020B0604020202020204" pitchFamily="34" charset="0"/>
              <a:buChar char="•"/>
            </a:pPr>
            <a:endParaRPr lang="en-US" sz="2400" dirty="0">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4B65BEAC-D977-6617-0523-5D77161193AA}"/>
              </a:ext>
            </a:extLst>
          </p:cNvPr>
          <p:cNvSpPr txBox="1"/>
          <p:nvPr/>
        </p:nvSpPr>
        <p:spPr>
          <a:xfrm>
            <a:off x="2357" y="4087209"/>
            <a:ext cx="9144000" cy="1133965"/>
          </a:xfrm>
          <a:prstGeom prst="rect">
            <a:avLst/>
          </a:prstGeom>
          <a:noFill/>
        </p:spPr>
        <p:txBody>
          <a:bodyPr wrap="square">
            <a:spAutoFit/>
          </a:bodyPr>
          <a:lstStyle/>
          <a:p>
            <a:pPr marL="749935" marR="399415" indent="-342900" algn="just">
              <a:lnSpc>
                <a:spcPct val="150000"/>
              </a:lnSpc>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Now upload a test data contains normal and fraud transactions for prediction. It will detect fraud from the data.</a:t>
            </a:r>
            <a:endParaRPr lang="en-IN" sz="24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8C1D602D-5F3F-2F9C-E8D7-40236255BC5C}"/>
              </a:ext>
            </a:extLst>
          </p:cNvPr>
          <p:cNvSpPr txBox="1"/>
          <p:nvPr/>
        </p:nvSpPr>
        <p:spPr>
          <a:xfrm>
            <a:off x="48312" y="5307665"/>
            <a:ext cx="9047375" cy="579967"/>
          </a:xfrm>
          <a:prstGeom prst="rect">
            <a:avLst/>
          </a:prstGeom>
          <a:noFill/>
        </p:spPr>
        <p:txBody>
          <a:bodyPr wrap="square">
            <a:spAutoFit/>
          </a:bodyPr>
          <a:lstStyle/>
          <a:p>
            <a:pPr marL="749935" marR="399415" indent="-342900" algn="just">
              <a:lnSpc>
                <a:spcPct val="150000"/>
              </a:lnSpc>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Finally, a graph will appear with the transactions.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8078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5365" y="430233"/>
            <a:ext cx="5101590" cy="446917"/>
          </a:xfrm>
          <a:prstGeom prst="rect">
            <a:avLst/>
          </a:prstGeom>
        </p:spPr>
        <p:txBody>
          <a:bodyPr vert="horz" wrap="square" lIns="0" tIns="15875" rIns="0" bIns="0" rtlCol="0">
            <a:spAutoFit/>
          </a:bodyPr>
          <a:lstStyle/>
          <a:p>
            <a:pPr marL="12700" algn="ctr">
              <a:lnSpc>
                <a:spcPct val="100000"/>
              </a:lnSpc>
              <a:spcBef>
                <a:spcPts val="125"/>
              </a:spcBef>
            </a:pPr>
            <a:r>
              <a:rPr sz="2800" b="1" spc="35" dirty="0">
                <a:latin typeface="Times New Roman" panose="02020603050405020304" pitchFamily="18" charset="0"/>
                <a:cs typeface="Times New Roman" panose="02020603050405020304" pitchFamily="18" charset="0"/>
              </a:rPr>
              <a:t>USECASE</a:t>
            </a:r>
            <a:r>
              <a:rPr sz="2800" b="1" spc="-55" dirty="0">
                <a:latin typeface="Times New Roman" panose="02020603050405020304" pitchFamily="18" charset="0"/>
                <a:cs typeface="Times New Roman" panose="02020603050405020304" pitchFamily="18" charset="0"/>
              </a:rPr>
              <a:t> </a:t>
            </a:r>
            <a:r>
              <a:rPr sz="2800" b="1" spc="10" dirty="0">
                <a:latin typeface="Times New Roman" panose="02020603050405020304" pitchFamily="18" charset="0"/>
                <a:cs typeface="Times New Roman" panose="02020603050405020304" pitchFamily="18" charset="0"/>
              </a:rPr>
              <a:t>DIAGRAM</a:t>
            </a:r>
          </a:p>
        </p:txBody>
      </p:sp>
      <p:sp>
        <p:nvSpPr>
          <p:cNvPr id="4" name="Date Placeholder 3">
            <a:extLst>
              <a:ext uri="{FF2B5EF4-FFF2-40B4-BE49-F238E27FC236}">
                <a16:creationId xmlns:a16="http://schemas.microsoft.com/office/drawing/2014/main" id="{65833D58-5FD9-8A6F-0C84-A2614773BC0B}"/>
              </a:ext>
            </a:extLst>
          </p:cNvPr>
          <p:cNvSpPr>
            <a:spLocks noGrp="1"/>
          </p:cNvSpPr>
          <p:nvPr>
            <p:ph type="dt" sz="half" idx="10"/>
          </p:nvPr>
        </p:nvSpPr>
        <p:spPr/>
        <p:txBody>
          <a:bodyPr/>
          <a:lstStyle/>
          <a:p>
            <a:fld id="{04972B7D-0093-415B-A5FC-7BAC54137170}" type="datetime1">
              <a:rPr lang="en-US" smtClean="0"/>
              <a:t>6/25/2022</a:t>
            </a:fld>
            <a:endParaRPr lang="en-US"/>
          </a:p>
        </p:txBody>
      </p:sp>
      <p:sp>
        <p:nvSpPr>
          <p:cNvPr id="5" name="Footer Placeholder 4">
            <a:extLst>
              <a:ext uri="{FF2B5EF4-FFF2-40B4-BE49-F238E27FC236}">
                <a16:creationId xmlns:a16="http://schemas.microsoft.com/office/drawing/2014/main" id="{DC3CC611-931D-3430-BAAA-F364161AD13C}"/>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4079D798-1F20-CC15-CFC5-7BC2C5869D75}"/>
              </a:ext>
            </a:extLst>
          </p:cNvPr>
          <p:cNvSpPr>
            <a:spLocks noGrp="1"/>
          </p:cNvSpPr>
          <p:nvPr>
            <p:ph type="sldNum" sz="quarter" idx="12"/>
          </p:nvPr>
        </p:nvSpPr>
        <p:spPr/>
        <p:txBody>
          <a:bodyPr/>
          <a:lstStyle/>
          <a:p>
            <a:fld id="{B6F15528-21DE-4FAA-801E-634DDDAF4B2B}" type="slidenum">
              <a:rPr lang="en-IN" smtClean="0"/>
              <a:t>13</a:t>
            </a:fld>
            <a:endParaRPr lang="en-IN"/>
          </a:p>
        </p:txBody>
      </p:sp>
      <p:grpSp>
        <p:nvGrpSpPr>
          <p:cNvPr id="47" name="Canvas 421">
            <a:extLst>
              <a:ext uri="{FF2B5EF4-FFF2-40B4-BE49-F238E27FC236}">
                <a16:creationId xmlns:a16="http://schemas.microsoft.com/office/drawing/2014/main" id="{98ED6AB4-71B1-AA5D-5B26-6830C59C7677}"/>
              </a:ext>
            </a:extLst>
          </p:cNvPr>
          <p:cNvGrpSpPr/>
          <p:nvPr/>
        </p:nvGrpSpPr>
        <p:grpSpPr>
          <a:xfrm>
            <a:off x="1765300" y="1295400"/>
            <a:ext cx="5721350" cy="8634095"/>
            <a:chOff x="607695" y="248285"/>
            <a:chExt cx="5721350" cy="8634095"/>
          </a:xfrm>
        </p:grpSpPr>
        <p:sp>
          <p:nvSpPr>
            <p:cNvPr id="48" name="Rectangle 47">
              <a:extLst>
                <a:ext uri="{FF2B5EF4-FFF2-40B4-BE49-F238E27FC236}">
                  <a16:creationId xmlns:a16="http://schemas.microsoft.com/office/drawing/2014/main" id="{7235CC8C-834E-3665-AA0A-177FD2900000}"/>
                </a:ext>
              </a:extLst>
            </p:cNvPr>
            <p:cNvSpPr/>
            <p:nvPr/>
          </p:nvSpPr>
          <p:spPr>
            <a:xfrm>
              <a:off x="1227455" y="4218940"/>
              <a:ext cx="5101590" cy="4663440"/>
            </a:xfrm>
            <a:prstGeom prst="rect">
              <a:avLst/>
            </a:prstGeom>
            <a:noFill/>
          </p:spPr>
        </p:sp>
        <p:cxnSp>
          <p:nvCxnSpPr>
            <p:cNvPr id="49" name="Line 423">
              <a:extLst>
                <a:ext uri="{FF2B5EF4-FFF2-40B4-BE49-F238E27FC236}">
                  <a16:creationId xmlns:a16="http://schemas.microsoft.com/office/drawing/2014/main" id="{B7861CBE-EBB3-76B4-80D2-E88C312171C4}"/>
                </a:ext>
              </a:extLst>
            </p:cNvPr>
            <p:cNvCxnSpPr>
              <a:cxnSpLocks noChangeShapeType="1"/>
            </p:cNvCxnSpPr>
            <p:nvPr/>
          </p:nvCxnSpPr>
          <p:spPr bwMode="auto">
            <a:xfrm>
              <a:off x="2282190" y="2914015"/>
              <a:ext cx="1327785" cy="78930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cxnSp>
        <p:cxnSp>
          <p:nvCxnSpPr>
            <p:cNvPr id="50" name="Line 424">
              <a:extLst>
                <a:ext uri="{FF2B5EF4-FFF2-40B4-BE49-F238E27FC236}">
                  <a16:creationId xmlns:a16="http://schemas.microsoft.com/office/drawing/2014/main" id="{75AD57C1-0895-ADEF-FEFF-7EE58AB83924}"/>
                </a:ext>
              </a:extLst>
            </p:cNvPr>
            <p:cNvCxnSpPr>
              <a:cxnSpLocks noChangeShapeType="1"/>
            </p:cNvCxnSpPr>
            <p:nvPr/>
          </p:nvCxnSpPr>
          <p:spPr bwMode="auto">
            <a:xfrm flipH="1" flipV="1">
              <a:off x="3540125" y="3608705"/>
              <a:ext cx="69850" cy="9461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cxnSp>
        <p:cxnSp>
          <p:nvCxnSpPr>
            <p:cNvPr id="51" name="Line 425">
              <a:extLst>
                <a:ext uri="{FF2B5EF4-FFF2-40B4-BE49-F238E27FC236}">
                  <a16:creationId xmlns:a16="http://schemas.microsoft.com/office/drawing/2014/main" id="{5ECCE58D-A9E8-B385-2F96-D9804505D442}"/>
                </a:ext>
              </a:extLst>
            </p:cNvPr>
            <p:cNvCxnSpPr>
              <a:cxnSpLocks noChangeShapeType="1"/>
            </p:cNvCxnSpPr>
            <p:nvPr/>
          </p:nvCxnSpPr>
          <p:spPr bwMode="auto">
            <a:xfrm flipH="1" flipV="1">
              <a:off x="3491230" y="3688080"/>
              <a:ext cx="118745" cy="1524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cxnSp>
        <p:cxnSp>
          <p:nvCxnSpPr>
            <p:cNvPr id="52" name="Line 426">
              <a:extLst>
                <a:ext uri="{FF2B5EF4-FFF2-40B4-BE49-F238E27FC236}">
                  <a16:creationId xmlns:a16="http://schemas.microsoft.com/office/drawing/2014/main" id="{E297CA05-AAB8-36D1-0AB2-FB45EE61446A}"/>
                </a:ext>
              </a:extLst>
            </p:cNvPr>
            <p:cNvCxnSpPr>
              <a:cxnSpLocks noChangeShapeType="1"/>
            </p:cNvCxnSpPr>
            <p:nvPr/>
          </p:nvCxnSpPr>
          <p:spPr bwMode="auto">
            <a:xfrm flipH="1" flipV="1">
              <a:off x="957580" y="2124710"/>
              <a:ext cx="1324610" cy="78930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cxnSp>
        <p:sp>
          <p:nvSpPr>
            <p:cNvPr id="53" name="Oval 52">
              <a:extLst>
                <a:ext uri="{FF2B5EF4-FFF2-40B4-BE49-F238E27FC236}">
                  <a16:creationId xmlns:a16="http://schemas.microsoft.com/office/drawing/2014/main" id="{897A77FC-BF0A-2D88-D9A5-442DF5E8BCD8}"/>
                </a:ext>
              </a:extLst>
            </p:cNvPr>
            <p:cNvSpPr>
              <a:spLocks noChangeArrowheads="1"/>
            </p:cNvSpPr>
            <p:nvPr/>
          </p:nvSpPr>
          <p:spPr bwMode="auto">
            <a:xfrm>
              <a:off x="3380105" y="248285"/>
              <a:ext cx="655320" cy="338455"/>
            </a:xfrm>
            <a:prstGeom prst="ellipse">
              <a:avLst/>
            </a:prstGeom>
            <a:solidFill>
              <a:srgbClr val="FFFFCC"/>
            </a:solidFill>
            <a:ln w="3175">
              <a:solidFill>
                <a:srgbClr val="990033"/>
              </a:solidFill>
              <a:round/>
              <a:headEnd/>
              <a:tailEnd/>
            </a:ln>
          </p:spPr>
          <p:txBody>
            <a:bodyPr rot="0" vert="horz" wrap="square" lIns="91440" tIns="45720" rIns="91440" bIns="45720" anchor="t" anchorCtr="0" upright="1">
              <a:noAutofit/>
            </a:bodyPr>
            <a:lstStyle/>
            <a:p>
              <a:endParaRPr lang="en-IN"/>
            </a:p>
          </p:txBody>
        </p:sp>
        <p:sp>
          <p:nvSpPr>
            <p:cNvPr id="54" name="Rectangle 53">
              <a:extLst>
                <a:ext uri="{FF2B5EF4-FFF2-40B4-BE49-F238E27FC236}">
                  <a16:creationId xmlns:a16="http://schemas.microsoft.com/office/drawing/2014/main" id="{28FEB0EE-7D53-DBB9-C3FE-50F32738B78E}"/>
                </a:ext>
              </a:extLst>
            </p:cNvPr>
            <p:cNvSpPr>
              <a:spLocks noChangeArrowheads="1"/>
            </p:cNvSpPr>
            <p:nvPr/>
          </p:nvSpPr>
          <p:spPr bwMode="auto">
            <a:xfrm>
              <a:off x="3104515" y="685800"/>
              <a:ext cx="129222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r>
                <a:rPr lang="en-US" sz="1000">
                  <a:solidFill>
                    <a:srgbClr val="000000"/>
                  </a:solidFill>
                  <a:effectLst/>
                  <a:latin typeface="Arial" panose="020B0604020202020204" pitchFamily="34" charset="0"/>
                  <a:ea typeface="Times New Roman" panose="02020603050405020304" pitchFamily="18" charset="0"/>
                </a:rPr>
                <a:t>upload credit card data</a:t>
              </a:r>
              <a:endParaRPr lang="en-IN" sz="1100">
                <a:effectLst/>
                <a:latin typeface="Times New Roman" panose="02020603050405020304" pitchFamily="18" charset="0"/>
                <a:ea typeface="Times New Roman" panose="02020603050405020304" pitchFamily="18" charset="0"/>
              </a:endParaRPr>
            </a:p>
          </p:txBody>
        </p:sp>
        <p:sp>
          <p:nvSpPr>
            <p:cNvPr id="55" name="Oval 54">
              <a:extLst>
                <a:ext uri="{FF2B5EF4-FFF2-40B4-BE49-F238E27FC236}">
                  <a16:creationId xmlns:a16="http://schemas.microsoft.com/office/drawing/2014/main" id="{8D2E4368-DC79-D873-1ECC-0BC9E354A992}"/>
                </a:ext>
              </a:extLst>
            </p:cNvPr>
            <p:cNvSpPr>
              <a:spLocks noChangeArrowheads="1"/>
            </p:cNvSpPr>
            <p:nvPr/>
          </p:nvSpPr>
          <p:spPr bwMode="auto">
            <a:xfrm>
              <a:off x="3380105" y="1126490"/>
              <a:ext cx="655320" cy="338455"/>
            </a:xfrm>
            <a:prstGeom prst="ellipse">
              <a:avLst/>
            </a:prstGeom>
            <a:solidFill>
              <a:srgbClr val="FFFFCC"/>
            </a:solidFill>
            <a:ln w="3175">
              <a:solidFill>
                <a:srgbClr val="990033"/>
              </a:solidFill>
              <a:round/>
              <a:headEnd/>
              <a:tailEnd/>
            </a:ln>
          </p:spPr>
          <p:txBody>
            <a:bodyPr rot="0" vert="horz" wrap="square" lIns="91440" tIns="45720" rIns="91440" bIns="45720" anchor="t" anchorCtr="0" upright="1">
              <a:noAutofit/>
            </a:bodyPr>
            <a:lstStyle/>
            <a:p>
              <a:endParaRPr lang="en-IN"/>
            </a:p>
          </p:txBody>
        </p:sp>
        <p:sp>
          <p:nvSpPr>
            <p:cNvPr id="56" name="Rectangle 55">
              <a:extLst>
                <a:ext uri="{FF2B5EF4-FFF2-40B4-BE49-F238E27FC236}">
                  <a16:creationId xmlns:a16="http://schemas.microsoft.com/office/drawing/2014/main" id="{63621842-677F-9F39-B8A2-C0FED6FCFFDF}"/>
                </a:ext>
              </a:extLst>
            </p:cNvPr>
            <p:cNvSpPr>
              <a:spLocks noChangeArrowheads="1"/>
            </p:cNvSpPr>
            <p:nvPr/>
          </p:nvSpPr>
          <p:spPr bwMode="auto">
            <a:xfrm>
              <a:off x="3004185" y="1564005"/>
              <a:ext cx="1525270"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r>
                <a:rPr lang="en-US" sz="1000">
                  <a:solidFill>
                    <a:srgbClr val="000000"/>
                  </a:solidFill>
                  <a:effectLst/>
                  <a:latin typeface="Arial" panose="020B0604020202020204" pitchFamily="34" charset="0"/>
                  <a:ea typeface="Times New Roman" panose="02020603050405020304" pitchFamily="18" charset="0"/>
                </a:rPr>
                <a:t>generate train &amp; test model</a:t>
              </a:r>
              <a:endParaRPr lang="en-IN" sz="1100">
                <a:effectLst/>
                <a:latin typeface="Times New Roman" panose="02020603050405020304" pitchFamily="18" charset="0"/>
                <a:ea typeface="Times New Roman" panose="02020603050405020304" pitchFamily="18" charset="0"/>
              </a:endParaRPr>
            </a:p>
          </p:txBody>
        </p:sp>
        <p:sp>
          <p:nvSpPr>
            <p:cNvPr id="57" name="Oval 56">
              <a:extLst>
                <a:ext uri="{FF2B5EF4-FFF2-40B4-BE49-F238E27FC236}">
                  <a16:creationId xmlns:a16="http://schemas.microsoft.com/office/drawing/2014/main" id="{5001873D-3911-0B3E-D00C-020F26FBBB25}"/>
                </a:ext>
              </a:extLst>
            </p:cNvPr>
            <p:cNvSpPr>
              <a:spLocks noChangeArrowheads="1"/>
            </p:cNvSpPr>
            <p:nvPr/>
          </p:nvSpPr>
          <p:spPr bwMode="auto">
            <a:xfrm>
              <a:off x="3477895" y="1955165"/>
              <a:ext cx="654685" cy="338455"/>
            </a:xfrm>
            <a:prstGeom prst="ellipse">
              <a:avLst/>
            </a:prstGeom>
            <a:solidFill>
              <a:srgbClr val="FFFFCC"/>
            </a:solidFill>
            <a:ln w="3175">
              <a:solidFill>
                <a:srgbClr val="990033"/>
              </a:solidFill>
              <a:round/>
              <a:headEnd/>
              <a:tailEnd/>
            </a:ln>
          </p:spPr>
          <p:txBody>
            <a:bodyPr rot="0" vert="horz" wrap="square" lIns="91440" tIns="45720" rIns="91440" bIns="45720" anchor="t" anchorCtr="0" upright="1">
              <a:noAutofit/>
            </a:bodyPr>
            <a:lstStyle/>
            <a:p>
              <a:endParaRPr lang="en-IN"/>
            </a:p>
          </p:txBody>
        </p:sp>
        <p:sp>
          <p:nvSpPr>
            <p:cNvPr id="58" name="Rectangle 57">
              <a:extLst>
                <a:ext uri="{FF2B5EF4-FFF2-40B4-BE49-F238E27FC236}">
                  <a16:creationId xmlns:a16="http://schemas.microsoft.com/office/drawing/2014/main" id="{22A2B271-D890-83E8-1DD4-DEFD7004A767}"/>
                </a:ext>
              </a:extLst>
            </p:cNvPr>
            <p:cNvSpPr>
              <a:spLocks noChangeArrowheads="1"/>
            </p:cNvSpPr>
            <p:nvPr/>
          </p:nvSpPr>
          <p:spPr bwMode="auto">
            <a:xfrm>
              <a:off x="3049905" y="2392680"/>
              <a:ext cx="156019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r>
                <a:rPr lang="en-US" sz="1000">
                  <a:solidFill>
                    <a:srgbClr val="000000"/>
                  </a:solidFill>
                  <a:effectLst/>
                  <a:latin typeface="Arial" panose="020B0604020202020204" pitchFamily="34" charset="0"/>
                  <a:ea typeface="Times New Roman" panose="02020603050405020304" pitchFamily="18" charset="0"/>
                </a:rPr>
                <a:t>run random forest algorithm</a:t>
              </a:r>
              <a:endParaRPr lang="en-IN" sz="1100">
                <a:effectLst/>
                <a:latin typeface="Times New Roman" panose="02020603050405020304" pitchFamily="18" charset="0"/>
                <a:ea typeface="Times New Roman" panose="02020603050405020304" pitchFamily="18" charset="0"/>
              </a:endParaRPr>
            </a:p>
          </p:txBody>
        </p:sp>
        <p:sp>
          <p:nvSpPr>
            <p:cNvPr id="59" name="Oval 58">
              <a:extLst>
                <a:ext uri="{FF2B5EF4-FFF2-40B4-BE49-F238E27FC236}">
                  <a16:creationId xmlns:a16="http://schemas.microsoft.com/office/drawing/2014/main" id="{99CF626F-0DA7-31AA-C8F6-1F138563B128}"/>
                </a:ext>
              </a:extLst>
            </p:cNvPr>
            <p:cNvSpPr>
              <a:spLocks noChangeArrowheads="1"/>
            </p:cNvSpPr>
            <p:nvPr/>
          </p:nvSpPr>
          <p:spPr bwMode="auto">
            <a:xfrm>
              <a:off x="3477895" y="2833370"/>
              <a:ext cx="654685" cy="338455"/>
            </a:xfrm>
            <a:prstGeom prst="ellipse">
              <a:avLst/>
            </a:prstGeom>
            <a:solidFill>
              <a:srgbClr val="FFFFCC"/>
            </a:solidFill>
            <a:ln w="3175">
              <a:solidFill>
                <a:srgbClr val="990033"/>
              </a:solidFill>
              <a:round/>
              <a:headEnd/>
              <a:tailEnd/>
            </a:ln>
          </p:spPr>
          <p:txBody>
            <a:bodyPr rot="0" vert="horz" wrap="square" lIns="91440" tIns="45720" rIns="91440" bIns="45720" anchor="t" anchorCtr="0" upright="1">
              <a:noAutofit/>
            </a:bodyPr>
            <a:lstStyle/>
            <a:p>
              <a:endParaRPr lang="en-IN"/>
            </a:p>
          </p:txBody>
        </p:sp>
        <p:sp>
          <p:nvSpPr>
            <p:cNvPr id="60" name="Rectangle 59">
              <a:extLst>
                <a:ext uri="{FF2B5EF4-FFF2-40B4-BE49-F238E27FC236}">
                  <a16:creationId xmlns:a16="http://schemas.microsoft.com/office/drawing/2014/main" id="{6C7D909A-BEFC-A063-B2AD-5C92A7F3165D}"/>
                </a:ext>
              </a:extLst>
            </p:cNvPr>
            <p:cNvSpPr>
              <a:spLocks noChangeArrowheads="1"/>
            </p:cNvSpPr>
            <p:nvPr/>
          </p:nvSpPr>
          <p:spPr bwMode="auto">
            <a:xfrm>
              <a:off x="3129280" y="3270885"/>
              <a:ext cx="145478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r>
                <a:rPr lang="en-US" sz="1000">
                  <a:solidFill>
                    <a:srgbClr val="000000"/>
                  </a:solidFill>
                  <a:effectLst/>
                  <a:latin typeface="Arial" panose="020B0604020202020204" pitchFamily="34" charset="0"/>
                  <a:ea typeface="Times New Roman" panose="02020603050405020304" pitchFamily="18" charset="0"/>
                </a:rPr>
                <a:t>detect fraud form the data</a:t>
              </a:r>
              <a:endParaRPr lang="en-IN" sz="1100">
                <a:effectLst/>
                <a:latin typeface="Times New Roman" panose="02020603050405020304" pitchFamily="18" charset="0"/>
                <a:ea typeface="Times New Roman" panose="02020603050405020304" pitchFamily="18" charset="0"/>
              </a:endParaRPr>
            </a:p>
          </p:txBody>
        </p:sp>
        <p:grpSp>
          <p:nvGrpSpPr>
            <p:cNvPr id="61" name="Group 60">
              <a:extLst>
                <a:ext uri="{FF2B5EF4-FFF2-40B4-BE49-F238E27FC236}">
                  <a16:creationId xmlns:a16="http://schemas.microsoft.com/office/drawing/2014/main" id="{302705F5-6D33-838D-9963-615C177A4339}"/>
                </a:ext>
              </a:extLst>
            </p:cNvPr>
            <p:cNvGrpSpPr>
              <a:grpSpLocks/>
            </p:cNvGrpSpPr>
            <p:nvPr/>
          </p:nvGrpSpPr>
          <p:grpSpPr bwMode="auto">
            <a:xfrm>
              <a:off x="607695" y="1790700"/>
              <a:ext cx="353060" cy="477520"/>
              <a:chOff x="873" y="2796"/>
              <a:chExt cx="556" cy="752"/>
            </a:xfrm>
          </p:grpSpPr>
          <p:sp>
            <p:nvSpPr>
              <p:cNvPr id="82" name="Oval 81">
                <a:extLst>
                  <a:ext uri="{FF2B5EF4-FFF2-40B4-BE49-F238E27FC236}">
                    <a16:creationId xmlns:a16="http://schemas.microsoft.com/office/drawing/2014/main" id="{465D48A9-2796-4338-444C-8EDB4E550F2C}"/>
                  </a:ext>
                </a:extLst>
              </p:cNvPr>
              <p:cNvSpPr>
                <a:spLocks noChangeArrowheads="1"/>
              </p:cNvSpPr>
              <p:nvPr/>
            </p:nvSpPr>
            <p:spPr bwMode="auto">
              <a:xfrm>
                <a:off x="1029" y="2796"/>
                <a:ext cx="254" cy="249"/>
              </a:xfrm>
              <a:prstGeom prst="ellipse">
                <a:avLst/>
              </a:prstGeom>
              <a:noFill/>
              <a:ln w="3175">
                <a:solidFill>
                  <a:srgbClr val="990033"/>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cxnSp>
            <p:nvCxnSpPr>
              <p:cNvPr id="83" name="Line 437">
                <a:extLst>
                  <a:ext uri="{FF2B5EF4-FFF2-40B4-BE49-F238E27FC236}">
                    <a16:creationId xmlns:a16="http://schemas.microsoft.com/office/drawing/2014/main" id="{81338015-09DE-31F4-80B2-F2045B9920F5}"/>
                  </a:ext>
                </a:extLst>
              </p:cNvPr>
              <p:cNvCxnSpPr>
                <a:cxnSpLocks noChangeShapeType="1"/>
              </p:cNvCxnSpPr>
              <p:nvPr/>
            </p:nvCxnSpPr>
            <p:spPr bwMode="auto">
              <a:xfrm>
                <a:off x="1151" y="3042"/>
                <a:ext cx="0" cy="232"/>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cxnSp>
          <p:cxnSp>
            <p:nvCxnSpPr>
              <p:cNvPr id="84" name="Line 438">
                <a:extLst>
                  <a:ext uri="{FF2B5EF4-FFF2-40B4-BE49-F238E27FC236}">
                    <a16:creationId xmlns:a16="http://schemas.microsoft.com/office/drawing/2014/main" id="{1E5407EF-B614-538D-6DA5-B937E03BBEAA}"/>
                  </a:ext>
                </a:extLst>
              </p:cNvPr>
              <p:cNvCxnSpPr>
                <a:cxnSpLocks noChangeShapeType="1"/>
              </p:cNvCxnSpPr>
              <p:nvPr/>
            </p:nvCxnSpPr>
            <p:spPr bwMode="auto">
              <a:xfrm>
                <a:off x="950" y="3108"/>
                <a:ext cx="402" cy="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cxnSp>
          <p:sp>
            <p:nvSpPr>
              <p:cNvPr id="85" name="Freeform 439">
                <a:extLst>
                  <a:ext uri="{FF2B5EF4-FFF2-40B4-BE49-F238E27FC236}">
                    <a16:creationId xmlns:a16="http://schemas.microsoft.com/office/drawing/2014/main" id="{4573ED23-E552-7FD7-6AA3-DE34747745F9}"/>
                  </a:ext>
                </a:extLst>
              </p:cNvPr>
              <p:cNvSpPr>
                <a:spLocks/>
              </p:cNvSpPr>
              <p:nvPr/>
            </p:nvSpPr>
            <p:spPr bwMode="auto">
              <a:xfrm>
                <a:off x="873" y="3274"/>
                <a:ext cx="556" cy="274"/>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3175">
                <a:solidFill>
                  <a:srgbClr val="990033"/>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IN"/>
              </a:p>
            </p:txBody>
          </p:sp>
        </p:grpSp>
        <p:sp>
          <p:nvSpPr>
            <p:cNvPr id="62" name="Rectangle 61">
              <a:extLst>
                <a:ext uri="{FF2B5EF4-FFF2-40B4-BE49-F238E27FC236}">
                  <a16:creationId xmlns:a16="http://schemas.microsoft.com/office/drawing/2014/main" id="{73209392-07FB-2E7B-A9D6-47EB5661F266}"/>
                </a:ext>
              </a:extLst>
            </p:cNvPr>
            <p:cNvSpPr>
              <a:spLocks noChangeArrowheads="1"/>
            </p:cNvSpPr>
            <p:nvPr/>
          </p:nvSpPr>
          <p:spPr bwMode="auto">
            <a:xfrm>
              <a:off x="622935" y="2362200"/>
              <a:ext cx="33210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r>
                <a:rPr lang="en-US" sz="1000" dirty="0">
                  <a:solidFill>
                    <a:srgbClr val="000000"/>
                  </a:solidFill>
                  <a:effectLst/>
                  <a:latin typeface="Arial" panose="020B0604020202020204" pitchFamily="34" charset="0"/>
                  <a:ea typeface="Times New Roman" panose="02020603050405020304" pitchFamily="18" charset="0"/>
                </a:rPr>
                <a:t> client</a:t>
              </a:r>
              <a:endParaRPr lang="en-IN" sz="1100" dirty="0">
                <a:effectLst/>
                <a:latin typeface="Times New Roman" panose="02020603050405020304" pitchFamily="18" charset="0"/>
                <a:ea typeface="Times New Roman" panose="02020603050405020304" pitchFamily="18" charset="0"/>
              </a:endParaRPr>
            </a:p>
          </p:txBody>
        </p:sp>
        <p:cxnSp>
          <p:nvCxnSpPr>
            <p:cNvPr id="63" name="Line 441">
              <a:extLst>
                <a:ext uri="{FF2B5EF4-FFF2-40B4-BE49-F238E27FC236}">
                  <a16:creationId xmlns:a16="http://schemas.microsoft.com/office/drawing/2014/main" id="{88BBDEE7-B5C8-FEB5-93D1-6E4657B58D25}"/>
                </a:ext>
              </a:extLst>
            </p:cNvPr>
            <p:cNvCxnSpPr>
              <a:cxnSpLocks noChangeShapeType="1"/>
            </p:cNvCxnSpPr>
            <p:nvPr/>
          </p:nvCxnSpPr>
          <p:spPr bwMode="auto">
            <a:xfrm flipV="1">
              <a:off x="2020570" y="749935"/>
              <a:ext cx="1065530" cy="58229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cxnSp>
        <p:cxnSp>
          <p:nvCxnSpPr>
            <p:cNvPr id="64" name="Line 442">
              <a:extLst>
                <a:ext uri="{FF2B5EF4-FFF2-40B4-BE49-F238E27FC236}">
                  <a16:creationId xmlns:a16="http://schemas.microsoft.com/office/drawing/2014/main" id="{6A61A95F-A347-C8E3-973C-6C6ABF63ACB6}"/>
                </a:ext>
              </a:extLst>
            </p:cNvPr>
            <p:cNvCxnSpPr>
              <a:cxnSpLocks noChangeShapeType="1"/>
            </p:cNvCxnSpPr>
            <p:nvPr/>
          </p:nvCxnSpPr>
          <p:spPr bwMode="auto">
            <a:xfrm flipH="1">
              <a:off x="3010535" y="749935"/>
              <a:ext cx="75565" cy="9144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cxnSp>
        <p:cxnSp>
          <p:nvCxnSpPr>
            <p:cNvPr id="65" name="Line 443">
              <a:extLst>
                <a:ext uri="{FF2B5EF4-FFF2-40B4-BE49-F238E27FC236}">
                  <a16:creationId xmlns:a16="http://schemas.microsoft.com/office/drawing/2014/main" id="{A63A7B89-1D54-2F74-042F-C4C1632EB6F7}"/>
                </a:ext>
              </a:extLst>
            </p:cNvPr>
            <p:cNvCxnSpPr>
              <a:cxnSpLocks noChangeShapeType="1"/>
            </p:cNvCxnSpPr>
            <p:nvPr/>
          </p:nvCxnSpPr>
          <p:spPr bwMode="auto">
            <a:xfrm flipH="1">
              <a:off x="2967355" y="749935"/>
              <a:ext cx="118745" cy="1206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cxnSp>
        <p:cxnSp>
          <p:nvCxnSpPr>
            <p:cNvPr id="66" name="Line 444">
              <a:extLst>
                <a:ext uri="{FF2B5EF4-FFF2-40B4-BE49-F238E27FC236}">
                  <a16:creationId xmlns:a16="http://schemas.microsoft.com/office/drawing/2014/main" id="{232968EA-9245-A651-D8F4-F66CE5570440}"/>
                </a:ext>
              </a:extLst>
            </p:cNvPr>
            <p:cNvCxnSpPr>
              <a:cxnSpLocks noChangeShapeType="1"/>
            </p:cNvCxnSpPr>
            <p:nvPr/>
          </p:nvCxnSpPr>
          <p:spPr bwMode="auto">
            <a:xfrm flipH="1">
              <a:off x="957580" y="1332230"/>
              <a:ext cx="1062990" cy="58483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cxnSp>
        <p:cxnSp>
          <p:nvCxnSpPr>
            <p:cNvPr id="67" name="Line 445">
              <a:extLst>
                <a:ext uri="{FF2B5EF4-FFF2-40B4-BE49-F238E27FC236}">
                  <a16:creationId xmlns:a16="http://schemas.microsoft.com/office/drawing/2014/main" id="{A72362E5-1391-B9D5-9AEA-AB4B233532F0}"/>
                </a:ext>
              </a:extLst>
            </p:cNvPr>
            <p:cNvCxnSpPr>
              <a:cxnSpLocks noChangeShapeType="1"/>
            </p:cNvCxnSpPr>
            <p:nvPr/>
          </p:nvCxnSpPr>
          <p:spPr bwMode="auto">
            <a:xfrm flipV="1">
              <a:off x="1968500" y="1466215"/>
              <a:ext cx="1011555" cy="25273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cxnSp>
        <p:cxnSp>
          <p:nvCxnSpPr>
            <p:cNvPr id="68" name="Line 446">
              <a:extLst>
                <a:ext uri="{FF2B5EF4-FFF2-40B4-BE49-F238E27FC236}">
                  <a16:creationId xmlns:a16="http://schemas.microsoft.com/office/drawing/2014/main" id="{DD6FA270-2A07-F5E4-98B2-6A7ECF63E770}"/>
                </a:ext>
              </a:extLst>
            </p:cNvPr>
            <p:cNvCxnSpPr>
              <a:cxnSpLocks noChangeShapeType="1"/>
            </p:cNvCxnSpPr>
            <p:nvPr/>
          </p:nvCxnSpPr>
          <p:spPr bwMode="auto">
            <a:xfrm flipH="1">
              <a:off x="2885440" y="1466215"/>
              <a:ext cx="94615" cy="730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cxnSp>
        <p:cxnSp>
          <p:nvCxnSpPr>
            <p:cNvPr id="69" name="Line 447">
              <a:extLst>
                <a:ext uri="{FF2B5EF4-FFF2-40B4-BE49-F238E27FC236}">
                  <a16:creationId xmlns:a16="http://schemas.microsoft.com/office/drawing/2014/main" id="{6BF9EB33-4DE3-E281-6837-F9C4F7CBBE9C}"/>
                </a:ext>
              </a:extLst>
            </p:cNvPr>
            <p:cNvCxnSpPr>
              <a:cxnSpLocks noChangeShapeType="1"/>
            </p:cNvCxnSpPr>
            <p:nvPr/>
          </p:nvCxnSpPr>
          <p:spPr bwMode="auto">
            <a:xfrm flipH="1" flipV="1">
              <a:off x="2861310" y="1447800"/>
              <a:ext cx="118745" cy="1841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cxnSp>
        <p:cxnSp>
          <p:nvCxnSpPr>
            <p:cNvPr id="70" name="Line 448">
              <a:extLst>
                <a:ext uri="{FF2B5EF4-FFF2-40B4-BE49-F238E27FC236}">
                  <a16:creationId xmlns:a16="http://schemas.microsoft.com/office/drawing/2014/main" id="{485BB81C-C328-33B3-C8A8-097BF2FB6AA2}"/>
                </a:ext>
              </a:extLst>
            </p:cNvPr>
            <p:cNvCxnSpPr>
              <a:cxnSpLocks noChangeShapeType="1"/>
            </p:cNvCxnSpPr>
            <p:nvPr/>
          </p:nvCxnSpPr>
          <p:spPr bwMode="auto">
            <a:xfrm flipH="1">
              <a:off x="957580" y="1718945"/>
              <a:ext cx="1010920" cy="25336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cxnSp>
        <p:cxnSp>
          <p:nvCxnSpPr>
            <p:cNvPr id="71" name="Line 449">
              <a:extLst>
                <a:ext uri="{FF2B5EF4-FFF2-40B4-BE49-F238E27FC236}">
                  <a16:creationId xmlns:a16="http://schemas.microsoft.com/office/drawing/2014/main" id="{A60A33AD-ED78-7676-CFE5-482532FDE8BE}"/>
                </a:ext>
              </a:extLst>
            </p:cNvPr>
            <p:cNvCxnSpPr>
              <a:cxnSpLocks noChangeShapeType="1"/>
            </p:cNvCxnSpPr>
            <p:nvPr/>
          </p:nvCxnSpPr>
          <p:spPr bwMode="auto">
            <a:xfrm>
              <a:off x="2209165" y="2063750"/>
              <a:ext cx="1254760" cy="3937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cxnSp>
        <p:cxnSp>
          <p:nvCxnSpPr>
            <p:cNvPr id="72" name="Line 450">
              <a:extLst>
                <a:ext uri="{FF2B5EF4-FFF2-40B4-BE49-F238E27FC236}">
                  <a16:creationId xmlns:a16="http://schemas.microsoft.com/office/drawing/2014/main" id="{465E4411-5962-2687-7EE6-FB64519429D3}"/>
                </a:ext>
              </a:extLst>
            </p:cNvPr>
            <p:cNvCxnSpPr>
              <a:cxnSpLocks noChangeShapeType="1"/>
            </p:cNvCxnSpPr>
            <p:nvPr/>
          </p:nvCxnSpPr>
          <p:spPr bwMode="auto">
            <a:xfrm flipH="1" flipV="1">
              <a:off x="3354705" y="2054225"/>
              <a:ext cx="109220" cy="4889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cxnSp>
        <p:cxnSp>
          <p:nvCxnSpPr>
            <p:cNvPr id="73" name="Line 451">
              <a:extLst>
                <a:ext uri="{FF2B5EF4-FFF2-40B4-BE49-F238E27FC236}">
                  <a16:creationId xmlns:a16="http://schemas.microsoft.com/office/drawing/2014/main" id="{76003569-9FA4-B00F-61E9-27BC47170877}"/>
                </a:ext>
              </a:extLst>
            </p:cNvPr>
            <p:cNvCxnSpPr>
              <a:cxnSpLocks noChangeShapeType="1"/>
            </p:cNvCxnSpPr>
            <p:nvPr/>
          </p:nvCxnSpPr>
          <p:spPr bwMode="auto">
            <a:xfrm flipH="1">
              <a:off x="3354705" y="2103120"/>
              <a:ext cx="109220" cy="425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cxnSp>
        <p:cxnSp>
          <p:nvCxnSpPr>
            <p:cNvPr id="74" name="Line 452">
              <a:extLst>
                <a:ext uri="{FF2B5EF4-FFF2-40B4-BE49-F238E27FC236}">
                  <a16:creationId xmlns:a16="http://schemas.microsoft.com/office/drawing/2014/main" id="{8D942ACA-D4D0-3DB1-11EC-E683B5E5BFAF}"/>
                </a:ext>
              </a:extLst>
            </p:cNvPr>
            <p:cNvCxnSpPr>
              <a:cxnSpLocks noChangeShapeType="1"/>
            </p:cNvCxnSpPr>
            <p:nvPr/>
          </p:nvCxnSpPr>
          <p:spPr bwMode="auto">
            <a:xfrm flipH="1" flipV="1">
              <a:off x="957580" y="2026920"/>
              <a:ext cx="1251585" cy="3683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cxnSp>
        <p:cxnSp>
          <p:nvCxnSpPr>
            <p:cNvPr id="75" name="Line 453">
              <a:extLst>
                <a:ext uri="{FF2B5EF4-FFF2-40B4-BE49-F238E27FC236}">
                  <a16:creationId xmlns:a16="http://schemas.microsoft.com/office/drawing/2014/main" id="{2BDA3EFC-6705-8005-6AD8-1EC99A6E6A2C}"/>
                </a:ext>
              </a:extLst>
            </p:cNvPr>
            <p:cNvCxnSpPr>
              <a:cxnSpLocks noChangeShapeType="1"/>
            </p:cNvCxnSpPr>
            <p:nvPr/>
          </p:nvCxnSpPr>
          <p:spPr bwMode="auto">
            <a:xfrm>
              <a:off x="2209165" y="2478405"/>
              <a:ext cx="1254760" cy="40513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cxnSp>
        <p:cxnSp>
          <p:nvCxnSpPr>
            <p:cNvPr id="76" name="Line 454">
              <a:extLst>
                <a:ext uri="{FF2B5EF4-FFF2-40B4-BE49-F238E27FC236}">
                  <a16:creationId xmlns:a16="http://schemas.microsoft.com/office/drawing/2014/main" id="{02189A61-BD95-556E-B8D7-833794FFAAF4}"/>
                </a:ext>
              </a:extLst>
            </p:cNvPr>
            <p:cNvCxnSpPr>
              <a:cxnSpLocks noChangeShapeType="1"/>
            </p:cNvCxnSpPr>
            <p:nvPr/>
          </p:nvCxnSpPr>
          <p:spPr bwMode="auto">
            <a:xfrm flipH="1" flipV="1">
              <a:off x="3375660" y="2807335"/>
              <a:ext cx="88265" cy="76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cxnSp>
        <p:cxnSp>
          <p:nvCxnSpPr>
            <p:cNvPr id="77" name="Line 455">
              <a:extLst>
                <a:ext uri="{FF2B5EF4-FFF2-40B4-BE49-F238E27FC236}">
                  <a16:creationId xmlns:a16="http://schemas.microsoft.com/office/drawing/2014/main" id="{5FDFFBB1-BAD1-19F9-5793-426686303B8A}"/>
                </a:ext>
              </a:extLst>
            </p:cNvPr>
            <p:cNvCxnSpPr>
              <a:cxnSpLocks noChangeShapeType="1"/>
            </p:cNvCxnSpPr>
            <p:nvPr/>
          </p:nvCxnSpPr>
          <p:spPr bwMode="auto">
            <a:xfrm flipH="1">
              <a:off x="3345180" y="2883535"/>
              <a:ext cx="118745" cy="889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cxnSp>
        <p:cxnSp>
          <p:nvCxnSpPr>
            <p:cNvPr id="78" name="Line 456">
              <a:extLst>
                <a:ext uri="{FF2B5EF4-FFF2-40B4-BE49-F238E27FC236}">
                  <a16:creationId xmlns:a16="http://schemas.microsoft.com/office/drawing/2014/main" id="{BA5A314F-7CB0-E811-7EC5-090B0085A032}"/>
                </a:ext>
              </a:extLst>
            </p:cNvPr>
            <p:cNvCxnSpPr>
              <a:cxnSpLocks noChangeShapeType="1"/>
            </p:cNvCxnSpPr>
            <p:nvPr/>
          </p:nvCxnSpPr>
          <p:spPr bwMode="auto">
            <a:xfrm flipH="1" flipV="1">
              <a:off x="957580" y="2075815"/>
              <a:ext cx="1251585" cy="40259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cxnSp>
        <p:sp>
          <p:nvSpPr>
            <p:cNvPr id="79" name="Oval 78">
              <a:extLst>
                <a:ext uri="{FF2B5EF4-FFF2-40B4-BE49-F238E27FC236}">
                  <a16:creationId xmlns:a16="http://schemas.microsoft.com/office/drawing/2014/main" id="{1730E182-DF4F-C488-71E9-5EE20D067115}"/>
                </a:ext>
              </a:extLst>
            </p:cNvPr>
            <p:cNvSpPr>
              <a:spLocks noChangeArrowheads="1"/>
            </p:cNvSpPr>
            <p:nvPr/>
          </p:nvSpPr>
          <p:spPr bwMode="auto">
            <a:xfrm>
              <a:off x="3575050" y="3710940"/>
              <a:ext cx="655320" cy="338455"/>
            </a:xfrm>
            <a:prstGeom prst="ellipse">
              <a:avLst/>
            </a:prstGeom>
            <a:solidFill>
              <a:srgbClr val="FFFFCC"/>
            </a:solidFill>
            <a:ln w="3175">
              <a:solidFill>
                <a:srgbClr val="990033"/>
              </a:solidFill>
              <a:round/>
              <a:headEnd/>
              <a:tailEnd/>
            </a:ln>
          </p:spPr>
          <p:txBody>
            <a:bodyPr rot="0" vert="horz" wrap="square" lIns="91440" tIns="45720" rIns="91440" bIns="45720" anchor="t" anchorCtr="0" upright="1">
              <a:noAutofit/>
            </a:bodyPr>
            <a:lstStyle/>
            <a:p>
              <a:endParaRPr lang="en-IN"/>
            </a:p>
          </p:txBody>
        </p:sp>
        <p:sp>
          <p:nvSpPr>
            <p:cNvPr id="80" name="Rectangle 79">
              <a:extLst>
                <a:ext uri="{FF2B5EF4-FFF2-40B4-BE49-F238E27FC236}">
                  <a16:creationId xmlns:a16="http://schemas.microsoft.com/office/drawing/2014/main" id="{23497D4B-DA93-C131-F4C2-494BD311329B}"/>
                </a:ext>
              </a:extLst>
            </p:cNvPr>
            <p:cNvSpPr>
              <a:spLocks noChangeArrowheads="1"/>
            </p:cNvSpPr>
            <p:nvPr/>
          </p:nvSpPr>
          <p:spPr bwMode="auto">
            <a:xfrm>
              <a:off x="3223260" y="4148455"/>
              <a:ext cx="151828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r>
                <a:rPr lang="en-US" sz="1000">
                  <a:solidFill>
                    <a:srgbClr val="000000"/>
                  </a:solidFill>
                  <a:effectLst/>
                  <a:latin typeface="Arial" panose="020B0604020202020204" pitchFamily="34" charset="0"/>
                  <a:ea typeface="Times New Roman" panose="02020603050405020304" pitchFamily="18" charset="0"/>
                </a:rPr>
                <a:t>class and fraud transaction</a:t>
              </a:r>
              <a:endParaRPr lang="en-IN" sz="1100">
                <a:effectLst/>
                <a:latin typeface="Times New Roman" panose="02020603050405020304" pitchFamily="18" charset="0"/>
                <a:ea typeface="Times New Roman" panose="02020603050405020304" pitchFamily="18" charset="0"/>
              </a:endParaRPr>
            </a:p>
          </p:txBody>
        </p:sp>
        <p:sp>
          <p:nvSpPr>
            <p:cNvPr id="81" name="Rectangle 80">
              <a:extLst>
                <a:ext uri="{FF2B5EF4-FFF2-40B4-BE49-F238E27FC236}">
                  <a16:creationId xmlns:a16="http://schemas.microsoft.com/office/drawing/2014/main" id="{692BA96C-8A43-9A68-4D17-35672545A698}"/>
                </a:ext>
              </a:extLst>
            </p:cNvPr>
            <p:cNvSpPr>
              <a:spLocks noChangeArrowheads="1"/>
            </p:cNvSpPr>
            <p:nvPr/>
          </p:nvSpPr>
          <p:spPr bwMode="auto">
            <a:xfrm>
              <a:off x="3497580" y="4300855"/>
              <a:ext cx="875665" cy="14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0" tIns="0" rIns="0" bIns="0" anchor="t" anchorCtr="0">
              <a:spAutoFit/>
            </a:bodyPr>
            <a:lstStyle/>
            <a:p>
              <a:r>
                <a:rPr lang="en-US" sz="1000">
                  <a:solidFill>
                    <a:srgbClr val="000000"/>
                  </a:solidFill>
                  <a:effectLst/>
                  <a:latin typeface="Arial" panose="020B0604020202020204" pitchFamily="34" charset="0"/>
                  <a:ea typeface="Times New Roman" panose="02020603050405020304" pitchFamily="18" charset="0"/>
                </a:rPr>
                <a:t>detection graph</a:t>
              </a:r>
              <a:endParaRPr lang="en-IN" sz="1100">
                <a:effectLst/>
                <a:latin typeface="Times New Roman" panose="02020603050405020304" pitchFamily="18" charset="0"/>
                <a:ea typeface="Times New Roman" panose="02020603050405020304" pitchFamily="18" charset="0"/>
              </a:endParaRPr>
            </a:p>
          </p:txBody>
        </p:sp>
      </p:grpSp>
      <p:sp>
        <p:nvSpPr>
          <p:cNvPr id="86" name="TextBox 85">
            <a:extLst>
              <a:ext uri="{FF2B5EF4-FFF2-40B4-BE49-F238E27FC236}">
                <a16:creationId xmlns:a16="http://schemas.microsoft.com/office/drawing/2014/main" id="{CBA197A0-2FD8-DCE1-4C40-FA3D73CF4E05}"/>
              </a:ext>
            </a:extLst>
          </p:cNvPr>
          <p:cNvSpPr txBox="1"/>
          <p:nvPr/>
        </p:nvSpPr>
        <p:spPr>
          <a:xfrm>
            <a:off x="2895600" y="5952274"/>
            <a:ext cx="3825558" cy="400110"/>
          </a:xfrm>
          <a:prstGeom prst="rect">
            <a:avLst/>
          </a:prstGeom>
          <a:noFill/>
        </p:spPr>
        <p:txBody>
          <a:bodyPr wrap="square" rtlCol="0">
            <a:spAutoFit/>
          </a:bodyPr>
          <a:lstStyle/>
          <a:p>
            <a:pPr marL="146050" marR="443230" algn="ctr">
              <a:spcBef>
                <a:spcPts val="1125"/>
              </a:spcBef>
              <a:spcAft>
                <a:spcPts val="0"/>
              </a:spcAft>
            </a:pPr>
            <a:r>
              <a:rPr lang="en-US" sz="2000" b="1" dirty="0">
                <a:effectLst/>
                <a:latin typeface="Times New Roman" panose="02020603050405020304" pitchFamily="18" charset="0"/>
                <a:ea typeface="Times New Roman" panose="02020603050405020304" pitchFamily="18" charset="0"/>
              </a:rPr>
              <a:t>Fig: 1 Use Case Diagram</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21614"/>
            <a:ext cx="7886700" cy="509114"/>
          </a:xfrm>
          <a:prstGeom prst="rect">
            <a:avLst/>
          </a:prstGeom>
        </p:spPr>
        <p:txBody>
          <a:bodyPr vert="horz" wrap="square" lIns="0" tIns="16510" rIns="0" bIns="0" rtlCol="0">
            <a:spAutoFit/>
          </a:bodyPr>
          <a:lstStyle/>
          <a:p>
            <a:pPr marL="33655" algn="ctr">
              <a:lnSpc>
                <a:spcPct val="100000"/>
              </a:lnSpc>
              <a:spcBef>
                <a:spcPts val="130"/>
              </a:spcBef>
            </a:pPr>
            <a:r>
              <a:rPr sz="3200" b="1" spc="30" dirty="0">
                <a:latin typeface="Times New Roman" panose="02020603050405020304" pitchFamily="18" charset="0"/>
                <a:cs typeface="Times New Roman" panose="02020603050405020304" pitchFamily="18" charset="0"/>
              </a:rPr>
              <a:t>CLASS</a:t>
            </a:r>
            <a:r>
              <a:rPr sz="3200" b="1" spc="-55" dirty="0">
                <a:latin typeface="Times New Roman" panose="02020603050405020304" pitchFamily="18" charset="0"/>
                <a:cs typeface="Times New Roman" panose="02020603050405020304" pitchFamily="18" charset="0"/>
              </a:rPr>
              <a:t> </a:t>
            </a:r>
            <a:r>
              <a:rPr sz="3200" b="1" spc="15" dirty="0">
                <a:latin typeface="Times New Roman" panose="02020603050405020304" pitchFamily="18" charset="0"/>
                <a:cs typeface="Times New Roman" panose="02020603050405020304" pitchFamily="18" charset="0"/>
              </a:rPr>
              <a:t>DIAGRAM</a:t>
            </a:r>
          </a:p>
        </p:txBody>
      </p:sp>
      <p:sp>
        <p:nvSpPr>
          <p:cNvPr id="4" name="Date Placeholder 3">
            <a:extLst>
              <a:ext uri="{FF2B5EF4-FFF2-40B4-BE49-F238E27FC236}">
                <a16:creationId xmlns:a16="http://schemas.microsoft.com/office/drawing/2014/main" id="{D251EBC7-EE54-D098-9129-9CDE273780B9}"/>
              </a:ext>
            </a:extLst>
          </p:cNvPr>
          <p:cNvSpPr>
            <a:spLocks noGrp="1"/>
          </p:cNvSpPr>
          <p:nvPr>
            <p:ph type="dt" sz="half" idx="10"/>
          </p:nvPr>
        </p:nvSpPr>
        <p:spPr/>
        <p:txBody>
          <a:bodyPr/>
          <a:lstStyle/>
          <a:p>
            <a:fld id="{435CB97A-4E25-4E69-A4E5-26672B631A47}" type="datetime1">
              <a:rPr lang="en-US" smtClean="0"/>
              <a:t>6/25/2022</a:t>
            </a:fld>
            <a:endParaRPr lang="en-US"/>
          </a:p>
        </p:txBody>
      </p:sp>
      <p:sp>
        <p:nvSpPr>
          <p:cNvPr id="5" name="Footer Placeholder 4">
            <a:extLst>
              <a:ext uri="{FF2B5EF4-FFF2-40B4-BE49-F238E27FC236}">
                <a16:creationId xmlns:a16="http://schemas.microsoft.com/office/drawing/2014/main" id="{00431811-3B86-7928-6D14-FC6B7BCA3617}"/>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0412D43D-CF33-1602-0EC0-543B0CE1C91F}"/>
              </a:ext>
            </a:extLst>
          </p:cNvPr>
          <p:cNvSpPr>
            <a:spLocks noGrp="1"/>
          </p:cNvSpPr>
          <p:nvPr>
            <p:ph type="sldNum" sz="quarter" idx="12"/>
          </p:nvPr>
        </p:nvSpPr>
        <p:spPr/>
        <p:txBody>
          <a:bodyPr/>
          <a:lstStyle/>
          <a:p>
            <a:fld id="{B6F15528-21DE-4FAA-801E-634DDDAF4B2B}" type="slidenum">
              <a:rPr lang="en-IN" smtClean="0"/>
              <a:t>14</a:t>
            </a:fld>
            <a:endParaRPr lang="en-IN"/>
          </a:p>
        </p:txBody>
      </p:sp>
      <p:pic>
        <p:nvPicPr>
          <p:cNvPr id="7" name="Picture 6">
            <a:extLst>
              <a:ext uri="{FF2B5EF4-FFF2-40B4-BE49-F238E27FC236}">
                <a16:creationId xmlns:a16="http://schemas.microsoft.com/office/drawing/2014/main" id="{E809C8CD-811B-AD20-36CD-8C3809A626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909540"/>
            <a:ext cx="8748512" cy="2891060"/>
          </a:xfrm>
          <a:prstGeom prst="rect">
            <a:avLst/>
          </a:prstGeom>
          <a:noFill/>
          <a:ln>
            <a:noFill/>
          </a:ln>
        </p:spPr>
      </p:pic>
      <p:sp>
        <p:nvSpPr>
          <p:cNvPr id="9" name="TextBox 8">
            <a:extLst>
              <a:ext uri="{FF2B5EF4-FFF2-40B4-BE49-F238E27FC236}">
                <a16:creationId xmlns:a16="http://schemas.microsoft.com/office/drawing/2014/main" id="{16AC9CA6-949F-4902-A036-6864A79800CD}"/>
              </a:ext>
            </a:extLst>
          </p:cNvPr>
          <p:cNvSpPr txBox="1"/>
          <p:nvPr/>
        </p:nvSpPr>
        <p:spPr>
          <a:xfrm>
            <a:off x="2286000" y="5257800"/>
            <a:ext cx="4572000" cy="461665"/>
          </a:xfrm>
          <a:prstGeom prst="rect">
            <a:avLst/>
          </a:prstGeom>
          <a:noFill/>
        </p:spPr>
        <p:txBody>
          <a:bodyPr wrap="square">
            <a:spAutoFit/>
          </a:bodyPr>
          <a:lstStyle/>
          <a:p>
            <a:pPr marL="383540" marR="443230" algn="ctr">
              <a:spcAft>
                <a:spcPts val="0"/>
              </a:spcAft>
            </a:pPr>
            <a:r>
              <a:rPr lang="en-US" sz="2400" b="1" dirty="0">
                <a:effectLst/>
                <a:latin typeface="Times New Roman" panose="02020603050405020304" pitchFamily="18" charset="0"/>
                <a:ea typeface="Times New Roman" panose="02020603050405020304" pitchFamily="18" charset="0"/>
              </a:rPr>
              <a:t>Fig: </a:t>
            </a:r>
            <a:r>
              <a:rPr lang="en-US" sz="2400" b="1" dirty="0">
                <a:latin typeface="Times New Roman" panose="02020603050405020304" pitchFamily="18" charset="0"/>
                <a:ea typeface="Times New Roman" panose="02020603050405020304" pitchFamily="18" charset="0"/>
              </a:rPr>
              <a:t>2</a:t>
            </a:r>
            <a:r>
              <a:rPr lang="en-US" sz="2400" b="1" dirty="0">
                <a:effectLst/>
                <a:latin typeface="Times New Roman" panose="02020603050405020304" pitchFamily="18" charset="0"/>
                <a:ea typeface="Times New Roman" panose="02020603050405020304" pitchFamily="18" charset="0"/>
              </a:rPr>
              <a:t> Class Diagram</a:t>
            </a:r>
            <a:endParaRPr lang="en-IN" sz="2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3589451-B4FE-9E93-EAF5-256C9C0B97EC}"/>
              </a:ext>
            </a:extLst>
          </p:cNvPr>
          <p:cNvSpPr>
            <a:spLocks noGrp="1"/>
          </p:cNvSpPr>
          <p:nvPr>
            <p:ph type="dt" sz="half" idx="10"/>
          </p:nvPr>
        </p:nvSpPr>
        <p:spPr/>
        <p:txBody>
          <a:bodyPr/>
          <a:lstStyle/>
          <a:p>
            <a:fld id="{5D774AA5-EFDE-441A-A40F-3BDE8D6C2500}" type="datetime1">
              <a:rPr lang="en-US" smtClean="0"/>
              <a:t>6/25/2022</a:t>
            </a:fld>
            <a:endParaRPr lang="en-US"/>
          </a:p>
        </p:txBody>
      </p:sp>
      <p:sp>
        <p:nvSpPr>
          <p:cNvPr id="5" name="Footer Placeholder 4">
            <a:extLst>
              <a:ext uri="{FF2B5EF4-FFF2-40B4-BE49-F238E27FC236}">
                <a16:creationId xmlns:a16="http://schemas.microsoft.com/office/drawing/2014/main" id="{18BF81F1-BBA9-DF86-A6C5-07E85E543727}"/>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2EE85A2A-103A-F8B2-0CA2-26EA2ACEDC17}"/>
              </a:ext>
            </a:extLst>
          </p:cNvPr>
          <p:cNvSpPr>
            <a:spLocks noGrp="1"/>
          </p:cNvSpPr>
          <p:nvPr>
            <p:ph type="sldNum" sz="quarter" idx="12"/>
          </p:nvPr>
        </p:nvSpPr>
        <p:spPr/>
        <p:txBody>
          <a:bodyPr/>
          <a:lstStyle/>
          <a:p>
            <a:fld id="{B6F15528-21DE-4FAA-801E-634DDDAF4B2B}" type="slidenum">
              <a:rPr lang="en-IN" smtClean="0"/>
              <a:t>15</a:t>
            </a:fld>
            <a:endParaRPr lang="en-IN"/>
          </a:p>
        </p:txBody>
      </p:sp>
      <p:sp>
        <p:nvSpPr>
          <p:cNvPr id="8" name="Title 7">
            <a:extLst>
              <a:ext uri="{FF2B5EF4-FFF2-40B4-BE49-F238E27FC236}">
                <a16:creationId xmlns:a16="http://schemas.microsoft.com/office/drawing/2014/main" id="{1A0BCB07-2DFF-EAC4-F8A7-34DF5FC7718A}"/>
              </a:ext>
            </a:extLst>
          </p:cNvPr>
          <p:cNvSpPr>
            <a:spLocks noGrp="1"/>
          </p:cNvSpPr>
          <p:nvPr>
            <p:ph type="title"/>
          </p:nvPr>
        </p:nvSpPr>
        <p:spPr>
          <a:xfrm>
            <a:off x="630221" y="685800"/>
            <a:ext cx="7886700" cy="1325563"/>
          </a:xfrm>
        </p:spPr>
        <p:txBody>
          <a:bodyPr/>
          <a:lstStyle/>
          <a:p>
            <a:pPr algn="ctr"/>
            <a:r>
              <a:rPr lang="en-US" sz="3200" b="1" spc="-10" dirty="0">
                <a:effectLst/>
                <a:latin typeface="Times New Roman" panose="02020603050405020304" pitchFamily="18" charset="0"/>
                <a:ea typeface="Times New Roman" panose="02020603050405020304" pitchFamily="18" charset="0"/>
              </a:rPr>
              <a:t>SEQUENCE</a:t>
            </a:r>
            <a:r>
              <a:rPr lang="en-US" sz="3200" b="1" spc="-5" dirty="0">
                <a:effectLst/>
                <a:latin typeface="Times New Roman" panose="02020603050405020304" pitchFamily="18" charset="0"/>
                <a:ea typeface="Times New Roman" panose="02020603050405020304" pitchFamily="18" charset="0"/>
              </a:rPr>
              <a:t> </a:t>
            </a:r>
            <a:r>
              <a:rPr lang="en-US" sz="3200" b="1" spc="-10" dirty="0">
                <a:effectLst/>
                <a:latin typeface="Times New Roman" panose="02020603050405020304" pitchFamily="18" charset="0"/>
                <a:ea typeface="Times New Roman" panose="02020603050405020304" pitchFamily="18" charset="0"/>
              </a:rPr>
              <a:t>DIAGRAM</a:t>
            </a:r>
            <a:br>
              <a:rPr lang="en-IN" sz="1800" b="1" spc="-10" dirty="0">
                <a:effectLst/>
                <a:latin typeface="Times New Roman" panose="02020603050405020304" pitchFamily="18" charset="0"/>
                <a:ea typeface="Times New Roman" panose="02020603050405020304" pitchFamily="18" charset="0"/>
              </a:rPr>
            </a:br>
            <a:endParaRPr lang="en-IN" dirty="0"/>
          </a:p>
        </p:txBody>
      </p:sp>
      <p:pic>
        <p:nvPicPr>
          <p:cNvPr id="9" name="Picture 8">
            <a:extLst>
              <a:ext uri="{FF2B5EF4-FFF2-40B4-BE49-F238E27FC236}">
                <a16:creationId xmlns:a16="http://schemas.microsoft.com/office/drawing/2014/main" id="{B43CEA17-4B56-FA77-E25F-D89B9E62D2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5323" y="1828800"/>
            <a:ext cx="4113354" cy="4031087"/>
          </a:xfrm>
          <a:prstGeom prst="rect">
            <a:avLst/>
          </a:prstGeom>
          <a:noFill/>
          <a:ln>
            <a:noFill/>
          </a:ln>
        </p:spPr>
      </p:pic>
      <p:sp>
        <p:nvSpPr>
          <p:cNvPr id="11" name="TextBox 10">
            <a:extLst>
              <a:ext uri="{FF2B5EF4-FFF2-40B4-BE49-F238E27FC236}">
                <a16:creationId xmlns:a16="http://schemas.microsoft.com/office/drawing/2014/main" id="{A9DF8942-68B2-0AC8-EB30-3325701D5167}"/>
              </a:ext>
            </a:extLst>
          </p:cNvPr>
          <p:cNvSpPr txBox="1"/>
          <p:nvPr/>
        </p:nvSpPr>
        <p:spPr>
          <a:xfrm>
            <a:off x="2286000" y="5878696"/>
            <a:ext cx="4572000" cy="400110"/>
          </a:xfrm>
          <a:prstGeom prst="rect">
            <a:avLst/>
          </a:prstGeom>
          <a:noFill/>
        </p:spPr>
        <p:txBody>
          <a:bodyPr wrap="square">
            <a:spAutoFit/>
          </a:bodyPr>
          <a:lstStyle/>
          <a:p>
            <a:pPr marL="271145" marR="443230" algn="ctr">
              <a:spcBef>
                <a:spcPts val="1085"/>
              </a:spcBef>
              <a:spcAft>
                <a:spcPts val="0"/>
              </a:spcAft>
            </a:pPr>
            <a:r>
              <a:rPr lang="en-US" sz="2000" b="1" dirty="0">
                <a:effectLst/>
                <a:latin typeface="Times New Roman" panose="02020603050405020304" pitchFamily="18" charset="0"/>
                <a:ea typeface="Times New Roman" panose="02020603050405020304" pitchFamily="18" charset="0"/>
              </a:rPr>
              <a:t>Fig: 3 Sequence Diagram</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61318" y="142023"/>
            <a:ext cx="2971800" cy="508473"/>
          </a:xfrm>
          <a:prstGeom prst="rect">
            <a:avLst/>
          </a:prstGeom>
        </p:spPr>
        <p:txBody>
          <a:bodyPr vert="horz" wrap="square" lIns="0" tIns="15875" rIns="0" bIns="0" rtlCol="0">
            <a:spAutoFit/>
          </a:bodyPr>
          <a:lstStyle/>
          <a:p>
            <a:pPr marL="12700" algn="ctr">
              <a:lnSpc>
                <a:spcPct val="100000"/>
              </a:lnSpc>
              <a:spcBef>
                <a:spcPts val="125"/>
              </a:spcBef>
            </a:pPr>
            <a:r>
              <a:rPr sz="3200" b="1" spc="30" dirty="0">
                <a:latin typeface="Times New Roman" panose="02020603050405020304" pitchFamily="18" charset="0"/>
                <a:cs typeface="Times New Roman" panose="02020603050405020304" pitchFamily="18" charset="0"/>
              </a:rPr>
              <a:t>R</a:t>
            </a:r>
            <a:r>
              <a:rPr sz="3200" b="1" spc="35" dirty="0">
                <a:latin typeface="Times New Roman" panose="02020603050405020304" pitchFamily="18" charset="0"/>
                <a:cs typeface="Times New Roman" panose="02020603050405020304" pitchFamily="18" charset="0"/>
              </a:rPr>
              <a:t>E</a:t>
            </a:r>
            <a:r>
              <a:rPr sz="3200" b="1" spc="40" dirty="0">
                <a:latin typeface="Times New Roman" panose="02020603050405020304" pitchFamily="18" charset="0"/>
                <a:cs typeface="Times New Roman" panose="02020603050405020304" pitchFamily="18" charset="0"/>
              </a:rPr>
              <a:t>S</a:t>
            </a:r>
            <a:r>
              <a:rPr sz="3200" b="1" spc="30" dirty="0">
                <a:latin typeface="Times New Roman" panose="02020603050405020304" pitchFamily="18" charset="0"/>
                <a:cs typeface="Times New Roman" panose="02020603050405020304" pitchFamily="18" charset="0"/>
              </a:rPr>
              <a:t>U</a:t>
            </a:r>
            <a:r>
              <a:rPr sz="3200" b="1" spc="-185" dirty="0">
                <a:latin typeface="Times New Roman" panose="02020603050405020304" pitchFamily="18" charset="0"/>
                <a:cs typeface="Times New Roman" panose="02020603050405020304" pitchFamily="18" charset="0"/>
              </a:rPr>
              <a:t>L</a:t>
            </a:r>
            <a:r>
              <a:rPr sz="3200" b="1" spc="15" dirty="0">
                <a:latin typeface="Times New Roman" panose="02020603050405020304" pitchFamily="18" charset="0"/>
                <a:cs typeface="Times New Roman" panose="02020603050405020304" pitchFamily="18" charset="0"/>
              </a:rPr>
              <a:t>T</a:t>
            </a:r>
          </a:p>
        </p:txBody>
      </p:sp>
      <p:sp>
        <p:nvSpPr>
          <p:cNvPr id="4" name="Date Placeholder 3">
            <a:extLst>
              <a:ext uri="{FF2B5EF4-FFF2-40B4-BE49-F238E27FC236}">
                <a16:creationId xmlns:a16="http://schemas.microsoft.com/office/drawing/2014/main" id="{2625CB69-C804-D306-517D-B17E9ECCBF70}"/>
              </a:ext>
            </a:extLst>
          </p:cNvPr>
          <p:cNvSpPr>
            <a:spLocks noGrp="1"/>
          </p:cNvSpPr>
          <p:nvPr>
            <p:ph type="dt" sz="half" idx="10"/>
          </p:nvPr>
        </p:nvSpPr>
        <p:spPr/>
        <p:txBody>
          <a:bodyPr/>
          <a:lstStyle/>
          <a:p>
            <a:fld id="{B138863F-EDD0-4D89-9827-B3D3A1FA46D5}" type="datetime1">
              <a:rPr lang="en-US" smtClean="0"/>
              <a:t>6/25/2022</a:t>
            </a:fld>
            <a:endParaRPr lang="en-US"/>
          </a:p>
        </p:txBody>
      </p:sp>
      <p:pic>
        <p:nvPicPr>
          <p:cNvPr id="3" name="object 3"/>
          <p:cNvPicPr/>
          <p:nvPr/>
        </p:nvPicPr>
        <p:blipFill rotWithShape="1">
          <a:blip r:embed="rId2" cstate="print"/>
          <a:srcRect l="-726" t="-5222" r="726" b="5222"/>
          <a:stretch/>
        </p:blipFill>
        <p:spPr>
          <a:xfrm>
            <a:off x="152400" y="304800"/>
            <a:ext cx="8839200" cy="5760303"/>
          </a:xfrm>
          <a:prstGeom prst="rect">
            <a:avLst/>
          </a:prstGeom>
        </p:spPr>
      </p:pic>
      <p:sp>
        <p:nvSpPr>
          <p:cNvPr id="5" name="Footer Placeholder 4">
            <a:extLst>
              <a:ext uri="{FF2B5EF4-FFF2-40B4-BE49-F238E27FC236}">
                <a16:creationId xmlns:a16="http://schemas.microsoft.com/office/drawing/2014/main" id="{63863B7A-2366-B2C9-592A-3F431328F113}"/>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062A5B2E-9C04-EE11-6CFE-9731FA262398}"/>
              </a:ext>
            </a:extLst>
          </p:cNvPr>
          <p:cNvSpPr>
            <a:spLocks noGrp="1"/>
          </p:cNvSpPr>
          <p:nvPr>
            <p:ph type="sldNum" sz="quarter" idx="12"/>
          </p:nvPr>
        </p:nvSpPr>
        <p:spPr/>
        <p:txBody>
          <a:bodyPr/>
          <a:lstStyle/>
          <a:p>
            <a:fld id="{B6F15528-21DE-4FAA-801E-634DDDAF4B2B}" type="slidenum">
              <a:rPr lang="en-IN" smtClean="0"/>
              <a:t>16</a:t>
            </a:fld>
            <a:endParaRPr lang="en-IN"/>
          </a:p>
        </p:txBody>
      </p:sp>
      <p:sp>
        <p:nvSpPr>
          <p:cNvPr id="8" name="TextBox 7">
            <a:extLst>
              <a:ext uri="{FF2B5EF4-FFF2-40B4-BE49-F238E27FC236}">
                <a16:creationId xmlns:a16="http://schemas.microsoft.com/office/drawing/2014/main" id="{E6174256-6E1E-9119-A0AB-A39B3618B4A5}"/>
              </a:ext>
            </a:extLst>
          </p:cNvPr>
          <p:cNvSpPr txBox="1"/>
          <p:nvPr/>
        </p:nvSpPr>
        <p:spPr>
          <a:xfrm>
            <a:off x="1371600" y="6065103"/>
            <a:ext cx="6438899" cy="338554"/>
          </a:xfrm>
          <a:prstGeom prst="rect">
            <a:avLst/>
          </a:prstGeom>
          <a:noFill/>
        </p:spPr>
        <p:txBody>
          <a:bodyPr wrap="square">
            <a:spAutoFit/>
          </a:bodyPr>
          <a:lstStyle/>
          <a:p>
            <a:pPr marL="393065" marR="443230" algn="ctr">
              <a:spcBef>
                <a:spcPts val="995"/>
              </a:spcBef>
              <a:spcAft>
                <a:spcPts val="0"/>
              </a:spcAft>
            </a:pPr>
            <a:r>
              <a:rPr lang="en-US" sz="1600" b="1" dirty="0">
                <a:effectLst/>
                <a:latin typeface="Times New Roman" panose="02020603050405020304" pitchFamily="18" charset="0"/>
                <a:ea typeface="Times New Roman" panose="02020603050405020304" pitchFamily="18" charset="0"/>
              </a:rPr>
              <a:t>Fig: </a:t>
            </a:r>
            <a:r>
              <a:rPr lang="en-US" sz="1600" b="1" dirty="0">
                <a:latin typeface="Times New Roman" panose="02020603050405020304" pitchFamily="18" charset="0"/>
                <a:ea typeface="Times New Roman" panose="02020603050405020304" pitchFamily="18" charset="0"/>
              </a:rPr>
              <a:t>4</a:t>
            </a:r>
            <a:r>
              <a:rPr lang="en-US" sz="1600" b="1" dirty="0">
                <a:effectLst/>
                <a:latin typeface="Times New Roman" panose="02020603050405020304" pitchFamily="18" charset="0"/>
                <a:ea typeface="Times New Roman" panose="02020603050405020304" pitchFamily="18" charset="0"/>
              </a:rPr>
              <a:t> Screenshot of Uploading credit Card Data</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b="6360"/>
          <a:stretch/>
        </p:blipFill>
        <p:spPr>
          <a:xfrm>
            <a:off x="457200" y="253984"/>
            <a:ext cx="8382000" cy="5349876"/>
          </a:xfrm>
          <a:prstGeom prst="rect">
            <a:avLst/>
          </a:prstGeom>
        </p:spPr>
      </p:pic>
      <p:sp>
        <p:nvSpPr>
          <p:cNvPr id="3" name="Date Placeholder 2">
            <a:extLst>
              <a:ext uri="{FF2B5EF4-FFF2-40B4-BE49-F238E27FC236}">
                <a16:creationId xmlns:a16="http://schemas.microsoft.com/office/drawing/2014/main" id="{1294B31B-660A-29B4-FD59-DDBF75E2445A}"/>
              </a:ext>
            </a:extLst>
          </p:cNvPr>
          <p:cNvSpPr>
            <a:spLocks noGrp="1"/>
          </p:cNvSpPr>
          <p:nvPr>
            <p:ph type="dt" sz="half" idx="10"/>
          </p:nvPr>
        </p:nvSpPr>
        <p:spPr/>
        <p:txBody>
          <a:bodyPr/>
          <a:lstStyle/>
          <a:p>
            <a:fld id="{BAC6493B-C158-4346-A34A-DCA47A19DF38}" type="datetime1">
              <a:rPr lang="en-US" smtClean="0"/>
              <a:t>6/25/2022</a:t>
            </a:fld>
            <a:endParaRPr lang="en-US"/>
          </a:p>
        </p:txBody>
      </p:sp>
      <p:sp>
        <p:nvSpPr>
          <p:cNvPr id="4" name="Footer Placeholder 3">
            <a:extLst>
              <a:ext uri="{FF2B5EF4-FFF2-40B4-BE49-F238E27FC236}">
                <a16:creationId xmlns:a16="http://schemas.microsoft.com/office/drawing/2014/main" id="{0A1C3FBB-79EE-A886-C02C-4795DA896900}"/>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C6A74204-C771-FA66-E536-048B3CBD9A69}"/>
              </a:ext>
            </a:extLst>
          </p:cNvPr>
          <p:cNvSpPr>
            <a:spLocks noGrp="1"/>
          </p:cNvSpPr>
          <p:nvPr>
            <p:ph type="sldNum" sz="quarter" idx="12"/>
          </p:nvPr>
        </p:nvSpPr>
        <p:spPr/>
        <p:txBody>
          <a:bodyPr/>
          <a:lstStyle/>
          <a:p>
            <a:fld id="{B6F15528-21DE-4FAA-801E-634DDDAF4B2B}" type="slidenum">
              <a:rPr lang="en-IN" smtClean="0"/>
              <a:t>17</a:t>
            </a:fld>
            <a:endParaRPr lang="en-IN"/>
          </a:p>
        </p:txBody>
      </p:sp>
      <p:sp>
        <p:nvSpPr>
          <p:cNvPr id="7" name="TextBox 6">
            <a:extLst>
              <a:ext uri="{FF2B5EF4-FFF2-40B4-BE49-F238E27FC236}">
                <a16:creationId xmlns:a16="http://schemas.microsoft.com/office/drawing/2014/main" id="{160A5960-9322-D4B3-B7A0-724E320DB257}"/>
              </a:ext>
            </a:extLst>
          </p:cNvPr>
          <p:cNvSpPr txBox="1"/>
          <p:nvPr/>
        </p:nvSpPr>
        <p:spPr>
          <a:xfrm>
            <a:off x="990600" y="5721320"/>
            <a:ext cx="6743700" cy="400110"/>
          </a:xfrm>
          <a:prstGeom prst="rect">
            <a:avLst/>
          </a:prstGeom>
          <a:noFill/>
        </p:spPr>
        <p:txBody>
          <a:bodyPr wrap="square">
            <a:spAutoFit/>
          </a:bodyPr>
          <a:lstStyle/>
          <a:p>
            <a:pPr marL="443230" marR="148590" algn="ctr">
              <a:spcAft>
                <a:spcPts val="0"/>
              </a:spcAft>
            </a:pPr>
            <a:r>
              <a:rPr lang="en-US" sz="2000" b="1" dirty="0">
                <a:effectLst/>
                <a:latin typeface="Times New Roman" panose="02020603050405020304" pitchFamily="18" charset="0"/>
                <a:ea typeface="Times New Roman" panose="02020603050405020304" pitchFamily="18" charset="0"/>
              </a:rPr>
              <a:t>Fig: 5 Screenshot of Generating Train and Test Model</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l="-1355" t="-5169" r="1355" b="5169"/>
          <a:stretch/>
        </p:blipFill>
        <p:spPr>
          <a:xfrm>
            <a:off x="228600" y="0"/>
            <a:ext cx="8610600" cy="5638800"/>
          </a:xfrm>
          <a:prstGeom prst="rect">
            <a:avLst/>
          </a:prstGeom>
        </p:spPr>
      </p:pic>
      <p:sp>
        <p:nvSpPr>
          <p:cNvPr id="3" name="Date Placeholder 2">
            <a:extLst>
              <a:ext uri="{FF2B5EF4-FFF2-40B4-BE49-F238E27FC236}">
                <a16:creationId xmlns:a16="http://schemas.microsoft.com/office/drawing/2014/main" id="{C83EE7C9-7A8C-6190-7169-701278998250}"/>
              </a:ext>
            </a:extLst>
          </p:cNvPr>
          <p:cNvSpPr>
            <a:spLocks noGrp="1"/>
          </p:cNvSpPr>
          <p:nvPr>
            <p:ph type="dt" sz="half" idx="10"/>
          </p:nvPr>
        </p:nvSpPr>
        <p:spPr/>
        <p:txBody>
          <a:bodyPr/>
          <a:lstStyle/>
          <a:p>
            <a:fld id="{76142801-1A8C-4793-A319-5EB4982459E5}" type="datetime1">
              <a:rPr lang="en-US" smtClean="0"/>
              <a:t>6/25/2022</a:t>
            </a:fld>
            <a:endParaRPr lang="en-US"/>
          </a:p>
        </p:txBody>
      </p:sp>
      <p:sp>
        <p:nvSpPr>
          <p:cNvPr id="4" name="Footer Placeholder 3">
            <a:extLst>
              <a:ext uri="{FF2B5EF4-FFF2-40B4-BE49-F238E27FC236}">
                <a16:creationId xmlns:a16="http://schemas.microsoft.com/office/drawing/2014/main" id="{9756812F-A3D4-1C77-989D-FC4CD37D860C}"/>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125ED679-29C0-3D4F-E7C3-DD0B454F7AD5}"/>
              </a:ext>
            </a:extLst>
          </p:cNvPr>
          <p:cNvSpPr>
            <a:spLocks noGrp="1"/>
          </p:cNvSpPr>
          <p:nvPr>
            <p:ph type="sldNum" sz="quarter" idx="12"/>
          </p:nvPr>
        </p:nvSpPr>
        <p:spPr/>
        <p:txBody>
          <a:bodyPr/>
          <a:lstStyle/>
          <a:p>
            <a:fld id="{B6F15528-21DE-4FAA-801E-634DDDAF4B2B}" type="slidenum">
              <a:rPr lang="en-IN" smtClean="0"/>
              <a:t>18</a:t>
            </a:fld>
            <a:endParaRPr lang="en-IN"/>
          </a:p>
        </p:txBody>
      </p:sp>
      <p:sp>
        <p:nvSpPr>
          <p:cNvPr id="7" name="TextBox 6">
            <a:extLst>
              <a:ext uri="{FF2B5EF4-FFF2-40B4-BE49-F238E27FC236}">
                <a16:creationId xmlns:a16="http://schemas.microsoft.com/office/drawing/2014/main" id="{C71935AF-F0A5-EC0F-7F27-EA173078F97B}"/>
              </a:ext>
            </a:extLst>
          </p:cNvPr>
          <p:cNvSpPr txBox="1"/>
          <p:nvPr/>
        </p:nvSpPr>
        <p:spPr>
          <a:xfrm>
            <a:off x="1246302" y="5791200"/>
            <a:ext cx="6362700" cy="369332"/>
          </a:xfrm>
          <a:prstGeom prst="rect">
            <a:avLst/>
          </a:prstGeom>
          <a:noFill/>
        </p:spPr>
        <p:txBody>
          <a:bodyPr wrap="square">
            <a:spAutoFit/>
          </a:bodyPr>
          <a:lstStyle/>
          <a:p>
            <a:pPr marL="443230" marR="148590" algn="ctr">
              <a:spcAft>
                <a:spcPts val="0"/>
              </a:spcAft>
            </a:pPr>
            <a:r>
              <a:rPr lang="en-US" b="1" dirty="0">
                <a:effectLst/>
                <a:latin typeface="Times New Roman" panose="02020603050405020304" pitchFamily="18" charset="0"/>
                <a:ea typeface="Times New Roman" panose="02020603050405020304" pitchFamily="18" charset="0"/>
              </a:rPr>
              <a:t>Fig: </a:t>
            </a:r>
            <a:r>
              <a:rPr lang="en-US" b="1" dirty="0">
                <a:latin typeface="Times New Roman" panose="02020603050405020304" pitchFamily="18" charset="0"/>
                <a:ea typeface="Times New Roman" panose="02020603050405020304" pitchFamily="18" charset="0"/>
              </a:rPr>
              <a:t>6</a:t>
            </a:r>
            <a:r>
              <a:rPr lang="en-US" b="1" dirty="0">
                <a:effectLst/>
                <a:latin typeface="Times New Roman" panose="02020603050405020304" pitchFamily="18" charset="0"/>
                <a:ea typeface="Times New Roman" panose="02020603050405020304" pitchFamily="18" charset="0"/>
              </a:rPr>
              <a:t> Screenshot of </a:t>
            </a:r>
            <a:r>
              <a:rPr lang="en-US" b="1" dirty="0">
                <a:latin typeface="Times New Roman" panose="02020603050405020304" pitchFamily="18" charset="0"/>
                <a:ea typeface="Times New Roman" panose="02020603050405020304" pitchFamily="18" charset="0"/>
              </a:rPr>
              <a:t>Running Random Forest Algorithm</a:t>
            </a:r>
            <a:endParaRPr lang="en-IN"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l="-741" t="-5308" r="741" b="5308"/>
          <a:stretch/>
        </p:blipFill>
        <p:spPr>
          <a:xfrm>
            <a:off x="304800" y="136524"/>
            <a:ext cx="8610600" cy="5578476"/>
          </a:xfrm>
          <a:prstGeom prst="rect">
            <a:avLst/>
          </a:prstGeom>
        </p:spPr>
      </p:pic>
      <p:sp>
        <p:nvSpPr>
          <p:cNvPr id="3" name="Date Placeholder 2">
            <a:extLst>
              <a:ext uri="{FF2B5EF4-FFF2-40B4-BE49-F238E27FC236}">
                <a16:creationId xmlns:a16="http://schemas.microsoft.com/office/drawing/2014/main" id="{449AEB98-2434-8898-D2B0-1FF45C9B949F}"/>
              </a:ext>
            </a:extLst>
          </p:cNvPr>
          <p:cNvSpPr>
            <a:spLocks noGrp="1"/>
          </p:cNvSpPr>
          <p:nvPr>
            <p:ph type="dt" sz="half" idx="10"/>
          </p:nvPr>
        </p:nvSpPr>
        <p:spPr/>
        <p:txBody>
          <a:bodyPr/>
          <a:lstStyle/>
          <a:p>
            <a:fld id="{B9C72BE3-6C0A-454A-8F04-C4239B00F238}" type="datetime1">
              <a:rPr lang="en-US" smtClean="0"/>
              <a:t>6/25/2022</a:t>
            </a:fld>
            <a:endParaRPr lang="en-US"/>
          </a:p>
        </p:txBody>
      </p:sp>
      <p:sp>
        <p:nvSpPr>
          <p:cNvPr id="4" name="Footer Placeholder 3">
            <a:extLst>
              <a:ext uri="{FF2B5EF4-FFF2-40B4-BE49-F238E27FC236}">
                <a16:creationId xmlns:a16="http://schemas.microsoft.com/office/drawing/2014/main" id="{00CB95EE-58A1-039E-BC98-2C394A56D24D}"/>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2C9C9AEB-E775-4537-4B96-F8DFA41F3414}"/>
              </a:ext>
            </a:extLst>
          </p:cNvPr>
          <p:cNvSpPr>
            <a:spLocks noGrp="1"/>
          </p:cNvSpPr>
          <p:nvPr>
            <p:ph type="sldNum" sz="quarter" idx="12"/>
          </p:nvPr>
        </p:nvSpPr>
        <p:spPr/>
        <p:txBody>
          <a:bodyPr/>
          <a:lstStyle/>
          <a:p>
            <a:fld id="{B6F15528-21DE-4FAA-801E-634DDDAF4B2B}" type="slidenum">
              <a:rPr lang="en-IN" smtClean="0"/>
              <a:t>19</a:t>
            </a:fld>
            <a:endParaRPr lang="en-IN"/>
          </a:p>
        </p:txBody>
      </p:sp>
      <p:sp>
        <p:nvSpPr>
          <p:cNvPr id="7" name="TextBox 6">
            <a:extLst>
              <a:ext uri="{FF2B5EF4-FFF2-40B4-BE49-F238E27FC236}">
                <a16:creationId xmlns:a16="http://schemas.microsoft.com/office/drawing/2014/main" id="{CB42934A-95FE-3FDC-643D-8A8701EA472C}"/>
              </a:ext>
            </a:extLst>
          </p:cNvPr>
          <p:cNvSpPr txBox="1"/>
          <p:nvPr/>
        </p:nvSpPr>
        <p:spPr>
          <a:xfrm>
            <a:off x="152400" y="5871391"/>
            <a:ext cx="7943850" cy="400110"/>
          </a:xfrm>
          <a:prstGeom prst="rect">
            <a:avLst/>
          </a:prstGeom>
          <a:noFill/>
        </p:spPr>
        <p:txBody>
          <a:bodyPr wrap="square">
            <a:spAutoFit/>
          </a:bodyPr>
          <a:lstStyle/>
          <a:p>
            <a:pPr marL="1778635">
              <a:spcBef>
                <a:spcPts val="450"/>
              </a:spcBef>
              <a:spcAft>
                <a:spcPts val="0"/>
              </a:spcAft>
            </a:pPr>
            <a:r>
              <a:rPr lang="en-US" sz="2000" b="1" dirty="0">
                <a:effectLst/>
                <a:latin typeface="Times New Roman" panose="02020603050405020304" pitchFamily="18" charset="0"/>
                <a:ea typeface="Times New Roman" panose="02020603050405020304" pitchFamily="18" charset="0"/>
              </a:rPr>
              <a:t>Fig:  </a:t>
            </a:r>
            <a:r>
              <a:rPr lang="en-US" sz="2000" b="1" dirty="0">
                <a:latin typeface="Times New Roman" panose="02020603050405020304" pitchFamily="18" charset="0"/>
                <a:ea typeface="Times New Roman" panose="02020603050405020304" pitchFamily="18" charset="0"/>
              </a:rPr>
              <a:t>7</a:t>
            </a:r>
            <a:r>
              <a:rPr lang="en-US" sz="2000" b="1" dirty="0">
                <a:effectLst/>
                <a:latin typeface="Times New Roman" panose="02020603050405020304" pitchFamily="18" charset="0"/>
                <a:ea typeface="Times New Roman" panose="02020603050405020304" pitchFamily="18" charset="0"/>
              </a:rPr>
              <a:t> Screenshot of Detecting Fraud from the Data </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457200"/>
            <a:ext cx="5181600" cy="508473"/>
          </a:xfrm>
          <a:prstGeom prst="rect">
            <a:avLst/>
          </a:prstGeom>
        </p:spPr>
        <p:txBody>
          <a:bodyPr vert="horz" wrap="square" lIns="0" tIns="15875" rIns="0" bIns="0" rtlCol="0">
            <a:spAutoFit/>
          </a:bodyPr>
          <a:lstStyle/>
          <a:p>
            <a:pPr marL="12700" algn="ctr">
              <a:lnSpc>
                <a:spcPct val="100000"/>
              </a:lnSpc>
              <a:spcBef>
                <a:spcPts val="125"/>
              </a:spcBef>
            </a:pPr>
            <a:r>
              <a:rPr sz="3200" b="1" spc="30" dirty="0">
                <a:latin typeface="Times New Roman" panose="02020603050405020304" pitchFamily="18" charset="0"/>
                <a:cs typeface="Times New Roman" panose="02020603050405020304" pitchFamily="18" charset="0"/>
              </a:rPr>
              <a:t>CONTENTS</a:t>
            </a:r>
          </a:p>
        </p:txBody>
      </p:sp>
      <p:sp>
        <p:nvSpPr>
          <p:cNvPr id="4" name="Date Placeholder 3">
            <a:extLst>
              <a:ext uri="{FF2B5EF4-FFF2-40B4-BE49-F238E27FC236}">
                <a16:creationId xmlns:a16="http://schemas.microsoft.com/office/drawing/2014/main" id="{4F109191-8379-35E4-5F22-A76F2324C84F}"/>
              </a:ext>
            </a:extLst>
          </p:cNvPr>
          <p:cNvSpPr>
            <a:spLocks noGrp="1"/>
          </p:cNvSpPr>
          <p:nvPr>
            <p:ph type="dt" sz="half" idx="10"/>
          </p:nvPr>
        </p:nvSpPr>
        <p:spPr/>
        <p:txBody>
          <a:bodyPr/>
          <a:lstStyle/>
          <a:p>
            <a:fld id="{654110AE-9A4E-4C83-937C-4045B83E230E}" type="datetime1">
              <a:rPr lang="en-US" smtClean="0"/>
              <a:t>6/25/2022</a:t>
            </a:fld>
            <a:endParaRPr lang="en-US"/>
          </a:p>
        </p:txBody>
      </p:sp>
      <p:sp>
        <p:nvSpPr>
          <p:cNvPr id="3" name="object 3"/>
          <p:cNvSpPr txBox="1"/>
          <p:nvPr/>
        </p:nvSpPr>
        <p:spPr>
          <a:xfrm>
            <a:off x="920685" y="1161786"/>
            <a:ext cx="3597275" cy="5600892"/>
          </a:xfrm>
          <a:prstGeom prst="rect">
            <a:avLst/>
          </a:prstGeom>
        </p:spPr>
        <p:txBody>
          <a:bodyPr vert="horz" wrap="square" lIns="0" tIns="200025" rIns="0" bIns="0" rtlCol="0">
            <a:spAutoFit/>
          </a:bodyPr>
          <a:lstStyle/>
          <a:p>
            <a:pPr marL="279400" indent="-267335">
              <a:lnSpc>
                <a:spcPct val="100000"/>
              </a:lnSpc>
              <a:spcBef>
                <a:spcPts val="1575"/>
              </a:spcBef>
              <a:buSzPct val="83333"/>
              <a:buFont typeface="Wingdings"/>
              <a:buChar char=""/>
              <a:tabLst>
                <a:tab pos="280035" algn="l"/>
              </a:tabLst>
            </a:pPr>
            <a:r>
              <a:rPr sz="2400" spc="-10" dirty="0">
                <a:latin typeface="Times New Roman"/>
                <a:cs typeface="Times New Roman"/>
              </a:rPr>
              <a:t>Introduction</a:t>
            </a:r>
            <a:endParaRPr sz="2400" dirty="0">
              <a:latin typeface="Times New Roman"/>
              <a:cs typeface="Times New Roman"/>
            </a:endParaRPr>
          </a:p>
          <a:p>
            <a:pPr marL="317500" indent="-305435">
              <a:lnSpc>
                <a:spcPct val="100000"/>
              </a:lnSpc>
              <a:spcBef>
                <a:spcPts val="1480"/>
              </a:spcBef>
              <a:buFont typeface="Wingdings"/>
              <a:buChar char=""/>
              <a:tabLst>
                <a:tab pos="318135" algn="l"/>
              </a:tabLst>
            </a:pPr>
            <a:r>
              <a:rPr sz="2400" spc="-30" dirty="0">
                <a:latin typeface="Times New Roman"/>
                <a:cs typeface="Times New Roman"/>
              </a:rPr>
              <a:t>Abstract</a:t>
            </a:r>
            <a:endParaRPr sz="2400" dirty="0">
              <a:latin typeface="Times New Roman"/>
              <a:cs typeface="Times New Roman"/>
            </a:endParaRPr>
          </a:p>
          <a:p>
            <a:pPr marL="336550" indent="-324485">
              <a:lnSpc>
                <a:spcPct val="100000"/>
              </a:lnSpc>
              <a:spcBef>
                <a:spcPts val="1400"/>
              </a:spcBef>
              <a:buFont typeface="Wingdings"/>
              <a:buChar char=""/>
              <a:tabLst>
                <a:tab pos="337185" algn="l"/>
              </a:tabLst>
            </a:pPr>
            <a:r>
              <a:rPr sz="2400" spc="-30" dirty="0">
                <a:latin typeface="Times New Roman"/>
                <a:cs typeface="Times New Roman"/>
              </a:rPr>
              <a:t>Existing</a:t>
            </a:r>
            <a:r>
              <a:rPr sz="2400" spc="114" dirty="0">
                <a:latin typeface="Times New Roman"/>
                <a:cs typeface="Times New Roman"/>
              </a:rPr>
              <a:t> </a:t>
            </a:r>
            <a:r>
              <a:rPr sz="2400" spc="-45" dirty="0">
                <a:latin typeface="Times New Roman"/>
                <a:cs typeface="Times New Roman"/>
              </a:rPr>
              <a:t>system</a:t>
            </a:r>
            <a:endParaRPr sz="2400" dirty="0">
              <a:latin typeface="Times New Roman"/>
              <a:cs typeface="Times New Roman"/>
            </a:endParaRPr>
          </a:p>
          <a:p>
            <a:pPr marL="336550" indent="-324485">
              <a:lnSpc>
                <a:spcPct val="100000"/>
              </a:lnSpc>
              <a:spcBef>
                <a:spcPts val="1475"/>
              </a:spcBef>
              <a:buFont typeface="Wingdings"/>
              <a:buChar char=""/>
              <a:tabLst>
                <a:tab pos="337185" algn="l"/>
              </a:tabLst>
            </a:pPr>
            <a:r>
              <a:rPr sz="2400" spc="-15" dirty="0">
                <a:latin typeface="Times New Roman"/>
                <a:cs typeface="Times New Roman"/>
              </a:rPr>
              <a:t>Proposed</a:t>
            </a:r>
            <a:r>
              <a:rPr sz="2400" spc="30" dirty="0">
                <a:latin typeface="Times New Roman"/>
                <a:cs typeface="Times New Roman"/>
              </a:rPr>
              <a:t> </a:t>
            </a:r>
            <a:r>
              <a:rPr sz="2400" spc="-40" dirty="0">
                <a:latin typeface="Times New Roman"/>
                <a:cs typeface="Times New Roman"/>
              </a:rPr>
              <a:t>system</a:t>
            </a:r>
            <a:endParaRPr sz="2400" dirty="0">
              <a:latin typeface="Times New Roman"/>
              <a:cs typeface="Times New Roman"/>
            </a:endParaRPr>
          </a:p>
          <a:p>
            <a:pPr marL="336550" indent="-324485">
              <a:lnSpc>
                <a:spcPct val="100000"/>
              </a:lnSpc>
              <a:spcBef>
                <a:spcPts val="1475"/>
              </a:spcBef>
              <a:buFont typeface="Wingdings"/>
              <a:buChar char=""/>
              <a:tabLst>
                <a:tab pos="337185" algn="l"/>
              </a:tabLst>
            </a:pPr>
            <a:r>
              <a:rPr sz="2400" spc="-35" dirty="0">
                <a:latin typeface="Times New Roman"/>
                <a:cs typeface="Times New Roman"/>
              </a:rPr>
              <a:t>Requirement</a:t>
            </a:r>
            <a:r>
              <a:rPr sz="2400" spc="285" dirty="0">
                <a:latin typeface="Times New Roman"/>
                <a:cs typeface="Times New Roman"/>
              </a:rPr>
              <a:t> </a:t>
            </a:r>
            <a:r>
              <a:rPr sz="2400" spc="-10" dirty="0">
                <a:latin typeface="Times New Roman"/>
                <a:cs typeface="Times New Roman"/>
              </a:rPr>
              <a:t>Specification</a:t>
            </a:r>
            <a:endParaRPr sz="2400" dirty="0">
              <a:latin typeface="Times New Roman"/>
              <a:cs typeface="Times New Roman"/>
            </a:endParaRPr>
          </a:p>
          <a:p>
            <a:pPr marL="336550" indent="-324485">
              <a:lnSpc>
                <a:spcPct val="100000"/>
              </a:lnSpc>
              <a:spcBef>
                <a:spcPts val="1475"/>
              </a:spcBef>
              <a:buFont typeface="Wingdings"/>
              <a:buChar char=""/>
              <a:tabLst>
                <a:tab pos="337185" algn="l"/>
              </a:tabLst>
            </a:pPr>
            <a:r>
              <a:rPr sz="2400" spc="-20" dirty="0">
                <a:latin typeface="Times New Roman"/>
                <a:cs typeface="Times New Roman"/>
              </a:rPr>
              <a:t>Modules</a:t>
            </a:r>
            <a:endParaRPr lang="en-IN" sz="2400" spc="-20" dirty="0">
              <a:latin typeface="Times New Roman"/>
              <a:cs typeface="Times New Roman"/>
            </a:endParaRPr>
          </a:p>
          <a:p>
            <a:pPr marL="336550" indent="-324485">
              <a:lnSpc>
                <a:spcPct val="100000"/>
              </a:lnSpc>
              <a:spcBef>
                <a:spcPts val="1475"/>
              </a:spcBef>
              <a:buFont typeface="Wingdings"/>
              <a:buChar char=""/>
              <a:tabLst>
                <a:tab pos="337185" algn="l"/>
              </a:tabLst>
            </a:pPr>
            <a:r>
              <a:rPr lang="en-IN" sz="2400" spc="-20" dirty="0">
                <a:latin typeface="Times New Roman"/>
                <a:cs typeface="Times New Roman"/>
              </a:rPr>
              <a:t>UML Diagrams </a:t>
            </a:r>
            <a:endParaRPr sz="2400" dirty="0">
              <a:latin typeface="Times New Roman"/>
              <a:cs typeface="Times New Roman"/>
            </a:endParaRPr>
          </a:p>
          <a:p>
            <a:pPr marL="260350" indent="-248285">
              <a:lnSpc>
                <a:spcPct val="100000"/>
              </a:lnSpc>
              <a:spcBef>
                <a:spcPts val="1405"/>
              </a:spcBef>
              <a:buSzPct val="95833"/>
              <a:buFont typeface="Wingdings"/>
              <a:buChar char=""/>
              <a:tabLst>
                <a:tab pos="260985" algn="l"/>
              </a:tabLst>
            </a:pPr>
            <a:r>
              <a:rPr lang="en-IN" sz="2400" spc="-40" dirty="0">
                <a:latin typeface="Times New Roman"/>
                <a:cs typeface="Times New Roman"/>
              </a:rPr>
              <a:t> </a:t>
            </a:r>
            <a:r>
              <a:rPr sz="2400" spc="-40" dirty="0">
                <a:latin typeface="Times New Roman"/>
                <a:cs typeface="Times New Roman"/>
              </a:rPr>
              <a:t>Result</a:t>
            </a:r>
            <a:endParaRPr sz="2400" dirty="0">
              <a:latin typeface="Times New Roman"/>
              <a:cs typeface="Times New Roman"/>
            </a:endParaRPr>
          </a:p>
          <a:p>
            <a:pPr marL="336550" indent="-324485">
              <a:lnSpc>
                <a:spcPct val="100000"/>
              </a:lnSpc>
              <a:spcBef>
                <a:spcPts val="1475"/>
              </a:spcBef>
              <a:buFont typeface="Wingdings"/>
              <a:buChar char=""/>
              <a:tabLst>
                <a:tab pos="337185" algn="l"/>
              </a:tabLst>
            </a:pPr>
            <a:r>
              <a:rPr sz="2400" spc="-30" dirty="0">
                <a:latin typeface="Times New Roman"/>
                <a:cs typeface="Times New Roman"/>
              </a:rPr>
              <a:t>Conclusion</a:t>
            </a:r>
            <a:endParaRPr lang="en-IN" sz="2400" spc="-30" dirty="0">
              <a:latin typeface="Times New Roman"/>
              <a:cs typeface="Times New Roman"/>
            </a:endParaRPr>
          </a:p>
          <a:p>
            <a:pPr marL="12065">
              <a:lnSpc>
                <a:spcPct val="100000"/>
              </a:lnSpc>
              <a:spcBef>
                <a:spcPts val="1475"/>
              </a:spcBef>
              <a:tabLst>
                <a:tab pos="337185" algn="l"/>
              </a:tabLst>
            </a:pPr>
            <a:endParaRPr sz="2400" dirty="0">
              <a:latin typeface="Times New Roman"/>
              <a:cs typeface="Times New Roman"/>
            </a:endParaRPr>
          </a:p>
        </p:txBody>
      </p:sp>
      <p:sp>
        <p:nvSpPr>
          <p:cNvPr id="5" name="Footer Placeholder 4">
            <a:extLst>
              <a:ext uri="{FF2B5EF4-FFF2-40B4-BE49-F238E27FC236}">
                <a16:creationId xmlns:a16="http://schemas.microsoft.com/office/drawing/2014/main" id="{D7FD48C8-F7DF-E779-49ED-44478A9D6B45}"/>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F70FCF48-5FC7-05AC-B3FF-17C1D90E6AB4}"/>
              </a:ext>
            </a:extLst>
          </p:cNvPr>
          <p:cNvSpPr>
            <a:spLocks noGrp="1"/>
          </p:cNvSpPr>
          <p:nvPr>
            <p:ph type="sldNum" sz="quarter" idx="12"/>
          </p:nvPr>
        </p:nvSpPr>
        <p:spPr/>
        <p:txBody>
          <a:bodyPr/>
          <a:lstStyle/>
          <a:p>
            <a:fld id="{B6F15528-21DE-4FAA-801E-634DDDAF4B2B}" type="slidenum">
              <a:rPr lang="en-IN" smtClean="0"/>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806680"/>
            <a:ext cx="4572000" cy="600805"/>
          </a:xfrm>
          <a:prstGeom prst="rect">
            <a:avLst/>
          </a:prstGeom>
        </p:spPr>
        <p:txBody>
          <a:bodyPr vert="horz" wrap="square" lIns="0" tIns="15875" rIns="0" bIns="0" rtlCol="0">
            <a:spAutoFit/>
          </a:bodyPr>
          <a:lstStyle/>
          <a:p>
            <a:pPr marL="12700" algn="ctr">
              <a:lnSpc>
                <a:spcPct val="100000"/>
              </a:lnSpc>
              <a:spcBef>
                <a:spcPts val="125"/>
              </a:spcBef>
            </a:pPr>
            <a:r>
              <a:rPr sz="3800" b="1" spc="30" dirty="0">
                <a:latin typeface="Times New Roman" panose="02020603050405020304" pitchFamily="18" charset="0"/>
                <a:cs typeface="Times New Roman" panose="02020603050405020304" pitchFamily="18" charset="0"/>
              </a:rPr>
              <a:t>CONC</a:t>
            </a:r>
            <a:r>
              <a:rPr sz="3800" b="1" spc="35" dirty="0">
                <a:latin typeface="Times New Roman" panose="02020603050405020304" pitchFamily="18" charset="0"/>
                <a:cs typeface="Times New Roman" panose="02020603050405020304" pitchFamily="18" charset="0"/>
              </a:rPr>
              <a:t>L</a:t>
            </a:r>
            <a:r>
              <a:rPr sz="3800" b="1" spc="30" dirty="0">
                <a:latin typeface="Times New Roman" panose="02020603050405020304" pitchFamily="18" charset="0"/>
                <a:cs typeface="Times New Roman" panose="02020603050405020304" pitchFamily="18" charset="0"/>
              </a:rPr>
              <a:t>U</a:t>
            </a:r>
            <a:r>
              <a:rPr sz="3800" b="1" spc="40" dirty="0">
                <a:latin typeface="Times New Roman" panose="02020603050405020304" pitchFamily="18" charset="0"/>
                <a:cs typeface="Times New Roman" panose="02020603050405020304" pitchFamily="18" charset="0"/>
              </a:rPr>
              <a:t>S</a:t>
            </a:r>
            <a:r>
              <a:rPr sz="3800" b="1" spc="-100" dirty="0">
                <a:latin typeface="Times New Roman" panose="02020603050405020304" pitchFamily="18" charset="0"/>
                <a:cs typeface="Times New Roman" panose="02020603050405020304" pitchFamily="18" charset="0"/>
              </a:rPr>
              <a:t>I</a:t>
            </a:r>
            <a:r>
              <a:rPr sz="3800" b="1" spc="30" dirty="0">
                <a:latin typeface="Times New Roman" panose="02020603050405020304" pitchFamily="18" charset="0"/>
                <a:cs typeface="Times New Roman" panose="02020603050405020304" pitchFamily="18" charset="0"/>
              </a:rPr>
              <a:t>O</a:t>
            </a:r>
            <a:r>
              <a:rPr sz="3800" b="1" spc="15" dirty="0">
                <a:latin typeface="Times New Roman" panose="02020603050405020304" pitchFamily="18" charset="0"/>
                <a:cs typeface="Times New Roman" panose="02020603050405020304" pitchFamily="18" charset="0"/>
              </a:rPr>
              <a:t>N</a:t>
            </a:r>
          </a:p>
        </p:txBody>
      </p:sp>
      <p:sp>
        <p:nvSpPr>
          <p:cNvPr id="4" name="Date Placeholder 3">
            <a:extLst>
              <a:ext uri="{FF2B5EF4-FFF2-40B4-BE49-F238E27FC236}">
                <a16:creationId xmlns:a16="http://schemas.microsoft.com/office/drawing/2014/main" id="{31C665CB-0579-F609-64A0-5BE8EAACC784}"/>
              </a:ext>
            </a:extLst>
          </p:cNvPr>
          <p:cNvSpPr>
            <a:spLocks noGrp="1"/>
          </p:cNvSpPr>
          <p:nvPr>
            <p:ph type="dt" sz="half" idx="10"/>
          </p:nvPr>
        </p:nvSpPr>
        <p:spPr/>
        <p:txBody>
          <a:bodyPr/>
          <a:lstStyle/>
          <a:p>
            <a:fld id="{14C0ECD3-085C-49EE-AF67-A94983F8B126}" type="datetime1">
              <a:rPr lang="en-US" smtClean="0"/>
              <a:t>6/25/2022</a:t>
            </a:fld>
            <a:endParaRPr lang="en-US"/>
          </a:p>
        </p:txBody>
      </p:sp>
      <p:sp>
        <p:nvSpPr>
          <p:cNvPr id="3" name="object 3"/>
          <p:cNvSpPr txBox="1"/>
          <p:nvPr/>
        </p:nvSpPr>
        <p:spPr>
          <a:xfrm>
            <a:off x="332105" y="1752600"/>
            <a:ext cx="8479790" cy="4756430"/>
          </a:xfrm>
          <a:prstGeom prst="rect">
            <a:avLst/>
          </a:prstGeom>
        </p:spPr>
        <p:txBody>
          <a:bodyPr vert="horz" wrap="square" lIns="0" tIns="16510" rIns="0" bIns="0" rtlCol="0">
            <a:spAutoFit/>
          </a:bodyPr>
          <a:lstStyle/>
          <a:p>
            <a:pPr marL="355600" marR="5080" indent="-343535" algn="just">
              <a:lnSpc>
                <a:spcPct val="99900"/>
              </a:lnSpc>
              <a:spcBef>
                <a:spcPts val="130"/>
              </a:spcBef>
            </a:pP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800" b="0" i="0" dirty="0">
                <a:solidFill>
                  <a:srgbClr val="000000"/>
                </a:solidFill>
                <a:effectLst/>
                <a:latin typeface="Times New Roman" panose="02020603050405020304" pitchFamily="18" charset="0"/>
                <a:cs typeface="Times New Roman" panose="02020603050405020304" pitchFamily="18" charset="0"/>
              </a:rPr>
              <a:t>Random forest algorithm performs well in handling huge amount of highly imbalanced datasets in minimum amount of time. With the accuracy of 99% in the end results it shows significant growth in detecting credit card fraud transactions when compared to the algorithms like decision tree, support vector machines and logistic regression etc., because they are not performed well in handling imbalanced data sets. Random forest solves the overfitting issue by using bunch of decision trees. Random forest considered as the solution for Imbalanced classification.</a:t>
            </a:r>
            <a:r>
              <a:rPr lang="en-US" sz="2800" b="0" i="0" dirty="0">
                <a:solidFill>
                  <a:srgbClr val="000000"/>
                </a:solidFill>
                <a:effectLst/>
                <a:latin typeface="ff2"/>
              </a:rPr>
              <a:t> </a:t>
            </a:r>
            <a:endParaRPr sz="2000" dirty="0">
              <a:latin typeface="Times New Roman"/>
              <a:cs typeface="Times New Roman"/>
            </a:endParaRPr>
          </a:p>
        </p:txBody>
      </p:sp>
      <p:sp>
        <p:nvSpPr>
          <p:cNvPr id="5" name="Footer Placeholder 4">
            <a:extLst>
              <a:ext uri="{FF2B5EF4-FFF2-40B4-BE49-F238E27FC236}">
                <a16:creationId xmlns:a16="http://schemas.microsoft.com/office/drawing/2014/main" id="{DD8E56AB-9774-E1B7-C238-214F85CEC71F}"/>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C40BF06D-A017-3CE8-9B94-F66B502AB690}"/>
              </a:ext>
            </a:extLst>
          </p:cNvPr>
          <p:cNvSpPr>
            <a:spLocks noGrp="1"/>
          </p:cNvSpPr>
          <p:nvPr>
            <p:ph type="sldNum" sz="quarter" idx="12"/>
          </p:nvPr>
        </p:nvSpPr>
        <p:spPr/>
        <p:txBody>
          <a:bodyPr/>
          <a:lstStyle/>
          <a:p>
            <a:fld id="{B6F15528-21DE-4FAA-801E-634DDDAF4B2B}" type="slidenum">
              <a:rPr lang="en-IN" smtClean="0"/>
              <a:t>20</a:t>
            </a:fld>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730479"/>
            <a:ext cx="6400800" cy="601447"/>
          </a:xfrm>
          <a:prstGeom prst="rect">
            <a:avLst/>
          </a:prstGeom>
        </p:spPr>
        <p:txBody>
          <a:bodyPr vert="horz" wrap="square" lIns="0" tIns="16510" rIns="0" bIns="0" rtlCol="0">
            <a:spAutoFit/>
          </a:bodyPr>
          <a:lstStyle/>
          <a:p>
            <a:pPr marL="12700" algn="ctr">
              <a:lnSpc>
                <a:spcPct val="100000"/>
              </a:lnSpc>
              <a:spcBef>
                <a:spcPts val="130"/>
              </a:spcBef>
            </a:pPr>
            <a:r>
              <a:rPr sz="3800" b="1" spc="25" dirty="0">
                <a:latin typeface="Times New Roman" panose="02020603050405020304" pitchFamily="18" charset="0"/>
                <a:cs typeface="Times New Roman" panose="02020603050405020304" pitchFamily="18" charset="0"/>
              </a:rPr>
              <a:t>FUTURE</a:t>
            </a:r>
            <a:r>
              <a:rPr sz="3800" b="1" spc="-65" dirty="0">
                <a:latin typeface="Times New Roman" panose="02020603050405020304" pitchFamily="18" charset="0"/>
                <a:cs typeface="Times New Roman" panose="02020603050405020304" pitchFamily="18" charset="0"/>
              </a:rPr>
              <a:t> </a:t>
            </a:r>
            <a:r>
              <a:rPr sz="3800" b="1" spc="20" dirty="0">
                <a:latin typeface="Times New Roman" panose="02020603050405020304" pitchFamily="18" charset="0"/>
                <a:cs typeface="Times New Roman" panose="02020603050405020304" pitchFamily="18" charset="0"/>
              </a:rPr>
              <a:t>ENHANCEMENTS</a:t>
            </a:r>
          </a:p>
        </p:txBody>
      </p:sp>
      <p:sp>
        <p:nvSpPr>
          <p:cNvPr id="4" name="Date Placeholder 3">
            <a:extLst>
              <a:ext uri="{FF2B5EF4-FFF2-40B4-BE49-F238E27FC236}">
                <a16:creationId xmlns:a16="http://schemas.microsoft.com/office/drawing/2014/main" id="{2F5FE954-4711-B650-32DF-B434EC2237E2}"/>
              </a:ext>
            </a:extLst>
          </p:cNvPr>
          <p:cNvSpPr>
            <a:spLocks noGrp="1"/>
          </p:cNvSpPr>
          <p:nvPr>
            <p:ph type="dt" sz="half" idx="10"/>
          </p:nvPr>
        </p:nvSpPr>
        <p:spPr/>
        <p:txBody>
          <a:bodyPr/>
          <a:lstStyle/>
          <a:p>
            <a:fld id="{B2D6BE12-DCC5-492D-A35E-7C949FF996C8}" type="datetime1">
              <a:rPr lang="en-US" smtClean="0"/>
              <a:t>6/25/2022</a:t>
            </a:fld>
            <a:endParaRPr lang="en-US"/>
          </a:p>
        </p:txBody>
      </p:sp>
      <p:sp>
        <p:nvSpPr>
          <p:cNvPr id="3" name="object 3"/>
          <p:cNvSpPr txBox="1"/>
          <p:nvPr/>
        </p:nvSpPr>
        <p:spPr>
          <a:xfrm>
            <a:off x="462280" y="1752600"/>
            <a:ext cx="8219440" cy="3088088"/>
          </a:xfrm>
          <a:prstGeom prst="rect">
            <a:avLst/>
          </a:prstGeom>
        </p:spPr>
        <p:txBody>
          <a:bodyPr vert="horz" wrap="square" lIns="0" tIns="14604" rIns="0" bIns="0" rtlCol="0">
            <a:spAutoFit/>
          </a:bodyPr>
          <a:lstStyle/>
          <a:p>
            <a:pPr marL="12700" marR="5080" indent="400050" algn="just">
              <a:lnSpc>
                <a:spcPct val="100600"/>
              </a:lnSpc>
              <a:spcBef>
                <a:spcPts val="114"/>
              </a:spcBef>
            </a:pPr>
            <a:r>
              <a:rPr lang="en-IN" sz="4000" dirty="0">
                <a:latin typeface="Times New Roman"/>
                <a:cs typeface="Times New Roman"/>
              </a:rPr>
              <a:t>In Future, privacy preserving techniques can be applied in distributed environment which will resolve the security related issues preventing private data access.</a:t>
            </a:r>
            <a:endParaRPr sz="4000" dirty="0">
              <a:latin typeface="Times New Roman"/>
              <a:cs typeface="Times New Roman"/>
            </a:endParaRPr>
          </a:p>
        </p:txBody>
      </p:sp>
      <p:sp>
        <p:nvSpPr>
          <p:cNvPr id="5" name="Footer Placeholder 4">
            <a:extLst>
              <a:ext uri="{FF2B5EF4-FFF2-40B4-BE49-F238E27FC236}">
                <a16:creationId xmlns:a16="http://schemas.microsoft.com/office/drawing/2014/main" id="{33FC2400-0817-7A3A-BFA6-290709834740}"/>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C927CDBD-7115-AAB1-EC12-9DE2988EBCF8}"/>
              </a:ext>
            </a:extLst>
          </p:cNvPr>
          <p:cNvSpPr>
            <a:spLocks noGrp="1"/>
          </p:cNvSpPr>
          <p:nvPr>
            <p:ph type="sldNum" sz="quarter" idx="12"/>
          </p:nvPr>
        </p:nvSpPr>
        <p:spPr/>
        <p:txBody>
          <a:bodyPr/>
          <a:lstStyle/>
          <a:p>
            <a:fld id="{B6F15528-21DE-4FAA-801E-634DDDAF4B2B}" type="slidenum">
              <a:rPr lang="en-IN" smtClean="0"/>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C617F5-6F95-3DC7-CCAB-6DF8C3E49D4D}"/>
              </a:ext>
            </a:extLst>
          </p:cNvPr>
          <p:cNvSpPr>
            <a:spLocks noGrp="1"/>
          </p:cNvSpPr>
          <p:nvPr>
            <p:ph type="dt" sz="half" idx="10"/>
          </p:nvPr>
        </p:nvSpPr>
        <p:spPr/>
        <p:txBody>
          <a:bodyPr/>
          <a:lstStyle/>
          <a:p>
            <a:fld id="{4BF63DAB-E6E3-4C89-8853-DD62FAEA8E60}" type="datetime1">
              <a:rPr lang="en-US" smtClean="0"/>
              <a:t>6/25/2022</a:t>
            </a:fld>
            <a:endParaRPr lang="en-US"/>
          </a:p>
        </p:txBody>
      </p:sp>
      <p:sp>
        <p:nvSpPr>
          <p:cNvPr id="3" name="Footer Placeholder 2">
            <a:extLst>
              <a:ext uri="{FF2B5EF4-FFF2-40B4-BE49-F238E27FC236}">
                <a16:creationId xmlns:a16="http://schemas.microsoft.com/office/drawing/2014/main" id="{6DEFE84B-DFEE-3AAC-A323-817D6EF78E7F}"/>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C4690B50-B70A-925F-00C1-D490A4EA02BE}"/>
              </a:ext>
            </a:extLst>
          </p:cNvPr>
          <p:cNvSpPr>
            <a:spLocks noGrp="1"/>
          </p:cNvSpPr>
          <p:nvPr>
            <p:ph type="sldNum" sz="quarter" idx="12"/>
          </p:nvPr>
        </p:nvSpPr>
        <p:spPr/>
        <p:txBody>
          <a:bodyPr/>
          <a:lstStyle/>
          <a:p>
            <a:fld id="{B6F15528-21DE-4FAA-801E-634DDDAF4B2B}" type="slidenum">
              <a:rPr lang="en-IN" smtClean="0"/>
              <a:t>22</a:t>
            </a:fld>
            <a:endParaRPr lang="en-IN"/>
          </a:p>
        </p:txBody>
      </p:sp>
      <p:sp>
        <p:nvSpPr>
          <p:cNvPr id="11" name="TextBox 10">
            <a:extLst>
              <a:ext uri="{FF2B5EF4-FFF2-40B4-BE49-F238E27FC236}">
                <a16:creationId xmlns:a16="http://schemas.microsoft.com/office/drawing/2014/main" id="{D37C9B63-00B4-DBA6-155E-9B271F9FFB72}"/>
              </a:ext>
            </a:extLst>
          </p:cNvPr>
          <p:cNvSpPr txBox="1"/>
          <p:nvPr/>
        </p:nvSpPr>
        <p:spPr>
          <a:xfrm>
            <a:off x="2343150" y="2209800"/>
            <a:ext cx="4457700" cy="1107996"/>
          </a:xfrm>
          <a:prstGeom prst="rect">
            <a:avLst/>
          </a:prstGeom>
          <a:noFill/>
        </p:spPr>
        <p:txBody>
          <a:bodyPr wrap="square" rtlCol="0">
            <a:spAutoFit/>
          </a:bodyPr>
          <a:lstStyle/>
          <a:p>
            <a:pPr algn="ctr"/>
            <a:r>
              <a:rPr lang="en-IN" sz="4800" b="1" dirty="0">
                <a:latin typeface="Times New Roman" panose="02020603050405020304" pitchFamily="18" charset="0"/>
                <a:cs typeface="Times New Roman" panose="02020603050405020304" pitchFamily="18" charset="0"/>
              </a:rPr>
              <a:t>THANK</a:t>
            </a:r>
          </a:p>
          <a:p>
            <a:endParaRPr lang="en-IN" dirty="0"/>
          </a:p>
        </p:txBody>
      </p:sp>
      <p:sp>
        <p:nvSpPr>
          <p:cNvPr id="12" name="TextBox 11">
            <a:extLst>
              <a:ext uri="{FF2B5EF4-FFF2-40B4-BE49-F238E27FC236}">
                <a16:creationId xmlns:a16="http://schemas.microsoft.com/office/drawing/2014/main" id="{4EE03D46-F9E4-9960-CBD4-13C178818F6C}"/>
              </a:ext>
            </a:extLst>
          </p:cNvPr>
          <p:cNvSpPr txBox="1"/>
          <p:nvPr/>
        </p:nvSpPr>
        <p:spPr>
          <a:xfrm>
            <a:off x="3352800" y="3124706"/>
            <a:ext cx="2438400" cy="830997"/>
          </a:xfrm>
          <a:prstGeom prst="rect">
            <a:avLst/>
          </a:prstGeom>
          <a:noFill/>
        </p:spPr>
        <p:txBody>
          <a:bodyPr wrap="square" rtlCol="0">
            <a:spAutoFit/>
          </a:bodyPr>
          <a:lstStyle/>
          <a:p>
            <a:pPr algn="ctr"/>
            <a:r>
              <a:rPr lang="en-IN" sz="4800" b="1"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310762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599" y="452929"/>
            <a:ext cx="3352800" cy="508473"/>
          </a:xfrm>
          <a:prstGeom prst="rect">
            <a:avLst/>
          </a:prstGeom>
        </p:spPr>
        <p:txBody>
          <a:bodyPr vert="horz" wrap="square" lIns="0" tIns="15875" rIns="0" bIns="0" rtlCol="0">
            <a:spAutoFit/>
          </a:bodyPr>
          <a:lstStyle/>
          <a:p>
            <a:pPr marL="12700">
              <a:lnSpc>
                <a:spcPct val="100000"/>
              </a:lnSpc>
              <a:spcBef>
                <a:spcPts val="125"/>
              </a:spcBef>
            </a:pPr>
            <a:r>
              <a:rPr sz="3200" b="1" spc="10" dirty="0">
                <a:latin typeface="Times New Roman" panose="02020603050405020304" pitchFamily="18" charset="0"/>
                <a:cs typeface="Times New Roman" panose="02020603050405020304" pitchFamily="18" charset="0"/>
              </a:rPr>
              <a:t>INTRODUCTION</a:t>
            </a:r>
          </a:p>
        </p:txBody>
      </p:sp>
      <p:sp>
        <p:nvSpPr>
          <p:cNvPr id="4" name="Date Placeholder 3">
            <a:extLst>
              <a:ext uri="{FF2B5EF4-FFF2-40B4-BE49-F238E27FC236}">
                <a16:creationId xmlns:a16="http://schemas.microsoft.com/office/drawing/2014/main" id="{4B3522D0-220D-1DCE-CE60-7EBF188B7E2B}"/>
              </a:ext>
            </a:extLst>
          </p:cNvPr>
          <p:cNvSpPr>
            <a:spLocks noGrp="1"/>
          </p:cNvSpPr>
          <p:nvPr>
            <p:ph type="dt" sz="half" idx="10"/>
          </p:nvPr>
        </p:nvSpPr>
        <p:spPr/>
        <p:txBody>
          <a:bodyPr/>
          <a:lstStyle/>
          <a:p>
            <a:fld id="{8732B0B3-8354-40B4-9034-31DB78CE4A1E}" type="datetime1">
              <a:rPr lang="en-US" smtClean="0"/>
              <a:t>6/25/2022</a:t>
            </a:fld>
            <a:endParaRPr lang="en-US" dirty="0"/>
          </a:p>
        </p:txBody>
      </p:sp>
      <p:sp>
        <p:nvSpPr>
          <p:cNvPr id="3" name="object 3"/>
          <p:cNvSpPr txBox="1"/>
          <p:nvPr/>
        </p:nvSpPr>
        <p:spPr>
          <a:xfrm>
            <a:off x="340042" y="1295400"/>
            <a:ext cx="8463915" cy="4713598"/>
          </a:xfrm>
          <a:prstGeom prst="rect">
            <a:avLst/>
          </a:prstGeom>
        </p:spPr>
        <p:txBody>
          <a:bodyPr vert="horz" wrap="square" lIns="0" tIns="14605" rIns="0" bIns="0" rtlCol="0">
            <a:spAutoFit/>
          </a:bodyPr>
          <a:lstStyle/>
          <a:p>
            <a:pPr marL="355600" marR="11430" indent="-343535" algn="just">
              <a:lnSpc>
                <a:spcPct val="100600"/>
              </a:lnSpc>
              <a:spcBef>
                <a:spcPts val="115"/>
              </a:spcBef>
            </a:pPr>
            <a:r>
              <a:rPr lang="en-IN" sz="1100" spc="-90" dirty="0">
                <a:solidFill>
                  <a:srgbClr val="5FCAEE"/>
                </a:solidFill>
                <a:latin typeface="Lucida Sans Unicode"/>
                <a:cs typeface="Lucida Sans Unicode"/>
              </a:rPr>
              <a:t>		</a:t>
            </a:r>
            <a:r>
              <a:rPr spc="-5" dirty="0">
                <a:latin typeface="Times New Roman"/>
                <a:cs typeface="Times New Roman"/>
              </a:rPr>
              <a:t>Credit </a:t>
            </a:r>
            <a:r>
              <a:rPr spc="5" dirty="0">
                <a:latin typeface="Times New Roman"/>
                <a:cs typeface="Times New Roman"/>
              </a:rPr>
              <a:t>card </a:t>
            </a:r>
            <a:r>
              <a:rPr spc="-15" dirty="0">
                <a:latin typeface="Times New Roman"/>
                <a:cs typeface="Times New Roman"/>
              </a:rPr>
              <a:t>fraud</a:t>
            </a:r>
            <a:r>
              <a:rPr spc="320" dirty="0">
                <a:latin typeface="Times New Roman"/>
                <a:cs typeface="Times New Roman"/>
              </a:rPr>
              <a:t> </a:t>
            </a:r>
            <a:r>
              <a:rPr spc="-45" dirty="0">
                <a:latin typeface="Times New Roman"/>
                <a:cs typeface="Times New Roman"/>
              </a:rPr>
              <a:t>is</a:t>
            </a:r>
            <a:r>
              <a:rPr spc="260" dirty="0">
                <a:latin typeface="Times New Roman"/>
                <a:cs typeface="Times New Roman"/>
              </a:rPr>
              <a:t> </a:t>
            </a:r>
            <a:r>
              <a:rPr spc="-15" dirty="0">
                <a:latin typeface="Times New Roman"/>
                <a:cs typeface="Times New Roman"/>
              </a:rPr>
              <a:t>increasing </a:t>
            </a:r>
            <a:r>
              <a:rPr spc="10" dirty="0">
                <a:latin typeface="Times New Roman"/>
                <a:cs typeface="Times New Roman"/>
              </a:rPr>
              <a:t>day </a:t>
            </a:r>
            <a:r>
              <a:rPr spc="30" dirty="0">
                <a:latin typeface="Times New Roman"/>
                <a:cs typeface="Times New Roman"/>
              </a:rPr>
              <a:t>by </a:t>
            </a:r>
            <a:r>
              <a:rPr spc="-20" dirty="0">
                <a:latin typeface="Times New Roman"/>
                <a:cs typeface="Times New Roman"/>
              </a:rPr>
              <a:t>day. </a:t>
            </a:r>
            <a:r>
              <a:rPr spc="-10" dirty="0">
                <a:latin typeface="Times New Roman"/>
                <a:cs typeface="Times New Roman"/>
              </a:rPr>
              <a:t>Credit </a:t>
            </a:r>
            <a:r>
              <a:rPr spc="-15" dirty="0">
                <a:latin typeface="Times New Roman"/>
                <a:cs typeface="Times New Roman"/>
              </a:rPr>
              <a:t>card</a:t>
            </a:r>
            <a:r>
              <a:rPr spc="320" dirty="0">
                <a:latin typeface="Times New Roman"/>
                <a:cs typeface="Times New Roman"/>
              </a:rPr>
              <a:t> </a:t>
            </a:r>
            <a:r>
              <a:rPr spc="-15" dirty="0">
                <a:latin typeface="Times New Roman"/>
                <a:cs typeface="Times New Roman"/>
              </a:rPr>
              <a:t>fraud </a:t>
            </a:r>
            <a:r>
              <a:rPr spc="10" dirty="0">
                <a:latin typeface="Times New Roman"/>
                <a:cs typeface="Times New Roman"/>
              </a:rPr>
              <a:t>can </a:t>
            </a:r>
            <a:r>
              <a:rPr spc="25" dirty="0">
                <a:latin typeface="Times New Roman"/>
                <a:cs typeface="Times New Roman"/>
              </a:rPr>
              <a:t>be </a:t>
            </a:r>
            <a:r>
              <a:rPr dirty="0">
                <a:latin typeface="Times New Roman"/>
                <a:cs typeface="Times New Roman"/>
              </a:rPr>
              <a:t>done </a:t>
            </a:r>
            <a:r>
              <a:rPr spc="-45" dirty="0">
                <a:latin typeface="Times New Roman"/>
                <a:cs typeface="Times New Roman"/>
              </a:rPr>
              <a:t>in </a:t>
            </a:r>
            <a:r>
              <a:rPr spc="20" dirty="0">
                <a:latin typeface="Times New Roman"/>
                <a:cs typeface="Times New Roman"/>
              </a:rPr>
              <a:t>both </a:t>
            </a:r>
            <a:r>
              <a:rPr spc="-20" dirty="0">
                <a:latin typeface="Times New Roman"/>
                <a:cs typeface="Times New Roman"/>
              </a:rPr>
              <a:t>online </a:t>
            </a:r>
            <a:r>
              <a:rPr spc="-15" dirty="0">
                <a:latin typeface="Times New Roman"/>
                <a:cs typeface="Times New Roman"/>
              </a:rPr>
              <a:t>and</a:t>
            </a:r>
            <a:r>
              <a:rPr spc="320" dirty="0">
                <a:latin typeface="Times New Roman"/>
                <a:cs typeface="Times New Roman"/>
              </a:rPr>
              <a:t> </a:t>
            </a:r>
            <a:r>
              <a:rPr spc="-20" dirty="0">
                <a:latin typeface="Times New Roman"/>
                <a:cs typeface="Times New Roman"/>
              </a:rPr>
              <a:t>offline </a:t>
            </a:r>
            <a:r>
              <a:rPr dirty="0">
                <a:latin typeface="Times New Roman"/>
                <a:cs typeface="Times New Roman"/>
              </a:rPr>
              <a:t>transactions. </a:t>
            </a:r>
            <a:r>
              <a:rPr spc="5" dirty="0">
                <a:latin typeface="Times New Roman"/>
                <a:cs typeface="Times New Roman"/>
              </a:rPr>
              <a:t> </a:t>
            </a:r>
            <a:r>
              <a:rPr spc="-5" dirty="0">
                <a:latin typeface="Times New Roman"/>
                <a:cs typeface="Times New Roman"/>
              </a:rPr>
              <a:t>In </a:t>
            </a:r>
            <a:r>
              <a:rPr spc="-10" dirty="0">
                <a:latin typeface="Times New Roman"/>
                <a:cs typeface="Times New Roman"/>
              </a:rPr>
              <a:t>offline </a:t>
            </a:r>
            <a:r>
              <a:rPr spc="-5" dirty="0">
                <a:latin typeface="Times New Roman"/>
                <a:cs typeface="Times New Roman"/>
              </a:rPr>
              <a:t>transactions </a:t>
            </a:r>
            <a:r>
              <a:rPr spc="5" dirty="0">
                <a:latin typeface="Times New Roman"/>
                <a:cs typeface="Times New Roman"/>
              </a:rPr>
              <a:t>Physical </a:t>
            </a:r>
            <a:r>
              <a:rPr spc="10" dirty="0">
                <a:latin typeface="Times New Roman"/>
                <a:cs typeface="Times New Roman"/>
              </a:rPr>
              <a:t>cards </a:t>
            </a:r>
            <a:r>
              <a:rPr spc="-10" dirty="0">
                <a:latin typeface="Times New Roman"/>
                <a:cs typeface="Times New Roman"/>
              </a:rPr>
              <a:t>are required </a:t>
            </a:r>
            <a:r>
              <a:rPr spc="-5" dirty="0">
                <a:latin typeface="Times New Roman"/>
                <a:cs typeface="Times New Roman"/>
              </a:rPr>
              <a:t>while </a:t>
            </a:r>
            <a:r>
              <a:rPr spc="-45" dirty="0">
                <a:latin typeface="Times New Roman"/>
                <a:cs typeface="Times New Roman"/>
              </a:rPr>
              <a:t>in </a:t>
            </a:r>
            <a:r>
              <a:rPr spc="5" dirty="0">
                <a:latin typeface="Times New Roman"/>
                <a:cs typeface="Times New Roman"/>
              </a:rPr>
              <a:t>online </a:t>
            </a:r>
            <a:r>
              <a:rPr spc="-5" dirty="0">
                <a:latin typeface="Times New Roman"/>
                <a:cs typeface="Times New Roman"/>
              </a:rPr>
              <a:t>transactions </a:t>
            </a:r>
            <a:r>
              <a:rPr spc="-15" dirty="0">
                <a:latin typeface="Times New Roman"/>
                <a:cs typeface="Times New Roman"/>
              </a:rPr>
              <a:t>the </a:t>
            </a:r>
            <a:r>
              <a:rPr dirty="0">
                <a:latin typeface="Times New Roman"/>
                <a:cs typeface="Times New Roman"/>
              </a:rPr>
              <a:t>virtual </a:t>
            </a:r>
            <a:r>
              <a:rPr spc="10" dirty="0">
                <a:latin typeface="Times New Roman"/>
                <a:cs typeface="Times New Roman"/>
              </a:rPr>
              <a:t>cards </a:t>
            </a:r>
            <a:r>
              <a:rPr spc="-10" dirty="0">
                <a:latin typeface="Times New Roman"/>
                <a:cs typeface="Times New Roman"/>
              </a:rPr>
              <a:t>are required </a:t>
            </a:r>
            <a:r>
              <a:rPr spc="10" dirty="0">
                <a:latin typeface="Times New Roman"/>
                <a:cs typeface="Times New Roman"/>
              </a:rPr>
              <a:t>for </a:t>
            </a:r>
            <a:r>
              <a:rPr spc="15" dirty="0">
                <a:latin typeface="Times New Roman"/>
                <a:cs typeface="Times New Roman"/>
              </a:rPr>
              <a:t> </a:t>
            </a:r>
            <a:r>
              <a:rPr spc="-5" dirty="0">
                <a:latin typeface="Times New Roman"/>
                <a:cs typeface="Times New Roman"/>
              </a:rPr>
              <a:t>doing </a:t>
            </a:r>
            <a:r>
              <a:rPr dirty="0">
                <a:latin typeface="Times New Roman"/>
                <a:cs typeface="Times New Roman"/>
              </a:rPr>
              <a:t>illegal </a:t>
            </a:r>
            <a:r>
              <a:rPr spc="25" dirty="0">
                <a:latin typeface="Times New Roman"/>
                <a:cs typeface="Times New Roman"/>
              </a:rPr>
              <a:t>or </a:t>
            </a:r>
            <a:r>
              <a:rPr spc="-15" dirty="0">
                <a:latin typeface="Times New Roman"/>
                <a:cs typeface="Times New Roman"/>
              </a:rPr>
              <a:t>fraud activities. </a:t>
            </a:r>
            <a:r>
              <a:rPr spc="-5" dirty="0">
                <a:latin typeface="Times New Roman"/>
                <a:cs typeface="Times New Roman"/>
              </a:rPr>
              <a:t>Thus these </a:t>
            </a:r>
            <a:r>
              <a:rPr spc="-15" dirty="0">
                <a:latin typeface="Times New Roman"/>
                <a:cs typeface="Times New Roman"/>
              </a:rPr>
              <a:t>fraud </a:t>
            </a:r>
            <a:r>
              <a:rPr spc="-20" dirty="0">
                <a:latin typeface="Times New Roman"/>
                <a:cs typeface="Times New Roman"/>
              </a:rPr>
              <a:t>activities </a:t>
            </a:r>
            <a:r>
              <a:rPr spc="-5" dirty="0">
                <a:latin typeface="Times New Roman"/>
                <a:cs typeface="Times New Roman"/>
              </a:rPr>
              <a:t>in credit </a:t>
            </a:r>
            <a:r>
              <a:rPr spc="5" dirty="0">
                <a:latin typeface="Times New Roman"/>
                <a:cs typeface="Times New Roman"/>
              </a:rPr>
              <a:t>card </a:t>
            </a:r>
            <a:r>
              <a:rPr spc="-20" dirty="0">
                <a:latin typeface="Times New Roman"/>
                <a:cs typeface="Times New Roman"/>
              </a:rPr>
              <a:t>may </a:t>
            </a:r>
            <a:r>
              <a:rPr spc="-15" dirty="0">
                <a:latin typeface="Times New Roman"/>
                <a:cs typeface="Times New Roman"/>
              </a:rPr>
              <a:t>lead </a:t>
            </a:r>
            <a:r>
              <a:rPr spc="-5" dirty="0">
                <a:latin typeface="Times New Roman"/>
                <a:cs typeface="Times New Roman"/>
              </a:rPr>
              <a:t>to </a:t>
            </a:r>
            <a:r>
              <a:rPr spc="-20" dirty="0">
                <a:latin typeface="Times New Roman"/>
                <a:cs typeface="Times New Roman"/>
              </a:rPr>
              <a:t>many </a:t>
            </a:r>
            <a:r>
              <a:rPr spc="-15" dirty="0">
                <a:latin typeface="Times New Roman"/>
                <a:cs typeface="Times New Roman"/>
              </a:rPr>
              <a:t>fraud </a:t>
            </a:r>
            <a:r>
              <a:rPr spc="-10" dirty="0">
                <a:latin typeface="Times New Roman"/>
                <a:cs typeface="Times New Roman"/>
              </a:rPr>
              <a:t>transactions </a:t>
            </a:r>
            <a:r>
              <a:rPr spc="-5" dirty="0">
                <a:latin typeface="Times New Roman"/>
                <a:cs typeface="Times New Roman"/>
              </a:rPr>
              <a:t> </a:t>
            </a:r>
            <a:r>
              <a:rPr spc="-10" dirty="0">
                <a:latin typeface="Times New Roman"/>
                <a:cs typeface="Times New Roman"/>
              </a:rPr>
              <a:t>without </a:t>
            </a:r>
            <a:r>
              <a:rPr spc="10" dirty="0">
                <a:latin typeface="Times New Roman"/>
                <a:cs typeface="Times New Roman"/>
              </a:rPr>
              <a:t>the </a:t>
            </a:r>
            <a:r>
              <a:rPr dirty="0">
                <a:latin typeface="Times New Roman"/>
                <a:cs typeface="Times New Roman"/>
              </a:rPr>
              <a:t>knowledge </a:t>
            </a:r>
            <a:r>
              <a:rPr spc="25" dirty="0">
                <a:latin typeface="Times New Roman"/>
                <a:cs typeface="Times New Roman"/>
              </a:rPr>
              <a:t>of </a:t>
            </a:r>
            <a:r>
              <a:rPr spc="-15" dirty="0">
                <a:latin typeface="Times New Roman"/>
                <a:cs typeface="Times New Roman"/>
              </a:rPr>
              <a:t>the </a:t>
            </a:r>
            <a:r>
              <a:rPr spc="5" dirty="0">
                <a:latin typeface="Times New Roman"/>
                <a:cs typeface="Times New Roman"/>
              </a:rPr>
              <a:t>actual users. The </a:t>
            </a:r>
            <a:r>
              <a:rPr spc="-5" dirty="0">
                <a:latin typeface="Times New Roman"/>
                <a:cs typeface="Times New Roman"/>
              </a:rPr>
              <a:t>fraudsters</a:t>
            </a:r>
            <a:r>
              <a:rPr dirty="0">
                <a:latin typeface="Times New Roman"/>
                <a:cs typeface="Times New Roman"/>
              </a:rPr>
              <a:t> </a:t>
            </a:r>
            <a:r>
              <a:rPr spc="-10" dirty="0">
                <a:latin typeface="Times New Roman"/>
                <a:cs typeface="Times New Roman"/>
              </a:rPr>
              <a:t>are looking </a:t>
            </a:r>
            <a:r>
              <a:rPr spc="10" dirty="0">
                <a:latin typeface="Times New Roman"/>
                <a:cs typeface="Times New Roman"/>
              </a:rPr>
              <a:t>for </a:t>
            </a:r>
            <a:r>
              <a:rPr spc="-5" dirty="0">
                <a:latin typeface="Times New Roman"/>
                <a:cs typeface="Times New Roman"/>
              </a:rPr>
              <a:t>sensitive</a:t>
            </a:r>
            <a:r>
              <a:rPr spc="340" dirty="0">
                <a:latin typeface="Times New Roman"/>
                <a:cs typeface="Times New Roman"/>
              </a:rPr>
              <a:t> </a:t>
            </a:r>
            <a:r>
              <a:rPr spc="-5" dirty="0">
                <a:latin typeface="Times New Roman"/>
                <a:cs typeface="Times New Roman"/>
              </a:rPr>
              <a:t>information </a:t>
            </a:r>
            <a:r>
              <a:rPr spc="20" dirty="0">
                <a:latin typeface="Times New Roman"/>
                <a:cs typeface="Times New Roman"/>
              </a:rPr>
              <a:t>such </a:t>
            </a:r>
            <a:r>
              <a:rPr spc="-10" dirty="0">
                <a:latin typeface="Times New Roman"/>
                <a:cs typeface="Times New Roman"/>
              </a:rPr>
              <a:t>as</a:t>
            </a:r>
            <a:r>
              <a:rPr spc="330" dirty="0">
                <a:latin typeface="Times New Roman"/>
                <a:cs typeface="Times New Roman"/>
              </a:rPr>
              <a:t> </a:t>
            </a:r>
            <a:r>
              <a:rPr spc="-20" dirty="0">
                <a:latin typeface="Times New Roman"/>
                <a:cs typeface="Times New Roman"/>
              </a:rPr>
              <a:t>credit </a:t>
            </a:r>
            <a:r>
              <a:rPr spc="-15" dirty="0">
                <a:latin typeface="Times New Roman"/>
                <a:cs typeface="Times New Roman"/>
              </a:rPr>
              <a:t> </a:t>
            </a:r>
            <a:r>
              <a:rPr spc="5" dirty="0">
                <a:latin typeface="Times New Roman"/>
                <a:cs typeface="Times New Roman"/>
              </a:rPr>
              <a:t>card</a:t>
            </a:r>
            <a:r>
              <a:rPr spc="-20" dirty="0">
                <a:latin typeface="Times New Roman"/>
                <a:cs typeface="Times New Roman"/>
              </a:rPr>
              <a:t> </a:t>
            </a:r>
            <a:r>
              <a:rPr spc="-25" dirty="0">
                <a:latin typeface="Times New Roman"/>
                <a:cs typeface="Times New Roman"/>
              </a:rPr>
              <a:t>number,</a:t>
            </a:r>
            <a:r>
              <a:rPr spc="50" dirty="0">
                <a:latin typeface="Times New Roman"/>
                <a:cs typeface="Times New Roman"/>
              </a:rPr>
              <a:t> </a:t>
            </a:r>
            <a:r>
              <a:rPr dirty="0">
                <a:latin typeface="Times New Roman"/>
                <a:cs typeface="Times New Roman"/>
              </a:rPr>
              <a:t>bank</a:t>
            </a:r>
            <a:r>
              <a:rPr spc="-10" dirty="0">
                <a:latin typeface="Times New Roman"/>
                <a:cs typeface="Times New Roman"/>
              </a:rPr>
              <a:t> </a:t>
            </a:r>
            <a:r>
              <a:rPr spc="10" dirty="0">
                <a:latin typeface="Times New Roman"/>
                <a:cs typeface="Times New Roman"/>
              </a:rPr>
              <a:t>account</a:t>
            </a:r>
            <a:r>
              <a:rPr spc="-65" dirty="0">
                <a:latin typeface="Times New Roman"/>
                <a:cs typeface="Times New Roman"/>
              </a:rPr>
              <a:t> </a:t>
            </a:r>
            <a:r>
              <a:rPr spc="-15" dirty="0">
                <a:latin typeface="Times New Roman"/>
                <a:cs typeface="Times New Roman"/>
              </a:rPr>
              <a:t>and</a:t>
            </a:r>
            <a:r>
              <a:rPr spc="65" dirty="0">
                <a:latin typeface="Times New Roman"/>
                <a:cs typeface="Times New Roman"/>
              </a:rPr>
              <a:t> </a:t>
            </a:r>
            <a:r>
              <a:rPr spc="-5" dirty="0">
                <a:latin typeface="Times New Roman"/>
                <a:cs typeface="Times New Roman"/>
              </a:rPr>
              <a:t>other</a:t>
            </a:r>
            <a:r>
              <a:rPr dirty="0">
                <a:latin typeface="Times New Roman"/>
                <a:cs typeface="Times New Roman"/>
              </a:rPr>
              <a:t> user </a:t>
            </a:r>
            <a:r>
              <a:rPr spc="-30" dirty="0">
                <a:latin typeface="Times New Roman"/>
                <a:cs typeface="Times New Roman"/>
              </a:rPr>
              <a:t>details</a:t>
            </a:r>
            <a:r>
              <a:rPr spc="150" dirty="0">
                <a:latin typeface="Times New Roman"/>
                <a:cs typeface="Times New Roman"/>
              </a:rPr>
              <a:t> </a:t>
            </a:r>
            <a:r>
              <a:rPr spc="-40" dirty="0">
                <a:latin typeface="Times New Roman"/>
                <a:cs typeface="Times New Roman"/>
              </a:rPr>
              <a:t>in</a:t>
            </a:r>
            <a:r>
              <a:rPr spc="60" dirty="0">
                <a:latin typeface="Times New Roman"/>
                <a:cs typeface="Times New Roman"/>
              </a:rPr>
              <a:t> </a:t>
            </a:r>
            <a:r>
              <a:rPr spc="10" dirty="0">
                <a:latin typeface="Times New Roman"/>
                <a:cs typeface="Times New Roman"/>
              </a:rPr>
              <a:t>order</a:t>
            </a:r>
            <a:r>
              <a:rPr spc="-80" dirty="0">
                <a:latin typeface="Times New Roman"/>
                <a:cs typeface="Times New Roman"/>
              </a:rPr>
              <a:t> </a:t>
            </a:r>
            <a:r>
              <a:rPr spc="-5" dirty="0">
                <a:latin typeface="Times New Roman"/>
                <a:cs typeface="Times New Roman"/>
              </a:rPr>
              <a:t>to</a:t>
            </a:r>
            <a:r>
              <a:rPr spc="60" dirty="0">
                <a:latin typeface="Times New Roman"/>
                <a:cs typeface="Times New Roman"/>
              </a:rPr>
              <a:t> </a:t>
            </a:r>
            <a:r>
              <a:rPr spc="5" dirty="0">
                <a:latin typeface="Times New Roman"/>
                <a:cs typeface="Times New Roman"/>
              </a:rPr>
              <a:t>perform</a:t>
            </a:r>
            <a:r>
              <a:rPr spc="-120" dirty="0">
                <a:latin typeface="Times New Roman"/>
                <a:cs typeface="Times New Roman"/>
              </a:rPr>
              <a:t> </a:t>
            </a:r>
            <a:r>
              <a:rPr spc="-5" dirty="0">
                <a:latin typeface="Times New Roman"/>
                <a:cs typeface="Times New Roman"/>
              </a:rPr>
              <a:t>transactions.</a:t>
            </a:r>
            <a:endParaRPr dirty="0">
              <a:latin typeface="Times New Roman"/>
              <a:cs typeface="Times New Roman"/>
            </a:endParaRPr>
          </a:p>
          <a:p>
            <a:pPr>
              <a:lnSpc>
                <a:spcPct val="100000"/>
              </a:lnSpc>
              <a:spcBef>
                <a:spcPts val="20"/>
              </a:spcBef>
            </a:pPr>
            <a:endParaRPr sz="1550" dirty="0">
              <a:latin typeface="Times New Roman"/>
              <a:cs typeface="Times New Roman"/>
            </a:endParaRPr>
          </a:p>
          <a:p>
            <a:pPr marL="355600" marR="5080" indent="-343535" algn="just">
              <a:lnSpc>
                <a:spcPct val="100600"/>
              </a:lnSpc>
            </a:pPr>
            <a:r>
              <a:rPr lang="en-IN" sz="1100" spc="-90" dirty="0">
                <a:solidFill>
                  <a:srgbClr val="5FCAEE"/>
                </a:solidFill>
                <a:latin typeface="Lucida Sans Unicode"/>
                <a:cs typeface="Lucida Sans Unicode"/>
              </a:rPr>
              <a:t>	</a:t>
            </a:r>
            <a:r>
              <a:rPr lang="en-IN" sz="1100" spc="-85" dirty="0">
                <a:solidFill>
                  <a:srgbClr val="5FCAEE"/>
                </a:solidFill>
                <a:latin typeface="Lucida Sans Unicode"/>
                <a:cs typeface="Lucida Sans Unicode"/>
              </a:rPr>
              <a:t>	</a:t>
            </a:r>
            <a:r>
              <a:rPr spc="-5" dirty="0">
                <a:latin typeface="Times New Roman"/>
                <a:cs typeface="Times New Roman"/>
              </a:rPr>
              <a:t>There </a:t>
            </a:r>
            <a:r>
              <a:rPr spc="-15" dirty="0">
                <a:latin typeface="Times New Roman"/>
                <a:cs typeface="Times New Roman"/>
              </a:rPr>
              <a:t>are </a:t>
            </a:r>
            <a:r>
              <a:rPr spc="-5" dirty="0">
                <a:latin typeface="Times New Roman"/>
                <a:cs typeface="Times New Roman"/>
              </a:rPr>
              <a:t>many fraud </a:t>
            </a:r>
            <a:r>
              <a:rPr spc="-10" dirty="0">
                <a:latin typeface="Times New Roman"/>
                <a:cs typeface="Times New Roman"/>
              </a:rPr>
              <a:t>transactions </a:t>
            </a:r>
            <a:r>
              <a:rPr spc="-5" dirty="0">
                <a:latin typeface="Times New Roman"/>
                <a:cs typeface="Times New Roman"/>
              </a:rPr>
              <a:t>which </a:t>
            </a:r>
            <a:r>
              <a:rPr dirty="0">
                <a:latin typeface="Times New Roman"/>
                <a:cs typeface="Times New Roman"/>
              </a:rPr>
              <a:t>cannot </a:t>
            </a:r>
            <a:r>
              <a:rPr spc="30" dirty="0">
                <a:latin typeface="Times New Roman"/>
                <a:cs typeface="Times New Roman"/>
              </a:rPr>
              <a:t>be </a:t>
            </a:r>
            <a:r>
              <a:rPr spc="-15" dirty="0">
                <a:latin typeface="Times New Roman"/>
                <a:cs typeface="Times New Roman"/>
              </a:rPr>
              <a:t>easily identified </a:t>
            </a:r>
            <a:r>
              <a:rPr spc="30" dirty="0">
                <a:latin typeface="Times New Roman"/>
                <a:cs typeface="Times New Roman"/>
              </a:rPr>
              <a:t>by </a:t>
            </a:r>
            <a:r>
              <a:rPr spc="-15" dirty="0">
                <a:latin typeface="Times New Roman"/>
                <a:cs typeface="Times New Roman"/>
              </a:rPr>
              <a:t>the </a:t>
            </a:r>
            <a:r>
              <a:rPr dirty="0">
                <a:latin typeface="Times New Roman"/>
                <a:cs typeface="Times New Roman"/>
              </a:rPr>
              <a:t>user </a:t>
            </a:r>
            <a:r>
              <a:rPr spc="-15" dirty="0">
                <a:latin typeface="Times New Roman"/>
                <a:cs typeface="Times New Roman"/>
              </a:rPr>
              <a:t>and also </a:t>
            </a:r>
            <a:r>
              <a:rPr spc="30" dirty="0">
                <a:latin typeface="Times New Roman"/>
                <a:cs typeface="Times New Roman"/>
              </a:rPr>
              <a:t>by </a:t>
            </a:r>
            <a:r>
              <a:rPr spc="-15" dirty="0">
                <a:latin typeface="Times New Roman"/>
                <a:cs typeface="Times New Roman"/>
              </a:rPr>
              <a:t>the </a:t>
            </a:r>
            <a:r>
              <a:rPr spc="-10" dirty="0">
                <a:latin typeface="Times New Roman"/>
                <a:cs typeface="Times New Roman"/>
              </a:rPr>
              <a:t>banking </a:t>
            </a:r>
            <a:r>
              <a:rPr spc="-5" dirty="0">
                <a:latin typeface="Times New Roman"/>
                <a:cs typeface="Times New Roman"/>
              </a:rPr>
              <a:t>authority </a:t>
            </a:r>
            <a:r>
              <a:rPr dirty="0">
                <a:latin typeface="Times New Roman"/>
                <a:cs typeface="Times New Roman"/>
              </a:rPr>
              <a:t> </a:t>
            </a:r>
            <a:r>
              <a:rPr spc="-5" dirty="0">
                <a:latin typeface="Times New Roman"/>
                <a:cs typeface="Times New Roman"/>
              </a:rPr>
              <a:t>which</a:t>
            </a:r>
            <a:r>
              <a:rPr dirty="0">
                <a:latin typeface="Times New Roman"/>
                <a:cs typeface="Times New Roman"/>
              </a:rPr>
              <a:t> </a:t>
            </a:r>
            <a:r>
              <a:rPr spc="-5" dirty="0">
                <a:latin typeface="Times New Roman"/>
                <a:cs typeface="Times New Roman"/>
              </a:rPr>
              <a:t>leads</a:t>
            </a:r>
            <a:r>
              <a:rPr dirty="0">
                <a:latin typeface="Times New Roman"/>
                <a:cs typeface="Times New Roman"/>
              </a:rPr>
              <a:t> </a:t>
            </a:r>
            <a:r>
              <a:rPr spc="-5" dirty="0">
                <a:latin typeface="Times New Roman"/>
                <a:cs typeface="Times New Roman"/>
              </a:rPr>
              <a:t>to</a:t>
            </a:r>
            <a:r>
              <a:rPr dirty="0">
                <a:latin typeface="Times New Roman"/>
                <a:cs typeface="Times New Roman"/>
              </a:rPr>
              <a:t> </a:t>
            </a:r>
            <a:r>
              <a:rPr spc="-15" dirty="0">
                <a:latin typeface="Times New Roman"/>
                <a:cs typeface="Times New Roman"/>
              </a:rPr>
              <a:t>loss</a:t>
            </a:r>
            <a:r>
              <a:rPr spc="-10" dirty="0">
                <a:latin typeface="Times New Roman"/>
                <a:cs typeface="Times New Roman"/>
              </a:rPr>
              <a:t> </a:t>
            </a:r>
            <a:r>
              <a:rPr spc="25" dirty="0">
                <a:latin typeface="Times New Roman"/>
                <a:cs typeface="Times New Roman"/>
              </a:rPr>
              <a:t>of </a:t>
            </a:r>
            <a:r>
              <a:rPr dirty="0">
                <a:latin typeface="Times New Roman"/>
                <a:cs typeface="Times New Roman"/>
              </a:rPr>
              <a:t>sensitive</a:t>
            </a:r>
            <a:r>
              <a:rPr spc="5" dirty="0">
                <a:latin typeface="Times New Roman"/>
                <a:cs typeface="Times New Roman"/>
              </a:rPr>
              <a:t> </a:t>
            </a:r>
            <a:r>
              <a:rPr spc="-5" dirty="0">
                <a:latin typeface="Times New Roman"/>
                <a:cs typeface="Times New Roman"/>
              </a:rPr>
              <a:t>data.</a:t>
            </a:r>
            <a:r>
              <a:rPr dirty="0">
                <a:latin typeface="Times New Roman"/>
                <a:cs typeface="Times New Roman"/>
              </a:rPr>
              <a:t> </a:t>
            </a:r>
            <a:r>
              <a:rPr spc="-5" dirty="0">
                <a:latin typeface="Times New Roman"/>
                <a:cs typeface="Times New Roman"/>
              </a:rPr>
              <a:t>There</a:t>
            </a:r>
            <a:r>
              <a:rPr dirty="0">
                <a:latin typeface="Times New Roman"/>
                <a:cs typeface="Times New Roman"/>
              </a:rPr>
              <a:t> </a:t>
            </a:r>
            <a:r>
              <a:rPr spc="-15" dirty="0">
                <a:latin typeface="Times New Roman"/>
                <a:cs typeface="Times New Roman"/>
              </a:rPr>
              <a:t>are</a:t>
            </a:r>
            <a:r>
              <a:rPr spc="-10" dirty="0">
                <a:latin typeface="Times New Roman"/>
                <a:cs typeface="Times New Roman"/>
              </a:rPr>
              <a:t> various</a:t>
            </a:r>
            <a:r>
              <a:rPr spc="-5" dirty="0">
                <a:latin typeface="Times New Roman"/>
                <a:cs typeface="Times New Roman"/>
              </a:rPr>
              <a:t> </a:t>
            </a:r>
            <a:r>
              <a:rPr spc="-10" dirty="0">
                <a:latin typeface="Times New Roman"/>
                <a:cs typeface="Times New Roman"/>
              </a:rPr>
              <a:t>models</a:t>
            </a:r>
            <a:r>
              <a:rPr spc="-5" dirty="0">
                <a:latin typeface="Times New Roman"/>
                <a:cs typeface="Times New Roman"/>
              </a:rPr>
              <a:t> </a:t>
            </a:r>
            <a:r>
              <a:rPr spc="10" dirty="0">
                <a:latin typeface="Times New Roman"/>
                <a:cs typeface="Times New Roman"/>
              </a:rPr>
              <a:t>which</a:t>
            </a:r>
            <a:r>
              <a:rPr spc="15" dirty="0">
                <a:latin typeface="Times New Roman"/>
                <a:cs typeface="Times New Roman"/>
              </a:rPr>
              <a:t> </a:t>
            </a:r>
            <a:r>
              <a:rPr spc="-15" dirty="0">
                <a:latin typeface="Times New Roman"/>
                <a:cs typeface="Times New Roman"/>
              </a:rPr>
              <a:t>are</a:t>
            </a:r>
            <a:r>
              <a:rPr spc="-10" dirty="0">
                <a:latin typeface="Times New Roman"/>
                <a:cs typeface="Times New Roman"/>
              </a:rPr>
              <a:t> </a:t>
            </a:r>
            <a:r>
              <a:rPr dirty="0">
                <a:latin typeface="Times New Roman"/>
                <a:cs typeface="Times New Roman"/>
              </a:rPr>
              <a:t>used</a:t>
            </a:r>
            <a:r>
              <a:rPr spc="350" dirty="0">
                <a:latin typeface="Times New Roman"/>
                <a:cs typeface="Times New Roman"/>
              </a:rPr>
              <a:t> </a:t>
            </a:r>
            <a:r>
              <a:rPr spc="10" dirty="0">
                <a:latin typeface="Times New Roman"/>
                <a:cs typeface="Times New Roman"/>
              </a:rPr>
              <a:t>for  </a:t>
            </a:r>
            <a:r>
              <a:rPr spc="-10" dirty="0">
                <a:latin typeface="Times New Roman"/>
                <a:cs typeface="Times New Roman"/>
              </a:rPr>
              <a:t>detecting</a:t>
            </a:r>
            <a:r>
              <a:rPr spc="330" dirty="0">
                <a:latin typeface="Times New Roman"/>
                <a:cs typeface="Times New Roman"/>
              </a:rPr>
              <a:t> </a:t>
            </a:r>
            <a:r>
              <a:rPr spc="-10" dirty="0">
                <a:latin typeface="Times New Roman"/>
                <a:cs typeface="Times New Roman"/>
              </a:rPr>
              <a:t>the</a:t>
            </a:r>
            <a:r>
              <a:rPr spc="330" dirty="0">
                <a:latin typeface="Times New Roman"/>
                <a:cs typeface="Times New Roman"/>
              </a:rPr>
              <a:t> </a:t>
            </a:r>
            <a:r>
              <a:rPr spc="-15" dirty="0">
                <a:latin typeface="Times New Roman"/>
                <a:cs typeface="Times New Roman"/>
              </a:rPr>
              <a:t>fraud </a:t>
            </a:r>
            <a:r>
              <a:rPr spc="-10" dirty="0">
                <a:latin typeface="Times New Roman"/>
                <a:cs typeface="Times New Roman"/>
              </a:rPr>
              <a:t> </a:t>
            </a:r>
            <a:r>
              <a:rPr spc="-5" dirty="0">
                <a:latin typeface="Times New Roman"/>
                <a:cs typeface="Times New Roman"/>
              </a:rPr>
              <a:t>transactions</a:t>
            </a:r>
            <a:r>
              <a:rPr dirty="0">
                <a:latin typeface="Times New Roman"/>
                <a:cs typeface="Times New Roman"/>
              </a:rPr>
              <a:t> </a:t>
            </a:r>
            <a:r>
              <a:rPr spc="-5" dirty="0">
                <a:latin typeface="Times New Roman"/>
                <a:cs typeface="Times New Roman"/>
              </a:rPr>
              <a:t>based</a:t>
            </a:r>
            <a:r>
              <a:rPr dirty="0">
                <a:latin typeface="Times New Roman"/>
                <a:cs typeface="Times New Roman"/>
              </a:rPr>
              <a:t> </a:t>
            </a:r>
            <a:r>
              <a:rPr spc="30" dirty="0">
                <a:latin typeface="Times New Roman"/>
                <a:cs typeface="Times New Roman"/>
              </a:rPr>
              <a:t>on </a:t>
            </a:r>
            <a:r>
              <a:rPr spc="-15" dirty="0">
                <a:latin typeface="Times New Roman"/>
                <a:cs typeface="Times New Roman"/>
              </a:rPr>
              <a:t>the</a:t>
            </a:r>
            <a:r>
              <a:rPr spc="-10" dirty="0">
                <a:latin typeface="Times New Roman"/>
                <a:cs typeface="Times New Roman"/>
              </a:rPr>
              <a:t> </a:t>
            </a:r>
            <a:r>
              <a:rPr spc="-15" dirty="0">
                <a:latin typeface="Times New Roman"/>
                <a:cs typeface="Times New Roman"/>
              </a:rPr>
              <a:t>behavior</a:t>
            </a:r>
            <a:r>
              <a:rPr spc="-10" dirty="0">
                <a:latin typeface="Times New Roman"/>
                <a:cs typeface="Times New Roman"/>
              </a:rPr>
              <a:t> </a:t>
            </a:r>
            <a:r>
              <a:rPr spc="25" dirty="0">
                <a:latin typeface="Times New Roman"/>
                <a:cs typeface="Times New Roman"/>
              </a:rPr>
              <a:t>of</a:t>
            </a:r>
            <a:r>
              <a:rPr spc="30" dirty="0">
                <a:latin typeface="Times New Roman"/>
                <a:cs typeface="Times New Roman"/>
              </a:rPr>
              <a:t> </a:t>
            </a:r>
            <a:r>
              <a:rPr spc="-15" dirty="0">
                <a:latin typeface="Times New Roman"/>
                <a:cs typeface="Times New Roman"/>
              </a:rPr>
              <a:t>the</a:t>
            </a:r>
            <a:r>
              <a:rPr spc="-10" dirty="0">
                <a:latin typeface="Times New Roman"/>
                <a:cs typeface="Times New Roman"/>
              </a:rPr>
              <a:t> transactions</a:t>
            </a:r>
            <a:r>
              <a:rPr spc="-5" dirty="0">
                <a:latin typeface="Times New Roman"/>
                <a:cs typeface="Times New Roman"/>
              </a:rPr>
              <a:t> </a:t>
            </a:r>
            <a:r>
              <a:rPr spc="-15" dirty="0">
                <a:latin typeface="Times New Roman"/>
                <a:cs typeface="Times New Roman"/>
              </a:rPr>
              <a:t>and</a:t>
            </a:r>
            <a:r>
              <a:rPr spc="-10" dirty="0">
                <a:latin typeface="Times New Roman"/>
                <a:cs typeface="Times New Roman"/>
              </a:rPr>
              <a:t> </a:t>
            </a:r>
            <a:r>
              <a:rPr dirty="0">
                <a:latin typeface="Times New Roman"/>
                <a:cs typeface="Times New Roman"/>
              </a:rPr>
              <a:t>these</a:t>
            </a:r>
            <a:r>
              <a:rPr spc="5" dirty="0">
                <a:latin typeface="Times New Roman"/>
                <a:cs typeface="Times New Roman"/>
              </a:rPr>
              <a:t> </a:t>
            </a:r>
            <a:r>
              <a:rPr spc="-15" dirty="0">
                <a:latin typeface="Times New Roman"/>
                <a:cs typeface="Times New Roman"/>
              </a:rPr>
              <a:t>methods</a:t>
            </a:r>
            <a:r>
              <a:rPr spc="-10" dirty="0">
                <a:latin typeface="Times New Roman"/>
                <a:cs typeface="Times New Roman"/>
              </a:rPr>
              <a:t> </a:t>
            </a:r>
            <a:r>
              <a:rPr spc="10" dirty="0">
                <a:latin typeface="Times New Roman"/>
                <a:cs typeface="Times New Roman"/>
              </a:rPr>
              <a:t>can  </a:t>
            </a:r>
            <a:r>
              <a:rPr spc="30" dirty="0">
                <a:latin typeface="Times New Roman"/>
                <a:cs typeface="Times New Roman"/>
              </a:rPr>
              <a:t>be </a:t>
            </a:r>
            <a:r>
              <a:rPr spc="-15" dirty="0">
                <a:latin typeface="Times New Roman"/>
                <a:cs typeface="Times New Roman"/>
              </a:rPr>
              <a:t>classified</a:t>
            </a:r>
            <a:r>
              <a:rPr spc="320" dirty="0">
                <a:latin typeface="Times New Roman"/>
                <a:cs typeface="Times New Roman"/>
              </a:rPr>
              <a:t> </a:t>
            </a:r>
            <a:r>
              <a:rPr spc="-10" dirty="0">
                <a:latin typeface="Times New Roman"/>
                <a:cs typeface="Times New Roman"/>
              </a:rPr>
              <a:t>as</a:t>
            </a:r>
            <a:r>
              <a:rPr spc="330" dirty="0">
                <a:latin typeface="Times New Roman"/>
                <a:cs typeface="Times New Roman"/>
              </a:rPr>
              <a:t> </a:t>
            </a:r>
            <a:r>
              <a:rPr spc="-15" dirty="0">
                <a:latin typeface="Times New Roman"/>
                <a:cs typeface="Times New Roman"/>
              </a:rPr>
              <a:t>two</a:t>
            </a:r>
            <a:r>
              <a:rPr spc="320" dirty="0">
                <a:latin typeface="Times New Roman"/>
                <a:cs typeface="Times New Roman"/>
              </a:rPr>
              <a:t> </a:t>
            </a:r>
            <a:r>
              <a:rPr spc="-5" dirty="0">
                <a:latin typeface="Times New Roman"/>
                <a:cs typeface="Times New Roman"/>
              </a:rPr>
              <a:t>broad </a:t>
            </a:r>
            <a:r>
              <a:rPr spc="-10" dirty="0">
                <a:latin typeface="Times New Roman"/>
                <a:cs typeface="Times New Roman"/>
              </a:rPr>
              <a:t>categories </a:t>
            </a:r>
            <a:r>
              <a:rPr spc="20" dirty="0">
                <a:latin typeface="Times New Roman"/>
                <a:cs typeface="Times New Roman"/>
              </a:rPr>
              <a:t>such </a:t>
            </a:r>
            <a:r>
              <a:rPr spc="-10" dirty="0">
                <a:latin typeface="Times New Roman"/>
                <a:cs typeface="Times New Roman"/>
              </a:rPr>
              <a:t>as supervised </a:t>
            </a:r>
            <a:r>
              <a:rPr spc="-20" dirty="0">
                <a:latin typeface="Times New Roman"/>
                <a:cs typeface="Times New Roman"/>
              </a:rPr>
              <a:t>learning </a:t>
            </a:r>
            <a:r>
              <a:rPr spc="-15" dirty="0">
                <a:latin typeface="Times New Roman"/>
                <a:cs typeface="Times New Roman"/>
              </a:rPr>
              <a:t>and </a:t>
            </a:r>
            <a:r>
              <a:rPr spc="-5" dirty="0">
                <a:latin typeface="Times New Roman"/>
                <a:cs typeface="Times New Roman"/>
              </a:rPr>
              <a:t>unsupervised </a:t>
            </a:r>
            <a:r>
              <a:rPr spc="-10" dirty="0">
                <a:latin typeface="Times New Roman"/>
                <a:cs typeface="Times New Roman"/>
              </a:rPr>
              <a:t>learning algorithm. </a:t>
            </a:r>
            <a:r>
              <a:rPr spc="-5" dirty="0">
                <a:latin typeface="Times New Roman"/>
                <a:cs typeface="Times New Roman"/>
              </a:rPr>
              <a:t>In </a:t>
            </a:r>
            <a:r>
              <a:rPr spc="-10" dirty="0">
                <a:latin typeface="Times New Roman"/>
                <a:cs typeface="Times New Roman"/>
              </a:rPr>
              <a:t>existing </a:t>
            </a:r>
            <a:r>
              <a:rPr spc="10" dirty="0">
                <a:latin typeface="Times New Roman"/>
                <a:cs typeface="Times New Roman"/>
              </a:rPr>
              <a:t>system for </a:t>
            </a:r>
            <a:r>
              <a:rPr spc="-20" dirty="0">
                <a:latin typeface="Times New Roman"/>
                <a:cs typeface="Times New Roman"/>
              </a:rPr>
              <a:t>finding </a:t>
            </a:r>
            <a:r>
              <a:rPr spc="10" dirty="0">
                <a:latin typeface="Times New Roman"/>
                <a:cs typeface="Times New Roman"/>
              </a:rPr>
              <a:t>the </a:t>
            </a:r>
            <a:r>
              <a:rPr spc="15" dirty="0">
                <a:latin typeface="Times New Roman"/>
                <a:cs typeface="Times New Roman"/>
              </a:rPr>
              <a:t> </a:t>
            </a:r>
            <a:r>
              <a:rPr spc="10" dirty="0">
                <a:latin typeface="Times New Roman"/>
                <a:cs typeface="Times New Roman"/>
              </a:rPr>
              <a:t>accuracy </a:t>
            </a:r>
            <a:r>
              <a:rPr spc="25" dirty="0">
                <a:latin typeface="Times New Roman"/>
                <a:cs typeface="Times New Roman"/>
              </a:rPr>
              <a:t>of </a:t>
            </a:r>
            <a:r>
              <a:rPr spc="-15" dirty="0">
                <a:latin typeface="Times New Roman"/>
                <a:cs typeface="Times New Roman"/>
              </a:rPr>
              <a:t>the fraudulent </a:t>
            </a:r>
            <a:r>
              <a:rPr spc="-5" dirty="0">
                <a:latin typeface="Times New Roman"/>
                <a:cs typeface="Times New Roman"/>
              </a:rPr>
              <a:t>activates </a:t>
            </a:r>
            <a:r>
              <a:rPr spc="-15" dirty="0">
                <a:latin typeface="Times New Roman"/>
                <a:cs typeface="Times New Roman"/>
              </a:rPr>
              <a:t>they </a:t>
            </a:r>
            <a:r>
              <a:rPr dirty="0">
                <a:latin typeface="Times New Roman"/>
                <a:cs typeface="Times New Roman"/>
              </a:rPr>
              <a:t>have </a:t>
            </a:r>
            <a:r>
              <a:rPr spc="5" dirty="0">
                <a:latin typeface="Times New Roman"/>
                <a:cs typeface="Times New Roman"/>
              </a:rPr>
              <a:t>used </a:t>
            </a:r>
            <a:r>
              <a:rPr spc="-5" dirty="0">
                <a:latin typeface="Times New Roman"/>
                <a:cs typeface="Times New Roman"/>
              </a:rPr>
              <a:t>methods </a:t>
            </a:r>
            <a:r>
              <a:rPr dirty="0">
                <a:latin typeface="Times New Roman"/>
                <a:cs typeface="Times New Roman"/>
              </a:rPr>
              <a:t>such </a:t>
            </a:r>
            <a:r>
              <a:rPr spc="-10" dirty="0">
                <a:latin typeface="Times New Roman"/>
                <a:cs typeface="Times New Roman"/>
              </a:rPr>
              <a:t>as Cluster </a:t>
            </a:r>
            <a:r>
              <a:rPr spc="-5" dirty="0">
                <a:latin typeface="Times New Roman"/>
                <a:cs typeface="Times New Roman"/>
              </a:rPr>
              <a:t>Analysis, Support </a:t>
            </a:r>
            <a:r>
              <a:rPr spc="-25" dirty="0">
                <a:latin typeface="Times New Roman"/>
                <a:cs typeface="Times New Roman"/>
              </a:rPr>
              <a:t>Vector Machine, </a:t>
            </a:r>
            <a:r>
              <a:rPr spc="-20" dirty="0">
                <a:latin typeface="Times New Roman"/>
                <a:cs typeface="Times New Roman"/>
              </a:rPr>
              <a:t> </a:t>
            </a:r>
            <a:r>
              <a:rPr spc="-5" dirty="0">
                <a:latin typeface="Times New Roman"/>
                <a:cs typeface="Times New Roman"/>
              </a:rPr>
              <a:t>Naïve </a:t>
            </a:r>
            <a:r>
              <a:rPr dirty="0">
                <a:latin typeface="Times New Roman"/>
                <a:cs typeface="Times New Roman"/>
              </a:rPr>
              <a:t>Bayer's </a:t>
            </a:r>
            <a:r>
              <a:rPr spc="-5" dirty="0">
                <a:latin typeface="Times New Roman"/>
                <a:cs typeface="Times New Roman"/>
              </a:rPr>
              <a:t>Classification </a:t>
            </a:r>
            <a:r>
              <a:rPr dirty="0">
                <a:latin typeface="Times New Roman"/>
                <a:cs typeface="Times New Roman"/>
              </a:rPr>
              <a:t>etc. </a:t>
            </a:r>
            <a:r>
              <a:rPr spc="5" dirty="0">
                <a:latin typeface="Times New Roman"/>
                <a:cs typeface="Times New Roman"/>
              </a:rPr>
              <a:t>The </a:t>
            </a:r>
            <a:r>
              <a:rPr spc="-35" dirty="0">
                <a:latin typeface="Times New Roman"/>
                <a:cs typeface="Times New Roman"/>
              </a:rPr>
              <a:t>aim </a:t>
            </a:r>
            <a:r>
              <a:rPr spc="25" dirty="0">
                <a:latin typeface="Times New Roman"/>
                <a:cs typeface="Times New Roman"/>
              </a:rPr>
              <a:t>of </a:t>
            </a:r>
            <a:r>
              <a:rPr spc="-35" dirty="0">
                <a:latin typeface="Times New Roman"/>
                <a:cs typeface="Times New Roman"/>
              </a:rPr>
              <a:t>this </a:t>
            </a:r>
            <a:r>
              <a:rPr lang="en-IN" spc="-5" dirty="0">
                <a:latin typeface="Times New Roman"/>
                <a:cs typeface="Times New Roman"/>
              </a:rPr>
              <a:t>Project </a:t>
            </a:r>
            <a:r>
              <a:rPr spc="-5" dirty="0">
                <a:latin typeface="Times New Roman"/>
                <a:cs typeface="Times New Roman"/>
              </a:rPr>
              <a:t> </a:t>
            </a:r>
            <a:r>
              <a:rPr spc="-45" dirty="0">
                <a:latin typeface="Times New Roman"/>
                <a:cs typeface="Times New Roman"/>
              </a:rPr>
              <a:t>is </a:t>
            </a:r>
            <a:r>
              <a:rPr spc="-40" dirty="0">
                <a:latin typeface="Times New Roman"/>
                <a:cs typeface="Times New Roman"/>
              </a:rPr>
              <a:t>to </a:t>
            </a:r>
            <a:r>
              <a:rPr spc="5" dirty="0">
                <a:latin typeface="Times New Roman"/>
                <a:cs typeface="Times New Roman"/>
              </a:rPr>
              <a:t>detect </a:t>
            </a:r>
            <a:r>
              <a:rPr spc="-15" dirty="0">
                <a:latin typeface="Times New Roman"/>
                <a:cs typeface="Times New Roman"/>
              </a:rPr>
              <a:t>the </a:t>
            </a:r>
            <a:r>
              <a:rPr dirty="0">
                <a:latin typeface="Times New Roman"/>
                <a:cs typeface="Times New Roman"/>
              </a:rPr>
              <a:t>accuracy </a:t>
            </a:r>
            <a:r>
              <a:rPr spc="25" dirty="0">
                <a:latin typeface="Times New Roman"/>
                <a:cs typeface="Times New Roman"/>
              </a:rPr>
              <a:t>of </a:t>
            </a:r>
            <a:r>
              <a:rPr spc="-15" dirty="0">
                <a:latin typeface="Times New Roman"/>
                <a:cs typeface="Times New Roman"/>
              </a:rPr>
              <a:t>the </a:t>
            </a:r>
            <a:r>
              <a:rPr spc="-25" dirty="0">
                <a:latin typeface="Times New Roman"/>
                <a:cs typeface="Times New Roman"/>
              </a:rPr>
              <a:t>fraudulent </a:t>
            </a:r>
            <a:r>
              <a:rPr spc="-5" dirty="0">
                <a:latin typeface="Times New Roman"/>
                <a:cs typeface="Times New Roman"/>
              </a:rPr>
              <a:t>transactions </a:t>
            </a:r>
            <a:r>
              <a:rPr spc="45" dirty="0">
                <a:latin typeface="Times New Roman"/>
                <a:cs typeface="Times New Roman"/>
              </a:rPr>
              <a:t>by </a:t>
            </a:r>
            <a:r>
              <a:rPr spc="50" dirty="0">
                <a:latin typeface="Times New Roman"/>
                <a:cs typeface="Times New Roman"/>
              </a:rPr>
              <a:t> </a:t>
            </a:r>
            <a:r>
              <a:rPr spc="-15" dirty="0">
                <a:latin typeface="Times New Roman"/>
                <a:cs typeface="Times New Roman"/>
              </a:rPr>
              <a:t>using</a:t>
            </a:r>
            <a:r>
              <a:rPr spc="50" dirty="0">
                <a:latin typeface="Times New Roman"/>
                <a:cs typeface="Times New Roman"/>
              </a:rPr>
              <a:t> </a:t>
            </a:r>
            <a:r>
              <a:rPr spc="15" dirty="0">
                <a:latin typeface="Times New Roman"/>
                <a:cs typeface="Times New Roman"/>
              </a:rPr>
              <a:t>Random</a:t>
            </a:r>
            <a:r>
              <a:rPr spc="-100" dirty="0">
                <a:latin typeface="Times New Roman"/>
                <a:cs typeface="Times New Roman"/>
              </a:rPr>
              <a:t> </a:t>
            </a:r>
            <a:r>
              <a:rPr spc="15" dirty="0">
                <a:latin typeface="Times New Roman"/>
                <a:cs typeface="Times New Roman"/>
              </a:rPr>
              <a:t>Forest</a:t>
            </a:r>
            <a:r>
              <a:rPr spc="-140" dirty="0">
                <a:latin typeface="Times New Roman"/>
                <a:cs typeface="Times New Roman"/>
              </a:rPr>
              <a:t> </a:t>
            </a:r>
            <a:r>
              <a:rPr spc="-30" dirty="0">
                <a:latin typeface="Times New Roman"/>
                <a:cs typeface="Times New Roman"/>
              </a:rPr>
              <a:t>Algorithm.</a:t>
            </a:r>
            <a:endParaRPr dirty="0">
              <a:latin typeface="Times New Roman"/>
              <a:cs typeface="Times New Roman"/>
            </a:endParaRPr>
          </a:p>
        </p:txBody>
      </p:sp>
      <p:sp>
        <p:nvSpPr>
          <p:cNvPr id="5" name="Footer Placeholder 4">
            <a:extLst>
              <a:ext uri="{FF2B5EF4-FFF2-40B4-BE49-F238E27FC236}">
                <a16:creationId xmlns:a16="http://schemas.microsoft.com/office/drawing/2014/main" id="{39A80253-6EF0-F9C1-91FB-BCCABAC5CEA9}"/>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5404AB7F-BD65-AAAB-E12D-30052A5A6203}"/>
              </a:ext>
            </a:extLst>
          </p:cNvPr>
          <p:cNvSpPr>
            <a:spLocks noGrp="1"/>
          </p:cNvSpPr>
          <p:nvPr>
            <p:ph type="sldNum" sz="quarter" idx="12"/>
          </p:nvPr>
        </p:nvSpPr>
        <p:spPr/>
        <p:txBody>
          <a:bodyPr/>
          <a:lstStyle/>
          <a:p>
            <a:fld id="{B6F15528-21DE-4FAA-801E-634DDDAF4B2B}"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0" y="724850"/>
            <a:ext cx="2286000" cy="508473"/>
          </a:xfrm>
          <a:prstGeom prst="rect">
            <a:avLst/>
          </a:prstGeom>
        </p:spPr>
        <p:txBody>
          <a:bodyPr vert="horz" wrap="square" lIns="0" tIns="15875" rIns="0" bIns="0" rtlCol="0">
            <a:spAutoFit/>
          </a:bodyPr>
          <a:lstStyle/>
          <a:p>
            <a:pPr marL="12700">
              <a:lnSpc>
                <a:spcPct val="100000"/>
              </a:lnSpc>
              <a:spcBef>
                <a:spcPts val="125"/>
              </a:spcBef>
            </a:pPr>
            <a:r>
              <a:rPr sz="3200" b="1" spc="30" dirty="0">
                <a:latin typeface="Times New Roman" panose="02020603050405020304" pitchFamily="18" charset="0"/>
                <a:cs typeface="Times New Roman" panose="02020603050405020304" pitchFamily="18" charset="0"/>
              </a:rPr>
              <a:t>ABSTRACT</a:t>
            </a:r>
          </a:p>
        </p:txBody>
      </p:sp>
      <p:sp>
        <p:nvSpPr>
          <p:cNvPr id="4" name="object 4"/>
          <p:cNvSpPr txBox="1">
            <a:spLocks noGrp="1"/>
          </p:cNvSpPr>
          <p:nvPr>
            <p:ph idx="1"/>
          </p:nvPr>
        </p:nvSpPr>
        <p:spPr>
          <a:xfrm>
            <a:off x="383376" y="1524000"/>
            <a:ext cx="8404042" cy="4078681"/>
          </a:xfrm>
          <a:prstGeom prst="rect">
            <a:avLst/>
          </a:prstGeom>
        </p:spPr>
        <p:txBody>
          <a:bodyPr vert="horz" wrap="square" lIns="0" tIns="15875" rIns="0" bIns="0" rtlCol="0">
            <a:spAutoFit/>
          </a:bodyPr>
          <a:lstStyle/>
          <a:p>
            <a:pPr marL="355600" marR="5080" indent="0" algn="just">
              <a:lnSpc>
                <a:spcPct val="100000"/>
              </a:lnSpc>
              <a:spcBef>
                <a:spcPts val="125"/>
              </a:spcBef>
              <a:buNone/>
            </a:pPr>
            <a:r>
              <a:rPr lang="en-IN" sz="20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 </a:t>
            </a:r>
            <a:r>
              <a:rPr sz="2200" spc="-10" dirty="0">
                <a:latin typeface="Times New Roman" panose="02020603050405020304" pitchFamily="18" charset="0"/>
                <a:cs typeface="Times New Roman" panose="02020603050405020304" pitchFamily="18" charset="0"/>
              </a:rPr>
              <a:t>project </a:t>
            </a:r>
            <a:r>
              <a:rPr sz="2200" spc="-45" dirty="0">
                <a:latin typeface="Times New Roman" panose="02020603050405020304" pitchFamily="18" charset="0"/>
                <a:cs typeface="Times New Roman" panose="02020603050405020304" pitchFamily="18" charset="0"/>
              </a:rPr>
              <a:t>is </a:t>
            </a:r>
            <a:r>
              <a:rPr sz="2200" spc="-10" dirty="0">
                <a:latin typeface="Times New Roman" panose="02020603050405020304" pitchFamily="18" charset="0"/>
                <a:cs typeface="Times New Roman" panose="02020603050405020304" pitchFamily="18" charset="0"/>
              </a:rPr>
              <a:t>mainly </a:t>
            </a:r>
            <a:r>
              <a:rPr sz="2200" spc="10" dirty="0">
                <a:latin typeface="Times New Roman" panose="02020603050405020304" pitchFamily="18" charset="0"/>
                <a:cs typeface="Times New Roman" panose="02020603050405020304" pitchFamily="18" charset="0"/>
              </a:rPr>
              <a:t>focused </a:t>
            </a:r>
            <a:r>
              <a:rPr sz="2200" spc="30" dirty="0">
                <a:latin typeface="Times New Roman" panose="02020603050405020304" pitchFamily="18" charset="0"/>
                <a:cs typeface="Times New Roman" panose="02020603050405020304" pitchFamily="18" charset="0"/>
              </a:rPr>
              <a:t>on </a:t>
            </a:r>
            <a:r>
              <a:rPr sz="2200" spc="-10" dirty="0">
                <a:latin typeface="Times New Roman" panose="02020603050405020304" pitchFamily="18" charset="0"/>
                <a:cs typeface="Times New Roman" panose="02020603050405020304" pitchFamily="18" charset="0"/>
              </a:rPr>
              <a:t>credit </a:t>
            </a:r>
            <a:r>
              <a:rPr sz="2200" spc="5" dirty="0">
                <a:latin typeface="Times New Roman" panose="02020603050405020304" pitchFamily="18" charset="0"/>
                <a:cs typeface="Times New Roman" panose="02020603050405020304" pitchFamily="18" charset="0"/>
              </a:rPr>
              <a:t>card </a:t>
            </a:r>
            <a:r>
              <a:rPr sz="2200" spc="-15" dirty="0">
                <a:latin typeface="Times New Roman" panose="02020603050405020304" pitchFamily="18" charset="0"/>
                <a:cs typeface="Times New Roman" panose="02020603050405020304" pitchFamily="18" charset="0"/>
              </a:rPr>
              <a:t>fraud </a:t>
            </a:r>
            <a:r>
              <a:rPr sz="2200" spc="-5" dirty="0">
                <a:latin typeface="Times New Roman" panose="02020603050405020304" pitchFamily="18" charset="0"/>
                <a:cs typeface="Times New Roman" panose="02020603050405020304" pitchFamily="18" charset="0"/>
              </a:rPr>
              <a:t>detection </a:t>
            </a:r>
            <a:r>
              <a:rPr sz="2200" spc="-40" dirty="0">
                <a:latin typeface="Times New Roman" panose="02020603050405020304" pitchFamily="18" charset="0"/>
                <a:cs typeface="Times New Roman" panose="02020603050405020304" pitchFamily="18" charset="0"/>
              </a:rPr>
              <a:t>in </a:t>
            </a:r>
            <a:r>
              <a:rPr sz="2200" dirty="0">
                <a:latin typeface="Times New Roman" panose="02020603050405020304" pitchFamily="18" charset="0"/>
                <a:cs typeface="Times New Roman" panose="02020603050405020304" pitchFamily="18" charset="0"/>
              </a:rPr>
              <a:t>real world. </a:t>
            </a:r>
            <a:r>
              <a:rPr sz="2200" spc="15" dirty="0">
                <a:latin typeface="Times New Roman" panose="02020603050405020304" pitchFamily="18" charset="0"/>
                <a:cs typeface="Times New Roman" panose="02020603050405020304" pitchFamily="18" charset="0"/>
              </a:rPr>
              <a:t>A </a:t>
            </a:r>
            <a:r>
              <a:rPr sz="2200" spc="-5" dirty="0">
                <a:latin typeface="Times New Roman" panose="02020603050405020304" pitchFamily="18" charset="0"/>
                <a:cs typeface="Times New Roman" panose="02020603050405020304" pitchFamily="18" charset="0"/>
              </a:rPr>
              <a:t>phenomenal </a:t>
            </a:r>
            <a:r>
              <a:rPr sz="2200" spc="-10" dirty="0">
                <a:latin typeface="Times New Roman" panose="02020603050405020304" pitchFamily="18" charset="0"/>
                <a:cs typeface="Times New Roman" panose="02020603050405020304" pitchFamily="18" charset="0"/>
              </a:rPr>
              <a:t>growth </a:t>
            </a:r>
            <a:r>
              <a:rPr sz="2200" spc="-5" dirty="0">
                <a:latin typeface="Times New Roman" panose="02020603050405020304" pitchFamily="18" charset="0"/>
                <a:cs typeface="Times New Roman" panose="02020603050405020304" pitchFamily="18" charset="0"/>
              </a:rPr>
              <a:t>in </a:t>
            </a:r>
            <a:r>
              <a:rPr sz="2200" spc="-10" dirty="0">
                <a:latin typeface="Times New Roman" panose="02020603050405020304" pitchFamily="18" charset="0"/>
                <a:cs typeface="Times New Roman" panose="02020603050405020304" pitchFamily="18" charset="0"/>
              </a:rPr>
              <a:t>the </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number </a:t>
            </a:r>
            <a:r>
              <a:rPr sz="2200" spc="25" dirty="0">
                <a:latin typeface="Times New Roman" panose="02020603050405020304" pitchFamily="18" charset="0"/>
                <a:cs typeface="Times New Roman" panose="02020603050405020304" pitchFamily="18" charset="0"/>
              </a:rPr>
              <a:t>of </a:t>
            </a:r>
            <a:r>
              <a:rPr sz="2200" spc="-10" dirty="0">
                <a:latin typeface="Times New Roman" panose="02020603050405020304" pitchFamily="18" charset="0"/>
                <a:cs typeface="Times New Roman" panose="02020603050405020304" pitchFamily="18" charset="0"/>
              </a:rPr>
              <a:t>credit </a:t>
            </a:r>
            <a:r>
              <a:rPr sz="2200" spc="5" dirty="0">
                <a:latin typeface="Times New Roman" panose="02020603050405020304" pitchFamily="18" charset="0"/>
                <a:cs typeface="Times New Roman" panose="02020603050405020304" pitchFamily="18" charset="0"/>
              </a:rPr>
              <a:t>card </a:t>
            </a:r>
            <a:r>
              <a:rPr sz="2200" spc="-5" dirty="0">
                <a:latin typeface="Times New Roman" panose="02020603050405020304" pitchFamily="18" charset="0"/>
                <a:cs typeface="Times New Roman" panose="02020603050405020304" pitchFamily="18" charset="0"/>
              </a:rPr>
              <a:t>transactions, </a:t>
            </a:r>
            <a:r>
              <a:rPr sz="2200" spc="-15" dirty="0">
                <a:latin typeface="Times New Roman" panose="02020603050405020304" pitchFamily="18" charset="0"/>
                <a:cs typeface="Times New Roman" panose="02020603050405020304" pitchFamily="18" charset="0"/>
              </a:rPr>
              <a:t>has</a:t>
            </a:r>
            <a:r>
              <a:rPr sz="2200" spc="-1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recently</a:t>
            </a:r>
            <a:r>
              <a:rPr sz="2200" spc="-15" dirty="0">
                <a:latin typeface="Times New Roman" panose="02020603050405020304" pitchFamily="18" charset="0"/>
                <a:cs typeface="Times New Roman" panose="02020603050405020304" pitchFamily="18" charset="0"/>
              </a:rPr>
              <a:t> </a:t>
            </a:r>
            <a:r>
              <a:rPr sz="2200" spc="-35" dirty="0">
                <a:latin typeface="Times New Roman" panose="02020603050405020304" pitchFamily="18" charset="0"/>
                <a:cs typeface="Times New Roman" panose="02020603050405020304" pitchFamily="18" charset="0"/>
              </a:rPr>
              <a:t>led</a:t>
            </a:r>
            <a:r>
              <a:rPr sz="2200" spc="-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to </a:t>
            </a:r>
            <a:r>
              <a:rPr sz="2200" spc="10" dirty="0">
                <a:latin typeface="Times New Roman" panose="02020603050405020304" pitchFamily="18" charset="0"/>
                <a:cs typeface="Times New Roman" panose="02020603050405020304" pitchFamily="18" charset="0"/>
              </a:rPr>
              <a:t>a </a:t>
            </a:r>
            <a:r>
              <a:rPr sz="2200" spc="-10" dirty="0">
                <a:latin typeface="Times New Roman" panose="02020603050405020304" pitchFamily="18" charset="0"/>
                <a:cs typeface="Times New Roman" panose="02020603050405020304" pitchFamily="18" charset="0"/>
              </a:rPr>
              <a:t>considerable </a:t>
            </a:r>
            <a:r>
              <a:rPr sz="2200" spc="5" dirty="0">
                <a:latin typeface="Times New Roman" panose="02020603050405020304" pitchFamily="18" charset="0"/>
                <a:cs typeface="Times New Roman" panose="02020603050405020304" pitchFamily="18" charset="0"/>
              </a:rPr>
              <a:t>rise </a:t>
            </a:r>
            <a:r>
              <a:rPr sz="2200" spc="-40" dirty="0">
                <a:latin typeface="Times New Roman" panose="02020603050405020304" pitchFamily="18" charset="0"/>
                <a:cs typeface="Times New Roman" panose="02020603050405020304" pitchFamily="18" charset="0"/>
              </a:rPr>
              <a:t>in </a:t>
            </a:r>
            <a:r>
              <a:rPr sz="2200" dirty="0">
                <a:latin typeface="Times New Roman" panose="02020603050405020304" pitchFamily="18" charset="0"/>
                <a:cs typeface="Times New Roman" panose="02020603050405020304" pitchFamily="18" charset="0"/>
              </a:rPr>
              <a:t>fraudulent activities. </a:t>
            </a:r>
            <a:r>
              <a:rPr sz="2200" spc="5" dirty="0">
                <a:latin typeface="Times New Roman" panose="02020603050405020304" pitchFamily="18" charset="0"/>
                <a:cs typeface="Times New Roman" panose="02020603050405020304" pitchFamily="18" charset="0"/>
              </a:rPr>
              <a:t>The </a:t>
            </a:r>
            <a:r>
              <a:rPr sz="2200" spc="10" dirty="0">
                <a:latin typeface="Times New Roman" panose="02020603050405020304" pitchFamily="18" charset="0"/>
                <a:cs typeface="Times New Roman" panose="02020603050405020304" pitchFamily="18" charset="0"/>
              </a:rPr>
              <a:t> purpose</a:t>
            </a:r>
            <a:r>
              <a:rPr sz="2200" spc="15" dirty="0">
                <a:latin typeface="Times New Roman" panose="02020603050405020304" pitchFamily="18" charset="0"/>
                <a:cs typeface="Times New Roman" panose="02020603050405020304" pitchFamily="18" charset="0"/>
              </a:rPr>
              <a:t> </a:t>
            </a:r>
            <a:r>
              <a:rPr sz="2200" spc="-45" dirty="0">
                <a:latin typeface="Times New Roman" panose="02020603050405020304" pitchFamily="18" charset="0"/>
                <a:cs typeface="Times New Roman" panose="02020603050405020304" pitchFamily="18" charset="0"/>
              </a:rPr>
              <a:t>is</a:t>
            </a:r>
            <a:r>
              <a:rPr sz="2200" spc="26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to</a:t>
            </a:r>
            <a:r>
              <a:rPr sz="2200" spc="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obtain</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goods</a:t>
            </a:r>
            <a:r>
              <a:rPr sz="2200" spc="10" dirty="0">
                <a:latin typeface="Times New Roman" panose="02020603050405020304" pitchFamily="18" charset="0"/>
                <a:cs typeface="Times New Roman" panose="02020603050405020304" pitchFamily="18" charset="0"/>
              </a:rPr>
              <a:t> </a:t>
            </a:r>
            <a:r>
              <a:rPr sz="2200" spc="-25" dirty="0">
                <a:latin typeface="Times New Roman" panose="02020603050405020304" pitchFamily="18" charset="0"/>
                <a:cs typeface="Times New Roman" panose="02020603050405020304" pitchFamily="18" charset="0"/>
              </a:rPr>
              <a:t>without</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paying,</a:t>
            </a:r>
            <a:r>
              <a:rPr sz="2200" dirty="0">
                <a:latin typeface="Times New Roman" panose="02020603050405020304" pitchFamily="18" charset="0"/>
                <a:cs typeface="Times New Roman" panose="02020603050405020304" pitchFamily="18" charset="0"/>
              </a:rPr>
              <a:t> </a:t>
            </a:r>
            <a:r>
              <a:rPr sz="2200" spc="25" dirty="0">
                <a:latin typeface="Times New Roman" panose="02020603050405020304" pitchFamily="18" charset="0"/>
                <a:cs typeface="Times New Roman" panose="02020603050405020304" pitchFamily="18" charset="0"/>
              </a:rPr>
              <a:t>or</a:t>
            </a:r>
            <a:r>
              <a:rPr sz="2200" spc="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to</a:t>
            </a:r>
            <a:r>
              <a:rPr sz="220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obtain</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unauthorized</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funds</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from</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an</a:t>
            </a:r>
            <a:r>
              <a:rPr sz="2200" spc="34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account. </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Implementation </a:t>
            </a:r>
            <a:r>
              <a:rPr sz="2200" spc="25" dirty="0">
                <a:latin typeface="Times New Roman" panose="02020603050405020304" pitchFamily="18" charset="0"/>
                <a:cs typeface="Times New Roman" panose="02020603050405020304" pitchFamily="18" charset="0"/>
              </a:rPr>
              <a:t>of </a:t>
            </a:r>
            <a:r>
              <a:rPr sz="2200" spc="-20" dirty="0">
                <a:latin typeface="Times New Roman" panose="02020603050405020304" pitchFamily="18" charset="0"/>
                <a:cs typeface="Times New Roman" panose="02020603050405020304" pitchFamily="18" charset="0"/>
              </a:rPr>
              <a:t>efficient</a:t>
            </a:r>
            <a:r>
              <a:rPr sz="2200" spc="-1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fraud</a:t>
            </a:r>
            <a:r>
              <a:rPr sz="2200" spc="3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detection </a:t>
            </a:r>
            <a:r>
              <a:rPr sz="2200" spc="-10" dirty="0">
                <a:latin typeface="Times New Roman" panose="02020603050405020304" pitchFamily="18" charset="0"/>
                <a:cs typeface="Times New Roman" panose="02020603050405020304" pitchFamily="18" charset="0"/>
              </a:rPr>
              <a:t>systems</a:t>
            </a:r>
            <a:r>
              <a:rPr sz="2200" spc="33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has </a:t>
            </a:r>
            <a:r>
              <a:rPr sz="2200" dirty="0">
                <a:latin typeface="Times New Roman" panose="02020603050405020304" pitchFamily="18" charset="0"/>
                <a:cs typeface="Times New Roman" panose="02020603050405020304" pitchFamily="18" charset="0"/>
              </a:rPr>
              <a:t>become </a:t>
            </a:r>
            <a:r>
              <a:rPr sz="2200" spc="-15" dirty="0">
                <a:latin typeface="Times New Roman" panose="02020603050405020304" pitchFamily="18" charset="0"/>
                <a:cs typeface="Times New Roman" panose="02020603050405020304" pitchFamily="18" charset="0"/>
              </a:rPr>
              <a:t>imperative</a:t>
            </a:r>
            <a:r>
              <a:rPr sz="2200" spc="32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for </a:t>
            </a:r>
            <a:r>
              <a:rPr sz="2200" spc="-15" dirty="0">
                <a:latin typeface="Times New Roman" panose="02020603050405020304" pitchFamily="18" charset="0"/>
                <a:cs typeface="Times New Roman" panose="02020603050405020304" pitchFamily="18" charset="0"/>
              </a:rPr>
              <a:t>all </a:t>
            </a:r>
            <a:r>
              <a:rPr sz="2200" spc="-10" dirty="0">
                <a:latin typeface="Times New Roman" panose="02020603050405020304" pitchFamily="18" charset="0"/>
                <a:cs typeface="Times New Roman" panose="02020603050405020304" pitchFamily="18" charset="0"/>
              </a:rPr>
              <a:t>credit</a:t>
            </a:r>
            <a:r>
              <a:rPr sz="2200" spc="3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card </a:t>
            </a:r>
            <a:r>
              <a:rPr sz="2200" spc="-20" dirty="0">
                <a:latin typeface="Times New Roman" panose="02020603050405020304" pitchFamily="18" charset="0"/>
                <a:cs typeface="Times New Roman" panose="02020603050405020304" pitchFamily="18" charset="0"/>
              </a:rPr>
              <a:t>issuing </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banks to </a:t>
            </a:r>
            <a:r>
              <a:rPr sz="2200" spc="-15" dirty="0">
                <a:latin typeface="Times New Roman" panose="02020603050405020304" pitchFamily="18" charset="0"/>
                <a:cs typeface="Times New Roman" panose="02020603050405020304" pitchFamily="18" charset="0"/>
              </a:rPr>
              <a:t>minimize </a:t>
            </a:r>
            <a:r>
              <a:rPr sz="2200" spc="-5" dirty="0">
                <a:latin typeface="Times New Roman" panose="02020603050405020304" pitchFamily="18" charset="0"/>
                <a:cs typeface="Times New Roman" panose="02020603050405020304" pitchFamily="18" charset="0"/>
              </a:rPr>
              <a:t>their </a:t>
            </a:r>
            <a:r>
              <a:rPr sz="2200" spc="10" dirty="0">
                <a:latin typeface="Times New Roman" panose="02020603050405020304" pitchFamily="18" charset="0"/>
                <a:cs typeface="Times New Roman" panose="02020603050405020304" pitchFamily="18" charset="0"/>
              </a:rPr>
              <a:t>losses. </a:t>
            </a:r>
            <a:r>
              <a:rPr sz="2200" spc="5" dirty="0">
                <a:latin typeface="Times New Roman" panose="02020603050405020304" pitchFamily="18" charset="0"/>
                <a:cs typeface="Times New Roman" panose="02020603050405020304" pitchFamily="18" charset="0"/>
              </a:rPr>
              <a:t>One </a:t>
            </a:r>
            <a:r>
              <a:rPr sz="2200" spc="25" dirty="0">
                <a:latin typeface="Times New Roman" panose="02020603050405020304" pitchFamily="18" charset="0"/>
                <a:cs typeface="Times New Roman" panose="02020603050405020304" pitchFamily="18" charset="0"/>
              </a:rPr>
              <a:t>of </a:t>
            </a:r>
            <a:r>
              <a:rPr sz="2200" spc="-15" dirty="0">
                <a:latin typeface="Times New Roman" panose="02020603050405020304" pitchFamily="18" charset="0"/>
                <a:cs typeface="Times New Roman" panose="02020603050405020304" pitchFamily="18" charset="0"/>
              </a:rPr>
              <a:t>the </a:t>
            </a:r>
            <a:r>
              <a:rPr sz="2200" spc="15" dirty="0">
                <a:latin typeface="Times New Roman" panose="02020603050405020304" pitchFamily="18" charset="0"/>
                <a:cs typeface="Times New Roman" panose="02020603050405020304" pitchFamily="18" charset="0"/>
              </a:rPr>
              <a:t>most </a:t>
            </a:r>
            <a:r>
              <a:rPr sz="2200" dirty="0">
                <a:latin typeface="Times New Roman" panose="02020603050405020304" pitchFamily="18" charset="0"/>
                <a:cs typeface="Times New Roman" panose="02020603050405020304" pitchFamily="18" charset="0"/>
              </a:rPr>
              <a:t>crucial </a:t>
            </a:r>
            <a:r>
              <a:rPr sz="2200" spc="-5" dirty="0">
                <a:latin typeface="Times New Roman" panose="02020603050405020304" pitchFamily="18" charset="0"/>
                <a:cs typeface="Times New Roman" panose="02020603050405020304" pitchFamily="18" charset="0"/>
              </a:rPr>
              <a:t>challenges</a:t>
            </a:r>
            <a:r>
              <a:rPr sz="2200" spc="340" dirty="0">
                <a:latin typeface="Times New Roman" panose="02020603050405020304" pitchFamily="18" charset="0"/>
                <a:cs typeface="Times New Roman" panose="02020603050405020304" pitchFamily="18" charset="0"/>
              </a:rPr>
              <a:t> </a:t>
            </a:r>
            <a:r>
              <a:rPr sz="2200" spc="-40" dirty="0">
                <a:latin typeface="Times New Roman" panose="02020603050405020304" pitchFamily="18" charset="0"/>
                <a:cs typeface="Times New Roman" panose="02020603050405020304" pitchFamily="18" charset="0"/>
              </a:rPr>
              <a:t>in</a:t>
            </a:r>
            <a:r>
              <a:rPr sz="2200" spc="27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making </a:t>
            </a:r>
            <a:r>
              <a:rPr sz="2200" spc="10" dirty="0">
                <a:latin typeface="Times New Roman" panose="02020603050405020304" pitchFamily="18" charset="0"/>
                <a:cs typeface="Times New Roman" panose="02020603050405020304" pitchFamily="18" charset="0"/>
              </a:rPr>
              <a:t>the </a:t>
            </a:r>
            <a:r>
              <a:rPr sz="2200" spc="5" dirty="0">
                <a:latin typeface="Times New Roman" panose="02020603050405020304" pitchFamily="18" charset="0"/>
                <a:cs typeface="Times New Roman" panose="02020603050405020304" pitchFamily="18" charset="0"/>
              </a:rPr>
              <a:t>business </a:t>
            </a:r>
            <a:r>
              <a:rPr sz="2200" spc="-45" dirty="0">
                <a:latin typeface="Times New Roman" panose="02020603050405020304" pitchFamily="18" charset="0"/>
                <a:cs typeface="Times New Roman" panose="02020603050405020304" pitchFamily="18" charset="0"/>
              </a:rPr>
              <a:t>is</a:t>
            </a:r>
            <a:r>
              <a:rPr sz="2200" spc="26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that </a:t>
            </a:r>
            <a:r>
              <a:rPr sz="2200" spc="-10" dirty="0">
                <a:latin typeface="Times New Roman" panose="02020603050405020304" pitchFamily="18" charset="0"/>
                <a:cs typeface="Times New Roman" panose="02020603050405020304" pitchFamily="18" charset="0"/>
              </a:rPr>
              <a:t>neither </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the</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card</a:t>
            </a:r>
            <a:r>
              <a:rPr sz="2200" spc="-1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nor</a:t>
            </a:r>
            <a:r>
              <a:rPr sz="2200" spc="-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the</a:t>
            </a:r>
            <a:r>
              <a:rPr sz="2200" spc="-1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cardholder</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needs</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to</a:t>
            </a:r>
            <a:r>
              <a:rPr sz="2200" spc="-15" dirty="0">
                <a:latin typeface="Times New Roman" panose="02020603050405020304" pitchFamily="18" charset="0"/>
                <a:cs typeface="Times New Roman" panose="02020603050405020304" pitchFamily="18" charset="0"/>
              </a:rPr>
              <a:t> </a:t>
            </a:r>
            <a:r>
              <a:rPr sz="2200" spc="30" dirty="0">
                <a:latin typeface="Times New Roman" panose="02020603050405020304" pitchFamily="18" charset="0"/>
                <a:cs typeface="Times New Roman" panose="02020603050405020304" pitchFamily="18" charset="0"/>
              </a:rPr>
              <a:t>be</a:t>
            </a:r>
            <a:r>
              <a:rPr sz="2200" spc="-1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present</a:t>
            </a:r>
            <a:r>
              <a:rPr sz="2200" spc="-6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when</a:t>
            </a:r>
            <a:r>
              <a:rPr sz="2200" spc="5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the</a:t>
            </a:r>
            <a:r>
              <a:rPr sz="2200" spc="6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purchase</a:t>
            </a:r>
            <a:r>
              <a:rPr sz="2200" spc="-70" dirty="0">
                <a:latin typeface="Times New Roman" panose="02020603050405020304" pitchFamily="18" charset="0"/>
                <a:cs typeface="Times New Roman" panose="02020603050405020304" pitchFamily="18" charset="0"/>
              </a:rPr>
              <a:t> </a:t>
            </a:r>
            <a:r>
              <a:rPr sz="2200" spc="-45" dirty="0">
                <a:latin typeface="Times New Roman" panose="02020603050405020304" pitchFamily="18" charset="0"/>
                <a:cs typeface="Times New Roman" panose="02020603050405020304" pitchFamily="18" charset="0"/>
              </a:rPr>
              <a:t>is</a:t>
            </a:r>
            <a:r>
              <a:rPr sz="2200" spc="7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being</a:t>
            </a:r>
            <a:r>
              <a:rPr sz="2200" spc="6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made.</a:t>
            </a:r>
            <a:r>
              <a:rPr lang="en-IN" sz="2200" spc="-90" dirty="0">
                <a:solidFill>
                  <a:srgbClr val="5FCAEE"/>
                </a:solidFill>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 </a:t>
            </a:r>
            <a:r>
              <a:rPr sz="2200" dirty="0">
                <a:latin typeface="Times New Roman" panose="02020603050405020304" pitchFamily="18" charset="0"/>
                <a:cs typeface="Times New Roman" panose="02020603050405020304" pitchFamily="18" charset="0"/>
              </a:rPr>
              <a:t>proposed </a:t>
            </a:r>
            <a:r>
              <a:rPr sz="2200" spc="-5" dirty="0">
                <a:latin typeface="Times New Roman" panose="02020603050405020304" pitchFamily="18" charset="0"/>
                <a:cs typeface="Times New Roman" panose="02020603050405020304" pitchFamily="18" charset="0"/>
              </a:rPr>
              <a:t>scheme,</a:t>
            </a:r>
            <a:r>
              <a:rPr sz="220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using </a:t>
            </a:r>
            <a:r>
              <a:rPr sz="2200" spc="5" dirty="0">
                <a:latin typeface="Times New Roman" panose="02020603050405020304" pitchFamily="18" charset="0"/>
                <a:cs typeface="Times New Roman" panose="02020603050405020304" pitchFamily="18" charset="0"/>
              </a:rPr>
              <a:t>random </a:t>
            </a:r>
            <a:r>
              <a:rPr sz="2200" spc="-10" dirty="0">
                <a:latin typeface="Times New Roman" panose="02020603050405020304" pitchFamily="18" charset="0"/>
                <a:cs typeface="Times New Roman" panose="02020603050405020304" pitchFamily="18" charset="0"/>
              </a:rPr>
              <a:t>forest</a:t>
            </a:r>
            <a:r>
              <a:rPr sz="2200" spc="-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algorithm </a:t>
            </a:r>
            <a:r>
              <a:rPr sz="2200" spc="-15" dirty="0">
                <a:latin typeface="Times New Roman" panose="02020603050405020304" pitchFamily="18" charset="0"/>
                <a:cs typeface="Times New Roman" panose="02020603050405020304" pitchFamily="18" charset="0"/>
              </a:rPr>
              <a:t>the </a:t>
            </a:r>
            <a:r>
              <a:rPr sz="2200" spc="5" dirty="0">
                <a:latin typeface="Times New Roman" panose="02020603050405020304" pitchFamily="18" charset="0"/>
                <a:cs typeface="Times New Roman" panose="02020603050405020304" pitchFamily="18" charset="0"/>
              </a:rPr>
              <a:t>accuracy </a:t>
            </a:r>
            <a:r>
              <a:rPr sz="2200" spc="25" dirty="0">
                <a:latin typeface="Times New Roman" panose="02020603050405020304" pitchFamily="18" charset="0"/>
                <a:cs typeface="Times New Roman" panose="02020603050405020304" pitchFamily="18" charset="0"/>
              </a:rPr>
              <a:t>of </a:t>
            </a:r>
            <a:r>
              <a:rPr sz="2200" spc="-5" dirty="0">
                <a:latin typeface="Times New Roman" panose="02020603050405020304" pitchFamily="18" charset="0"/>
                <a:cs typeface="Times New Roman" panose="02020603050405020304" pitchFamily="18" charset="0"/>
              </a:rPr>
              <a:t>detecting </a:t>
            </a:r>
            <a:r>
              <a:rPr sz="2200" spc="-15" dirty="0">
                <a:latin typeface="Times New Roman" panose="02020603050405020304" pitchFamily="18" charset="0"/>
                <a:cs typeface="Times New Roman" panose="02020603050405020304" pitchFamily="18" charset="0"/>
              </a:rPr>
              <a:t>the </a:t>
            </a:r>
            <a:r>
              <a:rPr sz="2200" spc="-20" dirty="0">
                <a:latin typeface="Times New Roman" panose="02020603050405020304" pitchFamily="18" charset="0"/>
                <a:cs typeface="Times New Roman" panose="02020603050405020304" pitchFamily="18" charset="0"/>
              </a:rPr>
              <a:t>fraud</a:t>
            </a:r>
            <a:r>
              <a:rPr sz="2200" spc="-1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can </a:t>
            </a:r>
            <a:r>
              <a:rPr sz="2200" spc="30" dirty="0">
                <a:latin typeface="Times New Roman" panose="02020603050405020304" pitchFamily="18" charset="0"/>
                <a:cs typeface="Times New Roman" panose="02020603050405020304" pitchFamily="18" charset="0"/>
              </a:rPr>
              <a:t>be </a:t>
            </a:r>
            <a:r>
              <a:rPr sz="2200" spc="-15" dirty="0">
                <a:latin typeface="Times New Roman" panose="02020603050405020304" pitchFamily="18" charset="0"/>
                <a:cs typeface="Times New Roman" panose="02020603050405020304" pitchFamily="18" charset="0"/>
              </a:rPr>
              <a:t>improved</a:t>
            </a:r>
            <a:r>
              <a:rPr lang="en-IN" sz="2200" spc="-10"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The</a:t>
            </a:r>
            <a:r>
              <a:rPr sz="2200" spc="2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performance</a:t>
            </a:r>
            <a:r>
              <a:rPr sz="2200" spc="45" dirty="0">
                <a:latin typeface="Times New Roman" panose="02020603050405020304" pitchFamily="18" charset="0"/>
                <a:cs typeface="Times New Roman" panose="02020603050405020304" pitchFamily="18" charset="0"/>
              </a:rPr>
              <a:t> </a:t>
            </a:r>
            <a:r>
              <a:rPr sz="2200" spc="25" dirty="0">
                <a:latin typeface="Times New Roman" panose="02020603050405020304" pitchFamily="18" charset="0"/>
                <a:cs typeface="Times New Roman" panose="02020603050405020304" pitchFamily="18" charset="0"/>
              </a:rPr>
              <a:t>of</a:t>
            </a:r>
            <a:r>
              <a:rPr sz="2200" spc="38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the</a:t>
            </a:r>
            <a:r>
              <a:rPr sz="2200" spc="4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techniques</a:t>
            </a:r>
            <a:r>
              <a:rPr sz="2200" spc="125" dirty="0">
                <a:latin typeface="Times New Roman" panose="02020603050405020304" pitchFamily="18" charset="0"/>
                <a:cs typeface="Times New Roman" panose="02020603050405020304" pitchFamily="18" charset="0"/>
              </a:rPr>
              <a:t> </a:t>
            </a:r>
            <a:r>
              <a:rPr sz="2200" spc="-40" dirty="0">
                <a:latin typeface="Times New Roman" panose="02020603050405020304" pitchFamily="18" charset="0"/>
                <a:cs typeface="Times New Roman" panose="02020603050405020304" pitchFamily="18" charset="0"/>
              </a:rPr>
              <a:t>is</a:t>
            </a:r>
            <a:r>
              <a:rPr sz="2200" spc="14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evaluated</a:t>
            </a:r>
            <a:r>
              <a:rPr sz="2200" spc="114"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based</a:t>
            </a:r>
            <a:r>
              <a:rPr sz="2200" spc="15" dirty="0">
                <a:latin typeface="Times New Roman" panose="02020603050405020304" pitchFamily="18" charset="0"/>
                <a:cs typeface="Times New Roman" panose="02020603050405020304" pitchFamily="18" charset="0"/>
              </a:rPr>
              <a:t> </a:t>
            </a:r>
            <a:r>
              <a:rPr sz="2200" spc="30" dirty="0">
                <a:latin typeface="Times New Roman" panose="02020603050405020304" pitchFamily="18" charset="0"/>
                <a:cs typeface="Times New Roman" panose="02020603050405020304" pitchFamily="18" charset="0"/>
              </a:rPr>
              <a:t>on</a:t>
            </a:r>
            <a:r>
              <a:rPr sz="2200" spc="36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accuracy,</a:t>
            </a:r>
            <a:r>
              <a:rPr sz="2200" spc="10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sensitivity,</a:t>
            </a:r>
            <a:r>
              <a:rPr sz="2200" spc="11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and</a:t>
            </a:r>
            <a:r>
              <a:rPr sz="2200" spc="11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specificity,</a:t>
            </a:r>
            <a:r>
              <a:rPr sz="2200" spc="10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and </a:t>
            </a:r>
            <a:r>
              <a:rPr sz="2200" spc="-33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precision.</a:t>
            </a:r>
            <a:endParaRPr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8D82766-4E83-3C23-F1FA-D18AC694DC6A}"/>
              </a:ext>
            </a:extLst>
          </p:cNvPr>
          <p:cNvSpPr>
            <a:spLocks noGrp="1"/>
          </p:cNvSpPr>
          <p:nvPr>
            <p:ph type="dt" sz="half" idx="10"/>
          </p:nvPr>
        </p:nvSpPr>
        <p:spPr>
          <a:xfrm>
            <a:off x="628650" y="6356350"/>
            <a:ext cx="2057400" cy="365125"/>
          </a:xfrm>
        </p:spPr>
        <p:txBody>
          <a:bodyPr/>
          <a:lstStyle/>
          <a:p>
            <a:fld id="{6857A031-5725-4BD9-BFBB-8D1E9E679560}" type="datetime1">
              <a:rPr lang="en-US" sz="1000" smtClean="0">
                <a:latin typeface="Times New Roman" panose="02020603050405020304" pitchFamily="18" charset="0"/>
                <a:cs typeface="Times New Roman" panose="02020603050405020304" pitchFamily="18" charset="0"/>
              </a:rPr>
              <a:t>6/25/2022</a:t>
            </a:fld>
            <a:endParaRPr lang="en-US" sz="10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6001F013-F1C9-498A-943E-BBCB4C72B807}"/>
              </a:ext>
            </a:extLst>
          </p:cNvPr>
          <p:cNvSpPr>
            <a:spLocks noGrp="1"/>
          </p:cNvSpPr>
          <p:nvPr>
            <p:ph type="ftr" sz="quarter" idx="11"/>
          </p:nvPr>
        </p:nvSpPr>
        <p:spPr/>
        <p:txBody>
          <a:bodyPr/>
          <a:lstStyle/>
          <a:p>
            <a:r>
              <a:rPr lang="en-IN"/>
              <a:t>DEPARTMENT OF CSE</a:t>
            </a:r>
          </a:p>
        </p:txBody>
      </p:sp>
      <p:sp>
        <p:nvSpPr>
          <p:cNvPr id="6" name="Slide Number Placeholder 5">
            <a:extLst>
              <a:ext uri="{FF2B5EF4-FFF2-40B4-BE49-F238E27FC236}">
                <a16:creationId xmlns:a16="http://schemas.microsoft.com/office/drawing/2014/main" id="{D847F768-445F-EB8C-1A90-EABF2DA79C5A}"/>
              </a:ext>
            </a:extLst>
          </p:cNvPr>
          <p:cNvSpPr>
            <a:spLocks noGrp="1"/>
          </p:cNvSpPr>
          <p:nvPr>
            <p:ph type="sldNum" sz="quarter" idx="12"/>
          </p:nvPr>
        </p:nvSpPr>
        <p:spPr/>
        <p:txBody>
          <a:bodyPr/>
          <a:lstStyle/>
          <a:p>
            <a:fld id="{B6F15528-21DE-4FAA-801E-634DDDAF4B2B}"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755400"/>
            <a:ext cx="5029200" cy="509114"/>
          </a:xfrm>
          <a:prstGeom prst="rect">
            <a:avLst/>
          </a:prstGeom>
        </p:spPr>
        <p:txBody>
          <a:bodyPr vert="horz" wrap="square" lIns="0" tIns="16510" rIns="0" bIns="0" rtlCol="0">
            <a:spAutoFit/>
          </a:bodyPr>
          <a:lstStyle/>
          <a:p>
            <a:pPr marL="12700">
              <a:lnSpc>
                <a:spcPct val="100000"/>
              </a:lnSpc>
              <a:spcBef>
                <a:spcPts val="130"/>
              </a:spcBef>
            </a:pPr>
            <a:r>
              <a:rPr sz="3200" b="1" dirty="0">
                <a:latin typeface="Times New Roman" panose="02020603050405020304" pitchFamily="18" charset="0"/>
                <a:cs typeface="Times New Roman" panose="02020603050405020304" pitchFamily="18" charset="0"/>
              </a:rPr>
              <a:t>EXISTING</a:t>
            </a:r>
            <a:r>
              <a:rPr sz="3200" b="1" spc="145" dirty="0">
                <a:latin typeface="Times New Roman" panose="02020603050405020304" pitchFamily="18" charset="0"/>
                <a:cs typeface="Times New Roman" panose="02020603050405020304" pitchFamily="18" charset="0"/>
              </a:rPr>
              <a:t> </a:t>
            </a:r>
            <a:r>
              <a:rPr sz="3200" b="1" spc="35" dirty="0">
                <a:latin typeface="Times New Roman" panose="02020603050405020304" pitchFamily="18" charset="0"/>
                <a:cs typeface="Times New Roman" panose="02020603050405020304" pitchFamily="18" charset="0"/>
              </a:rPr>
              <a:t>SYSTEM</a:t>
            </a:r>
          </a:p>
        </p:txBody>
      </p:sp>
      <p:sp>
        <p:nvSpPr>
          <p:cNvPr id="5" name="Date Placeholder 4">
            <a:extLst>
              <a:ext uri="{FF2B5EF4-FFF2-40B4-BE49-F238E27FC236}">
                <a16:creationId xmlns:a16="http://schemas.microsoft.com/office/drawing/2014/main" id="{754D15E5-0576-2DE2-EFF5-992F3084DF3F}"/>
              </a:ext>
            </a:extLst>
          </p:cNvPr>
          <p:cNvSpPr>
            <a:spLocks noGrp="1"/>
          </p:cNvSpPr>
          <p:nvPr>
            <p:ph type="dt" sz="half" idx="10"/>
          </p:nvPr>
        </p:nvSpPr>
        <p:spPr/>
        <p:txBody>
          <a:bodyPr/>
          <a:lstStyle/>
          <a:p>
            <a:fld id="{71FAB536-66B2-47EC-97C8-2F383E21FD69}" type="datetime1">
              <a:rPr lang="en-US" smtClean="0"/>
              <a:t>6/25/2022</a:t>
            </a:fld>
            <a:endParaRPr lang="en-US" dirty="0"/>
          </a:p>
        </p:txBody>
      </p:sp>
      <p:sp>
        <p:nvSpPr>
          <p:cNvPr id="6" name="TextBox 5">
            <a:extLst>
              <a:ext uri="{FF2B5EF4-FFF2-40B4-BE49-F238E27FC236}">
                <a16:creationId xmlns:a16="http://schemas.microsoft.com/office/drawing/2014/main" id="{928F174D-F756-04F4-1708-A9F11578C8FD}"/>
              </a:ext>
            </a:extLst>
          </p:cNvPr>
          <p:cNvSpPr txBox="1"/>
          <p:nvPr/>
        </p:nvSpPr>
        <p:spPr>
          <a:xfrm>
            <a:off x="457200" y="1618529"/>
            <a:ext cx="8229600" cy="5139869"/>
          </a:xfrm>
          <a:prstGeom prst="rect">
            <a:avLst/>
          </a:prstGeom>
          <a:noFill/>
        </p:spPr>
        <p:txBody>
          <a:bodyPr wrap="square" rtlCol="0">
            <a:spAutoFit/>
          </a:bodyPr>
          <a:lstStyle/>
          <a:p>
            <a:pPr marL="342900" indent="-342900" algn="just">
              <a:buFont typeface="Wingdings" panose="05000000000000000000" pitchFamily="2" charset="2"/>
              <a:buChar char="Ø"/>
            </a:pPr>
            <a:r>
              <a:rPr lang="en-US" sz="2200" spc="-5" dirty="0">
                <a:latin typeface="Times New Roman" panose="02020603050405020304" pitchFamily="18" charset="0"/>
                <a:cs typeface="Times New Roman" panose="02020603050405020304" pitchFamily="18" charset="0"/>
              </a:rPr>
              <a:t>In existing </a:t>
            </a:r>
            <a:r>
              <a:rPr lang="en-US" sz="2200" dirty="0">
                <a:latin typeface="Times New Roman" panose="02020603050405020304" pitchFamily="18" charset="0"/>
                <a:cs typeface="Times New Roman" panose="02020603050405020304" pitchFamily="18" charset="0"/>
              </a:rPr>
              <a:t>System, </a:t>
            </a:r>
            <a:r>
              <a:rPr lang="en-US" sz="2200" spc="10" dirty="0">
                <a:latin typeface="Times New Roman" panose="02020603050405020304" pitchFamily="18" charset="0"/>
                <a:cs typeface="Times New Roman" panose="02020603050405020304" pitchFamily="18" charset="0"/>
              </a:rPr>
              <a:t>a </a:t>
            </a:r>
            <a:r>
              <a:rPr lang="en-US" sz="2200" spc="-5" dirty="0">
                <a:latin typeface="Times New Roman" panose="02020603050405020304" pitchFamily="18" charset="0"/>
                <a:cs typeface="Times New Roman" panose="02020603050405020304" pitchFamily="18" charset="0"/>
              </a:rPr>
              <a:t>research about </a:t>
            </a:r>
            <a:r>
              <a:rPr lang="en-US" sz="2200" spc="10" dirty="0">
                <a:latin typeface="Times New Roman" panose="02020603050405020304" pitchFamily="18" charset="0"/>
                <a:cs typeface="Times New Roman" panose="02020603050405020304" pitchFamily="18" charset="0"/>
              </a:rPr>
              <a:t>a </a:t>
            </a:r>
            <a:r>
              <a:rPr lang="en-US" sz="2200" spc="-10" dirty="0">
                <a:latin typeface="Times New Roman" panose="02020603050405020304" pitchFamily="18" charset="0"/>
                <a:cs typeface="Times New Roman" panose="02020603050405020304" pitchFamily="18" charset="0"/>
              </a:rPr>
              <a:t>case </a:t>
            </a:r>
            <a:r>
              <a:rPr lang="en-US" sz="2200" spc="5" dirty="0">
                <a:latin typeface="Times New Roman" panose="02020603050405020304" pitchFamily="18" charset="0"/>
                <a:cs typeface="Times New Roman" panose="02020603050405020304" pitchFamily="18" charset="0"/>
              </a:rPr>
              <a:t>study </a:t>
            </a:r>
            <a:r>
              <a:rPr lang="en-US" sz="2200" spc="-10" dirty="0">
                <a:latin typeface="Times New Roman" panose="02020603050405020304" pitchFamily="18" charset="0"/>
                <a:cs typeface="Times New Roman" panose="02020603050405020304" pitchFamily="18" charset="0"/>
              </a:rPr>
              <a:t>involving </a:t>
            </a:r>
            <a:r>
              <a:rPr lang="en-US" sz="2200" spc="-5" dirty="0">
                <a:latin typeface="Times New Roman" panose="02020603050405020304" pitchFamily="18" charset="0"/>
                <a:cs typeface="Times New Roman" panose="02020603050405020304" pitchFamily="18" charset="0"/>
              </a:rPr>
              <a:t>credit </a:t>
            </a:r>
            <a:r>
              <a:rPr lang="en-US" sz="2200" spc="-10" dirty="0">
                <a:latin typeface="Times New Roman" panose="02020603050405020304" pitchFamily="18" charset="0"/>
                <a:cs typeface="Times New Roman" panose="02020603050405020304" pitchFamily="18" charset="0"/>
              </a:rPr>
              <a:t>card </a:t>
            </a:r>
            <a:r>
              <a:rPr lang="en-US" sz="2200" dirty="0">
                <a:latin typeface="Times New Roman" panose="02020603050405020304" pitchFamily="18" charset="0"/>
                <a:cs typeface="Times New Roman" panose="02020603050405020304" pitchFamily="18" charset="0"/>
              </a:rPr>
              <a:t>fraud </a:t>
            </a:r>
            <a:r>
              <a:rPr lang="en-US" sz="2200" spc="-5" dirty="0">
                <a:latin typeface="Times New Roman" panose="02020603050405020304" pitchFamily="18" charset="0"/>
                <a:cs typeface="Times New Roman" panose="02020603050405020304" pitchFamily="18" charset="0"/>
              </a:rPr>
              <a:t>detection, </a:t>
            </a:r>
            <a:r>
              <a:rPr lang="en-US" sz="2200" spc="5" dirty="0">
                <a:latin typeface="Times New Roman" panose="02020603050405020304" pitchFamily="18" charset="0"/>
                <a:cs typeface="Times New Roman" panose="02020603050405020304" pitchFamily="18" charset="0"/>
              </a:rPr>
              <a:t>where data </a:t>
            </a:r>
            <a:r>
              <a:rPr lang="en-US" sz="2200" spc="-10" dirty="0">
                <a:latin typeface="Times New Roman" panose="02020603050405020304" pitchFamily="18" charset="0"/>
                <a:cs typeface="Times New Roman" panose="02020603050405020304" pitchFamily="18" charset="0"/>
              </a:rPr>
              <a:t>normalization is applied </a:t>
            </a:r>
            <a:r>
              <a:rPr lang="en-US" sz="2200" dirty="0">
                <a:latin typeface="Times New Roman" panose="02020603050405020304" pitchFamily="18" charset="0"/>
                <a:cs typeface="Times New Roman" panose="02020603050405020304" pitchFamily="18" charset="0"/>
              </a:rPr>
              <a:t>before </a:t>
            </a:r>
            <a:r>
              <a:rPr lang="en-US" sz="2200" spc="-5" dirty="0">
                <a:latin typeface="Times New Roman" panose="02020603050405020304" pitchFamily="18" charset="0"/>
                <a:cs typeface="Times New Roman" panose="02020603050405020304" pitchFamily="18" charset="0"/>
              </a:rPr>
              <a:t>Naïve </a:t>
            </a:r>
            <a:r>
              <a:rPr lang="en-US" sz="2200" spc="-10" dirty="0">
                <a:latin typeface="Times New Roman" panose="02020603050405020304" pitchFamily="18" charset="0"/>
                <a:cs typeface="Times New Roman" panose="02020603050405020304" pitchFamily="18" charset="0"/>
              </a:rPr>
              <a:t>Bayer’s </a:t>
            </a:r>
            <a:r>
              <a:rPr lang="en-US" sz="2200" dirty="0">
                <a:latin typeface="Times New Roman" panose="02020603050405020304" pitchFamily="18" charset="0"/>
                <a:cs typeface="Times New Roman" panose="02020603050405020304" pitchFamily="18" charset="0"/>
              </a:rPr>
              <a:t>and </a:t>
            </a:r>
            <a:r>
              <a:rPr lang="en-US" sz="2200" spc="-15" dirty="0">
                <a:latin typeface="Times New Roman" panose="02020603050405020304" pitchFamily="18" charset="0"/>
                <a:cs typeface="Times New Roman" panose="02020603050405020304" pitchFamily="18" charset="0"/>
              </a:rPr>
              <a:t>Cluster </a:t>
            </a:r>
            <a:r>
              <a:rPr lang="en-US" sz="2200" dirty="0">
                <a:latin typeface="Times New Roman" panose="02020603050405020304" pitchFamily="18" charset="0"/>
                <a:cs typeface="Times New Roman" panose="02020603050405020304" pitchFamily="18" charset="0"/>
              </a:rPr>
              <a:t>Analysis and </a:t>
            </a:r>
            <a:r>
              <a:rPr lang="en-US" sz="2200" spc="5" dirty="0">
                <a:latin typeface="Times New Roman" panose="02020603050405020304" pitchFamily="18" charset="0"/>
                <a:cs typeface="Times New Roman" panose="02020603050405020304" pitchFamily="18" charset="0"/>
              </a:rPr>
              <a:t>with </a:t>
            </a:r>
            <a:r>
              <a:rPr lang="en-US" sz="2200" spc="-5" dirty="0">
                <a:latin typeface="Times New Roman" panose="02020603050405020304" pitchFamily="18" charset="0"/>
                <a:cs typeface="Times New Roman" panose="02020603050405020304" pitchFamily="18" charset="0"/>
              </a:rPr>
              <a:t>results obtained</a:t>
            </a:r>
            <a:r>
              <a:rPr lang="en-US" sz="2200" dirty="0">
                <a:latin typeface="Times New Roman" panose="02020603050405020304" pitchFamily="18" charset="0"/>
                <a:cs typeface="Times New Roman" panose="02020603050405020304" pitchFamily="18" charset="0"/>
              </a:rPr>
              <a:t> </a:t>
            </a:r>
            <a:r>
              <a:rPr lang="en-US" sz="2200" spc="-20" dirty="0">
                <a:latin typeface="Times New Roman" panose="02020603050405020304" pitchFamily="18" charset="0"/>
                <a:cs typeface="Times New Roman" panose="02020603050405020304" pitchFamily="18" charset="0"/>
              </a:rPr>
              <a:t>from</a:t>
            </a:r>
            <a:r>
              <a:rPr lang="en-US" sz="2200" spc="-15"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the</a:t>
            </a:r>
            <a:r>
              <a:rPr lang="en-US" sz="2200" spc="15" dirty="0">
                <a:latin typeface="Times New Roman" panose="02020603050405020304" pitchFamily="18" charset="0"/>
                <a:cs typeface="Times New Roman" panose="02020603050405020304" pitchFamily="18" charset="0"/>
              </a:rPr>
              <a:t> </a:t>
            </a:r>
            <a:r>
              <a:rPr lang="en-US" sz="2200" spc="-15" dirty="0">
                <a:latin typeface="Times New Roman" panose="02020603050405020304" pitchFamily="18" charset="0"/>
                <a:cs typeface="Times New Roman" panose="02020603050405020304" pitchFamily="18" charset="0"/>
              </a:rPr>
              <a:t>use</a:t>
            </a:r>
            <a:r>
              <a:rPr lang="en-US" sz="2200" spc="-1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of </a:t>
            </a:r>
            <a:r>
              <a:rPr lang="en-US" sz="2200" spc="10" dirty="0">
                <a:latin typeface="Times New Roman" panose="02020603050405020304" pitchFamily="18" charset="0"/>
                <a:cs typeface="Times New Roman" panose="02020603050405020304" pitchFamily="18" charset="0"/>
              </a:rPr>
              <a:t>these </a:t>
            </a:r>
            <a:r>
              <a:rPr lang="en-US" sz="2200" spc="-10" dirty="0">
                <a:latin typeface="Times New Roman" panose="02020603050405020304" pitchFamily="18" charset="0"/>
                <a:cs typeface="Times New Roman" panose="02020603050405020304" pitchFamily="18" charset="0"/>
              </a:rPr>
              <a:t>methods</a:t>
            </a:r>
            <a:r>
              <a:rPr lang="en-US" sz="2200" spc="-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on </a:t>
            </a:r>
            <a:r>
              <a:rPr lang="en-US" sz="2200" spc="-5" dirty="0">
                <a:latin typeface="Times New Roman" panose="02020603050405020304" pitchFamily="18" charset="0"/>
                <a:cs typeface="Times New Roman" panose="02020603050405020304" pitchFamily="18" charset="0"/>
              </a:rPr>
              <a:t>fraud detection</a:t>
            </a:r>
            <a:r>
              <a:rPr lang="en-US" sz="2200" dirty="0">
                <a:latin typeface="Times New Roman" panose="02020603050405020304" pitchFamily="18" charset="0"/>
                <a:cs typeface="Times New Roman" panose="02020603050405020304" pitchFamily="18" charset="0"/>
              </a:rPr>
              <a:t> has</a:t>
            </a:r>
            <a:r>
              <a:rPr lang="en-US" sz="2200" spc="5" dirty="0">
                <a:latin typeface="Times New Roman" panose="02020603050405020304" pitchFamily="18" charset="0"/>
                <a:cs typeface="Times New Roman" panose="02020603050405020304" pitchFamily="18" charset="0"/>
              </a:rPr>
              <a:t> shown </a:t>
            </a:r>
            <a:r>
              <a:rPr lang="en-US" sz="2200" spc="10" dirty="0">
                <a:latin typeface="Times New Roman" panose="02020603050405020304" pitchFamily="18" charset="0"/>
                <a:cs typeface="Times New Roman" panose="02020603050405020304" pitchFamily="18" charset="0"/>
              </a:rPr>
              <a:t>that </a:t>
            </a:r>
            <a:r>
              <a:rPr lang="en-US" sz="2200" spc="25" dirty="0">
                <a:latin typeface="Times New Roman" panose="02020603050405020304" pitchFamily="18" charset="0"/>
                <a:cs typeface="Times New Roman" panose="02020603050405020304" pitchFamily="18" charset="0"/>
              </a:rPr>
              <a:t>by</a:t>
            </a:r>
            <a:r>
              <a:rPr lang="en-US" sz="2200" spc="30" dirty="0">
                <a:latin typeface="Times New Roman" panose="02020603050405020304" pitchFamily="18" charset="0"/>
                <a:cs typeface="Times New Roman" panose="02020603050405020304" pitchFamily="18" charset="0"/>
              </a:rPr>
              <a:t> </a:t>
            </a:r>
            <a:r>
              <a:rPr lang="en-US" sz="2200" spc="-15" dirty="0">
                <a:latin typeface="Times New Roman" panose="02020603050405020304" pitchFamily="18" charset="0"/>
                <a:cs typeface="Times New Roman" panose="02020603050405020304" pitchFamily="18" charset="0"/>
              </a:rPr>
              <a:t>clustering </a:t>
            </a:r>
            <a:r>
              <a:rPr lang="en-US" sz="2200" spc="5" dirty="0">
                <a:latin typeface="Times New Roman" panose="02020603050405020304" pitchFamily="18" charset="0"/>
                <a:cs typeface="Times New Roman" panose="02020603050405020304" pitchFamily="18" charset="0"/>
              </a:rPr>
              <a:t>attributes </a:t>
            </a:r>
            <a:r>
              <a:rPr lang="en-US" sz="2200" spc="-15" dirty="0">
                <a:latin typeface="Times New Roman" panose="02020603050405020304" pitchFamily="18" charset="0"/>
                <a:cs typeface="Times New Roman" panose="02020603050405020304" pitchFamily="18" charset="0"/>
              </a:rPr>
              <a:t>neuronal</a:t>
            </a:r>
            <a:r>
              <a:rPr lang="en-US" sz="2200" spc="-10" dirty="0">
                <a:latin typeface="Times New Roman" panose="02020603050405020304" pitchFamily="18" charset="0"/>
                <a:cs typeface="Times New Roman" panose="02020603050405020304" pitchFamily="18" charset="0"/>
              </a:rPr>
              <a:t> inputs </a:t>
            </a:r>
            <a:r>
              <a:rPr lang="en-US" sz="2200" dirty="0">
                <a:latin typeface="Times New Roman" panose="02020603050405020304" pitchFamily="18" charset="0"/>
                <a:cs typeface="Times New Roman" panose="02020603050405020304" pitchFamily="18" charset="0"/>
              </a:rPr>
              <a:t>can </a:t>
            </a:r>
            <a:r>
              <a:rPr lang="en-US" sz="2200" spc="25" dirty="0">
                <a:latin typeface="Times New Roman" panose="02020603050405020304" pitchFamily="18" charset="0"/>
                <a:cs typeface="Times New Roman" panose="02020603050405020304" pitchFamily="18" charset="0"/>
              </a:rPr>
              <a:t>be </a:t>
            </a:r>
            <a:r>
              <a:rPr lang="en-US" sz="2200" spc="-5" dirty="0">
                <a:latin typeface="Times New Roman" panose="02020603050405020304" pitchFamily="18" charset="0"/>
                <a:cs typeface="Times New Roman" panose="02020603050405020304" pitchFamily="18" charset="0"/>
              </a:rPr>
              <a:t>minimized </a:t>
            </a:r>
            <a:r>
              <a:rPr lang="en-US" sz="2200" dirty="0">
                <a:latin typeface="Times New Roman" panose="02020603050405020304" pitchFamily="18" charset="0"/>
                <a:cs typeface="Times New Roman" panose="02020603050405020304" pitchFamily="18" charset="0"/>
              </a:rPr>
              <a:t>and </a:t>
            </a:r>
            <a:r>
              <a:rPr lang="en-US" sz="2200" spc="-10" dirty="0">
                <a:latin typeface="Times New Roman" panose="02020603050405020304" pitchFamily="18" charset="0"/>
                <a:cs typeface="Times New Roman" panose="02020603050405020304" pitchFamily="18" charset="0"/>
              </a:rPr>
              <a:t>promising</a:t>
            </a:r>
            <a:r>
              <a:rPr lang="en-US" sz="2200" spc="-5" dirty="0">
                <a:latin typeface="Times New Roman" panose="02020603050405020304" pitchFamily="18" charset="0"/>
                <a:cs typeface="Times New Roman" panose="02020603050405020304" pitchFamily="18" charset="0"/>
              </a:rPr>
              <a:t> </a:t>
            </a:r>
            <a:r>
              <a:rPr lang="en-US" sz="2200" spc="-15" dirty="0">
                <a:latin typeface="Times New Roman" panose="02020603050405020304" pitchFamily="18" charset="0"/>
                <a:cs typeface="Times New Roman" panose="02020603050405020304" pitchFamily="18" charset="0"/>
              </a:rPr>
              <a:t>results</a:t>
            </a:r>
            <a:r>
              <a:rPr lang="en-US" sz="2200" spc="-1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can </a:t>
            </a:r>
            <a:r>
              <a:rPr lang="en-US" sz="2200" spc="25" dirty="0">
                <a:latin typeface="Times New Roman" panose="02020603050405020304" pitchFamily="18" charset="0"/>
                <a:cs typeface="Times New Roman" panose="02020603050405020304" pitchFamily="18" charset="0"/>
              </a:rPr>
              <a:t>be </a:t>
            </a:r>
            <a:r>
              <a:rPr lang="en-US" sz="2200" spc="-15" dirty="0">
                <a:latin typeface="Times New Roman" panose="02020603050405020304" pitchFamily="18" charset="0"/>
                <a:cs typeface="Times New Roman" panose="02020603050405020304" pitchFamily="18" charset="0"/>
              </a:rPr>
              <a:t>obtained </a:t>
            </a:r>
            <a:r>
              <a:rPr lang="en-US" sz="2200" spc="25" dirty="0">
                <a:latin typeface="Times New Roman" panose="02020603050405020304" pitchFamily="18" charset="0"/>
                <a:cs typeface="Times New Roman" panose="02020603050405020304" pitchFamily="18" charset="0"/>
              </a:rPr>
              <a:t>by </a:t>
            </a:r>
            <a:r>
              <a:rPr lang="en-US" sz="2200" spc="-5" dirty="0">
                <a:latin typeface="Times New Roman" panose="02020603050405020304" pitchFamily="18" charset="0"/>
                <a:cs typeface="Times New Roman" panose="02020603050405020304" pitchFamily="18" charset="0"/>
              </a:rPr>
              <a:t>using </a:t>
            </a:r>
            <a:r>
              <a:rPr lang="en-US" sz="2200" dirty="0">
                <a:latin typeface="Times New Roman" panose="02020603050405020304" pitchFamily="18" charset="0"/>
                <a:cs typeface="Times New Roman" panose="02020603050405020304" pitchFamily="18" charset="0"/>
              </a:rPr>
              <a:t> normalized </a:t>
            </a:r>
            <a:r>
              <a:rPr lang="en-US" sz="2200" spc="-5" dirty="0">
                <a:latin typeface="Times New Roman" panose="02020603050405020304" pitchFamily="18" charset="0"/>
                <a:cs typeface="Times New Roman" panose="02020603050405020304" pitchFamily="18" charset="0"/>
              </a:rPr>
              <a:t>data.</a:t>
            </a: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This </a:t>
            </a:r>
            <a:r>
              <a:rPr lang="en-US" sz="2200" spc="-5" dirty="0">
                <a:latin typeface="Times New Roman" panose="02020603050405020304" pitchFamily="18" charset="0"/>
                <a:cs typeface="Times New Roman" panose="02020603050405020304" pitchFamily="18" charset="0"/>
              </a:rPr>
              <a:t>research </a:t>
            </a:r>
            <a:r>
              <a:rPr lang="en-US" sz="2200" spc="5" dirty="0">
                <a:latin typeface="Times New Roman" panose="02020603050405020304" pitchFamily="18" charset="0"/>
                <a:cs typeface="Times New Roman" panose="02020603050405020304" pitchFamily="18" charset="0"/>
              </a:rPr>
              <a:t>was </a:t>
            </a:r>
            <a:r>
              <a:rPr lang="en-US" sz="2200" spc="-15" dirty="0">
                <a:latin typeface="Times New Roman" panose="02020603050405020304" pitchFamily="18" charset="0"/>
                <a:cs typeface="Times New Roman" panose="02020603050405020304" pitchFamily="18" charset="0"/>
              </a:rPr>
              <a:t>based</a:t>
            </a:r>
            <a:r>
              <a:rPr lang="en-US" sz="2200" spc="39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on </a:t>
            </a:r>
            <a:r>
              <a:rPr lang="en-US" sz="2200" spc="-5" dirty="0">
                <a:latin typeface="Times New Roman" panose="02020603050405020304" pitchFamily="18" charset="0"/>
                <a:cs typeface="Times New Roman" panose="02020603050405020304" pitchFamily="18" charset="0"/>
              </a:rPr>
              <a:t>unsupervised </a:t>
            </a:r>
            <a:r>
              <a:rPr lang="en-US" sz="2200" dirty="0">
                <a:latin typeface="Times New Roman" panose="02020603050405020304" pitchFamily="18" charset="0"/>
                <a:cs typeface="Times New Roman" panose="02020603050405020304" pitchFamily="18" charset="0"/>
              </a:rPr>
              <a:t>learning. </a:t>
            </a:r>
            <a:r>
              <a:rPr lang="en-US" sz="2200" spc="-10" dirty="0">
                <a:latin typeface="Times New Roman" panose="02020603050405020304" pitchFamily="18" charset="0"/>
                <a:cs typeface="Times New Roman" panose="02020603050405020304" pitchFamily="18" charset="0"/>
              </a:rPr>
              <a:t>Significance</a:t>
            </a:r>
            <a:r>
              <a:rPr lang="en-US" sz="2200" spc="40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of </a:t>
            </a:r>
            <a:r>
              <a:rPr lang="en-US" sz="2200" dirty="0">
                <a:latin typeface="Times New Roman" panose="02020603050405020304" pitchFamily="18" charset="0"/>
                <a:cs typeface="Times New Roman" panose="02020603050405020304" pitchFamily="18" charset="0"/>
              </a:rPr>
              <a:t>this </a:t>
            </a:r>
            <a:r>
              <a:rPr lang="en-US" sz="2200" spc="5" dirty="0">
                <a:latin typeface="Times New Roman" panose="02020603050405020304" pitchFamily="18" charset="0"/>
                <a:cs typeface="Times New Roman" panose="02020603050405020304" pitchFamily="18" charset="0"/>
              </a:rPr>
              <a:t>paper </a:t>
            </a:r>
            <a:r>
              <a:rPr lang="en-US" sz="2200" spc="10" dirty="0">
                <a:latin typeface="Times New Roman" panose="02020603050405020304" pitchFamily="18" charset="0"/>
                <a:cs typeface="Times New Roman" panose="02020603050405020304" pitchFamily="18" charset="0"/>
              </a:rPr>
              <a:t> was </a:t>
            </a:r>
            <a:r>
              <a:rPr lang="en-US" sz="2200" spc="30" dirty="0">
                <a:latin typeface="Times New Roman" panose="02020603050405020304" pitchFamily="18" charset="0"/>
                <a:cs typeface="Times New Roman" panose="02020603050405020304" pitchFamily="18" charset="0"/>
              </a:rPr>
              <a:t>to </a:t>
            </a:r>
            <a:r>
              <a:rPr lang="en-US" sz="2200" spc="-10" dirty="0">
                <a:latin typeface="Times New Roman" panose="02020603050405020304" pitchFamily="18" charset="0"/>
                <a:cs typeface="Times New Roman" panose="02020603050405020304" pitchFamily="18" charset="0"/>
              </a:rPr>
              <a:t>find </a:t>
            </a:r>
            <a:r>
              <a:rPr lang="en-US" sz="2200" spc="-30" dirty="0">
                <a:latin typeface="Times New Roman" panose="02020603050405020304" pitchFamily="18" charset="0"/>
                <a:cs typeface="Times New Roman" panose="02020603050405020304" pitchFamily="18" charset="0"/>
              </a:rPr>
              <a:t>new</a:t>
            </a:r>
            <a:r>
              <a:rPr lang="en-US" sz="2200" spc="36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methods </a:t>
            </a:r>
            <a:r>
              <a:rPr lang="en-US" sz="2200" spc="5" dirty="0">
                <a:latin typeface="Times New Roman" panose="02020603050405020304" pitchFamily="18" charset="0"/>
                <a:cs typeface="Times New Roman" panose="02020603050405020304" pitchFamily="18" charset="0"/>
              </a:rPr>
              <a:t>for </a:t>
            </a:r>
            <a:r>
              <a:rPr lang="en-US" sz="2200" spc="-20" dirty="0">
                <a:latin typeface="Times New Roman" panose="02020603050405020304" pitchFamily="18" charset="0"/>
                <a:cs typeface="Times New Roman" panose="02020603050405020304" pitchFamily="18" charset="0"/>
              </a:rPr>
              <a:t>fraud </a:t>
            </a:r>
            <a:r>
              <a:rPr lang="en-US" sz="2200" spc="-5" dirty="0">
                <a:latin typeface="Times New Roman" panose="02020603050405020304" pitchFamily="18" charset="0"/>
                <a:cs typeface="Times New Roman" panose="02020603050405020304" pitchFamily="18" charset="0"/>
              </a:rPr>
              <a:t>detection </a:t>
            </a:r>
            <a:r>
              <a:rPr lang="en-US" sz="2200" spc="-25" dirty="0">
                <a:latin typeface="Times New Roman" panose="02020603050405020304" pitchFamily="18" charset="0"/>
                <a:cs typeface="Times New Roman" panose="02020603050405020304" pitchFamily="18" charset="0"/>
              </a:rPr>
              <a:t>and </a:t>
            </a:r>
            <a:r>
              <a:rPr lang="en-US" sz="2200" spc="25" dirty="0">
                <a:latin typeface="Times New Roman" panose="02020603050405020304" pitchFamily="18" charset="0"/>
                <a:cs typeface="Times New Roman" panose="02020603050405020304" pitchFamily="18" charset="0"/>
              </a:rPr>
              <a:t>to </a:t>
            </a:r>
            <a:r>
              <a:rPr lang="en-US" sz="2200" spc="-10" dirty="0">
                <a:latin typeface="Times New Roman" panose="02020603050405020304" pitchFamily="18" charset="0"/>
                <a:cs typeface="Times New Roman" panose="02020603050405020304" pitchFamily="18" charset="0"/>
              </a:rPr>
              <a:t>increase </a:t>
            </a:r>
            <a:r>
              <a:rPr lang="en-US" sz="2200" spc="10" dirty="0">
                <a:latin typeface="Times New Roman" panose="02020603050405020304" pitchFamily="18" charset="0"/>
                <a:cs typeface="Times New Roman" panose="02020603050405020304" pitchFamily="18" charset="0"/>
              </a:rPr>
              <a:t>the </a:t>
            </a:r>
            <a:r>
              <a:rPr lang="en-US" sz="2200" spc="-10" dirty="0">
                <a:latin typeface="Times New Roman" panose="02020603050405020304" pitchFamily="18" charset="0"/>
                <a:cs typeface="Times New Roman" panose="02020603050405020304" pitchFamily="18" charset="0"/>
              </a:rPr>
              <a:t>accuracy </a:t>
            </a:r>
            <a:r>
              <a:rPr lang="en-US" sz="2200" spc="5" dirty="0">
                <a:latin typeface="Times New Roman" panose="02020603050405020304" pitchFamily="18" charset="0"/>
                <a:cs typeface="Times New Roman" panose="02020603050405020304" pitchFamily="18" charset="0"/>
              </a:rPr>
              <a:t>of </a:t>
            </a:r>
            <a:r>
              <a:rPr lang="en-US" sz="2200" spc="-10" dirty="0">
                <a:latin typeface="Times New Roman" panose="02020603050405020304" pitchFamily="18" charset="0"/>
                <a:cs typeface="Times New Roman" panose="02020603050405020304" pitchFamily="18" charset="0"/>
              </a:rPr>
              <a:t>results.</a:t>
            </a:r>
            <a:r>
              <a:rPr lang="en-US" sz="2200" spc="4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2200" spc="5" dirty="0">
                <a:latin typeface="Times New Roman" panose="02020603050405020304" pitchFamily="18" charset="0"/>
                <a:cs typeface="Times New Roman" panose="02020603050405020304" pitchFamily="18" charset="0"/>
              </a:rPr>
              <a:t>The data </a:t>
            </a:r>
            <a:r>
              <a:rPr lang="en-US" sz="2200" spc="1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set for </a:t>
            </a:r>
            <a:r>
              <a:rPr lang="en-US" sz="2200" dirty="0">
                <a:latin typeface="Times New Roman" panose="02020603050405020304" pitchFamily="18" charset="0"/>
                <a:cs typeface="Times New Roman" panose="02020603050405020304" pitchFamily="18" charset="0"/>
              </a:rPr>
              <a:t>this paper </a:t>
            </a:r>
            <a:r>
              <a:rPr lang="en-US" sz="2200" spc="-10" dirty="0">
                <a:latin typeface="Times New Roman" panose="02020603050405020304" pitchFamily="18" charset="0"/>
                <a:cs typeface="Times New Roman" panose="02020603050405020304" pitchFamily="18" charset="0"/>
              </a:rPr>
              <a:t>is </a:t>
            </a:r>
            <a:r>
              <a:rPr lang="en-US" sz="2200" dirty="0">
                <a:latin typeface="Times New Roman" panose="02020603050405020304" pitchFamily="18" charset="0"/>
                <a:cs typeface="Times New Roman" panose="02020603050405020304" pitchFamily="18" charset="0"/>
              </a:rPr>
              <a:t>based </a:t>
            </a:r>
            <a:r>
              <a:rPr lang="en-US" sz="2200" spc="5" dirty="0">
                <a:latin typeface="Times New Roman" panose="02020603050405020304" pitchFamily="18" charset="0"/>
                <a:cs typeface="Times New Roman" panose="02020603050405020304" pitchFamily="18" charset="0"/>
              </a:rPr>
              <a:t>on </a:t>
            </a:r>
            <a:r>
              <a:rPr lang="en-US" sz="2200" spc="-10" dirty="0">
                <a:latin typeface="Times New Roman" panose="02020603050405020304" pitchFamily="18" charset="0"/>
                <a:cs typeface="Times New Roman" panose="02020603050405020304" pitchFamily="18" charset="0"/>
              </a:rPr>
              <a:t>real </a:t>
            </a:r>
            <a:r>
              <a:rPr lang="en-US" sz="2200" spc="5" dirty="0">
                <a:latin typeface="Times New Roman" panose="02020603050405020304" pitchFamily="18" charset="0"/>
                <a:cs typeface="Times New Roman" panose="02020603050405020304" pitchFamily="18" charset="0"/>
              </a:rPr>
              <a:t>life </a:t>
            </a:r>
            <a:r>
              <a:rPr lang="en-US" sz="2200" spc="-5" dirty="0">
                <a:latin typeface="Times New Roman" panose="02020603050405020304" pitchFamily="18" charset="0"/>
                <a:cs typeface="Times New Roman" panose="02020603050405020304" pitchFamily="18" charset="0"/>
              </a:rPr>
              <a:t>transactional </a:t>
            </a:r>
            <a:r>
              <a:rPr lang="en-US" sz="2200" spc="5" dirty="0">
                <a:latin typeface="Times New Roman" panose="02020603050405020304" pitchFamily="18" charset="0"/>
                <a:cs typeface="Times New Roman" panose="02020603050405020304" pitchFamily="18" charset="0"/>
              </a:rPr>
              <a:t>data </a:t>
            </a:r>
            <a:r>
              <a:rPr lang="en-US" sz="2200" spc="25" dirty="0">
                <a:latin typeface="Times New Roman" panose="02020603050405020304" pitchFamily="18" charset="0"/>
                <a:cs typeface="Times New Roman" panose="02020603050405020304" pitchFamily="18" charset="0"/>
              </a:rPr>
              <a:t>by </a:t>
            </a:r>
            <a:r>
              <a:rPr lang="en-US" sz="2200" spc="10" dirty="0">
                <a:latin typeface="Times New Roman" panose="02020603050405020304" pitchFamily="18" charset="0"/>
                <a:cs typeface="Times New Roman" panose="02020603050405020304" pitchFamily="18" charset="0"/>
              </a:rPr>
              <a:t>a </a:t>
            </a:r>
            <a:r>
              <a:rPr lang="en-US" sz="2200" spc="15" dirty="0">
                <a:latin typeface="Times New Roman" panose="02020603050405020304" pitchFamily="18" charset="0"/>
                <a:cs typeface="Times New Roman" panose="02020603050405020304" pitchFamily="18" charset="0"/>
              </a:rPr>
              <a:t>large </a:t>
            </a:r>
            <a:r>
              <a:rPr lang="en-US" sz="2200" dirty="0">
                <a:latin typeface="Times New Roman" panose="02020603050405020304" pitchFamily="18" charset="0"/>
                <a:cs typeface="Times New Roman" panose="02020603050405020304" pitchFamily="18" charset="0"/>
              </a:rPr>
              <a:t>European </a:t>
            </a:r>
            <a:r>
              <a:rPr lang="en-US" sz="2200" spc="-5" dirty="0">
                <a:latin typeface="Times New Roman" panose="02020603050405020304" pitchFamily="18" charset="0"/>
                <a:cs typeface="Times New Roman" panose="02020603050405020304" pitchFamily="18" charset="0"/>
              </a:rPr>
              <a:t>company </a:t>
            </a:r>
            <a:r>
              <a:rPr lang="en-US" sz="2200" dirty="0">
                <a:latin typeface="Times New Roman" panose="02020603050405020304" pitchFamily="18" charset="0"/>
                <a:cs typeface="Times New Roman" panose="02020603050405020304" pitchFamily="18" charset="0"/>
              </a:rPr>
              <a:t>and </a:t>
            </a:r>
            <a:r>
              <a:rPr lang="en-US" sz="2200" spc="5" dirty="0">
                <a:latin typeface="Times New Roman" panose="02020603050405020304" pitchFamily="18" charset="0"/>
                <a:cs typeface="Times New Roman" panose="02020603050405020304" pitchFamily="18" charset="0"/>
              </a:rPr>
              <a:t> personal </a:t>
            </a:r>
            <a:r>
              <a:rPr lang="en-US" sz="2200" dirty="0">
                <a:latin typeface="Times New Roman" panose="02020603050405020304" pitchFamily="18" charset="0"/>
                <a:cs typeface="Times New Roman" panose="02020603050405020304" pitchFamily="18" charset="0"/>
              </a:rPr>
              <a:t>details </a:t>
            </a:r>
            <a:r>
              <a:rPr lang="en-US" sz="2200" spc="-10" dirty="0">
                <a:latin typeface="Times New Roman" panose="02020603050405020304" pitchFamily="18" charset="0"/>
                <a:cs typeface="Times New Roman" panose="02020603050405020304" pitchFamily="18" charset="0"/>
              </a:rPr>
              <a:t>in </a:t>
            </a:r>
            <a:r>
              <a:rPr lang="en-US" sz="2200" spc="10" dirty="0">
                <a:latin typeface="Times New Roman" panose="02020603050405020304" pitchFamily="18" charset="0"/>
                <a:cs typeface="Times New Roman" panose="02020603050405020304" pitchFamily="18" charset="0"/>
              </a:rPr>
              <a:t>data </a:t>
            </a:r>
            <a:r>
              <a:rPr lang="en-US" sz="2200" spc="-50" dirty="0">
                <a:latin typeface="Times New Roman" panose="02020603050405020304" pitchFamily="18" charset="0"/>
                <a:cs typeface="Times New Roman" panose="02020603050405020304" pitchFamily="18" charset="0"/>
              </a:rPr>
              <a:t>is </a:t>
            </a:r>
            <a:r>
              <a:rPr lang="en-US" sz="2200" spc="-20" dirty="0">
                <a:latin typeface="Times New Roman" panose="02020603050405020304" pitchFamily="18" charset="0"/>
                <a:cs typeface="Times New Roman" panose="02020603050405020304" pitchFamily="18" charset="0"/>
              </a:rPr>
              <a:t>kept </a:t>
            </a:r>
            <a:r>
              <a:rPr lang="en-US" sz="2200" spc="-5" dirty="0">
                <a:latin typeface="Times New Roman" panose="02020603050405020304" pitchFamily="18" charset="0"/>
                <a:cs typeface="Times New Roman" panose="02020603050405020304" pitchFamily="18" charset="0"/>
              </a:rPr>
              <a:t>confidential. </a:t>
            </a:r>
            <a:r>
              <a:rPr lang="en-US" sz="2200" spc="-10" dirty="0">
                <a:latin typeface="Times New Roman" panose="02020603050405020304" pitchFamily="18" charset="0"/>
                <a:cs typeface="Times New Roman" panose="02020603050405020304" pitchFamily="18" charset="0"/>
              </a:rPr>
              <a:t>Accuracy </a:t>
            </a:r>
            <a:r>
              <a:rPr lang="en-US" sz="2200" dirty="0">
                <a:latin typeface="Times New Roman" panose="02020603050405020304" pitchFamily="18" charset="0"/>
                <a:cs typeface="Times New Roman" panose="02020603050405020304" pitchFamily="18" charset="0"/>
              </a:rPr>
              <a:t>of </a:t>
            </a:r>
            <a:r>
              <a:rPr lang="en-US" sz="2200" spc="10" dirty="0">
                <a:latin typeface="Times New Roman" panose="02020603050405020304" pitchFamily="18" charset="0"/>
                <a:cs typeface="Times New Roman" panose="02020603050405020304" pitchFamily="18" charset="0"/>
              </a:rPr>
              <a:t>an </a:t>
            </a:r>
            <a:r>
              <a:rPr lang="en-US" sz="2200" spc="-10" dirty="0">
                <a:latin typeface="Times New Roman" panose="02020603050405020304" pitchFamily="18" charset="0"/>
                <a:cs typeface="Times New Roman" panose="02020603050405020304" pitchFamily="18" charset="0"/>
              </a:rPr>
              <a:t>algorithm is around </a:t>
            </a:r>
            <a:r>
              <a:rPr lang="en-US" sz="2200" spc="5" dirty="0">
                <a:latin typeface="Times New Roman" panose="02020603050405020304" pitchFamily="18" charset="0"/>
                <a:cs typeface="Times New Roman" panose="02020603050405020304" pitchFamily="18" charset="0"/>
              </a:rPr>
              <a:t>50%. </a:t>
            </a:r>
            <a:r>
              <a:rPr lang="en-US" sz="2200" spc="-5" dirty="0">
                <a:latin typeface="Times New Roman" panose="02020603050405020304" pitchFamily="18" charset="0"/>
                <a:cs typeface="Times New Roman" panose="02020603050405020304" pitchFamily="18" charset="0"/>
              </a:rPr>
              <a:t>Thus </a:t>
            </a:r>
            <a:r>
              <a:rPr lang="en-US" sz="2200" spc="10" dirty="0">
                <a:latin typeface="Times New Roman" panose="02020603050405020304" pitchFamily="18" charset="0"/>
                <a:cs typeface="Times New Roman" panose="02020603050405020304" pitchFamily="18" charset="0"/>
              </a:rPr>
              <a:t>the </a:t>
            </a:r>
            <a:r>
              <a:rPr lang="en-US" sz="2200" spc="15"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accuracy </a:t>
            </a:r>
            <a:r>
              <a:rPr lang="en-US" sz="2200" dirty="0">
                <a:latin typeface="Times New Roman" panose="02020603050405020304" pitchFamily="18" charset="0"/>
                <a:cs typeface="Times New Roman" panose="02020603050405020304" pitchFamily="18" charset="0"/>
              </a:rPr>
              <a:t>of </a:t>
            </a:r>
            <a:r>
              <a:rPr lang="en-US" sz="2200" spc="10" dirty="0">
                <a:latin typeface="Times New Roman" panose="02020603050405020304" pitchFamily="18" charset="0"/>
                <a:cs typeface="Times New Roman" panose="02020603050405020304" pitchFamily="18" charset="0"/>
              </a:rPr>
              <a:t>the </a:t>
            </a:r>
            <a:r>
              <a:rPr lang="en-US" sz="2200" spc="-15" dirty="0">
                <a:latin typeface="Times New Roman" panose="02020603050405020304" pitchFamily="18" charset="0"/>
                <a:cs typeface="Times New Roman" panose="02020603050405020304" pitchFamily="18" charset="0"/>
              </a:rPr>
              <a:t>results obtained </a:t>
            </a:r>
            <a:r>
              <a:rPr lang="en-US" sz="2200" spc="-20" dirty="0">
                <a:latin typeface="Times New Roman" panose="02020603050405020304" pitchFamily="18" charset="0"/>
                <a:cs typeface="Times New Roman" panose="02020603050405020304" pitchFamily="18" charset="0"/>
              </a:rPr>
              <a:t>from </a:t>
            </a:r>
            <a:r>
              <a:rPr lang="en-US" sz="2200" spc="10" dirty="0">
                <a:latin typeface="Times New Roman" panose="02020603050405020304" pitchFamily="18" charset="0"/>
                <a:cs typeface="Times New Roman" panose="02020603050405020304" pitchFamily="18" charset="0"/>
              </a:rPr>
              <a:t>these </a:t>
            </a:r>
            <a:r>
              <a:rPr lang="en-US" sz="2200" dirty="0">
                <a:latin typeface="Times New Roman" panose="02020603050405020304" pitchFamily="18" charset="0"/>
                <a:cs typeface="Times New Roman" panose="02020603050405020304" pitchFamily="18" charset="0"/>
              </a:rPr>
              <a:t>methods are </a:t>
            </a:r>
            <a:r>
              <a:rPr lang="en-US" sz="2200" spc="-5" dirty="0">
                <a:latin typeface="Times New Roman" panose="02020603050405020304" pitchFamily="18" charset="0"/>
                <a:cs typeface="Times New Roman" panose="02020603050405020304" pitchFamily="18" charset="0"/>
              </a:rPr>
              <a:t>less </a:t>
            </a:r>
            <a:r>
              <a:rPr lang="en-US" sz="2200" spc="15" dirty="0">
                <a:latin typeface="Times New Roman" panose="02020603050405020304" pitchFamily="18" charset="0"/>
                <a:cs typeface="Times New Roman" panose="02020603050405020304" pitchFamily="18" charset="0"/>
              </a:rPr>
              <a:t>when </a:t>
            </a:r>
            <a:r>
              <a:rPr lang="en-US" sz="2200" spc="-5" dirty="0">
                <a:latin typeface="Times New Roman" panose="02020603050405020304" pitchFamily="18" charset="0"/>
                <a:cs typeface="Times New Roman" panose="02020603050405020304" pitchFamily="18" charset="0"/>
              </a:rPr>
              <a:t>compared </a:t>
            </a:r>
            <a:r>
              <a:rPr lang="en-US" sz="2200" spc="25" dirty="0">
                <a:latin typeface="Times New Roman" panose="02020603050405020304" pitchFamily="18" charset="0"/>
                <a:cs typeface="Times New Roman" panose="02020603050405020304" pitchFamily="18" charset="0"/>
              </a:rPr>
              <a:t>with </a:t>
            </a:r>
            <a:r>
              <a:rPr lang="en-US" sz="2200" spc="15" dirty="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proposed </a:t>
            </a:r>
            <a:r>
              <a:rPr lang="en-US" sz="2200" spc="5" dirty="0">
                <a:latin typeface="Times New Roman" panose="02020603050405020304" pitchFamily="18" charset="0"/>
                <a:cs typeface="Times New Roman" panose="02020603050405020304" pitchFamily="18" charset="0"/>
              </a:rPr>
              <a:t> </a:t>
            </a:r>
            <a:r>
              <a:rPr lang="en-US" sz="2200" spc="15" dirty="0">
                <a:latin typeface="Times New Roman" panose="02020603050405020304" pitchFamily="18" charset="0"/>
                <a:cs typeface="Times New Roman" panose="02020603050405020304" pitchFamily="18" charset="0"/>
              </a:rPr>
              <a:t>system.</a:t>
            </a:r>
            <a:endParaRPr lang="en-US" sz="2200" dirty="0">
              <a:latin typeface="Times New Roman" panose="02020603050405020304" pitchFamily="18" charset="0"/>
              <a:cs typeface="Times New Roman" panose="02020603050405020304" pitchFamily="18" charset="0"/>
            </a:endParaRPr>
          </a:p>
          <a:p>
            <a:pPr algn="just"/>
            <a:endParaRPr lang="en-IN" sz="2000" dirty="0"/>
          </a:p>
        </p:txBody>
      </p:sp>
      <p:sp>
        <p:nvSpPr>
          <p:cNvPr id="7" name="Footer Placeholder 6">
            <a:extLst>
              <a:ext uri="{FF2B5EF4-FFF2-40B4-BE49-F238E27FC236}">
                <a16:creationId xmlns:a16="http://schemas.microsoft.com/office/drawing/2014/main" id="{AE1319D1-E858-FB19-289D-1D5441570636}"/>
              </a:ext>
            </a:extLst>
          </p:cNvPr>
          <p:cNvSpPr>
            <a:spLocks noGrp="1"/>
          </p:cNvSpPr>
          <p:nvPr>
            <p:ph type="ftr" sz="quarter" idx="11"/>
          </p:nvPr>
        </p:nvSpPr>
        <p:spPr/>
        <p:txBody>
          <a:bodyPr/>
          <a:lstStyle/>
          <a:p>
            <a:r>
              <a:rPr lang="en-IN"/>
              <a:t>DEPARTMENT OF CSE</a:t>
            </a:r>
          </a:p>
        </p:txBody>
      </p:sp>
      <p:sp>
        <p:nvSpPr>
          <p:cNvPr id="8" name="Slide Number Placeholder 7">
            <a:extLst>
              <a:ext uri="{FF2B5EF4-FFF2-40B4-BE49-F238E27FC236}">
                <a16:creationId xmlns:a16="http://schemas.microsoft.com/office/drawing/2014/main" id="{CEEEF0C1-1A29-B909-7168-BE39B219E5EC}"/>
              </a:ext>
            </a:extLst>
          </p:cNvPr>
          <p:cNvSpPr>
            <a:spLocks noGrp="1"/>
          </p:cNvSpPr>
          <p:nvPr>
            <p:ph type="sldNum" sz="quarter" idx="12"/>
          </p:nvPr>
        </p:nvSpPr>
        <p:spPr/>
        <p:txBody>
          <a:bodyPr/>
          <a:lstStyle/>
          <a:p>
            <a:fld id="{B6F15528-21DE-4FAA-801E-634DDDAF4B2B}"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975" y="834771"/>
            <a:ext cx="7634605" cy="4570354"/>
          </a:xfrm>
          <a:prstGeom prst="rect">
            <a:avLst/>
          </a:prstGeom>
        </p:spPr>
        <p:txBody>
          <a:bodyPr vert="horz" wrap="square" lIns="0" tIns="15875" rIns="0" bIns="0" rtlCol="0">
            <a:spAutoFit/>
          </a:bodyPr>
          <a:lstStyle/>
          <a:p>
            <a:pPr marL="12700">
              <a:lnSpc>
                <a:spcPct val="100000"/>
              </a:lnSpc>
              <a:spcBef>
                <a:spcPts val="125"/>
              </a:spcBef>
            </a:pPr>
            <a:r>
              <a:rPr sz="3200" b="1" spc="-15" dirty="0">
                <a:latin typeface="Times New Roman"/>
                <a:cs typeface="Times New Roman"/>
              </a:rPr>
              <a:t>DEMERITS</a:t>
            </a:r>
            <a:r>
              <a:rPr sz="3200" b="1" spc="5" dirty="0">
                <a:latin typeface="Times New Roman"/>
                <a:cs typeface="Times New Roman"/>
              </a:rPr>
              <a:t> </a:t>
            </a:r>
            <a:r>
              <a:rPr sz="3200" b="1" dirty="0">
                <a:latin typeface="Times New Roman"/>
                <a:cs typeface="Times New Roman"/>
              </a:rPr>
              <a:t>OF</a:t>
            </a:r>
            <a:r>
              <a:rPr sz="3200" b="1" spc="65" dirty="0">
                <a:latin typeface="Times New Roman"/>
                <a:cs typeface="Times New Roman"/>
              </a:rPr>
              <a:t> </a:t>
            </a:r>
            <a:r>
              <a:rPr sz="3200" b="1" spc="-20" dirty="0">
                <a:latin typeface="Times New Roman"/>
                <a:cs typeface="Times New Roman"/>
              </a:rPr>
              <a:t>EXISTING</a:t>
            </a:r>
            <a:r>
              <a:rPr sz="3200" b="1" spc="330" dirty="0">
                <a:latin typeface="Times New Roman"/>
                <a:cs typeface="Times New Roman"/>
              </a:rPr>
              <a:t> </a:t>
            </a:r>
            <a:r>
              <a:rPr sz="3200" b="1" dirty="0">
                <a:latin typeface="Times New Roman"/>
                <a:cs typeface="Times New Roman"/>
              </a:rPr>
              <a:t>SYSTEM:</a:t>
            </a:r>
            <a:endParaRPr sz="3200" dirty="0">
              <a:latin typeface="Times New Roman"/>
              <a:cs typeface="Times New Roman"/>
            </a:endParaRPr>
          </a:p>
          <a:p>
            <a:pPr>
              <a:lnSpc>
                <a:spcPct val="100000"/>
              </a:lnSpc>
              <a:spcBef>
                <a:spcPts val="55"/>
              </a:spcBef>
            </a:pPr>
            <a:endParaRPr sz="1850" dirty="0">
              <a:latin typeface="Times New Roman"/>
              <a:cs typeface="Times New Roman"/>
            </a:endParaRPr>
          </a:p>
          <a:p>
            <a:pPr marL="12700" marR="5080" indent="810260">
              <a:lnSpc>
                <a:spcPct val="100600"/>
              </a:lnSpc>
            </a:pPr>
            <a:endParaRPr lang="en-IN" sz="2000" spc="5" dirty="0">
              <a:latin typeface="Times New Roman"/>
              <a:cs typeface="Times New Roman"/>
            </a:endParaRPr>
          </a:p>
          <a:p>
            <a:pPr marL="355600" marR="5080" indent="-342900" algn="just">
              <a:lnSpc>
                <a:spcPct val="100600"/>
              </a:lnSpc>
              <a:buFont typeface="Wingdings" panose="05000000000000000000" pitchFamily="2" charset="2"/>
              <a:buChar char="Ø"/>
            </a:pPr>
            <a:r>
              <a:rPr sz="3200" spc="5" dirty="0">
                <a:latin typeface="Times New Roman"/>
                <a:cs typeface="Times New Roman"/>
              </a:rPr>
              <a:t>The</a:t>
            </a:r>
            <a:r>
              <a:rPr sz="3200" spc="-10" dirty="0">
                <a:latin typeface="Times New Roman"/>
                <a:cs typeface="Times New Roman"/>
              </a:rPr>
              <a:t> </a:t>
            </a:r>
            <a:r>
              <a:rPr sz="3200" spc="-30" dirty="0">
                <a:latin typeface="Times New Roman"/>
                <a:cs typeface="Times New Roman"/>
              </a:rPr>
              <a:t>algorithm</a:t>
            </a:r>
            <a:r>
              <a:rPr sz="3200" spc="190" dirty="0">
                <a:latin typeface="Times New Roman"/>
                <a:cs typeface="Times New Roman"/>
              </a:rPr>
              <a:t> </a:t>
            </a:r>
            <a:r>
              <a:rPr sz="3200" spc="-15" dirty="0">
                <a:latin typeface="Times New Roman"/>
                <a:cs typeface="Times New Roman"/>
              </a:rPr>
              <a:t>has</a:t>
            </a:r>
            <a:r>
              <a:rPr sz="3200" spc="75" dirty="0">
                <a:latin typeface="Times New Roman"/>
                <a:cs typeface="Times New Roman"/>
              </a:rPr>
              <a:t> </a:t>
            </a:r>
            <a:r>
              <a:rPr sz="3200" spc="-10" dirty="0">
                <a:latin typeface="Times New Roman"/>
                <a:cs typeface="Times New Roman"/>
              </a:rPr>
              <a:t>few</a:t>
            </a:r>
            <a:r>
              <a:rPr sz="3200" spc="-30" dirty="0">
                <a:latin typeface="Times New Roman"/>
                <a:cs typeface="Times New Roman"/>
              </a:rPr>
              <a:t> </a:t>
            </a:r>
            <a:r>
              <a:rPr sz="3200" dirty="0">
                <a:latin typeface="Times New Roman"/>
                <a:cs typeface="Times New Roman"/>
              </a:rPr>
              <a:t>downsides</a:t>
            </a:r>
            <a:r>
              <a:rPr sz="3200" spc="-5" dirty="0">
                <a:latin typeface="Times New Roman"/>
                <a:cs typeface="Times New Roman"/>
              </a:rPr>
              <a:t> </a:t>
            </a:r>
            <a:r>
              <a:rPr sz="3200" spc="20" dirty="0">
                <a:latin typeface="Times New Roman"/>
                <a:cs typeface="Times New Roman"/>
              </a:rPr>
              <a:t>such</a:t>
            </a:r>
            <a:r>
              <a:rPr sz="3200" spc="-85" dirty="0">
                <a:latin typeface="Times New Roman"/>
                <a:cs typeface="Times New Roman"/>
              </a:rPr>
              <a:t> </a:t>
            </a:r>
            <a:r>
              <a:rPr sz="3200" spc="-10" dirty="0">
                <a:latin typeface="Times New Roman"/>
                <a:cs typeface="Times New Roman"/>
              </a:rPr>
              <a:t>as</a:t>
            </a:r>
            <a:r>
              <a:rPr sz="3200" spc="-5" dirty="0">
                <a:latin typeface="Times New Roman"/>
                <a:cs typeface="Times New Roman"/>
              </a:rPr>
              <a:t> </a:t>
            </a:r>
            <a:r>
              <a:rPr sz="3200" spc="-25" dirty="0">
                <a:latin typeface="Times New Roman"/>
                <a:cs typeface="Times New Roman"/>
              </a:rPr>
              <a:t>inefficiency</a:t>
            </a:r>
            <a:r>
              <a:rPr sz="3200" spc="295" dirty="0">
                <a:latin typeface="Times New Roman"/>
                <a:cs typeface="Times New Roman"/>
              </a:rPr>
              <a:t> </a:t>
            </a:r>
            <a:r>
              <a:rPr sz="3200" spc="-5" dirty="0">
                <a:latin typeface="Times New Roman"/>
                <a:cs typeface="Times New Roman"/>
              </a:rPr>
              <a:t>to</a:t>
            </a:r>
            <a:r>
              <a:rPr sz="3200" spc="-15" dirty="0">
                <a:latin typeface="Times New Roman"/>
                <a:cs typeface="Times New Roman"/>
              </a:rPr>
              <a:t> </a:t>
            </a:r>
            <a:r>
              <a:rPr sz="3200" spc="-20" dirty="0">
                <a:latin typeface="Times New Roman"/>
                <a:cs typeface="Times New Roman"/>
              </a:rPr>
              <a:t>handle</a:t>
            </a:r>
            <a:r>
              <a:rPr sz="3200" spc="145" dirty="0">
                <a:latin typeface="Times New Roman"/>
                <a:cs typeface="Times New Roman"/>
              </a:rPr>
              <a:t> </a:t>
            </a:r>
            <a:r>
              <a:rPr sz="3200" spc="-15" dirty="0">
                <a:latin typeface="Times New Roman"/>
                <a:cs typeface="Times New Roman"/>
              </a:rPr>
              <a:t>the</a:t>
            </a:r>
            <a:r>
              <a:rPr sz="3200" spc="-10" dirty="0">
                <a:latin typeface="Times New Roman"/>
                <a:cs typeface="Times New Roman"/>
              </a:rPr>
              <a:t> categorical</a:t>
            </a:r>
            <a:r>
              <a:rPr sz="3200" spc="80" dirty="0">
                <a:latin typeface="Times New Roman"/>
                <a:cs typeface="Times New Roman"/>
              </a:rPr>
              <a:t> </a:t>
            </a:r>
            <a:r>
              <a:rPr sz="3200" spc="-30" dirty="0">
                <a:latin typeface="Times New Roman"/>
                <a:cs typeface="Times New Roman"/>
              </a:rPr>
              <a:t>variables</a:t>
            </a:r>
            <a:r>
              <a:rPr sz="3200" spc="225" dirty="0">
                <a:latin typeface="Times New Roman"/>
                <a:cs typeface="Times New Roman"/>
              </a:rPr>
              <a:t> </a:t>
            </a:r>
            <a:r>
              <a:rPr sz="3200" spc="-20" dirty="0">
                <a:latin typeface="Times New Roman"/>
                <a:cs typeface="Times New Roman"/>
              </a:rPr>
              <a:t>which </a:t>
            </a:r>
            <a:r>
              <a:rPr sz="3200" spc="-335" dirty="0">
                <a:latin typeface="Times New Roman"/>
                <a:cs typeface="Times New Roman"/>
              </a:rPr>
              <a:t> </a:t>
            </a:r>
            <a:r>
              <a:rPr sz="3200" spc="-15" dirty="0">
                <a:latin typeface="Times New Roman"/>
                <a:cs typeface="Times New Roman"/>
              </a:rPr>
              <a:t>has </a:t>
            </a:r>
            <a:r>
              <a:rPr sz="3200" spc="-20" dirty="0">
                <a:latin typeface="Times New Roman"/>
                <a:cs typeface="Times New Roman"/>
              </a:rPr>
              <a:t>different</a:t>
            </a:r>
            <a:r>
              <a:rPr sz="3200" spc="-15" dirty="0">
                <a:latin typeface="Times New Roman"/>
                <a:cs typeface="Times New Roman"/>
              </a:rPr>
              <a:t> </a:t>
            </a:r>
            <a:r>
              <a:rPr sz="3200" spc="-10" dirty="0">
                <a:latin typeface="Times New Roman"/>
                <a:cs typeface="Times New Roman"/>
              </a:rPr>
              <a:t>number </a:t>
            </a:r>
            <a:r>
              <a:rPr sz="3200" spc="25" dirty="0">
                <a:latin typeface="Times New Roman"/>
                <a:cs typeface="Times New Roman"/>
              </a:rPr>
              <a:t>of </a:t>
            </a:r>
            <a:r>
              <a:rPr sz="3200" spc="-30" dirty="0">
                <a:latin typeface="Times New Roman"/>
                <a:cs typeface="Times New Roman"/>
              </a:rPr>
              <a:t>levels.</a:t>
            </a:r>
            <a:endParaRPr lang="en-IN" sz="3200" spc="-25" dirty="0">
              <a:latin typeface="Times New Roman"/>
              <a:cs typeface="Times New Roman"/>
            </a:endParaRPr>
          </a:p>
          <a:p>
            <a:pPr marL="355600" marR="5080" indent="-342900" algn="just">
              <a:lnSpc>
                <a:spcPct val="100600"/>
              </a:lnSpc>
              <a:buFont typeface="Wingdings" panose="05000000000000000000" pitchFamily="2" charset="2"/>
              <a:buChar char="Ø"/>
            </a:pPr>
            <a:r>
              <a:rPr sz="3200" spc="-5" dirty="0">
                <a:latin typeface="Times New Roman"/>
                <a:cs typeface="Times New Roman"/>
              </a:rPr>
              <a:t>Also, </a:t>
            </a:r>
            <a:r>
              <a:rPr sz="3200" spc="-20" dirty="0">
                <a:latin typeface="Times New Roman"/>
                <a:cs typeface="Times New Roman"/>
              </a:rPr>
              <a:t>when </a:t>
            </a:r>
            <a:r>
              <a:rPr sz="3200" spc="-15" dirty="0">
                <a:latin typeface="Times New Roman"/>
                <a:cs typeface="Times New Roman"/>
              </a:rPr>
              <a:t>there </a:t>
            </a:r>
            <a:r>
              <a:rPr sz="3200" spc="-45" dirty="0">
                <a:latin typeface="Times New Roman"/>
                <a:cs typeface="Times New Roman"/>
              </a:rPr>
              <a:t>is</a:t>
            </a:r>
            <a:r>
              <a:rPr sz="3200" spc="-40" dirty="0">
                <a:latin typeface="Times New Roman"/>
                <a:cs typeface="Times New Roman"/>
              </a:rPr>
              <a:t> </a:t>
            </a:r>
            <a:r>
              <a:rPr sz="3200" spc="-5" dirty="0">
                <a:latin typeface="Times New Roman"/>
                <a:cs typeface="Times New Roman"/>
              </a:rPr>
              <a:t>an </a:t>
            </a:r>
            <a:r>
              <a:rPr sz="3200" spc="-10" dirty="0">
                <a:latin typeface="Times New Roman"/>
                <a:cs typeface="Times New Roman"/>
              </a:rPr>
              <a:t>increase </a:t>
            </a:r>
            <a:r>
              <a:rPr sz="3200" spc="-40" dirty="0">
                <a:latin typeface="Times New Roman"/>
                <a:cs typeface="Times New Roman"/>
              </a:rPr>
              <a:t>in</a:t>
            </a:r>
            <a:r>
              <a:rPr sz="3200" spc="-35" dirty="0">
                <a:latin typeface="Times New Roman"/>
                <a:cs typeface="Times New Roman"/>
              </a:rPr>
              <a:t> </a:t>
            </a:r>
            <a:r>
              <a:rPr sz="3200" spc="-15" dirty="0">
                <a:latin typeface="Times New Roman"/>
                <a:cs typeface="Times New Roman"/>
              </a:rPr>
              <a:t>the </a:t>
            </a:r>
            <a:r>
              <a:rPr sz="3200" spc="-10" dirty="0">
                <a:latin typeface="Times New Roman"/>
                <a:cs typeface="Times New Roman"/>
              </a:rPr>
              <a:t>number </a:t>
            </a:r>
            <a:r>
              <a:rPr sz="3200" spc="25" dirty="0">
                <a:latin typeface="Times New Roman"/>
                <a:cs typeface="Times New Roman"/>
              </a:rPr>
              <a:t>of </a:t>
            </a:r>
            <a:r>
              <a:rPr sz="3200" spc="-5" dirty="0">
                <a:latin typeface="Times New Roman"/>
                <a:cs typeface="Times New Roman"/>
              </a:rPr>
              <a:t>trees, </a:t>
            </a:r>
            <a:r>
              <a:rPr sz="3200" spc="-15" dirty="0">
                <a:latin typeface="Times New Roman"/>
                <a:cs typeface="Times New Roman"/>
              </a:rPr>
              <a:t>the </a:t>
            </a:r>
            <a:r>
              <a:rPr sz="3200" spc="-25" dirty="0">
                <a:latin typeface="Times New Roman"/>
                <a:cs typeface="Times New Roman"/>
              </a:rPr>
              <a:t>algorithm's</a:t>
            </a:r>
            <a:r>
              <a:rPr sz="3200" spc="-20" dirty="0">
                <a:latin typeface="Times New Roman"/>
                <a:cs typeface="Times New Roman"/>
              </a:rPr>
              <a:t> </a:t>
            </a:r>
            <a:r>
              <a:rPr sz="3200" spc="-35" dirty="0">
                <a:latin typeface="Times New Roman"/>
                <a:cs typeface="Times New Roman"/>
              </a:rPr>
              <a:t>time </a:t>
            </a:r>
            <a:r>
              <a:rPr sz="3200" spc="-30" dirty="0">
                <a:latin typeface="Times New Roman"/>
                <a:cs typeface="Times New Roman"/>
              </a:rPr>
              <a:t> </a:t>
            </a:r>
            <a:r>
              <a:rPr sz="3200" spc="-20" dirty="0">
                <a:latin typeface="Times New Roman"/>
                <a:cs typeface="Times New Roman"/>
              </a:rPr>
              <a:t>efficiency</a:t>
            </a:r>
            <a:r>
              <a:rPr sz="3200" spc="130" dirty="0">
                <a:latin typeface="Times New Roman"/>
                <a:cs typeface="Times New Roman"/>
              </a:rPr>
              <a:t> </a:t>
            </a:r>
            <a:r>
              <a:rPr sz="3200" spc="-15" dirty="0">
                <a:latin typeface="Times New Roman"/>
                <a:cs typeface="Times New Roman"/>
              </a:rPr>
              <a:t>takes</a:t>
            </a:r>
            <a:r>
              <a:rPr sz="3200" spc="70" dirty="0">
                <a:latin typeface="Times New Roman"/>
                <a:cs typeface="Times New Roman"/>
              </a:rPr>
              <a:t> </a:t>
            </a:r>
            <a:r>
              <a:rPr sz="3200" spc="10" dirty="0">
                <a:latin typeface="Times New Roman"/>
                <a:cs typeface="Times New Roman"/>
              </a:rPr>
              <a:t>a</a:t>
            </a:r>
            <a:r>
              <a:rPr sz="3200" spc="-10" dirty="0">
                <a:latin typeface="Times New Roman"/>
                <a:cs typeface="Times New Roman"/>
              </a:rPr>
              <a:t> </a:t>
            </a:r>
            <a:r>
              <a:rPr sz="3200" spc="-35" dirty="0">
                <a:latin typeface="Times New Roman"/>
                <a:cs typeface="Times New Roman"/>
              </a:rPr>
              <a:t>hit</a:t>
            </a:r>
            <a:r>
              <a:rPr sz="2000" spc="-35" dirty="0">
                <a:latin typeface="Times New Roman"/>
                <a:cs typeface="Times New Roman"/>
              </a:rPr>
              <a:t>.</a:t>
            </a:r>
            <a:endParaRPr sz="2000" dirty="0">
              <a:latin typeface="Times New Roman"/>
              <a:cs typeface="Times New Roman"/>
            </a:endParaRPr>
          </a:p>
        </p:txBody>
      </p:sp>
      <p:sp>
        <p:nvSpPr>
          <p:cNvPr id="3" name="Date Placeholder 2">
            <a:extLst>
              <a:ext uri="{FF2B5EF4-FFF2-40B4-BE49-F238E27FC236}">
                <a16:creationId xmlns:a16="http://schemas.microsoft.com/office/drawing/2014/main" id="{DBC41C95-681D-602B-BC69-8BDB3A87AF73}"/>
              </a:ext>
            </a:extLst>
          </p:cNvPr>
          <p:cNvSpPr>
            <a:spLocks noGrp="1"/>
          </p:cNvSpPr>
          <p:nvPr>
            <p:ph type="dt" sz="half" idx="10"/>
          </p:nvPr>
        </p:nvSpPr>
        <p:spPr/>
        <p:txBody>
          <a:bodyPr/>
          <a:lstStyle/>
          <a:p>
            <a:fld id="{96F039E3-2E31-4111-9C40-534024629BC4}" type="datetime1">
              <a:rPr lang="en-US" smtClean="0"/>
              <a:t>6/25/2022</a:t>
            </a:fld>
            <a:endParaRPr lang="en-US"/>
          </a:p>
        </p:txBody>
      </p:sp>
      <p:sp>
        <p:nvSpPr>
          <p:cNvPr id="4" name="Footer Placeholder 3">
            <a:extLst>
              <a:ext uri="{FF2B5EF4-FFF2-40B4-BE49-F238E27FC236}">
                <a16:creationId xmlns:a16="http://schemas.microsoft.com/office/drawing/2014/main" id="{F38F23B8-9F30-FFAE-F694-3FCC1CCD90B8}"/>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D25FA68C-04A0-A3EC-AC1E-04B75A65E239}"/>
              </a:ext>
            </a:extLst>
          </p:cNvPr>
          <p:cNvSpPr>
            <a:spLocks noGrp="1"/>
          </p:cNvSpPr>
          <p:nvPr>
            <p:ph type="sldNum" sz="quarter" idx="12"/>
          </p:nvPr>
        </p:nvSpPr>
        <p:spPr/>
        <p:txBody>
          <a:bodyPr/>
          <a:lstStyle/>
          <a:p>
            <a:fld id="{B6F15528-21DE-4FAA-801E-634DDDAF4B2B}"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8560" y="690824"/>
            <a:ext cx="4226878" cy="509114"/>
          </a:xfrm>
          <a:prstGeom prst="rect">
            <a:avLst/>
          </a:prstGeom>
        </p:spPr>
        <p:txBody>
          <a:bodyPr vert="horz" wrap="square" lIns="0" tIns="16510" rIns="0" bIns="0" rtlCol="0">
            <a:spAutoFit/>
          </a:bodyPr>
          <a:lstStyle/>
          <a:p>
            <a:pPr marL="12700" algn="ctr">
              <a:lnSpc>
                <a:spcPct val="100000"/>
              </a:lnSpc>
              <a:spcBef>
                <a:spcPts val="130"/>
              </a:spcBef>
            </a:pPr>
            <a:r>
              <a:rPr sz="3200" b="1" spc="35" dirty="0">
                <a:latin typeface="Times New Roman" panose="02020603050405020304" pitchFamily="18" charset="0"/>
                <a:cs typeface="Times New Roman" panose="02020603050405020304" pitchFamily="18" charset="0"/>
              </a:rPr>
              <a:t>PROPOSED</a:t>
            </a:r>
            <a:r>
              <a:rPr sz="3200" b="1" spc="-75" dirty="0">
                <a:latin typeface="Times New Roman" panose="02020603050405020304" pitchFamily="18" charset="0"/>
                <a:cs typeface="Times New Roman" panose="02020603050405020304" pitchFamily="18" charset="0"/>
              </a:rPr>
              <a:t> </a:t>
            </a:r>
            <a:r>
              <a:rPr sz="3200" b="1" spc="35" dirty="0">
                <a:latin typeface="Times New Roman" panose="02020603050405020304" pitchFamily="18" charset="0"/>
                <a:cs typeface="Times New Roman" panose="02020603050405020304" pitchFamily="18" charset="0"/>
              </a:rPr>
              <a:t>SYSTEM</a:t>
            </a:r>
          </a:p>
        </p:txBody>
      </p:sp>
      <p:sp>
        <p:nvSpPr>
          <p:cNvPr id="5" name="Date Placeholder 4">
            <a:extLst>
              <a:ext uri="{FF2B5EF4-FFF2-40B4-BE49-F238E27FC236}">
                <a16:creationId xmlns:a16="http://schemas.microsoft.com/office/drawing/2014/main" id="{7955691D-E135-57E1-60F3-3B80E595DDC1}"/>
              </a:ext>
            </a:extLst>
          </p:cNvPr>
          <p:cNvSpPr>
            <a:spLocks noGrp="1"/>
          </p:cNvSpPr>
          <p:nvPr>
            <p:ph type="dt" sz="half" idx="10"/>
          </p:nvPr>
        </p:nvSpPr>
        <p:spPr/>
        <p:txBody>
          <a:bodyPr/>
          <a:lstStyle/>
          <a:p>
            <a:fld id="{B27F22A9-07A4-406C-B80F-3EBB7076AE6D}" type="datetime1">
              <a:rPr lang="en-US" smtClean="0"/>
              <a:t>6/25/2022</a:t>
            </a:fld>
            <a:endParaRPr lang="en-US"/>
          </a:p>
        </p:txBody>
      </p:sp>
      <p:sp>
        <p:nvSpPr>
          <p:cNvPr id="4" name="object 4"/>
          <p:cNvSpPr txBox="1"/>
          <p:nvPr/>
        </p:nvSpPr>
        <p:spPr>
          <a:xfrm>
            <a:off x="562292" y="1413952"/>
            <a:ext cx="8019415" cy="4867999"/>
          </a:xfrm>
          <a:prstGeom prst="rect">
            <a:avLst/>
          </a:prstGeom>
        </p:spPr>
        <p:txBody>
          <a:bodyPr vert="horz" wrap="square" lIns="0" tIns="15240" rIns="0" bIns="0" rtlCol="0">
            <a:spAutoFit/>
          </a:bodyPr>
          <a:lstStyle/>
          <a:p>
            <a:pPr marL="355600" marR="5080" indent="-342900" algn="just">
              <a:lnSpc>
                <a:spcPct val="100099"/>
              </a:lnSpc>
              <a:spcBef>
                <a:spcPts val="120"/>
              </a:spcBef>
              <a:buFont typeface="Wingdings" panose="05000000000000000000" pitchFamily="2" charset="2"/>
              <a:buChar char="Ø"/>
            </a:pPr>
            <a:r>
              <a:rPr sz="2600" spc="-5" dirty="0">
                <a:latin typeface="Times New Roman"/>
                <a:cs typeface="Times New Roman"/>
              </a:rPr>
              <a:t>In Proposed </a:t>
            </a:r>
            <a:r>
              <a:rPr sz="2600" spc="5" dirty="0">
                <a:latin typeface="Times New Roman"/>
                <a:cs typeface="Times New Roman"/>
              </a:rPr>
              <a:t>system </a:t>
            </a:r>
            <a:r>
              <a:rPr sz="2600" spc="-15" dirty="0">
                <a:latin typeface="Times New Roman"/>
                <a:cs typeface="Times New Roman"/>
              </a:rPr>
              <a:t>we </a:t>
            </a:r>
            <a:r>
              <a:rPr sz="2600" spc="10" dirty="0">
                <a:latin typeface="Times New Roman"/>
                <a:cs typeface="Times New Roman"/>
              </a:rPr>
              <a:t>use </a:t>
            </a:r>
            <a:r>
              <a:rPr sz="2600" spc="15" dirty="0">
                <a:latin typeface="Times New Roman"/>
                <a:cs typeface="Times New Roman"/>
              </a:rPr>
              <a:t>Random Forest </a:t>
            </a:r>
            <a:r>
              <a:rPr sz="2600" spc="-20" dirty="0">
                <a:latin typeface="Times New Roman"/>
                <a:cs typeface="Times New Roman"/>
              </a:rPr>
              <a:t>Algorithm</a:t>
            </a:r>
            <a:r>
              <a:rPr lang="en-IN" sz="2600" spc="-5" dirty="0">
                <a:latin typeface="Times New Roman"/>
                <a:cs typeface="Times New Roman"/>
              </a:rPr>
              <a:t> </a:t>
            </a:r>
            <a:r>
              <a:rPr sz="2600" spc="10" dirty="0">
                <a:latin typeface="Times New Roman"/>
                <a:cs typeface="Times New Roman"/>
              </a:rPr>
              <a:t>for </a:t>
            </a:r>
            <a:r>
              <a:rPr sz="2600" spc="-5" dirty="0">
                <a:latin typeface="Times New Roman"/>
                <a:cs typeface="Times New Roman"/>
              </a:rPr>
              <a:t>classification </a:t>
            </a:r>
            <a:r>
              <a:rPr sz="2600" spc="-15" dirty="0">
                <a:latin typeface="Times New Roman"/>
                <a:cs typeface="Times New Roman"/>
              </a:rPr>
              <a:t>and </a:t>
            </a:r>
            <a:r>
              <a:rPr sz="2600" spc="-10" dirty="0">
                <a:latin typeface="Times New Roman"/>
                <a:cs typeface="Times New Roman"/>
              </a:rPr>
              <a:t> </a:t>
            </a:r>
            <a:r>
              <a:rPr sz="2600" spc="-5" dirty="0">
                <a:latin typeface="Times New Roman"/>
                <a:cs typeface="Times New Roman"/>
              </a:rPr>
              <a:t>regression </a:t>
            </a:r>
            <a:r>
              <a:rPr sz="2600" spc="25" dirty="0">
                <a:latin typeface="Times New Roman"/>
                <a:cs typeface="Times New Roman"/>
              </a:rPr>
              <a:t>of </a:t>
            </a:r>
            <a:r>
              <a:rPr sz="2600" dirty="0">
                <a:latin typeface="Times New Roman"/>
                <a:cs typeface="Times New Roman"/>
              </a:rPr>
              <a:t>dataset. </a:t>
            </a:r>
            <a:endParaRPr lang="en-IN" sz="2600" dirty="0">
              <a:latin typeface="Times New Roman"/>
              <a:cs typeface="Times New Roman"/>
            </a:endParaRPr>
          </a:p>
          <a:p>
            <a:pPr marL="355600" marR="5080" indent="-342900" algn="just">
              <a:lnSpc>
                <a:spcPct val="100099"/>
              </a:lnSpc>
              <a:spcBef>
                <a:spcPts val="120"/>
              </a:spcBef>
              <a:buFont typeface="Wingdings" panose="05000000000000000000" pitchFamily="2" charset="2"/>
              <a:buChar char="Ø"/>
            </a:pPr>
            <a:r>
              <a:rPr sz="2600" spc="-5" dirty="0">
                <a:latin typeface="Times New Roman"/>
                <a:cs typeface="Times New Roman"/>
              </a:rPr>
              <a:t>First </a:t>
            </a:r>
            <a:r>
              <a:rPr sz="2600" spc="-15" dirty="0">
                <a:latin typeface="Times New Roman"/>
                <a:cs typeface="Times New Roman"/>
              </a:rPr>
              <a:t>we </a:t>
            </a:r>
            <a:r>
              <a:rPr sz="2600" spc="-20" dirty="0">
                <a:latin typeface="Times New Roman"/>
                <a:cs typeface="Times New Roman"/>
              </a:rPr>
              <a:t>will </a:t>
            </a:r>
            <a:r>
              <a:rPr sz="2600" dirty="0">
                <a:latin typeface="Times New Roman"/>
                <a:cs typeface="Times New Roman"/>
              </a:rPr>
              <a:t>collect </a:t>
            </a:r>
            <a:r>
              <a:rPr sz="2600" spc="-15" dirty="0">
                <a:latin typeface="Times New Roman"/>
                <a:cs typeface="Times New Roman"/>
              </a:rPr>
              <a:t>the </a:t>
            </a:r>
            <a:r>
              <a:rPr sz="2600" spc="-10" dirty="0">
                <a:latin typeface="Times New Roman"/>
                <a:cs typeface="Times New Roman"/>
              </a:rPr>
              <a:t>Credit </a:t>
            </a:r>
            <a:r>
              <a:rPr sz="2600" dirty="0">
                <a:latin typeface="Times New Roman"/>
                <a:cs typeface="Times New Roman"/>
              </a:rPr>
              <a:t>Card dataset </a:t>
            </a:r>
            <a:r>
              <a:rPr sz="2600" spc="-15" dirty="0">
                <a:latin typeface="Times New Roman"/>
                <a:cs typeface="Times New Roman"/>
              </a:rPr>
              <a:t>and </a:t>
            </a:r>
            <a:r>
              <a:rPr sz="2600" spc="-20" dirty="0">
                <a:latin typeface="Times New Roman"/>
                <a:cs typeface="Times New Roman"/>
              </a:rPr>
              <a:t>analysis </a:t>
            </a:r>
            <a:r>
              <a:rPr sz="2600" dirty="0">
                <a:latin typeface="Times New Roman"/>
                <a:cs typeface="Times New Roman"/>
              </a:rPr>
              <a:t>will </a:t>
            </a:r>
            <a:r>
              <a:rPr sz="2600" spc="30" dirty="0">
                <a:latin typeface="Times New Roman"/>
                <a:cs typeface="Times New Roman"/>
              </a:rPr>
              <a:t>be </a:t>
            </a:r>
            <a:r>
              <a:rPr sz="2600" dirty="0">
                <a:latin typeface="Times New Roman"/>
                <a:cs typeface="Times New Roman"/>
              </a:rPr>
              <a:t>done </a:t>
            </a:r>
            <a:r>
              <a:rPr sz="2600" spc="30" dirty="0">
                <a:latin typeface="Times New Roman"/>
                <a:cs typeface="Times New Roman"/>
              </a:rPr>
              <a:t>on </a:t>
            </a:r>
            <a:r>
              <a:rPr sz="2600" spc="-15" dirty="0">
                <a:latin typeface="Times New Roman"/>
                <a:cs typeface="Times New Roman"/>
              </a:rPr>
              <a:t>the </a:t>
            </a:r>
            <a:r>
              <a:rPr sz="2600" spc="-10" dirty="0">
                <a:latin typeface="Times New Roman"/>
                <a:cs typeface="Times New Roman"/>
              </a:rPr>
              <a:t>collected </a:t>
            </a:r>
            <a:r>
              <a:rPr sz="2600" spc="-5" dirty="0">
                <a:latin typeface="Times New Roman"/>
                <a:cs typeface="Times New Roman"/>
              </a:rPr>
              <a:t> </a:t>
            </a:r>
            <a:r>
              <a:rPr sz="2600" dirty="0">
                <a:latin typeface="Times New Roman"/>
                <a:cs typeface="Times New Roman"/>
              </a:rPr>
              <a:t>dataset. </a:t>
            </a:r>
            <a:endParaRPr lang="en-IN" sz="2600" dirty="0">
              <a:latin typeface="Times New Roman"/>
              <a:cs typeface="Times New Roman"/>
            </a:endParaRPr>
          </a:p>
          <a:p>
            <a:pPr marL="355600" marR="5080" indent="-342900" algn="just">
              <a:lnSpc>
                <a:spcPct val="100099"/>
              </a:lnSpc>
              <a:spcBef>
                <a:spcPts val="120"/>
              </a:spcBef>
              <a:buFont typeface="Wingdings" panose="05000000000000000000" pitchFamily="2" charset="2"/>
              <a:buChar char="Ø"/>
            </a:pPr>
            <a:r>
              <a:rPr lang="en-US" sz="2600" spc="-20" dirty="0">
                <a:latin typeface="Times New Roman"/>
                <a:cs typeface="Times New Roman"/>
              </a:rPr>
              <a:t>After </a:t>
            </a:r>
            <a:r>
              <a:rPr lang="en-US" sz="2600" spc="-15" dirty="0">
                <a:latin typeface="Times New Roman"/>
                <a:cs typeface="Times New Roman"/>
              </a:rPr>
              <a:t>the </a:t>
            </a:r>
            <a:r>
              <a:rPr lang="en-US" sz="2600" spc="-10" dirty="0">
                <a:latin typeface="Times New Roman"/>
                <a:cs typeface="Times New Roman"/>
              </a:rPr>
              <a:t>analysis </a:t>
            </a:r>
            <a:r>
              <a:rPr lang="en-US" sz="2600" spc="25" dirty="0">
                <a:latin typeface="Times New Roman"/>
                <a:cs typeface="Times New Roman"/>
              </a:rPr>
              <a:t>of </a:t>
            </a:r>
            <a:r>
              <a:rPr lang="en-US" sz="2600" dirty="0">
                <a:latin typeface="Times New Roman"/>
                <a:cs typeface="Times New Roman"/>
              </a:rPr>
              <a:t>dataset </a:t>
            </a:r>
            <a:r>
              <a:rPr lang="en-US" sz="2600" spc="-15" dirty="0">
                <a:latin typeface="Times New Roman"/>
                <a:cs typeface="Times New Roman"/>
              </a:rPr>
              <a:t>then </a:t>
            </a:r>
            <a:r>
              <a:rPr lang="en-US" sz="2600" spc="-10" dirty="0">
                <a:latin typeface="Times New Roman"/>
                <a:cs typeface="Times New Roman"/>
              </a:rPr>
              <a:t>cleaning </a:t>
            </a:r>
            <a:r>
              <a:rPr lang="en-US" sz="2600" spc="25" dirty="0">
                <a:latin typeface="Times New Roman"/>
                <a:cs typeface="Times New Roman"/>
              </a:rPr>
              <a:t>of </a:t>
            </a:r>
            <a:r>
              <a:rPr lang="en-US" sz="2600" dirty="0">
                <a:latin typeface="Times New Roman"/>
                <a:cs typeface="Times New Roman"/>
              </a:rPr>
              <a:t>dataset </a:t>
            </a:r>
            <a:r>
              <a:rPr lang="en-US" sz="2600" spc="-45" dirty="0">
                <a:latin typeface="Times New Roman"/>
                <a:cs typeface="Times New Roman"/>
              </a:rPr>
              <a:t>is </a:t>
            </a:r>
            <a:r>
              <a:rPr lang="en-US" sz="2600" spc="-20" dirty="0">
                <a:latin typeface="Times New Roman"/>
                <a:cs typeface="Times New Roman"/>
              </a:rPr>
              <a:t>required. </a:t>
            </a:r>
            <a:endParaRPr lang="en-IN" sz="2600" spc="-20" dirty="0">
              <a:latin typeface="Times New Roman"/>
              <a:cs typeface="Times New Roman"/>
            </a:endParaRPr>
          </a:p>
          <a:p>
            <a:pPr marL="355600" marR="5080" indent="-342900" algn="just">
              <a:lnSpc>
                <a:spcPct val="100099"/>
              </a:lnSpc>
              <a:spcBef>
                <a:spcPts val="120"/>
              </a:spcBef>
              <a:buFont typeface="Wingdings" panose="05000000000000000000" pitchFamily="2" charset="2"/>
              <a:buChar char="Ø"/>
            </a:pPr>
            <a:r>
              <a:rPr lang="en-US" sz="2600" spc="-5" dirty="0">
                <a:latin typeface="Times New Roman"/>
                <a:cs typeface="Times New Roman"/>
              </a:rPr>
              <a:t>Generally </a:t>
            </a:r>
            <a:r>
              <a:rPr lang="en-US" sz="2600" spc="-40" dirty="0">
                <a:latin typeface="Times New Roman"/>
                <a:cs typeface="Times New Roman"/>
              </a:rPr>
              <a:t>in </a:t>
            </a:r>
            <a:r>
              <a:rPr lang="en-US" sz="2600" spc="10" dirty="0">
                <a:latin typeface="Times New Roman"/>
                <a:cs typeface="Times New Roman"/>
              </a:rPr>
              <a:t>any </a:t>
            </a:r>
            <a:r>
              <a:rPr lang="en-US" sz="2600" dirty="0">
                <a:latin typeface="Times New Roman"/>
                <a:cs typeface="Times New Roman"/>
              </a:rPr>
              <a:t>dataset </a:t>
            </a:r>
            <a:r>
              <a:rPr lang="en-US" sz="2600" spc="-15" dirty="0">
                <a:latin typeface="Times New Roman"/>
                <a:cs typeface="Times New Roman"/>
              </a:rPr>
              <a:t>there </a:t>
            </a:r>
            <a:r>
              <a:rPr lang="en-US" sz="2600" dirty="0">
                <a:latin typeface="Times New Roman"/>
                <a:cs typeface="Times New Roman"/>
              </a:rPr>
              <a:t>will </a:t>
            </a:r>
            <a:r>
              <a:rPr lang="en-US" sz="2600" spc="45" dirty="0">
                <a:latin typeface="Times New Roman"/>
                <a:cs typeface="Times New Roman"/>
              </a:rPr>
              <a:t>be </a:t>
            </a:r>
            <a:r>
              <a:rPr lang="en-US" sz="2600" spc="50" dirty="0">
                <a:latin typeface="Times New Roman"/>
                <a:cs typeface="Times New Roman"/>
              </a:rPr>
              <a:t> </a:t>
            </a:r>
            <a:r>
              <a:rPr lang="en-US" sz="2600" spc="-20" dirty="0">
                <a:latin typeface="Times New Roman"/>
                <a:cs typeface="Times New Roman"/>
              </a:rPr>
              <a:t>many</a:t>
            </a:r>
            <a:r>
              <a:rPr lang="en-US" sz="2600" spc="-15" dirty="0">
                <a:latin typeface="Times New Roman"/>
                <a:cs typeface="Times New Roman"/>
              </a:rPr>
              <a:t> </a:t>
            </a:r>
            <a:r>
              <a:rPr lang="en-US" sz="2600" spc="-5" dirty="0">
                <a:latin typeface="Times New Roman"/>
                <a:cs typeface="Times New Roman"/>
              </a:rPr>
              <a:t>duplicate </a:t>
            </a:r>
            <a:r>
              <a:rPr lang="en-US" sz="2600" spc="10" dirty="0">
                <a:latin typeface="Times New Roman"/>
                <a:cs typeface="Times New Roman"/>
              </a:rPr>
              <a:t>and </a:t>
            </a:r>
            <a:r>
              <a:rPr lang="en-US" sz="2600" dirty="0">
                <a:latin typeface="Times New Roman"/>
                <a:cs typeface="Times New Roman"/>
              </a:rPr>
              <a:t>null </a:t>
            </a:r>
            <a:r>
              <a:rPr lang="en-US" sz="2600" spc="-10" dirty="0">
                <a:latin typeface="Times New Roman"/>
                <a:cs typeface="Times New Roman"/>
              </a:rPr>
              <a:t>values</a:t>
            </a:r>
            <a:r>
              <a:rPr lang="en-US" sz="2600" spc="330" dirty="0">
                <a:latin typeface="Times New Roman"/>
                <a:cs typeface="Times New Roman"/>
              </a:rPr>
              <a:t> </a:t>
            </a:r>
            <a:r>
              <a:rPr lang="en-US" sz="2600" dirty="0">
                <a:latin typeface="Times New Roman"/>
                <a:cs typeface="Times New Roman"/>
              </a:rPr>
              <a:t>will </a:t>
            </a:r>
            <a:r>
              <a:rPr lang="en-US" sz="2600" spc="30" dirty="0">
                <a:latin typeface="Times New Roman"/>
                <a:cs typeface="Times New Roman"/>
              </a:rPr>
              <a:t>be </a:t>
            </a:r>
            <a:r>
              <a:rPr lang="en-US" sz="2600" spc="-5" dirty="0">
                <a:latin typeface="Times New Roman"/>
                <a:cs typeface="Times New Roman"/>
              </a:rPr>
              <a:t>present, </a:t>
            </a:r>
            <a:r>
              <a:rPr lang="en-US" sz="2600" spc="30" dirty="0">
                <a:latin typeface="Times New Roman"/>
                <a:cs typeface="Times New Roman"/>
              </a:rPr>
              <a:t>so </a:t>
            </a:r>
            <a:r>
              <a:rPr lang="en-US" sz="2600" spc="-5" dirty="0">
                <a:latin typeface="Times New Roman"/>
                <a:cs typeface="Times New Roman"/>
              </a:rPr>
              <a:t>to </a:t>
            </a:r>
            <a:r>
              <a:rPr lang="en-US" sz="2600" spc="-10" dirty="0">
                <a:latin typeface="Times New Roman"/>
                <a:cs typeface="Times New Roman"/>
              </a:rPr>
              <a:t>remove </a:t>
            </a:r>
            <a:r>
              <a:rPr lang="en-US" sz="2600" spc="10" dirty="0">
                <a:latin typeface="Times New Roman"/>
                <a:cs typeface="Times New Roman"/>
              </a:rPr>
              <a:t>all those </a:t>
            </a:r>
            <a:r>
              <a:rPr lang="en-US" sz="2600" dirty="0">
                <a:latin typeface="Times New Roman"/>
                <a:cs typeface="Times New Roman"/>
              </a:rPr>
              <a:t>duplicate </a:t>
            </a:r>
            <a:r>
              <a:rPr lang="en-US" sz="2600" spc="10" dirty="0">
                <a:latin typeface="Times New Roman"/>
                <a:cs typeface="Times New Roman"/>
              </a:rPr>
              <a:t>and </a:t>
            </a:r>
            <a:r>
              <a:rPr lang="en-US" sz="2600" dirty="0">
                <a:latin typeface="Times New Roman"/>
                <a:cs typeface="Times New Roman"/>
              </a:rPr>
              <a:t>null </a:t>
            </a:r>
            <a:r>
              <a:rPr lang="en-US" sz="2600" spc="-10" dirty="0">
                <a:latin typeface="Times New Roman"/>
                <a:cs typeface="Times New Roman"/>
              </a:rPr>
              <a:t>values</a:t>
            </a:r>
            <a:r>
              <a:rPr lang="en-US" sz="2600" spc="330" dirty="0">
                <a:latin typeface="Times New Roman"/>
                <a:cs typeface="Times New Roman"/>
              </a:rPr>
              <a:t> </a:t>
            </a:r>
            <a:r>
              <a:rPr lang="en-US" sz="2600" spc="-5" dirty="0">
                <a:latin typeface="Times New Roman"/>
                <a:cs typeface="Times New Roman"/>
              </a:rPr>
              <a:t>cleaning </a:t>
            </a:r>
            <a:r>
              <a:rPr lang="en-US" sz="2600" dirty="0">
                <a:latin typeface="Times New Roman"/>
                <a:cs typeface="Times New Roman"/>
              </a:rPr>
              <a:t> process </a:t>
            </a:r>
            <a:r>
              <a:rPr lang="en-US" sz="2600" spc="-45" dirty="0">
                <a:latin typeface="Times New Roman"/>
                <a:cs typeface="Times New Roman"/>
              </a:rPr>
              <a:t>is</a:t>
            </a:r>
            <a:r>
              <a:rPr lang="en-US" sz="2600" spc="-40" dirty="0">
                <a:latin typeface="Times New Roman"/>
                <a:cs typeface="Times New Roman"/>
              </a:rPr>
              <a:t> </a:t>
            </a:r>
            <a:r>
              <a:rPr lang="en-US" sz="2600" spc="-15" dirty="0">
                <a:latin typeface="Times New Roman"/>
                <a:cs typeface="Times New Roman"/>
              </a:rPr>
              <a:t>required. </a:t>
            </a:r>
          </a:p>
          <a:p>
            <a:pPr marL="355600" marR="5080" indent="-342900" algn="just">
              <a:lnSpc>
                <a:spcPct val="100099"/>
              </a:lnSpc>
              <a:spcBef>
                <a:spcPts val="120"/>
              </a:spcBef>
              <a:buFont typeface="Wingdings" panose="05000000000000000000" pitchFamily="2" charset="2"/>
              <a:buChar char="Ø"/>
            </a:pPr>
            <a:r>
              <a:rPr sz="2600" dirty="0">
                <a:latin typeface="Times New Roman"/>
                <a:cs typeface="Times New Roman"/>
              </a:rPr>
              <a:t>Then </a:t>
            </a:r>
            <a:r>
              <a:rPr sz="2600" spc="-15" dirty="0">
                <a:latin typeface="Times New Roman"/>
                <a:cs typeface="Times New Roman"/>
              </a:rPr>
              <a:t>we </a:t>
            </a:r>
            <a:r>
              <a:rPr sz="2600" spc="-20" dirty="0">
                <a:latin typeface="Times New Roman"/>
                <a:cs typeface="Times New Roman"/>
              </a:rPr>
              <a:t>have </a:t>
            </a:r>
            <a:r>
              <a:rPr sz="2600" spc="-5" dirty="0">
                <a:latin typeface="Times New Roman"/>
                <a:cs typeface="Times New Roman"/>
              </a:rPr>
              <a:t>to </a:t>
            </a:r>
            <a:r>
              <a:rPr sz="2600" spc="-20" dirty="0">
                <a:latin typeface="Times New Roman"/>
                <a:cs typeface="Times New Roman"/>
              </a:rPr>
              <a:t>split </a:t>
            </a:r>
            <a:r>
              <a:rPr sz="2600" spc="-15" dirty="0">
                <a:latin typeface="Times New Roman"/>
                <a:cs typeface="Times New Roman"/>
              </a:rPr>
              <a:t>the </a:t>
            </a:r>
            <a:r>
              <a:rPr sz="2600" dirty="0">
                <a:latin typeface="Times New Roman"/>
                <a:cs typeface="Times New Roman"/>
              </a:rPr>
              <a:t>dataset </a:t>
            </a:r>
            <a:r>
              <a:rPr sz="2600" spc="-30" dirty="0">
                <a:latin typeface="Times New Roman"/>
                <a:cs typeface="Times New Roman"/>
              </a:rPr>
              <a:t>into</a:t>
            </a:r>
            <a:r>
              <a:rPr sz="2600" spc="290" dirty="0">
                <a:latin typeface="Times New Roman"/>
                <a:cs typeface="Times New Roman"/>
              </a:rPr>
              <a:t> </a:t>
            </a:r>
            <a:r>
              <a:rPr sz="2600" spc="-15" dirty="0">
                <a:latin typeface="Times New Roman"/>
                <a:cs typeface="Times New Roman"/>
              </a:rPr>
              <a:t>two </a:t>
            </a:r>
            <a:r>
              <a:rPr sz="2600" spc="-10" dirty="0">
                <a:latin typeface="Times New Roman"/>
                <a:cs typeface="Times New Roman"/>
              </a:rPr>
              <a:t>categories as </a:t>
            </a:r>
            <a:r>
              <a:rPr sz="2600" spc="-20" dirty="0">
                <a:latin typeface="Times New Roman"/>
                <a:cs typeface="Times New Roman"/>
              </a:rPr>
              <a:t>Trained</a:t>
            </a:r>
            <a:r>
              <a:rPr sz="2600" spc="310" dirty="0">
                <a:latin typeface="Times New Roman"/>
                <a:cs typeface="Times New Roman"/>
              </a:rPr>
              <a:t> </a:t>
            </a:r>
            <a:r>
              <a:rPr sz="2600" dirty="0">
                <a:latin typeface="Times New Roman"/>
                <a:cs typeface="Times New Roman"/>
              </a:rPr>
              <a:t>dataset </a:t>
            </a:r>
            <a:r>
              <a:rPr sz="2600" spc="-15" dirty="0">
                <a:latin typeface="Times New Roman"/>
                <a:cs typeface="Times New Roman"/>
              </a:rPr>
              <a:t>and </a:t>
            </a:r>
            <a:r>
              <a:rPr sz="2600" spc="-30" dirty="0">
                <a:latin typeface="Times New Roman"/>
                <a:cs typeface="Times New Roman"/>
              </a:rPr>
              <a:t>Testing </a:t>
            </a:r>
            <a:r>
              <a:rPr sz="2600" dirty="0">
                <a:latin typeface="Times New Roman"/>
                <a:cs typeface="Times New Roman"/>
              </a:rPr>
              <a:t>dataset </a:t>
            </a:r>
            <a:r>
              <a:rPr sz="2600" spc="5" dirty="0">
                <a:latin typeface="Times New Roman"/>
                <a:cs typeface="Times New Roman"/>
              </a:rPr>
              <a:t> </a:t>
            </a:r>
            <a:r>
              <a:rPr sz="2600" spc="10" dirty="0">
                <a:latin typeface="Times New Roman"/>
                <a:cs typeface="Times New Roman"/>
              </a:rPr>
              <a:t>for </a:t>
            </a:r>
            <a:r>
              <a:rPr sz="2600" spc="-10" dirty="0">
                <a:latin typeface="Times New Roman"/>
                <a:cs typeface="Times New Roman"/>
              </a:rPr>
              <a:t>comparing </a:t>
            </a:r>
            <a:r>
              <a:rPr sz="2600" spc="-15" dirty="0">
                <a:latin typeface="Times New Roman"/>
                <a:cs typeface="Times New Roman"/>
              </a:rPr>
              <a:t>and</a:t>
            </a:r>
            <a:r>
              <a:rPr sz="2600" spc="-10" dirty="0">
                <a:latin typeface="Times New Roman"/>
                <a:cs typeface="Times New Roman"/>
              </a:rPr>
              <a:t> </a:t>
            </a:r>
            <a:r>
              <a:rPr sz="2600" spc="-15" dirty="0">
                <a:latin typeface="Times New Roman"/>
                <a:cs typeface="Times New Roman"/>
              </a:rPr>
              <a:t>analyzing</a:t>
            </a:r>
            <a:r>
              <a:rPr sz="2600" spc="-10" dirty="0">
                <a:latin typeface="Times New Roman"/>
                <a:cs typeface="Times New Roman"/>
              </a:rPr>
              <a:t> </a:t>
            </a:r>
            <a:r>
              <a:rPr sz="2600" spc="10" dirty="0">
                <a:latin typeface="Times New Roman"/>
                <a:cs typeface="Times New Roman"/>
              </a:rPr>
              <a:t>the </a:t>
            </a:r>
            <a:r>
              <a:rPr sz="2600" dirty="0">
                <a:latin typeface="Times New Roman"/>
                <a:cs typeface="Times New Roman"/>
              </a:rPr>
              <a:t>dataset.</a:t>
            </a:r>
            <a:r>
              <a:rPr sz="2600" spc="5" dirty="0">
                <a:latin typeface="Times New Roman"/>
                <a:cs typeface="Times New Roman"/>
              </a:rPr>
              <a:t> </a:t>
            </a:r>
            <a:endParaRPr lang="en-IN" sz="2600" spc="5" dirty="0">
              <a:latin typeface="Times New Roman"/>
              <a:cs typeface="Times New Roman"/>
            </a:endParaRPr>
          </a:p>
        </p:txBody>
      </p:sp>
      <p:sp>
        <p:nvSpPr>
          <p:cNvPr id="6" name="Footer Placeholder 5">
            <a:extLst>
              <a:ext uri="{FF2B5EF4-FFF2-40B4-BE49-F238E27FC236}">
                <a16:creationId xmlns:a16="http://schemas.microsoft.com/office/drawing/2014/main" id="{2906E3BF-2713-CA68-4095-7E16BACF63E4}"/>
              </a:ext>
            </a:extLst>
          </p:cNvPr>
          <p:cNvSpPr>
            <a:spLocks noGrp="1"/>
          </p:cNvSpPr>
          <p:nvPr>
            <p:ph type="ftr" sz="quarter" idx="11"/>
          </p:nvPr>
        </p:nvSpPr>
        <p:spPr/>
        <p:txBody>
          <a:bodyPr/>
          <a:lstStyle/>
          <a:p>
            <a:r>
              <a:rPr lang="en-IN"/>
              <a:t>DEPARTMENT OF CSE</a:t>
            </a:r>
          </a:p>
        </p:txBody>
      </p:sp>
      <p:sp>
        <p:nvSpPr>
          <p:cNvPr id="7" name="Slide Number Placeholder 6">
            <a:extLst>
              <a:ext uri="{FF2B5EF4-FFF2-40B4-BE49-F238E27FC236}">
                <a16:creationId xmlns:a16="http://schemas.microsoft.com/office/drawing/2014/main" id="{52045D52-1E09-0326-5518-B272E34DE15F}"/>
              </a:ext>
            </a:extLst>
          </p:cNvPr>
          <p:cNvSpPr>
            <a:spLocks noGrp="1"/>
          </p:cNvSpPr>
          <p:nvPr>
            <p:ph type="sldNum" sz="quarter" idx="12"/>
          </p:nvPr>
        </p:nvSpPr>
        <p:spPr/>
        <p:txBody>
          <a:bodyPr/>
          <a:lstStyle/>
          <a:p>
            <a:fld id="{B6F15528-21DE-4FAA-801E-634DDDAF4B2B}"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CF907-7927-78D6-D8F1-3B0C35738FE6}"/>
              </a:ext>
            </a:extLst>
          </p:cNvPr>
          <p:cNvSpPr>
            <a:spLocks noGrp="1"/>
          </p:cNvSpPr>
          <p:nvPr>
            <p:ph type="dt" sz="half" idx="10"/>
          </p:nvPr>
        </p:nvSpPr>
        <p:spPr/>
        <p:txBody>
          <a:bodyPr/>
          <a:lstStyle/>
          <a:p>
            <a:fld id="{4BF63DAB-E6E3-4C89-8853-DD62FAEA8E60}" type="datetime1">
              <a:rPr lang="en-US" smtClean="0"/>
              <a:t>6/25/2022</a:t>
            </a:fld>
            <a:endParaRPr lang="en-US" dirty="0"/>
          </a:p>
        </p:txBody>
      </p:sp>
      <p:sp>
        <p:nvSpPr>
          <p:cNvPr id="3" name="Footer Placeholder 2">
            <a:extLst>
              <a:ext uri="{FF2B5EF4-FFF2-40B4-BE49-F238E27FC236}">
                <a16:creationId xmlns:a16="http://schemas.microsoft.com/office/drawing/2014/main" id="{01FCC2FE-550D-F697-DFC1-2A0661DC85C2}"/>
              </a:ext>
            </a:extLst>
          </p:cNvPr>
          <p:cNvSpPr>
            <a:spLocks noGrp="1"/>
          </p:cNvSpPr>
          <p:nvPr>
            <p:ph type="ftr" sz="quarter" idx="11"/>
          </p:nvPr>
        </p:nvSpPr>
        <p:spPr/>
        <p:txBody>
          <a:bodyPr/>
          <a:lstStyle/>
          <a:p>
            <a:r>
              <a:rPr lang="en-IN"/>
              <a:t>DEPARTMENT OF CSE</a:t>
            </a:r>
          </a:p>
        </p:txBody>
      </p:sp>
      <p:sp>
        <p:nvSpPr>
          <p:cNvPr id="4" name="Slide Number Placeholder 3">
            <a:extLst>
              <a:ext uri="{FF2B5EF4-FFF2-40B4-BE49-F238E27FC236}">
                <a16:creationId xmlns:a16="http://schemas.microsoft.com/office/drawing/2014/main" id="{95FB9CCB-FF3C-759B-2C95-4A1CBEA654C0}"/>
              </a:ext>
            </a:extLst>
          </p:cNvPr>
          <p:cNvSpPr>
            <a:spLocks noGrp="1"/>
          </p:cNvSpPr>
          <p:nvPr>
            <p:ph type="sldNum" sz="quarter" idx="12"/>
          </p:nvPr>
        </p:nvSpPr>
        <p:spPr/>
        <p:txBody>
          <a:bodyPr/>
          <a:lstStyle/>
          <a:p>
            <a:fld id="{B6F15528-21DE-4FAA-801E-634DDDAF4B2B}" type="slidenum">
              <a:rPr lang="en-IN" smtClean="0"/>
              <a:t>8</a:t>
            </a:fld>
            <a:endParaRPr lang="en-IN" dirty="0"/>
          </a:p>
        </p:txBody>
      </p:sp>
      <p:sp>
        <p:nvSpPr>
          <p:cNvPr id="12" name="TextBox 11">
            <a:extLst>
              <a:ext uri="{FF2B5EF4-FFF2-40B4-BE49-F238E27FC236}">
                <a16:creationId xmlns:a16="http://schemas.microsoft.com/office/drawing/2014/main" id="{73F84DEB-6859-B664-33F8-80D03B869D06}"/>
              </a:ext>
            </a:extLst>
          </p:cNvPr>
          <p:cNvSpPr txBox="1"/>
          <p:nvPr/>
        </p:nvSpPr>
        <p:spPr>
          <a:xfrm>
            <a:off x="381000" y="838200"/>
            <a:ext cx="8534400" cy="4857740"/>
          </a:xfrm>
          <a:prstGeom prst="rect">
            <a:avLst/>
          </a:prstGeom>
          <a:noFill/>
        </p:spPr>
        <p:txBody>
          <a:bodyPr wrap="square">
            <a:spAutoFit/>
          </a:bodyPr>
          <a:lstStyle/>
          <a:p>
            <a:pPr marL="355600" marR="5080" indent="-342900" algn="just">
              <a:lnSpc>
                <a:spcPct val="100099"/>
              </a:lnSpc>
              <a:spcBef>
                <a:spcPts val="120"/>
              </a:spcBef>
              <a:buFont typeface="Wingdings" panose="05000000000000000000" pitchFamily="2" charset="2"/>
              <a:buChar char="Ø"/>
            </a:pPr>
            <a:r>
              <a:rPr lang="en-US" sz="2800" spc="-20" dirty="0">
                <a:latin typeface="Times New Roman"/>
                <a:cs typeface="Times New Roman"/>
              </a:rPr>
              <a:t>After</a:t>
            </a:r>
            <a:r>
              <a:rPr lang="en-US" sz="2800" spc="-15" dirty="0">
                <a:latin typeface="Times New Roman"/>
                <a:cs typeface="Times New Roman"/>
              </a:rPr>
              <a:t> dividing</a:t>
            </a:r>
            <a:r>
              <a:rPr lang="en-US" sz="2800" spc="-10" dirty="0">
                <a:latin typeface="Times New Roman"/>
                <a:cs typeface="Times New Roman"/>
              </a:rPr>
              <a:t> </a:t>
            </a:r>
            <a:r>
              <a:rPr lang="en-US" sz="2800" spc="-15" dirty="0">
                <a:latin typeface="Times New Roman"/>
                <a:cs typeface="Times New Roman"/>
              </a:rPr>
              <a:t>the</a:t>
            </a:r>
            <a:r>
              <a:rPr lang="en-US" sz="2800" spc="-10" dirty="0">
                <a:latin typeface="Times New Roman"/>
                <a:cs typeface="Times New Roman"/>
              </a:rPr>
              <a:t> </a:t>
            </a:r>
            <a:r>
              <a:rPr lang="en-US" sz="2800" dirty="0">
                <a:latin typeface="Times New Roman"/>
                <a:cs typeface="Times New Roman"/>
              </a:rPr>
              <a:t>dataset </a:t>
            </a:r>
            <a:r>
              <a:rPr lang="en-US" sz="2800" spc="-15" dirty="0">
                <a:latin typeface="Times New Roman"/>
                <a:cs typeface="Times New Roman"/>
              </a:rPr>
              <a:t>we</a:t>
            </a:r>
            <a:r>
              <a:rPr lang="en-US" sz="2800" spc="-10" dirty="0">
                <a:latin typeface="Times New Roman"/>
                <a:cs typeface="Times New Roman"/>
              </a:rPr>
              <a:t> </a:t>
            </a:r>
            <a:r>
              <a:rPr lang="en-US" sz="2800" dirty="0">
                <a:latin typeface="Times New Roman"/>
                <a:cs typeface="Times New Roman"/>
              </a:rPr>
              <a:t>have </a:t>
            </a:r>
            <a:r>
              <a:rPr lang="en-US" sz="2800" spc="-5" dirty="0">
                <a:latin typeface="Times New Roman"/>
                <a:cs typeface="Times New Roman"/>
              </a:rPr>
              <a:t>to</a:t>
            </a:r>
            <a:r>
              <a:rPr lang="en-US" sz="2800" dirty="0">
                <a:latin typeface="Times New Roman"/>
                <a:cs typeface="Times New Roman"/>
              </a:rPr>
              <a:t> </a:t>
            </a:r>
            <a:r>
              <a:rPr lang="en-US" sz="2800" spc="-20" dirty="0">
                <a:latin typeface="Times New Roman"/>
                <a:cs typeface="Times New Roman"/>
              </a:rPr>
              <a:t>apply</a:t>
            </a:r>
            <a:r>
              <a:rPr lang="en-US" sz="2800" spc="-15" dirty="0">
                <a:latin typeface="Times New Roman"/>
                <a:cs typeface="Times New Roman"/>
              </a:rPr>
              <a:t> the</a:t>
            </a:r>
            <a:r>
              <a:rPr lang="en-US" sz="2800" spc="-10" dirty="0">
                <a:latin typeface="Times New Roman"/>
                <a:cs typeface="Times New Roman"/>
              </a:rPr>
              <a:t> </a:t>
            </a:r>
            <a:r>
              <a:rPr lang="en-US" sz="2800" spc="15" dirty="0">
                <a:latin typeface="Times New Roman"/>
                <a:cs typeface="Times New Roman"/>
              </a:rPr>
              <a:t>Random </a:t>
            </a:r>
            <a:r>
              <a:rPr lang="en-US" sz="2800" spc="5" dirty="0">
                <a:latin typeface="Times New Roman"/>
                <a:cs typeface="Times New Roman"/>
              </a:rPr>
              <a:t>Forest </a:t>
            </a:r>
            <a:r>
              <a:rPr lang="en-US" sz="2800" spc="10" dirty="0">
                <a:latin typeface="Times New Roman"/>
                <a:cs typeface="Times New Roman"/>
              </a:rPr>
              <a:t> </a:t>
            </a:r>
            <a:r>
              <a:rPr lang="en-US" sz="2800" spc="-5" dirty="0">
                <a:latin typeface="Times New Roman"/>
                <a:cs typeface="Times New Roman"/>
              </a:rPr>
              <a:t>Algorithm where </a:t>
            </a:r>
            <a:r>
              <a:rPr lang="en-US" sz="2800" spc="-15" dirty="0">
                <a:latin typeface="Times New Roman"/>
                <a:cs typeface="Times New Roman"/>
              </a:rPr>
              <a:t>this </a:t>
            </a:r>
            <a:r>
              <a:rPr lang="en-US" sz="2800" spc="-10" dirty="0">
                <a:latin typeface="Times New Roman"/>
                <a:cs typeface="Times New Roman"/>
              </a:rPr>
              <a:t>algorithm </a:t>
            </a:r>
            <a:r>
              <a:rPr lang="en-US" sz="2800" dirty="0">
                <a:latin typeface="Times New Roman"/>
                <a:cs typeface="Times New Roman"/>
              </a:rPr>
              <a:t>will </a:t>
            </a:r>
            <a:r>
              <a:rPr lang="en-US" sz="2800" spc="-5" dirty="0">
                <a:latin typeface="Times New Roman"/>
                <a:cs typeface="Times New Roman"/>
              </a:rPr>
              <a:t>gives </a:t>
            </a:r>
            <a:r>
              <a:rPr lang="en-US" sz="2800" spc="-10" dirty="0">
                <a:latin typeface="Times New Roman"/>
                <a:cs typeface="Times New Roman"/>
              </a:rPr>
              <a:t>us </a:t>
            </a:r>
            <a:r>
              <a:rPr lang="en-US" sz="2800" spc="-15" dirty="0">
                <a:latin typeface="Times New Roman"/>
                <a:cs typeface="Times New Roman"/>
              </a:rPr>
              <a:t>the </a:t>
            </a:r>
            <a:r>
              <a:rPr lang="en-US" sz="2800" spc="-5" dirty="0">
                <a:latin typeface="Times New Roman"/>
                <a:cs typeface="Times New Roman"/>
              </a:rPr>
              <a:t>better </a:t>
            </a:r>
            <a:r>
              <a:rPr lang="en-US" sz="2800" spc="5" dirty="0">
                <a:latin typeface="Times New Roman"/>
                <a:cs typeface="Times New Roman"/>
              </a:rPr>
              <a:t>accuracy </a:t>
            </a:r>
            <a:r>
              <a:rPr lang="en-US" sz="2800" spc="-5" dirty="0">
                <a:latin typeface="Times New Roman"/>
                <a:cs typeface="Times New Roman"/>
              </a:rPr>
              <a:t>about </a:t>
            </a:r>
            <a:r>
              <a:rPr lang="en-US" sz="2800" spc="-15" dirty="0">
                <a:latin typeface="Times New Roman"/>
                <a:cs typeface="Times New Roman"/>
              </a:rPr>
              <a:t>the </a:t>
            </a:r>
            <a:r>
              <a:rPr lang="en-US" sz="2800" spc="-10" dirty="0">
                <a:latin typeface="Times New Roman"/>
                <a:cs typeface="Times New Roman"/>
              </a:rPr>
              <a:t>credit </a:t>
            </a:r>
            <a:r>
              <a:rPr lang="en-US" sz="2800" spc="5" dirty="0">
                <a:latin typeface="Times New Roman"/>
                <a:cs typeface="Times New Roman"/>
              </a:rPr>
              <a:t>card </a:t>
            </a:r>
            <a:r>
              <a:rPr lang="en-US" sz="2800" spc="-20" dirty="0">
                <a:latin typeface="Times New Roman"/>
                <a:cs typeface="Times New Roman"/>
              </a:rPr>
              <a:t>fraud </a:t>
            </a:r>
            <a:r>
              <a:rPr lang="en-US" sz="2800" spc="-5" dirty="0">
                <a:latin typeface="Times New Roman"/>
                <a:cs typeface="Times New Roman"/>
              </a:rPr>
              <a:t>transactions. </a:t>
            </a:r>
            <a:endParaRPr lang="en-US" sz="2800" spc="-35" dirty="0">
              <a:latin typeface="Times New Roman"/>
              <a:cs typeface="Times New Roman"/>
            </a:endParaRPr>
          </a:p>
          <a:p>
            <a:pPr marL="355600" marR="5080" indent="-342900" algn="just">
              <a:lnSpc>
                <a:spcPct val="100099"/>
              </a:lnSpc>
              <a:spcBef>
                <a:spcPts val="120"/>
              </a:spcBef>
              <a:buFont typeface="Wingdings" panose="05000000000000000000" pitchFamily="2" charset="2"/>
              <a:buChar char="Ø"/>
            </a:pPr>
            <a:r>
              <a:rPr lang="en-US" sz="2800" spc="-35" dirty="0">
                <a:latin typeface="Times New Roman"/>
                <a:cs typeface="Times New Roman"/>
              </a:rPr>
              <a:t>By </a:t>
            </a:r>
            <a:r>
              <a:rPr lang="en-US" sz="2800" spc="-30" dirty="0">
                <a:latin typeface="Times New Roman"/>
                <a:cs typeface="Times New Roman"/>
              </a:rPr>
              <a:t> </a:t>
            </a:r>
            <a:r>
              <a:rPr lang="en-US" sz="2800" spc="-15" dirty="0">
                <a:latin typeface="Times New Roman"/>
                <a:cs typeface="Times New Roman"/>
              </a:rPr>
              <a:t>applying </a:t>
            </a:r>
            <a:r>
              <a:rPr lang="en-US" sz="2800" spc="10" dirty="0">
                <a:latin typeface="Times New Roman"/>
                <a:cs typeface="Times New Roman"/>
              </a:rPr>
              <a:t>the </a:t>
            </a:r>
            <a:r>
              <a:rPr lang="en-US" sz="2800" spc="15" dirty="0">
                <a:latin typeface="Times New Roman"/>
                <a:cs typeface="Times New Roman"/>
              </a:rPr>
              <a:t>Random </a:t>
            </a:r>
            <a:r>
              <a:rPr lang="en-US" sz="2800" dirty="0">
                <a:latin typeface="Times New Roman"/>
                <a:cs typeface="Times New Roman"/>
              </a:rPr>
              <a:t>Forest </a:t>
            </a:r>
            <a:r>
              <a:rPr lang="en-US" sz="2800" spc="-15" dirty="0">
                <a:latin typeface="Times New Roman"/>
                <a:cs typeface="Times New Roman"/>
              </a:rPr>
              <a:t>Algorithm </a:t>
            </a:r>
            <a:r>
              <a:rPr lang="en-US" sz="2800" spc="10" dirty="0">
                <a:latin typeface="Times New Roman"/>
                <a:cs typeface="Times New Roman"/>
              </a:rPr>
              <a:t>the </a:t>
            </a:r>
            <a:r>
              <a:rPr lang="en-US" sz="2800" dirty="0">
                <a:latin typeface="Times New Roman"/>
                <a:cs typeface="Times New Roman"/>
              </a:rPr>
              <a:t>dataset will </a:t>
            </a:r>
            <a:r>
              <a:rPr lang="en-US" sz="2800" spc="30" dirty="0">
                <a:latin typeface="Times New Roman"/>
                <a:cs typeface="Times New Roman"/>
              </a:rPr>
              <a:t>be </a:t>
            </a:r>
            <a:r>
              <a:rPr lang="en-US" sz="2800" dirty="0">
                <a:latin typeface="Times New Roman"/>
                <a:cs typeface="Times New Roman"/>
              </a:rPr>
              <a:t>classified </a:t>
            </a:r>
            <a:r>
              <a:rPr lang="en-US" sz="2800" spc="-15" dirty="0">
                <a:latin typeface="Times New Roman"/>
                <a:cs typeface="Times New Roman"/>
              </a:rPr>
              <a:t>into </a:t>
            </a:r>
            <a:r>
              <a:rPr lang="en-US" sz="2800" dirty="0">
                <a:latin typeface="Times New Roman"/>
                <a:cs typeface="Times New Roman"/>
              </a:rPr>
              <a:t>four </a:t>
            </a:r>
            <a:r>
              <a:rPr lang="en-US" sz="2800" spc="-15" dirty="0">
                <a:latin typeface="Times New Roman"/>
                <a:cs typeface="Times New Roman"/>
              </a:rPr>
              <a:t>categories </a:t>
            </a:r>
            <a:r>
              <a:rPr lang="en-US" sz="2800" spc="-5" dirty="0">
                <a:latin typeface="Times New Roman"/>
                <a:cs typeface="Times New Roman"/>
              </a:rPr>
              <a:t>which </a:t>
            </a:r>
            <a:r>
              <a:rPr lang="en-US" sz="2800" dirty="0">
                <a:latin typeface="Times New Roman"/>
                <a:cs typeface="Times New Roman"/>
              </a:rPr>
              <a:t>will </a:t>
            </a:r>
            <a:r>
              <a:rPr lang="en-US" sz="2800" spc="30" dirty="0">
                <a:latin typeface="Times New Roman"/>
                <a:cs typeface="Times New Roman"/>
              </a:rPr>
              <a:t>be </a:t>
            </a:r>
            <a:r>
              <a:rPr lang="en-US" sz="2800" spc="-10" dirty="0">
                <a:latin typeface="Times New Roman"/>
                <a:cs typeface="Times New Roman"/>
              </a:rPr>
              <a:t>obtained </a:t>
            </a:r>
            <a:r>
              <a:rPr lang="en-US" sz="2800" spc="-5" dirty="0">
                <a:latin typeface="Times New Roman"/>
                <a:cs typeface="Times New Roman"/>
              </a:rPr>
              <a:t> </a:t>
            </a:r>
            <a:r>
              <a:rPr lang="en-US" sz="2800" spc="-40" dirty="0">
                <a:latin typeface="Times New Roman"/>
                <a:cs typeface="Times New Roman"/>
              </a:rPr>
              <a:t>in </a:t>
            </a:r>
            <a:r>
              <a:rPr lang="en-US" sz="2800" spc="10" dirty="0">
                <a:latin typeface="Times New Roman"/>
                <a:cs typeface="Times New Roman"/>
              </a:rPr>
              <a:t>the </a:t>
            </a:r>
            <a:r>
              <a:rPr lang="en-US" sz="2800" spc="5" dirty="0">
                <a:latin typeface="Times New Roman"/>
                <a:cs typeface="Times New Roman"/>
              </a:rPr>
              <a:t>form </a:t>
            </a:r>
            <a:r>
              <a:rPr lang="en-US" sz="2800" spc="25" dirty="0">
                <a:latin typeface="Times New Roman"/>
                <a:cs typeface="Times New Roman"/>
              </a:rPr>
              <a:t>of </a:t>
            </a:r>
            <a:r>
              <a:rPr lang="en-US" sz="2800" dirty="0">
                <a:latin typeface="Times New Roman"/>
                <a:cs typeface="Times New Roman"/>
              </a:rPr>
              <a:t>confusion </a:t>
            </a:r>
            <a:r>
              <a:rPr lang="en-US" sz="2800" spc="-20" dirty="0">
                <a:latin typeface="Times New Roman"/>
                <a:cs typeface="Times New Roman"/>
              </a:rPr>
              <a:t>matrix. </a:t>
            </a:r>
          </a:p>
          <a:p>
            <a:pPr marL="355600" marR="5080" indent="-342900" algn="just">
              <a:lnSpc>
                <a:spcPct val="100099"/>
              </a:lnSpc>
              <a:spcBef>
                <a:spcPts val="120"/>
              </a:spcBef>
              <a:buFont typeface="Wingdings" panose="05000000000000000000" pitchFamily="2" charset="2"/>
              <a:buChar char="Ø"/>
            </a:pPr>
            <a:r>
              <a:rPr lang="en-US" sz="2800" spc="10" dirty="0">
                <a:latin typeface="Times New Roman"/>
                <a:cs typeface="Times New Roman"/>
              </a:rPr>
              <a:t>Based </a:t>
            </a:r>
            <a:r>
              <a:rPr lang="en-US" sz="2800" spc="30" dirty="0">
                <a:latin typeface="Times New Roman"/>
                <a:cs typeface="Times New Roman"/>
              </a:rPr>
              <a:t>on </a:t>
            </a:r>
            <a:r>
              <a:rPr lang="en-US" sz="2800" spc="-15" dirty="0">
                <a:latin typeface="Times New Roman"/>
                <a:cs typeface="Times New Roman"/>
              </a:rPr>
              <a:t>the </a:t>
            </a:r>
            <a:r>
              <a:rPr lang="en-US" sz="2800" spc="-5" dirty="0">
                <a:latin typeface="Times New Roman"/>
                <a:cs typeface="Times New Roman"/>
              </a:rPr>
              <a:t>above classification </a:t>
            </a:r>
            <a:r>
              <a:rPr lang="en-US" sz="2800" spc="25" dirty="0">
                <a:latin typeface="Times New Roman"/>
                <a:cs typeface="Times New Roman"/>
              </a:rPr>
              <a:t>of </a:t>
            </a:r>
            <a:r>
              <a:rPr lang="en-US" sz="2800" dirty="0">
                <a:latin typeface="Times New Roman"/>
                <a:cs typeface="Times New Roman"/>
              </a:rPr>
              <a:t>data </a:t>
            </a:r>
            <a:r>
              <a:rPr lang="en-US" sz="2800" spc="-5" dirty="0">
                <a:latin typeface="Times New Roman"/>
                <a:cs typeface="Times New Roman"/>
              </a:rPr>
              <a:t>performance </a:t>
            </a:r>
            <a:r>
              <a:rPr lang="en-US" sz="2800" spc="-10" dirty="0">
                <a:latin typeface="Times New Roman"/>
                <a:cs typeface="Times New Roman"/>
              </a:rPr>
              <a:t>analysis </a:t>
            </a:r>
            <a:r>
              <a:rPr lang="en-US" sz="2800" dirty="0">
                <a:latin typeface="Times New Roman"/>
                <a:cs typeface="Times New Roman"/>
              </a:rPr>
              <a:t>will </a:t>
            </a:r>
            <a:r>
              <a:rPr lang="en-US" sz="2800" spc="30" dirty="0">
                <a:latin typeface="Times New Roman"/>
                <a:cs typeface="Times New Roman"/>
              </a:rPr>
              <a:t>be </a:t>
            </a:r>
            <a:r>
              <a:rPr lang="en-US" sz="2800" spc="10" dirty="0">
                <a:latin typeface="Times New Roman"/>
                <a:cs typeface="Times New Roman"/>
              </a:rPr>
              <a:t>done. </a:t>
            </a:r>
            <a:r>
              <a:rPr lang="en-US" sz="2800" spc="-15" dirty="0">
                <a:latin typeface="Times New Roman"/>
                <a:cs typeface="Times New Roman"/>
              </a:rPr>
              <a:t>In </a:t>
            </a:r>
            <a:r>
              <a:rPr lang="en-US" sz="2800" spc="-10" dirty="0">
                <a:latin typeface="Times New Roman"/>
                <a:cs typeface="Times New Roman"/>
              </a:rPr>
              <a:t> </a:t>
            </a:r>
            <a:r>
              <a:rPr lang="en-US" sz="2800" spc="-15" dirty="0">
                <a:latin typeface="Times New Roman"/>
                <a:cs typeface="Times New Roman"/>
              </a:rPr>
              <a:t>this </a:t>
            </a:r>
            <a:r>
              <a:rPr lang="en-US" sz="2800" spc="-20" dirty="0">
                <a:latin typeface="Times New Roman"/>
                <a:cs typeface="Times New Roman"/>
              </a:rPr>
              <a:t>analysis</a:t>
            </a:r>
            <a:r>
              <a:rPr lang="en-US" sz="2800" spc="310" dirty="0">
                <a:latin typeface="Times New Roman"/>
                <a:cs typeface="Times New Roman"/>
              </a:rPr>
              <a:t> </a:t>
            </a:r>
            <a:r>
              <a:rPr lang="en-US" sz="2800" spc="-15" dirty="0">
                <a:latin typeface="Times New Roman"/>
                <a:cs typeface="Times New Roman"/>
              </a:rPr>
              <a:t>the </a:t>
            </a:r>
            <a:r>
              <a:rPr lang="en-US" sz="2800" spc="5" dirty="0">
                <a:latin typeface="Times New Roman"/>
                <a:cs typeface="Times New Roman"/>
              </a:rPr>
              <a:t>accuracy </a:t>
            </a:r>
            <a:r>
              <a:rPr lang="en-US" sz="2800" spc="25" dirty="0">
                <a:latin typeface="Times New Roman"/>
                <a:cs typeface="Times New Roman"/>
              </a:rPr>
              <a:t>of </a:t>
            </a:r>
            <a:r>
              <a:rPr lang="en-US" sz="2800" spc="-20" dirty="0">
                <a:latin typeface="Times New Roman"/>
                <a:cs typeface="Times New Roman"/>
              </a:rPr>
              <a:t>credit </a:t>
            </a:r>
            <a:r>
              <a:rPr lang="en-US" sz="2800" spc="5" dirty="0">
                <a:latin typeface="Times New Roman"/>
                <a:cs typeface="Times New Roman"/>
              </a:rPr>
              <a:t>card </a:t>
            </a:r>
            <a:r>
              <a:rPr lang="en-US" sz="2800" spc="-15" dirty="0">
                <a:latin typeface="Times New Roman"/>
                <a:cs typeface="Times New Roman"/>
              </a:rPr>
              <a:t>fraud </a:t>
            </a:r>
            <a:r>
              <a:rPr lang="en-US" sz="2800" spc="-10" dirty="0">
                <a:latin typeface="Times New Roman"/>
                <a:cs typeface="Times New Roman"/>
              </a:rPr>
              <a:t>transactions </a:t>
            </a:r>
            <a:r>
              <a:rPr lang="en-US" sz="2800" spc="10" dirty="0">
                <a:latin typeface="Times New Roman"/>
                <a:cs typeface="Times New Roman"/>
              </a:rPr>
              <a:t>can </a:t>
            </a:r>
            <a:r>
              <a:rPr lang="en-US" sz="2800" spc="30" dirty="0">
                <a:latin typeface="Times New Roman"/>
                <a:cs typeface="Times New Roman"/>
              </a:rPr>
              <a:t>be </a:t>
            </a:r>
            <a:r>
              <a:rPr lang="en-US" sz="2800" spc="-10" dirty="0">
                <a:latin typeface="Times New Roman"/>
                <a:cs typeface="Times New Roman"/>
              </a:rPr>
              <a:t>obtained </a:t>
            </a:r>
            <a:r>
              <a:rPr lang="en-US" sz="2800" spc="-5" dirty="0">
                <a:latin typeface="Times New Roman"/>
                <a:cs typeface="Times New Roman"/>
              </a:rPr>
              <a:t>which </a:t>
            </a:r>
            <a:r>
              <a:rPr lang="en-US" sz="2800" spc="-20" dirty="0">
                <a:latin typeface="Times New Roman"/>
                <a:cs typeface="Times New Roman"/>
              </a:rPr>
              <a:t>will </a:t>
            </a:r>
            <a:r>
              <a:rPr lang="en-US" sz="2800" spc="30" dirty="0">
                <a:latin typeface="Times New Roman"/>
                <a:cs typeface="Times New Roman"/>
              </a:rPr>
              <a:t>be </a:t>
            </a:r>
            <a:r>
              <a:rPr lang="en-US" sz="2800" spc="-5" dirty="0">
                <a:latin typeface="Times New Roman"/>
                <a:cs typeface="Times New Roman"/>
              </a:rPr>
              <a:t>finally </a:t>
            </a:r>
            <a:r>
              <a:rPr lang="en-US" sz="2800" spc="-10" dirty="0">
                <a:latin typeface="Times New Roman"/>
                <a:cs typeface="Times New Roman"/>
              </a:rPr>
              <a:t>represented </a:t>
            </a:r>
            <a:r>
              <a:rPr lang="en-US" sz="2800" spc="-15" dirty="0">
                <a:latin typeface="Times New Roman"/>
                <a:cs typeface="Times New Roman"/>
              </a:rPr>
              <a:t>in </a:t>
            </a:r>
            <a:r>
              <a:rPr lang="en-US" sz="2800" spc="-10" dirty="0">
                <a:latin typeface="Times New Roman"/>
                <a:cs typeface="Times New Roman"/>
              </a:rPr>
              <a:t> </a:t>
            </a:r>
            <a:r>
              <a:rPr lang="en-US" sz="2800" spc="-15" dirty="0">
                <a:latin typeface="Times New Roman"/>
                <a:cs typeface="Times New Roman"/>
              </a:rPr>
              <a:t>the</a:t>
            </a:r>
            <a:r>
              <a:rPr lang="en-US" sz="2800" spc="-10" dirty="0">
                <a:latin typeface="Times New Roman"/>
                <a:cs typeface="Times New Roman"/>
              </a:rPr>
              <a:t> </a:t>
            </a:r>
            <a:r>
              <a:rPr lang="en-US" sz="2800" spc="5" dirty="0">
                <a:latin typeface="Times New Roman"/>
                <a:cs typeface="Times New Roman"/>
              </a:rPr>
              <a:t>form</a:t>
            </a:r>
            <a:r>
              <a:rPr lang="en-US" sz="2800" spc="-30" dirty="0">
                <a:latin typeface="Times New Roman"/>
                <a:cs typeface="Times New Roman"/>
              </a:rPr>
              <a:t> </a:t>
            </a:r>
            <a:r>
              <a:rPr lang="en-US" sz="2800" spc="25" dirty="0">
                <a:latin typeface="Times New Roman"/>
                <a:cs typeface="Times New Roman"/>
              </a:rPr>
              <a:t>of</a:t>
            </a:r>
            <a:r>
              <a:rPr lang="en-US" sz="2800" spc="-75" dirty="0">
                <a:latin typeface="Times New Roman"/>
                <a:cs typeface="Times New Roman"/>
              </a:rPr>
              <a:t> </a:t>
            </a:r>
            <a:r>
              <a:rPr lang="en-US" sz="2800" spc="-15" dirty="0">
                <a:latin typeface="Times New Roman"/>
                <a:cs typeface="Times New Roman"/>
              </a:rPr>
              <a:t>graphical</a:t>
            </a:r>
            <a:r>
              <a:rPr lang="en-US" sz="2800" spc="160" dirty="0">
                <a:latin typeface="Times New Roman"/>
                <a:cs typeface="Times New Roman"/>
              </a:rPr>
              <a:t> </a:t>
            </a:r>
            <a:r>
              <a:rPr lang="en-US" sz="2800" spc="-15" dirty="0">
                <a:latin typeface="Times New Roman"/>
                <a:cs typeface="Times New Roman"/>
              </a:rPr>
              <a:t>representation. </a:t>
            </a:r>
            <a:endParaRPr lang="en-US" sz="1200" dirty="0">
              <a:latin typeface="Times New Roman"/>
              <a:cs typeface="Times New Roman"/>
            </a:endParaRPr>
          </a:p>
        </p:txBody>
      </p:sp>
    </p:spTree>
    <p:extLst>
      <p:ext uri="{BB962C8B-B14F-4D97-AF65-F5344CB8AC3E}">
        <p14:creationId xmlns:p14="http://schemas.microsoft.com/office/powerpoint/2010/main" val="113947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975" y="853821"/>
            <a:ext cx="7645400" cy="5536900"/>
          </a:xfrm>
          <a:prstGeom prst="rect">
            <a:avLst/>
          </a:prstGeom>
        </p:spPr>
        <p:txBody>
          <a:bodyPr vert="horz" wrap="square" lIns="0" tIns="15875" rIns="0" bIns="0" rtlCol="0">
            <a:spAutoFit/>
          </a:bodyPr>
          <a:lstStyle/>
          <a:p>
            <a:pPr marL="12700">
              <a:lnSpc>
                <a:spcPct val="100000"/>
              </a:lnSpc>
              <a:spcBef>
                <a:spcPts val="125"/>
              </a:spcBef>
            </a:pPr>
            <a:r>
              <a:rPr sz="3200" b="1" spc="105" dirty="0">
                <a:latin typeface="Times New Roman" panose="02020603050405020304" pitchFamily="18" charset="0"/>
                <a:cs typeface="Times New Roman" panose="02020603050405020304" pitchFamily="18" charset="0"/>
              </a:rPr>
              <a:t>M</a:t>
            </a:r>
            <a:r>
              <a:rPr sz="3200" b="1" spc="40" dirty="0">
                <a:latin typeface="Times New Roman" panose="02020603050405020304" pitchFamily="18" charset="0"/>
                <a:cs typeface="Times New Roman" panose="02020603050405020304" pitchFamily="18" charset="0"/>
              </a:rPr>
              <a:t>E</a:t>
            </a:r>
            <a:r>
              <a:rPr sz="3200" b="1" spc="-40" dirty="0">
                <a:latin typeface="Times New Roman" panose="02020603050405020304" pitchFamily="18" charset="0"/>
                <a:cs typeface="Times New Roman" panose="02020603050405020304" pitchFamily="18" charset="0"/>
              </a:rPr>
              <a:t>R</a:t>
            </a:r>
            <a:r>
              <a:rPr sz="3200" b="1" spc="-20" dirty="0">
                <a:latin typeface="Times New Roman" panose="02020603050405020304" pitchFamily="18" charset="0"/>
                <a:cs typeface="Times New Roman" panose="02020603050405020304" pitchFamily="18" charset="0"/>
              </a:rPr>
              <a:t>I</a:t>
            </a:r>
            <a:r>
              <a:rPr sz="3200" b="1" spc="120" dirty="0">
                <a:latin typeface="Times New Roman" panose="02020603050405020304" pitchFamily="18" charset="0"/>
                <a:cs typeface="Times New Roman" panose="02020603050405020304" pitchFamily="18" charset="0"/>
              </a:rPr>
              <a:t>T</a:t>
            </a:r>
            <a:r>
              <a:rPr sz="3200" b="1" spc="15" dirty="0">
                <a:latin typeface="Times New Roman" panose="02020603050405020304" pitchFamily="18" charset="0"/>
                <a:cs typeface="Times New Roman" panose="02020603050405020304" pitchFamily="18" charset="0"/>
              </a:rPr>
              <a:t>S</a:t>
            </a:r>
            <a:r>
              <a:rPr sz="3200" b="1" spc="-65" dirty="0">
                <a:latin typeface="Times New Roman" panose="02020603050405020304" pitchFamily="18" charset="0"/>
                <a:cs typeface="Times New Roman" panose="02020603050405020304" pitchFamily="18" charset="0"/>
              </a:rPr>
              <a:t> </a:t>
            </a:r>
            <a:r>
              <a:rPr sz="3200" b="1" spc="30" dirty="0">
                <a:latin typeface="Times New Roman" panose="02020603050405020304" pitchFamily="18" charset="0"/>
                <a:cs typeface="Times New Roman" panose="02020603050405020304" pitchFamily="18" charset="0"/>
              </a:rPr>
              <a:t>O</a:t>
            </a:r>
            <a:r>
              <a:rPr sz="3200" b="1" spc="15" dirty="0">
                <a:latin typeface="Times New Roman" panose="02020603050405020304" pitchFamily="18" charset="0"/>
                <a:cs typeface="Times New Roman" panose="02020603050405020304" pitchFamily="18" charset="0"/>
              </a:rPr>
              <a:t>F</a:t>
            </a:r>
            <a:r>
              <a:rPr sz="3200" b="1" spc="-60" dirty="0">
                <a:latin typeface="Times New Roman" panose="02020603050405020304" pitchFamily="18" charset="0"/>
                <a:cs typeface="Times New Roman" panose="02020603050405020304" pitchFamily="18" charset="0"/>
              </a:rPr>
              <a:t> </a:t>
            </a:r>
            <a:r>
              <a:rPr sz="3200" b="1" spc="40" dirty="0">
                <a:latin typeface="Times New Roman" panose="02020603050405020304" pitchFamily="18" charset="0"/>
                <a:cs typeface="Times New Roman" panose="02020603050405020304" pitchFamily="18" charset="0"/>
              </a:rPr>
              <a:t>P</a:t>
            </a:r>
            <a:r>
              <a:rPr sz="3200" b="1" spc="-40" dirty="0">
                <a:latin typeface="Times New Roman" panose="02020603050405020304" pitchFamily="18" charset="0"/>
                <a:cs typeface="Times New Roman" panose="02020603050405020304" pitchFamily="18" charset="0"/>
              </a:rPr>
              <a:t>R</a:t>
            </a:r>
            <a:r>
              <a:rPr sz="3200" b="1" spc="30" dirty="0">
                <a:latin typeface="Times New Roman" panose="02020603050405020304" pitchFamily="18" charset="0"/>
                <a:cs typeface="Times New Roman" panose="02020603050405020304" pitchFamily="18" charset="0"/>
              </a:rPr>
              <a:t>O</a:t>
            </a:r>
            <a:r>
              <a:rPr sz="3200" b="1" spc="40" dirty="0">
                <a:latin typeface="Times New Roman" panose="02020603050405020304" pitchFamily="18" charset="0"/>
                <a:cs typeface="Times New Roman" panose="02020603050405020304" pitchFamily="18" charset="0"/>
              </a:rPr>
              <a:t>P</a:t>
            </a:r>
            <a:r>
              <a:rPr sz="3200" b="1" spc="-45" dirty="0">
                <a:latin typeface="Times New Roman" panose="02020603050405020304" pitchFamily="18" charset="0"/>
                <a:cs typeface="Times New Roman" panose="02020603050405020304" pitchFamily="18" charset="0"/>
              </a:rPr>
              <a:t>O</a:t>
            </a:r>
            <a:r>
              <a:rPr sz="3200" b="1" spc="40" dirty="0">
                <a:latin typeface="Times New Roman" panose="02020603050405020304" pitchFamily="18" charset="0"/>
                <a:cs typeface="Times New Roman" panose="02020603050405020304" pitchFamily="18" charset="0"/>
              </a:rPr>
              <a:t>S</a:t>
            </a:r>
            <a:r>
              <a:rPr sz="3200" b="1" spc="-35" dirty="0">
                <a:latin typeface="Times New Roman" panose="02020603050405020304" pitchFamily="18" charset="0"/>
                <a:cs typeface="Times New Roman" panose="02020603050405020304" pitchFamily="18" charset="0"/>
              </a:rPr>
              <a:t>E</a:t>
            </a:r>
            <a:r>
              <a:rPr sz="3200" b="1" spc="15" dirty="0">
                <a:latin typeface="Times New Roman" panose="02020603050405020304" pitchFamily="18" charset="0"/>
                <a:cs typeface="Times New Roman" panose="02020603050405020304" pitchFamily="18" charset="0"/>
              </a:rPr>
              <a:t>D</a:t>
            </a:r>
            <a:r>
              <a:rPr sz="3200" b="1" spc="-145" dirty="0">
                <a:latin typeface="Times New Roman" panose="02020603050405020304" pitchFamily="18" charset="0"/>
                <a:cs typeface="Times New Roman" panose="02020603050405020304" pitchFamily="18" charset="0"/>
              </a:rPr>
              <a:t> </a:t>
            </a:r>
            <a:r>
              <a:rPr sz="3200" b="1" spc="40" dirty="0">
                <a:latin typeface="Times New Roman" panose="02020603050405020304" pitchFamily="18" charset="0"/>
                <a:cs typeface="Times New Roman" panose="02020603050405020304" pitchFamily="18" charset="0"/>
              </a:rPr>
              <a:t>SYST</a:t>
            </a:r>
            <a:r>
              <a:rPr sz="3200" b="1" spc="-35" dirty="0">
                <a:latin typeface="Times New Roman" panose="02020603050405020304" pitchFamily="18" charset="0"/>
                <a:cs typeface="Times New Roman" panose="02020603050405020304" pitchFamily="18" charset="0"/>
              </a:rPr>
              <a:t>E</a:t>
            </a:r>
            <a:r>
              <a:rPr sz="3200" b="1" spc="30" dirty="0">
                <a:latin typeface="Times New Roman" panose="02020603050405020304" pitchFamily="18" charset="0"/>
                <a:cs typeface="Times New Roman" panose="02020603050405020304" pitchFamily="18" charset="0"/>
              </a:rPr>
              <a:t>M</a:t>
            </a:r>
            <a:r>
              <a:rPr sz="3200" b="1" spc="5" dirty="0">
                <a:latin typeface="Times New Roman" panose="02020603050405020304" pitchFamily="18" charset="0"/>
                <a:cs typeface="Times New Roman" panose="02020603050405020304" pitchFamily="18" charset="0"/>
              </a:rPr>
              <a:t>:</a:t>
            </a:r>
            <a:endParaRPr sz="3200" dirty="0">
              <a:latin typeface="Times New Roman" panose="02020603050405020304" pitchFamily="18" charset="0"/>
              <a:cs typeface="Times New Roman" panose="02020603050405020304" pitchFamily="18" charset="0"/>
            </a:endParaRPr>
          </a:p>
          <a:p>
            <a:pPr>
              <a:lnSpc>
                <a:spcPct val="100000"/>
              </a:lnSpc>
              <a:spcBef>
                <a:spcPts val="35"/>
              </a:spcBef>
            </a:pPr>
            <a:endParaRPr lang="en-IN" sz="1750" dirty="0">
              <a:latin typeface="Arial"/>
              <a:cs typeface="Arial"/>
            </a:endParaRPr>
          </a:p>
          <a:p>
            <a:pPr marL="12700" marR="5080" indent="657860">
              <a:lnSpc>
                <a:spcPct val="101299"/>
              </a:lnSpc>
              <a:spcBef>
                <a:spcPts val="5"/>
              </a:spcBef>
            </a:pPr>
            <a:endParaRPr lang="en-IN" sz="2000" spc="5" dirty="0">
              <a:latin typeface="Times New Roman"/>
              <a:cs typeface="Times New Roman"/>
            </a:endParaRPr>
          </a:p>
          <a:p>
            <a:pPr marL="355600" marR="5080" indent="-342900" algn="just">
              <a:lnSpc>
                <a:spcPct val="101299"/>
              </a:lnSpc>
              <a:spcBef>
                <a:spcPts val="5"/>
              </a:spcBef>
              <a:buFont typeface="Wingdings" panose="05000000000000000000" pitchFamily="2" charset="2"/>
              <a:buChar char="Ø"/>
            </a:pPr>
            <a:r>
              <a:rPr sz="3200" spc="5" dirty="0">
                <a:latin typeface="Times New Roman"/>
                <a:cs typeface="Times New Roman"/>
              </a:rPr>
              <a:t>The random forest </a:t>
            </a:r>
            <a:r>
              <a:rPr sz="3200" spc="-20" dirty="0">
                <a:latin typeface="Times New Roman"/>
                <a:cs typeface="Times New Roman"/>
              </a:rPr>
              <a:t>ranks </a:t>
            </a:r>
            <a:r>
              <a:rPr sz="3200" spc="-10" dirty="0">
                <a:latin typeface="Times New Roman"/>
                <a:cs typeface="Times New Roman"/>
              </a:rPr>
              <a:t>the </a:t>
            </a:r>
            <a:r>
              <a:rPr sz="3200" spc="-20" dirty="0">
                <a:latin typeface="Times New Roman"/>
                <a:cs typeface="Times New Roman"/>
              </a:rPr>
              <a:t>significance</a:t>
            </a:r>
            <a:r>
              <a:rPr sz="3200" spc="-15" dirty="0">
                <a:latin typeface="Times New Roman"/>
                <a:cs typeface="Times New Roman"/>
              </a:rPr>
              <a:t> </a:t>
            </a:r>
            <a:r>
              <a:rPr sz="3200" spc="25" dirty="0">
                <a:latin typeface="Times New Roman"/>
                <a:cs typeface="Times New Roman"/>
              </a:rPr>
              <a:t>of </a:t>
            </a:r>
            <a:r>
              <a:rPr sz="3200" spc="-25" dirty="0">
                <a:latin typeface="Times New Roman"/>
                <a:cs typeface="Times New Roman"/>
              </a:rPr>
              <a:t>variables</a:t>
            </a:r>
            <a:r>
              <a:rPr sz="3200" spc="-20" dirty="0">
                <a:latin typeface="Times New Roman"/>
                <a:cs typeface="Times New Roman"/>
              </a:rPr>
              <a:t> </a:t>
            </a:r>
            <a:r>
              <a:rPr sz="3200" spc="-40" dirty="0">
                <a:latin typeface="Times New Roman"/>
                <a:cs typeface="Times New Roman"/>
              </a:rPr>
              <a:t>in </a:t>
            </a:r>
            <a:r>
              <a:rPr sz="3200" spc="10" dirty="0">
                <a:latin typeface="Times New Roman"/>
                <a:cs typeface="Times New Roman"/>
              </a:rPr>
              <a:t>a </a:t>
            </a:r>
            <a:r>
              <a:rPr sz="3200" spc="-20" dirty="0">
                <a:latin typeface="Times New Roman"/>
                <a:cs typeface="Times New Roman"/>
              </a:rPr>
              <a:t>natural </a:t>
            </a:r>
            <a:r>
              <a:rPr sz="3200" spc="-15" dirty="0">
                <a:latin typeface="Times New Roman"/>
                <a:cs typeface="Times New Roman"/>
              </a:rPr>
              <a:t>way that </a:t>
            </a:r>
            <a:r>
              <a:rPr sz="3200" spc="15" dirty="0">
                <a:latin typeface="Times New Roman"/>
                <a:cs typeface="Times New Roman"/>
              </a:rPr>
              <a:t>Random Forest </a:t>
            </a:r>
            <a:r>
              <a:rPr sz="3200" spc="10" dirty="0">
                <a:latin typeface="Times New Roman"/>
                <a:cs typeface="Times New Roman"/>
              </a:rPr>
              <a:t>can </a:t>
            </a:r>
            <a:r>
              <a:rPr sz="3200" spc="25" dirty="0">
                <a:latin typeface="Times New Roman"/>
                <a:cs typeface="Times New Roman"/>
              </a:rPr>
              <a:t>be </a:t>
            </a:r>
            <a:r>
              <a:rPr sz="3200" spc="-335" dirty="0">
                <a:latin typeface="Times New Roman"/>
                <a:cs typeface="Times New Roman"/>
              </a:rPr>
              <a:t> </a:t>
            </a:r>
            <a:r>
              <a:rPr sz="3200" spc="15" dirty="0">
                <a:latin typeface="Times New Roman"/>
                <a:cs typeface="Times New Roman"/>
              </a:rPr>
              <a:t>done </a:t>
            </a:r>
            <a:r>
              <a:rPr sz="3200" spc="-45" dirty="0">
                <a:latin typeface="Times New Roman"/>
                <a:cs typeface="Times New Roman"/>
              </a:rPr>
              <a:t>in </a:t>
            </a:r>
            <a:r>
              <a:rPr sz="3200" spc="10" dirty="0">
                <a:latin typeface="Times New Roman"/>
                <a:cs typeface="Times New Roman"/>
              </a:rPr>
              <a:t>a </a:t>
            </a:r>
            <a:r>
              <a:rPr sz="3200" spc="-5" dirty="0">
                <a:latin typeface="Times New Roman"/>
                <a:cs typeface="Times New Roman"/>
              </a:rPr>
              <a:t>regression </a:t>
            </a:r>
            <a:r>
              <a:rPr sz="3200" spc="25" dirty="0">
                <a:latin typeface="Times New Roman"/>
                <a:cs typeface="Times New Roman"/>
              </a:rPr>
              <a:t>or </a:t>
            </a:r>
            <a:r>
              <a:rPr sz="3200" spc="-15" dirty="0">
                <a:latin typeface="Times New Roman"/>
                <a:cs typeface="Times New Roman"/>
              </a:rPr>
              <a:t>classification</a:t>
            </a:r>
            <a:r>
              <a:rPr sz="3200" spc="-10" dirty="0">
                <a:latin typeface="Times New Roman"/>
                <a:cs typeface="Times New Roman"/>
              </a:rPr>
              <a:t> </a:t>
            </a:r>
            <a:r>
              <a:rPr sz="3200" spc="-5" dirty="0">
                <a:latin typeface="Times New Roman"/>
                <a:cs typeface="Times New Roman"/>
              </a:rPr>
              <a:t>problem.</a:t>
            </a:r>
            <a:endParaRPr lang="en-IN" sz="3200" spc="-5" dirty="0">
              <a:latin typeface="Times New Roman"/>
              <a:cs typeface="Times New Roman"/>
            </a:endParaRPr>
          </a:p>
          <a:p>
            <a:pPr marL="355600" marR="5080" indent="-342900" algn="just">
              <a:lnSpc>
                <a:spcPct val="101299"/>
              </a:lnSpc>
              <a:spcBef>
                <a:spcPts val="5"/>
              </a:spcBef>
              <a:buFont typeface="Wingdings" panose="05000000000000000000" pitchFamily="2" charset="2"/>
              <a:buChar char="Ø"/>
            </a:pPr>
            <a:r>
              <a:rPr sz="3200" spc="5" dirty="0">
                <a:latin typeface="Times New Roman"/>
                <a:cs typeface="Times New Roman"/>
              </a:rPr>
              <a:t>The </a:t>
            </a:r>
            <a:r>
              <a:rPr sz="3200" spc="-5" dirty="0">
                <a:latin typeface="Times New Roman"/>
                <a:cs typeface="Times New Roman"/>
              </a:rPr>
              <a:t>transaction </a:t>
            </a:r>
            <a:r>
              <a:rPr sz="3200" spc="15" dirty="0">
                <a:latin typeface="Times New Roman"/>
                <a:cs typeface="Times New Roman"/>
              </a:rPr>
              <a:t>sum </a:t>
            </a:r>
            <a:r>
              <a:rPr sz="3200" spc="-45" dirty="0">
                <a:latin typeface="Times New Roman"/>
                <a:cs typeface="Times New Roman"/>
              </a:rPr>
              <a:t>is</a:t>
            </a:r>
            <a:r>
              <a:rPr sz="3200" spc="-40" dirty="0">
                <a:latin typeface="Times New Roman"/>
                <a:cs typeface="Times New Roman"/>
              </a:rPr>
              <a:t> </a:t>
            </a:r>
            <a:r>
              <a:rPr sz="3200" spc="-15" dirty="0">
                <a:latin typeface="Times New Roman"/>
                <a:cs typeface="Times New Roman"/>
              </a:rPr>
              <a:t>the </a:t>
            </a:r>
            <a:r>
              <a:rPr sz="3200" spc="-5" dirty="0">
                <a:latin typeface="Times New Roman"/>
                <a:cs typeface="Times New Roman"/>
              </a:rPr>
              <a:t>'amount' </a:t>
            </a:r>
            <a:r>
              <a:rPr sz="3200" spc="-20" dirty="0">
                <a:latin typeface="Times New Roman"/>
                <a:cs typeface="Times New Roman"/>
              </a:rPr>
              <a:t>feature.</a:t>
            </a:r>
            <a:r>
              <a:rPr sz="3200" spc="-15" dirty="0">
                <a:latin typeface="Times New Roman"/>
                <a:cs typeface="Times New Roman"/>
              </a:rPr>
              <a:t> </a:t>
            </a:r>
            <a:r>
              <a:rPr sz="3200" spc="5" dirty="0">
                <a:latin typeface="Times New Roman"/>
                <a:cs typeface="Times New Roman"/>
              </a:rPr>
              <a:t>The </a:t>
            </a:r>
            <a:r>
              <a:rPr sz="3200" spc="10" dirty="0">
                <a:latin typeface="Times New Roman"/>
                <a:cs typeface="Times New Roman"/>
              </a:rPr>
              <a:t>'Class' </a:t>
            </a:r>
            <a:r>
              <a:rPr sz="3200" spc="15" dirty="0">
                <a:latin typeface="Times New Roman"/>
                <a:cs typeface="Times New Roman"/>
              </a:rPr>
              <a:t> </a:t>
            </a:r>
            <a:r>
              <a:rPr sz="3200" spc="-10" dirty="0">
                <a:latin typeface="Times New Roman"/>
                <a:cs typeface="Times New Roman"/>
              </a:rPr>
              <a:t>function </a:t>
            </a:r>
            <a:r>
              <a:rPr sz="3200" spc="-45" dirty="0">
                <a:latin typeface="Times New Roman"/>
                <a:cs typeface="Times New Roman"/>
              </a:rPr>
              <a:t>is</a:t>
            </a:r>
            <a:r>
              <a:rPr sz="3200" spc="-40" dirty="0">
                <a:latin typeface="Times New Roman"/>
                <a:cs typeface="Times New Roman"/>
              </a:rPr>
              <a:t> </a:t>
            </a:r>
            <a:r>
              <a:rPr sz="3200" spc="-15" dirty="0">
                <a:latin typeface="Times New Roman"/>
                <a:cs typeface="Times New Roman"/>
              </a:rPr>
              <a:t>the </a:t>
            </a:r>
            <a:r>
              <a:rPr sz="3200" spc="-20" dirty="0">
                <a:latin typeface="Times New Roman"/>
                <a:cs typeface="Times New Roman"/>
              </a:rPr>
              <a:t>binary</a:t>
            </a:r>
            <a:r>
              <a:rPr sz="3200" spc="-15" dirty="0">
                <a:latin typeface="Times New Roman"/>
                <a:cs typeface="Times New Roman"/>
              </a:rPr>
              <a:t> </a:t>
            </a:r>
            <a:r>
              <a:rPr sz="3200" dirty="0">
                <a:latin typeface="Times New Roman"/>
                <a:cs typeface="Times New Roman"/>
              </a:rPr>
              <a:t>class </a:t>
            </a:r>
            <a:r>
              <a:rPr sz="3200" spc="-20" dirty="0">
                <a:latin typeface="Times New Roman"/>
                <a:cs typeface="Times New Roman"/>
              </a:rPr>
              <a:t>target</a:t>
            </a:r>
            <a:r>
              <a:rPr lang="en-IN" sz="3200" spc="-20" dirty="0">
                <a:latin typeface="Times New Roman"/>
                <a:cs typeface="Times New Roman"/>
              </a:rPr>
              <a:t>, </a:t>
            </a:r>
            <a:r>
              <a:rPr sz="3200" dirty="0">
                <a:latin typeface="Times New Roman"/>
                <a:cs typeface="Times New Roman"/>
              </a:rPr>
              <a:t>class </a:t>
            </a:r>
            <a:r>
              <a:rPr sz="3200" spc="-15" dirty="0">
                <a:latin typeface="Times New Roman"/>
                <a:cs typeface="Times New Roman"/>
              </a:rPr>
              <a:t>and takes </a:t>
            </a:r>
            <a:r>
              <a:rPr sz="3200" spc="-35" dirty="0">
                <a:latin typeface="Times New Roman"/>
                <a:cs typeface="Times New Roman"/>
              </a:rPr>
              <a:t>value</a:t>
            </a:r>
            <a:r>
              <a:rPr sz="3200" spc="-30" dirty="0">
                <a:latin typeface="Times New Roman"/>
                <a:cs typeface="Times New Roman"/>
              </a:rPr>
              <a:t> </a:t>
            </a:r>
            <a:r>
              <a:rPr sz="3200" spc="10" dirty="0">
                <a:latin typeface="Times New Roman"/>
                <a:cs typeface="Times New Roman"/>
              </a:rPr>
              <a:t>1 for </a:t>
            </a:r>
            <a:r>
              <a:rPr sz="3200" spc="-10" dirty="0">
                <a:latin typeface="Times New Roman"/>
                <a:cs typeface="Times New Roman"/>
              </a:rPr>
              <a:t>positive </a:t>
            </a:r>
            <a:r>
              <a:rPr sz="3200" spc="15" dirty="0">
                <a:latin typeface="Times New Roman"/>
                <a:cs typeface="Times New Roman"/>
              </a:rPr>
              <a:t>cases </a:t>
            </a:r>
            <a:r>
              <a:rPr sz="3200" spc="-10" dirty="0">
                <a:latin typeface="Times New Roman"/>
                <a:cs typeface="Times New Roman"/>
              </a:rPr>
              <a:t>(fraud) </a:t>
            </a:r>
            <a:r>
              <a:rPr sz="3200" spc="-15" dirty="0">
                <a:latin typeface="Times New Roman"/>
                <a:cs typeface="Times New Roman"/>
              </a:rPr>
              <a:t>and </a:t>
            </a:r>
            <a:r>
              <a:rPr sz="3200" spc="-35" dirty="0">
                <a:latin typeface="Times New Roman"/>
                <a:cs typeface="Times New Roman"/>
              </a:rPr>
              <a:t>value</a:t>
            </a:r>
            <a:r>
              <a:rPr sz="3200" spc="-30" dirty="0">
                <a:latin typeface="Times New Roman"/>
                <a:cs typeface="Times New Roman"/>
              </a:rPr>
              <a:t> </a:t>
            </a:r>
            <a:r>
              <a:rPr sz="3200" spc="10" dirty="0">
                <a:latin typeface="Times New Roman"/>
                <a:cs typeface="Times New Roman"/>
              </a:rPr>
              <a:t>0 for </a:t>
            </a:r>
            <a:r>
              <a:rPr sz="3200" spc="-30" dirty="0">
                <a:latin typeface="Times New Roman"/>
                <a:cs typeface="Times New Roman"/>
              </a:rPr>
              <a:t>negative </a:t>
            </a:r>
            <a:r>
              <a:rPr sz="3200" spc="-335" dirty="0">
                <a:latin typeface="Times New Roman"/>
                <a:cs typeface="Times New Roman"/>
              </a:rPr>
              <a:t> </a:t>
            </a:r>
            <a:r>
              <a:rPr sz="3200" spc="-20" dirty="0">
                <a:latin typeface="Times New Roman"/>
                <a:cs typeface="Times New Roman"/>
              </a:rPr>
              <a:t>situations</a:t>
            </a:r>
            <a:r>
              <a:rPr sz="3200" spc="135" dirty="0">
                <a:latin typeface="Times New Roman"/>
                <a:cs typeface="Times New Roman"/>
              </a:rPr>
              <a:t> </a:t>
            </a:r>
            <a:r>
              <a:rPr sz="3200" dirty="0">
                <a:latin typeface="Times New Roman"/>
                <a:cs typeface="Times New Roman"/>
              </a:rPr>
              <a:t>(not </a:t>
            </a:r>
            <a:r>
              <a:rPr sz="3200" spc="-10" dirty="0">
                <a:latin typeface="Times New Roman"/>
                <a:cs typeface="Times New Roman"/>
              </a:rPr>
              <a:t>fraud).</a:t>
            </a:r>
            <a:endParaRPr sz="3200" dirty="0">
              <a:latin typeface="Times New Roman"/>
              <a:cs typeface="Times New Roman"/>
            </a:endParaRPr>
          </a:p>
        </p:txBody>
      </p:sp>
      <p:sp>
        <p:nvSpPr>
          <p:cNvPr id="3" name="Date Placeholder 2">
            <a:extLst>
              <a:ext uri="{FF2B5EF4-FFF2-40B4-BE49-F238E27FC236}">
                <a16:creationId xmlns:a16="http://schemas.microsoft.com/office/drawing/2014/main" id="{6C3DF033-8152-520F-D1B0-AFB4081F2EF1}"/>
              </a:ext>
            </a:extLst>
          </p:cNvPr>
          <p:cNvSpPr>
            <a:spLocks noGrp="1"/>
          </p:cNvSpPr>
          <p:nvPr>
            <p:ph type="dt" sz="half" idx="10"/>
          </p:nvPr>
        </p:nvSpPr>
        <p:spPr/>
        <p:txBody>
          <a:bodyPr/>
          <a:lstStyle/>
          <a:p>
            <a:fld id="{EC19C14B-9210-4A27-9CAF-55A7ADF939C8}" type="datetime1">
              <a:rPr lang="en-US" smtClean="0"/>
              <a:t>6/25/2022</a:t>
            </a:fld>
            <a:endParaRPr lang="en-US"/>
          </a:p>
        </p:txBody>
      </p:sp>
      <p:sp>
        <p:nvSpPr>
          <p:cNvPr id="4" name="Footer Placeholder 3">
            <a:extLst>
              <a:ext uri="{FF2B5EF4-FFF2-40B4-BE49-F238E27FC236}">
                <a16:creationId xmlns:a16="http://schemas.microsoft.com/office/drawing/2014/main" id="{0D6F8228-2708-2502-963D-0703788F7132}"/>
              </a:ext>
            </a:extLst>
          </p:cNvPr>
          <p:cNvSpPr>
            <a:spLocks noGrp="1"/>
          </p:cNvSpPr>
          <p:nvPr>
            <p:ph type="ftr" sz="quarter" idx="11"/>
          </p:nvPr>
        </p:nvSpPr>
        <p:spPr/>
        <p:txBody>
          <a:bodyPr/>
          <a:lstStyle/>
          <a:p>
            <a:r>
              <a:rPr lang="en-IN"/>
              <a:t>DEPARTMENT OF CSE</a:t>
            </a:r>
          </a:p>
        </p:txBody>
      </p:sp>
      <p:sp>
        <p:nvSpPr>
          <p:cNvPr id="5" name="Slide Number Placeholder 4">
            <a:extLst>
              <a:ext uri="{FF2B5EF4-FFF2-40B4-BE49-F238E27FC236}">
                <a16:creationId xmlns:a16="http://schemas.microsoft.com/office/drawing/2014/main" id="{C7D40233-0A32-0E77-70C6-A5D433899D57}"/>
              </a:ext>
            </a:extLst>
          </p:cNvPr>
          <p:cNvSpPr>
            <a:spLocks noGrp="1"/>
          </p:cNvSpPr>
          <p:nvPr>
            <p:ph type="sldNum" sz="quarter" idx="12"/>
          </p:nvPr>
        </p:nvSpPr>
        <p:spPr/>
        <p:txBody>
          <a:bodyPr/>
          <a:lstStyle/>
          <a:p>
            <a:fld id="{B6F15528-21DE-4FAA-801E-634DDDAF4B2B}" type="slidenum">
              <a:rPr lang="en-IN" smtClean="0"/>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1245</TotalTime>
  <Words>1390</Words>
  <Application>Microsoft Office PowerPoint</Application>
  <PresentationFormat>On-screen Show (4:3)</PresentationFormat>
  <Paragraphs>165</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ff2</vt:lpstr>
      <vt:lpstr>Lucida Sans Unicode</vt:lpstr>
      <vt:lpstr>Times New Roman</vt:lpstr>
      <vt:lpstr>Wingdings</vt:lpstr>
      <vt:lpstr>Office Theme</vt:lpstr>
      <vt:lpstr>CREDIT CARD FRAUD DETECTION USING RANDOM FOREST ALGORITHM</vt:lpstr>
      <vt:lpstr>CONTENTS</vt:lpstr>
      <vt:lpstr>INTRODUCTION</vt:lpstr>
      <vt:lpstr>ABSTRACT</vt:lpstr>
      <vt:lpstr>EXISTING SYSTEM</vt:lpstr>
      <vt:lpstr>PowerPoint Presentation</vt:lpstr>
      <vt:lpstr>PROPOSED SYSTEM</vt:lpstr>
      <vt:lpstr>PowerPoint Presentation</vt:lpstr>
      <vt:lpstr>PowerPoint Presentation</vt:lpstr>
      <vt:lpstr>REQUIREMENT SPECIFICATION</vt:lpstr>
      <vt:lpstr>MODULES</vt:lpstr>
      <vt:lpstr>PowerPoint Presentation</vt:lpstr>
      <vt:lpstr>USECASE DIAGRAM</vt:lpstr>
      <vt:lpstr>CLASS DIAGRAM</vt:lpstr>
      <vt:lpstr>SEQUENCE DIAGRAM </vt:lpstr>
      <vt:lpstr>RESULT</vt:lpstr>
      <vt:lpstr>PowerPoint Presentation</vt:lpstr>
      <vt:lpstr>PowerPoint Presentation</vt:lpstr>
      <vt:lpstr>PowerPoint Presentation</vt:lpstr>
      <vt:lpstr>CONCLUSION</vt:lpstr>
      <vt:lpstr>FUTURE ENHANCEMENTS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RANDOM FOREST ALGORITHM</dc:title>
  <cp:lastModifiedBy>PALAKOLLU SRAVANA GOWRI</cp:lastModifiedBy>
  <cp:revision>13</cp:revision>
  <dcterms:created xsi:type="dcterms:W3CDTF">2022-05-23T03:45:06Z</dcterms:created>
  <dcterms:modified xsi:type="dcterms:W3CDTF">2022-06-25T06:38:54Z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2022-05-18T00:00:00Z</vt:filetime>
  </property>
  <property fmtid="{D5CDD505-2E9C-101B-9397-08002B2CF9AE}" pid="3" name="LastSaved">
    <vt:filetime>2022-05-23T00:00:00Z</vt:filetime>
  </property>
</Properties>
</file>