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03" r:id="rId4"/>
    <p:sldId id="298" r:id="rId5"/>
    <p:sldId id="282" r:id="rId6"/>
    <p:sldId id="272" r:id="rId7"/>
    <p:sldId id="285" r:id="rId8"/>
    <p:sldId id="258" r:id="rId9"/>
    <p:sldId id="296" r:id="rId10"/>
    <p:sldId id="293" r:id="rId11"/>
    <p:sldId id="294" r:id="rId12"/>
    <p:sldId id="288" r:id="rId13"/>
    <p:sldId id="289" r:id="rId14"/>
    <p:sldId id="290" r:id="rId15"/>
    <p:sldId id="291" r:id="rId16"/>
    <p:sldId id="292" r:id="rId17"/>
    <p:sldId id="287" r:id="rId18"/>
    <p:sldId id="295" r:id="rId19"/>
    <p:sldId id="281" r:id="rId20"/>
    <p:sldId id="283" r:id="rId21"/>
    <p:sldId id="270" r:id="rId22"/>
    <p:sldId id="271" r:id="rId23"/>
    <p:sldId id="279" r:id="rId24"/>
    <p:sldId id="299" r:id="rId25"/>
    <p:sldId id="302" r:id="rId26"/>
    <p:sldId id="263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381FF"/>
    <a:srgbClr val="4F81BD"/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82" autoAdjust="0"/>
    <p:restoredTop sz="86386" autoAdjust="0"/>
  </p:normalViewPr>
  <p:slideViewPr>
    <p:cSldViewPr snapToGrid="0" snapToObjects="1">
      <p:cViewPr varScale="1">
        <p:scale>
          <a:sx n="91" d="100"/>
          <a:sy n="91" d="100"/>
        </p:scale>
        <p:origin x="-12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1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18.xml"/><Relationship Id="rId12" Type="http://schemas.openxmlformats.org/officeDocument/2006/relationships/slide" Target="slides/slide19.xml"/><Relationship Id="rId13" Type="http://schemas.openxmlformats.org/officeDocument/2006/relationships/slide" Target="slides/slide20.xml"/><Relationship Id="rId14" Type="http://schemas.openxmlformats.org/officeDocument/2006/relationships/slide" Target="slides/slide21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6.xml"/><Relationship Id="rId4" Type="http://schemas.openxmlformats.org/officeDocument/2006/relationships/slide" Target="slides/slide8.xml"/><Relationship Id="rId5" Type="http://schemas.openxmlformats.org/officeDocument/2006/relationships/slide" Target="slides/slide12.xml"/><Relationship Id="rId6" Type="http://schemas.openxmlformats.org/officeDocument/2006/relationships/slide" Target="slides/slide13.xml"/><Relationship Id="rId7" Type="http://schemas.openxmlformats.org/officeDocument/2006/relationships/slide" Target="slides/slide14.xml"/><Relationship Id="rId8" Type="http://schemas.openxmlformats.org/officeDocument/2006/relationships/slide" Target="slides/slide15.xml"/><Relationship Id="rId9" Type="http://schemas.openxmlformats.org/officeDocument/2006/relationships/slide" Target="slides/slide16.xml"/><Relationship Id="rId10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17C95-7967-5347-A9A6-BE9673D9000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08889-4521-EA4B-97F3-346F3642C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08889-4521-EA4B-97F3-346F3642C1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08889-4521-EA4B-97F3-346F3642C1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end-to-end CI system for Data Management</a:t>
            </a:r>
          </a:p>
          <a:p>
            <a:r>
              <a:rPr lang="en-US" dirty="0" smtClean="0"/>
              <a:t>Support multiple types of data: streaming, observed (organism and ecology), and lab chemistry</a:t>
            </a:r>
          </a:p>
          <a:p>
            <a:r>
              <a:rPr lang="en-US" dirty="0" smtClean="0"/>
              <a:t>Make data accessible to collaborators and when appropriate publicly available to other researchers (e.g. via CUAHSI </a:t>
            </a:r>
            <a:r>
              <a:rPr lang="en-US" dirty="0" err="1" smtClean="0"/>
              <a:t>HydroServer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08889-4521-EA4B-97F3-346F3642C1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08889-4521-EA4B-97F3-346F3642C11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08889-4521-EA4B-97F3-346F3642C11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DC9263-B523-A140-A574-046B0E5640D7}" type="datetimeFigureOut">
              <a:rPr lang="en-US" smtClean="0"/>
              <a:pPr/>
              <a:t>5/6/10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9650D9-788E-E641-8705-A77F1624D6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14" descr="Mainbackground-light.jpg                                       002E2D73Macintosh HD                   B7465B8A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charset="0"/>
          <a:cs typeface="Genev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charset="0"/>
          <a:cs typeface="Genev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charset="0"/>
          <a:cs typeface="Genev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charset="0"/>
          <a:cs typeface="Genev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charset="0"/>
          <a:cs typeface="Genev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charset="0"/>
          <a:cs typeface="Genev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charset="0"/>
          <a:cs typeface="Genev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charset="0"/>
          <a:cs typeface="Genev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driven analysis for VOEIS data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Montana State University </a:t>
            </a:r>
          </a:p>
          <a:p>
            <a:r>
              <a:rPr lang="en-US" dirty="0" smtClean="0"/>
              <a:t>VOEIS 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Investigator Dashboard Mockup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place an investigator lands, unless they specify a default project</a:t>
            </a:r>
          </a:p>
          <a:p>
            <a:r>
              <a:rPr lang="en-US" dirty="0" smtClean="0"/>
              <a:t>Provides an instant view of activity on their projects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482" r="-248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Manager Dashboard Mockup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Provides a quick view of all information necessary for a data manager</a:t>
            </a:r>
          </a:p>
          <a:p>
            <a:r>
              <a:rPr lang="en-US" dirty="0" smtClean="0"/>
              <a:t>In particular, users that have submitted data operations are presented as a queue of work for the data manager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004" b="-3004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Mockup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70355" y="1981200"/>
            <a:ext cx="4025445" cy="4114800"/>
          </a:xfrm>
        </p:spPr>
        <p:txBody>
          <a:bodyPr/>
          <a:lstStyle/>
          <a:p>
            <a:r>
              <a:rPr lang="en-US" dirty="0" smtClean="0"/>
              <a:t>Project information is provided through a richer tabbed interface</a:t>
            </a:r>
          </a:p>
          <a:p>
            <a:r>
              <a:rPr lang="en-US" dirty="0" smtClean="0"/>
              <a:t>Each tab provides different information (and the ability to configure some aspect of the project)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482" r="-248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Data View Mockup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data view is the primary project view, providing the place to search, browse, download, upload, and interact with all data in the project.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482" r="-248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Publishing View Mockup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VOEIS must include the ability to import and export data to and from other locations (e.g. </a:t>
            </a:r>
            <a:r>
              <a:rPr lang="en-US" dirty="0" err="1" smtClean="0"/>
              <a:t>usgs</a:t>
            </a:r>
            <a:r>
              <a:rPr lang="en-US" dirty="0" smtClean="0"/>
              <a:t> and </a:t>
            </a:r>
            <a:r>
              <a:rPr lang="en-US" dirty="0" err="1" smtClean="0"/>
              <a:t>HydroServer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view allows project members to view the status of those external connections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482" r="-248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Configuration Mockup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project settings page allows project administrators to configure all aspects of the project from a single location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095" r="-209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About Mockup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about tab is the place to see meta-information about the project.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9720" b="-1972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View Mockup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VOEIS System requires administrative operations, those operations are exposed through the Administrative dashboard.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2385" r="-238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Public/Anonymous View Mockup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projects that publish data for anonymous access to the web, this view shows what public/anonymous users might see about the project.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482" r="-248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VOEIS use cases come in two types:</a:t>
            </a:r>
          </a:p>
          <a:p>
            <a:pPr lvl="1"/>
            <a:r>
              <a:rPr lang="en-US" dirty="0" smtClean="0"/>
              <a:t>Administrative</a:t>
            </a:r>
          </a:p>
          <a:p>
            <a:pPr lvl="2"/>
            <a:r>
              <a:rPr lang="en-US" dirty="0" smtClean="0"/>
              <a:t>User management, project management, access control</a:t>
            </a:r>
          </a:p>
          <a:p>
            <a:pPr lvl="1"/>
            <a:r>
              <a:rPr lang="en-US" dirty="0" smtClean="0"/>
              <a:t>Data management</a:t>
            </a:r>
          </a:p>
          <a:p>
            <a:pPr lvl="2"/>
            <a:r>
              <a:rPr lang="en-US" dirty="0" smtClean="0"/>
              <a:t>General</a:t>
            </a:r>
          </a:p>
          <a:p>
            <a:pPr lvl="3"/>
            <a:r>
              <a:rPr lang="en-US" dirty="0" smtClean="0"/>
              <a:t>Browsing, searching,  Quality Control, Modeling, metadata creation, etc.</a:t>
            </a:r>
          </a:p>
          <a:p>
            <a:pPr lvl="2"/>
            <a:r>
              <a:rPr lang="en-US" dirty="0" smtClean="0"/>
              <a:t>Streaming Data</a:t>
            </a:r>
          </a:p>
          <a:p>
            <a:pPr lvl="3"/>
            <a:r>
              <a:rPr lang="en-US" dirty="0" smtClean="0"/>
              <a:t>Configuration of automated data imports</a:t>
            </a:r>
          </a:p>
          <a:p>
            <a:pPr lvl="2"/>
            <a:r>
              <a:rPr lang="en-US" dirty="0" smtClean="0"/>
              <a:t>Field Observed/Sampled Data</a:t>
            </a:r>
          </a:p>
          <a:p>
            <a:pPr lvl="2"/>
            <a:r>
              <a:rPr lang="en-US" dirty="0" smtClean="0"/>
              <a:t>Lab Processed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VOEIS provides cyber-infrastructure (CI) for data management:</a:t>
            </a:r>
          </a:p>
          <a:p>
            <a:pPr lvl="1"/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Quality Control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Modeling/Simulation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Publication</a:t>
            </a:r>
          </a:p>
        </p:txBody>
      </p:sp>
      <p:pic>
        <p:nvPicPr>
          <p:cNvPr id="6" name="Content Placeholder 5" descr="voeis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8393" b="-8393"/>
          <a:stretch>
            <a:fillRect/>
          </a:stretch>
        </p:blipFill>
        <p:spPr>
          <a:ln w="12700">
            <a:solidFill>
              <a:schemeClr val="tx1"/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/>
              <a:t>Administrative VOEIS Workflow: </a:t>
            </a:r>
            <a:br>
              <a:rPr lang="en-US" baseline="0" dirty="0" smtClean="0"/>
            </a:br>
            <a:r>
              <a:rPr lang="en-US" baseline="0" dirty="0" smtClean="0"/>
              <a:t>User Logging In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279400" y="1600200"/>
            <a:ext cx="4038600" cy="4525963"/>
          </a:xfrm>
        </p:spPr>
        <p:txBody>
          <a:bodyPr>
            <a:noAutofit/>
          </a:bodyPr>
          <a:lstStyle/>
          <a:p>
            <a:r>
              <a:rPr lang="en-US" sz="1200" b="1" dirty="0" smtClean="0"/>
              <a:t>Feature</a:t>
            </a:r>
            <a:r>
              <a:rPr lang="en-US" sz="1200" dirty="0" smtClean="0"/>
              <a:t>: user login in</a:t>
            </a:r>
          </a:p>
          <a:p>
            <a:pPr lvl="1"/>
            <a:r>
              <a:rPr lang="en-US" sz="1200" dirty="0" smtClean="0"/>
              <a:t>In order to use the application</a:t>
            </a:r>
          </a:p>
          <a:p>
            <a:pPr lvl="1"/>
            <a:r>
              <a:rPr lang="en-US" sz="1200" dirty="0" smtClean="0"/>
              <a:t>As a user that has been added to the system</a:t>
            </a:r>
          </a:p>
          <a:p>
            <a:pPr lvl="1"/>
            <a:r>
              <a:rPr lang="en-US" sz="1200" dirty="0" smtClean="0"/>
              <a:t>I want to log in.</a:t>
            </a:r>
          </a:p>
          <a:p>
            <a:r>
              <a:rPr lang="en-US" sz="1200" b="1" dirty="0" smtClean="0"/>
              <a:t>Scenario</a:t>
            </a:r>
            <a:r>
              <a:rPr lang="en-US" sz="1200" dirty="0" smtClean="0"/>
              <a:t>: investigator log in</a:t>
            </a:r>
          </a:p>
          <a:p>
            <a:pPr lvl="1"/>
            <a:r>
              <a:rPr lang="en-US" sz="1200" dirty="0" smtClean="0"/>
              <a:t>Given my user is in the system</a:t>
            </a:r>
          </a:p>
          <a:p>
            <a:pPr lvl="1"/>
            <a:r>
              <a:rPr lang="en-US" sz="1200" dirty="0" smtClean="0"/>
              <a:t>And is a member of the investigator group</a:t>
            </a:r>
          </a:p>
          <a:p>
            <a:pPr lvl="1"/>
            <a:r>
              <a:rPr lang="en-US" sz="1200" dirty="0" smtClean="0"/>
              <a:t>When I log in</a:t>
            </a:r>
          </a:p>
          <a:p>
            <a:pPr lvl="1"/>
            <a:r>
              <a:rPr lang="en-US" sz="1200" dirty="0" smtClean="0"/>
              <a:t>Then I should be sent to the investigator dashboard.</a:t>
            </a:r>
          </a:p>
          <a:p>
            <a:r>
              <a:rPr lang="en-US" sz="1200" b="1" dirty="0" smtClean="0"/>
              <a:t>Scenario</a:t>
            </a:r>
            <a:r>
              <a:rPr lang="en-US" sz="1200" dirty="0" smtClean="0"/>
              <a:t>: data manager log in </a:t>
            </a:r>
          </a:p>
          <a:p>
            <a:pPr lvl="1"/>
            <a:r>
              <a:rPr lang="en-US" sz="1200" dirty="0" smtClean="0"/>
              <a:t>Given my user is in the system</a:t>
            </a:r>
          </a:p>
          <a:p>
            <a:pPr lvl="1"/>
            <a:r>
              <a:rPr lang="en-US" sz="1200" dirty="0" smtClean="0"/>
              <a:t>And is a member of the data manager group</a:t>
            </a:r>
          </a:p>
          <a:p>
            <a:pPr lvl="1"/>
            <a:r>
              <a:rPr lang="en-US" sz="1200" dirty="0" smtClean="0"/>
              <a:t>When I log in</a:t>
            </a:r>
          </a:p>
          <a:p>
            <a:pPr lvl="1"/>
            <a:r>
              <a:rPr lang="en-US" sz="1200" dirty="0" smtClean="0"/>
              <a:t>Then I should be sent to the data manager dashboard.</a:t>
            </a:r>
          </a:p>
          <a:p>
            <a:r>
              <a:rPr lang="en-US" sz="1200" b="1" dirty="0" smtClean="0"/>
              <a:t>Scenario</a:t>
            </a:r>
            <a:r>
              <a:rPr lang="en-US" sz="1200" dirty="0" smtClean="0"/>
              <a:t>: user log in </a:t>
            </a:r>
          </a:p>
          <a:p>
            <a:pPr lvl="1"/>
            <a:r>
              <a:rPr lang="en-US" sz="1200" dirty="0" smtClean="0"/>
              <a:t>Given my user is in the system</a:t>
            </a:r>
          </a:p>
          <a:p>
            <a:pPr lvl="1"/>
            <a:r>
              <a:rPr lang="en-US" sz="1200" dirty="0" smtClean="0"/>
              <a:t>When I log in</a:t>
            </a:r>
          </a:p>
          <a:p>
            <a:pPr lvl="1"/>
            <a:r>
              <a:rPr lang="en-US" sz="1200" dirty="0" smtClean="0"/>
              <a:t>Then I should be sent to the user dashboard.</a:t>
            </a:r>
          </a:p>
        </p:txBody>
      </p:sp>
      <p:pic>
        <p:nvPicPr>
          <p:cNvPr id="6" name="Content Placeholder 5" descr="User_Login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7216" r="-2721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/>
              <a:t>Administrative VOEIS Workflow: </a:t>
            </a:r>
            <a:br>
              <a:rPr lang="en-US" baseline="0" dirty="0" smtClean="0"/>
            </a:br>
            <a:r>
              <a:rPr lang="en-US" baseline="0" dirty="0" smtClean="0"/>
              <a:t>User Logging In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279400" y="1600200"/>
            <a:ext cx="4038600" cy="4525963"/>
          </a:xfrm>
        </p:spPr>
        <p:txBody>
          <a:bodyPr>
            <a:noAutofit/>
          </a:bodyPr>
          <a:lstStyle/>
          <a:p>
            <a:r>
              <a:rPr lang="en-US" sz="1200" b="1" dirty="0" smtClean="0"/>
              <a:t>Scenario</a:t>
            </a:r>
            <a:r>
              <a:rPr lang="en-US" sz="1200" dirty="0" smtClean="0"/>
              <a:t>: existing user with failed login</a:t>
            </a:r>
          </a:p>
          <a:p>
            <a:pPr lvl="1"/>
            <a:r>
              <a:rPr lang="en-US" sz="1200" dirty="0" smtClean="0"/>
              <a:t>Given my user is in the system</a:t>
            </a:r>
          </a:p>
          <a:p>
            <a:pPr lvl="1"/>
            <a:r>
              <a:rPr lang="en-US" sz="1200" dirty="0" smtClean="0"/>
              <a:t>When I fail to log in</a:t>
            </a:r>
          </a:p>
          <a:p>
            <a:pPr lvl="1"/>
            <a:r>
              <a:rPr lang="en-US" sz="1200" dirty="0" smtClean="0"/>
              <a:t>Then I should be redirected back to the login page</a:t>
            </a:r>
          </a:p>
          <a:p>
            <a:pPr lvl="1"/>
            <a:r>
              <a:rPr lang="en-US" sz="1200" dirty="0" smtClean="0"/>
              <a:t>And a notification message should be displayed</a:t>
            </a:r>
          </a:p>
          <a:p>
            <a:r>
              <a:rPr lang="en-US" sz="1200" b="1" dirty="0" smtClean="0"/>
              <a:t>Scenario</a:t>
            </a:r>
            <a:r>
              <a:rPr lang="en-US" sz="1200" dirty="0" smtClean="0"/>
              <a:t>: anonymous log in</a:t>
            </a:r>
          </a:p>
          <a:p>
            <a:pPr lvl="1"/>
            <a:r>
              <a:rPr lang="en-US" sz="1200" dirty="0" smtClean="0"/>
              <a:t>Given my user is not in the system</a:t>
            </a:r>
          </a:p>
          <a:p>
            <a:pPr lvl="1"/>
            <a:r>
              <a:rPr lang="en-US" sz="1200" dirty="0" smtClean="0"/>
              <a:t>When I log in</a:t>
            </a:r>
          </a:p>
          <a:p>
            <a:pPr lvl="1"/>
            <a:r>
              <a:rPr lang="en-US" sz="1200" dirty="0" smtClean="0"/>
              <a:t>Then I should be redirected back to the public data access page</a:t>
            </a:r>
          </a:p>
          <a:p>
            <a:pPr lvl="1"/>
            <a:r>
              <a:rPr lang="en-US" sz="1200" dirty="0" smtClean="0"/>
              <a:t>And a notification message should be displayed</a:t>
            </a:r>
          </a:p>
          <a:p>
            <a:r>
              <a:rPr lang="en-US" sz="1200" b="1" dirty="0" smtClean="0"/>
              <a:t>Scenario</a:t>
            </a:r>
            <a:r>
              <a:rPr lang="en-US" sz="1200" dirty="0" smtClean="0"/>
              <a:t>: administrator log in</a:t>
            </a:r>
          </a:p>
          <a:p>
            <a:pPr lvl="1"/>
            <a:r>
              <a:rPr lang="en-US" sz="1200" dirty="0" smtClean="0"/>
              <a:t>Given my user is in the system</a:t>
            </a:r>
          </a:p>
          <a:p>
            <a:pPr lvl="1"/>
            <a:r>
              <a:rPr lang="en-US" sz="1200" dirty="0" smtClean="0"/>
              <a:t>And is a member of the administrator group</a:t>
            </a:r>
          </a:p>
          <a:p>
            <a:pPr lvl="1"/>
            <a:r>
              <a:rPr lang="en-US" sz="1200" dirty="0" smtClean="0"/>
              <a:t>When I log in</a:t>
            </a:r>
          </a:p>
          <a:p>
            <a:pPr lvl="1"/>
            <a:r>
              <a:rPr lang="en-US" sz="1200" dirty="0" smtClean="0"/>
              <a:t>Then I should be sent to the administrator dashboard.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</p:txBody>
      </p:sp>
      <p:pic>
        <p:nvPicPr>
          <p:cNvPr id="18" name="Content Placeholder 17" descr="User_Login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7216" r="-2721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/>
              <a:t>Administrative </a:t>
            </a:r>
            <a:r>
              <a:rPr lang="en-US" dirty="0" smtClean="0"/>
              <a:t>VOEIS Use Case: Creating a New</a:t>
            </a:r>
            <a:r>
              <a:rPr lang="en-US" baseline="0" dirty="0" smtClean="0"/>
              <a:t>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4363"/>
            <a:ext cx="5791200" cy="4241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629400" y="1682750"/>
            <a:ext cx="1803400" cy="427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Data Use Case: </a:t>
            </a:r>
            <a:br>
              <a:rPr lang="en-US" dirty="0" smtClean="0"/>
            </a:br>
            <a:r>
              <a:rPr lang="en-US" dirty="0" smtClean="0"/>
              <a:t>Export/Download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57448"/>
            <a:ext cx="3835400" cy="2247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350" y="2039898"/>
            <a:ext cx="2298700" cy="347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94" y="1752600"/>
            <a:ext cx="6743433" cy="4407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Data Use Case: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Data Use Case: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43264" cy="43735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Feature:  User Uploads Historical Data</a:t>
            </a:r>
            <a:endParaRPr lang="en-US" dirty="0" smtClean="0"/>
          </a:p>
          <a:p>
            <a:pPr lvl="0"/>
            <a:r>
              <a:rPr lang="en-US" dirty="0" smtClean="0"/>
              <a:t>In order to add data to an existing project</a:t>
            </a:r>
            <a:endParaRPr lang="en-US" u="sng" dirty="0" smtClean="0"/>
          </a:p>
          <a:p>
            <a:pPr lvl="0"/>
            <a:r>
              <a:rPr lang="en-US" dirty="0" smtClean="0"/>
              <a:t>At an existing site</a:t>
            </a:r>
            <a:endParaRPr lang="en-US" u="sng" dirty="0" smtClean="0"/>
          </a:p>
          <a:p>
            <a:pPr lvl="0"/>
            <a:r>
              <a:rPr lang="en-US" dirty="0" smtClean="0"/>
              <a:t>As a User</a:t>
            </a:r>
            <a:endParaRPr lang="en-US" u="sng" dirty="0" smtClean="0"/>
          </a:p>
          <a:p>
            <a:pPr lvl="0"/>
            <a:r>
              <a:rPr lang="en-US" dirty="0" smtClean="0"/>
              <a:t>I want my data formatted with the correct default meta-data</a:t>
            </a:r>
            <a:endParaRPr lang="en-US" u="sng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Feature:  User Downloading Data (see previous slide)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Feature:  User Uploads Derived Model Data</a:t>
            </a:r>
            <a:endParaRPr lang="en-US" dirty="0" smtClean="0"/>
          </a:p>
          <a:p>
            <a:pPr lvl="0"/>
            <a:r>
              <a:rPr lang="en-US" dirty="0" smtClean="0"/>
              <a:t>In order to add new model derived data to an existing project</a:t>
            </a:r>
            <a:endParaRPr lang="en-US" u="sng" dirty="0" smtClean="0"/>
          </a:p>
          <a:p>
            <a:pPr lvl="0"/>
            <a:r>
              <a:rPr lang="en-US" dirty="0" smtClean="0"/>
              <a:t>As a user that is logged in to the VOEIS system</a:t>
            </a:r>
            <a:endParaRPr lang="en-US" u="sng" dirty="0" smtClean="0"/>
          </a:p>
          <a:p>
            <a:pPr lvl="0"/>
            <a:r>
              <a:rPr lang="en-US" dirty="0" smtClean="0"/>
              <a:t>And has currently selected a project</a:t>
            </a:r>
            <a:endParaRPr lang="en-US" u="sng" dirty="0" smtClean="0"/>
          </a:p>
          <a:p>
            <a:pPr lvl="0"/>
            <a:r>
              <a:rPr lang="en-US" dirty="0" smtClean="0"/>
              <a:t>I want to add new model derived data in an accepted format</a:t>
            </a:r>
            <a:endParaRPr lang="en-US" u="sng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Scenario:  Add Derived Data</a:t>
            </a:r>
          </a:p>
          <a:p>
            <a:pPr lvl="0"/>
            <a:r>
              <a:rPr lang="en-US" dirty="0" smtClean="0"/>
              <a:t>Given I am logged in </a:t>
            </a:r>
            <a:endParaRPr lang="en-US" u="sng" dirty="0" smtClean="0"/>
          </a:p>
          <a:p>
            <a:pPr lvl="0"/>
            <a:r>
              <a:rPr lang="en-US" dirty="0" smtClean="0"/>
              <a:t>And that I am viewing the Project</a:t>
            </a:r>
            <a:endParaRPr lang="en-US" u="sng" dirty="0" smtClean="0"/>
          </a:p>
          <a:p>
            <a:pPr lvl="0"/>
            <a:r>
              <a:rPr lang="en-US" dirty="0" smtClean="0"/>
              <a:t>Then I should be able to upload the new data and link it to existing data</a:t>
            </a:r>
            <a:endParaRPr lang="en-US" u="sng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733028"/>
            <a:ext cx="4749800" cy="435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Configuring Automatic</a:t>
            </a:r>
            <a:r>
              <a:rPr lang="en-US" baseline="0" dirty="0" smtClean="0"/>
              <a:t> Data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390"/>
            <a:ext cx="4191000" cy="43735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/>
              <a:t>Feature:  Create Streaming Data Site</a:t>
            </a:r>
          </a:p>
          <a:p>
            <a:pPr>
              <a:buFontTx/>
              <a:buChar char="•"/>
            </a:pPr>
            <a:r>
              <a:rPr lang="en-US" dirty="0" smtClean="0"/>
              <a:t>In order to create a streaming data site</a:t>
            </a:r>
          </a:p>
          <a:p>
            <a:pPr>
              <a:buFontTx/>
              <a:buChar char="•"/>
            </a:pPr>
            <a:r>
              <a:rPr lang="en-US" dirty="0" smtClean="0"/>
              <a:t>As a user that is logged in to the VOEIS system</a:t>
            </a:r>
          </a:p>
          <a:p>
            <a:pPr>
              <a:buFontTx/>
              <a:buChar char="•"/>
            </a:pPr>
            <a:r>
              <a:rPr lang="en-US" dirty="0" smtClean="0"/>
              <a:t>And has currently selected a Project site</a:t>
            </a:r>
          </a:p>
          <a:p>
            <a:pPr>
              <a:buFontTx/>
              <a:buChar char="•"/>
            </a:pPr>
            <a:r>
              <a:rPr lang="en-US" dirty="0" smtClean="0"/>
              <a:t>I want to add a Streaming Data site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Scenario:  Setup Streaming Data Site by uploading raw data-logger file</a:t>
            </a:r>
          </a:p>
          <a:p>
            <a:pPr>
              <a:buFontTx/>
              <a:buChar char="•"/>
            </a:pPr>
            <a:r>
              <a:rPr lang="en-US" dirty="0" smtClean="0"/>
              <a:t>Given I am logged in </a:t>
            </a:r>
          </a:p>
          <a:p>
            <a:pPr>
              <a:buFontTx/>
              <a:buChar char="•"/>
            </a:pPr>
            <a:r>
              <a:rPr lang="en-US" dirty="0" smtClean="0"/>
              <a:t>And the site selected exists</a:t>
            </a:r>
          </a:p>
          <a:p>
            <a:pPr>
              <a:buFontTx/>
              <a:buChar char="•"/>
            </a:pPr>
            <a:r>
              <a:rPr lang="en-US" dirty="0" smtClean="0"/>
              <a:t>Then I should be able to select a logger file type</a:t>
            </a:r>
          </a:p>
          <a:p>
            <a:pPr>
              <a:buFontTx/>
              <a:buChar char="•"/>
            </a:pPr>
            <a:r>
              <a:rPr lang="en-US" dirty="0" smtClean="0"/>
              <a:t>And upload the raw data-logger file</a:t>
            </a:r>
          </a:p>
          <a:p>
            <a:pPr>
              <a:buFontTx/>
              <a:buChar char="•"/>
            </a:pPr>
            <a:r>
              <a:rPr lang="en-US" dirty="0" smtClean="0"/>
              <a:t>Then I should then be able to select what the values measured are, what the timestamps are and what the units are</a:t>
            </a:r>
          </a:p>
          <a:p>
            <a:pPr>
              <a:buFontTx/>
              <a:buChar char="•"/>
            </a:pPr>
            <a:r>
              <a:rPr lang="en-US" dirty="0" smtClean="0"/>
              <a:t>And I should be able to select the Meta-Data that should be automatically added with each value</a:t>
            </a:r>
          </a:p>
          <a:p>
            <a:pPr>
              <a:buFontTx/>
              <a:buChar char="•"/>
            </a:pPr>
            <a:r>
              <a:rPr lang="en-US" dirty="0" smtClean="0"/>
              <a:t>Then I should be given and address with </a:t>
            </a:r>
            <a:r>
              <a:rPr lang="en-US" dirty="0" err="1" smtClean="0"/>
              <a:t>api</a:t>
            </a:r>
            <a:r>
              <a:rPr lang="en-US" dirty="0" smtClean="0"/>
              <a:t>-key access that will tell the VOEIS data importer where to import the streaming data 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2006600"/>
            <a:ext cx="47498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Case: Retrieving Field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Feature:  User Adds Field Observation</a:t>
            </a:r>
          </a:p>
          <a:p>
            <a:pPr>
              <a:buFontTx/>
              <a:buChar char="•"/>
            </a:pPr>
            <a:r>
              <a:rPr lang="en-US" dirty="0" smtClean="0"/>
              <a:t>In order to add a field observation</a:t>
            </a:r>
          </a:p>
          <a:p>
            <a:pPr>
              <a:buFontTx/>
              <a:buChar char="•"/>
            </a:pPr>
            <a:r>
              <a:rPr lang="en-US" dirty="0" smtClean="0"/>
              <a:t>As a user that is logged in to the VOEIS system</a:t>
            </a:r>
          </a:p>
          <a:p>
            <a:pPr>
              <a:buFontTx/>
              <a:buChar char="•"/>
            </a:pPr>
            <a:r>
              <a:rPr lang="en-US" dirty="0" smtClean="0"/>
              <a:t>And has currently selected a Project site</a:t>
            </a:r>
          </a:p>
          <a:p>
            <a:pPr>
              <a:buFontTx/>
              <a:buChar char="•"/>
            </a:pPr>
            <a:r>
              <a:rPr lang="en-US" dirty="0" smtClean="0"/>
              <a:t>I want to add field observation data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Scenario:  Add New Field Observation Information</a:t>
            </a:r>
          </a:p>
          <a:p>
            <a:pPr>
              <a:buFontTx/>
              <a:buChar char="•"/>
            </a:pPr>
            <a:r>
              <a:rPr lang="en-US" dirty="0" smtClean="0"/>
              <a:t>Given I am logged in </a:t>
            </a:r>
          </a:p>
          <a:p>
            <a:pPr>
              <a:buFontTx/>
              <a:buChar char="•"/>
            </a:pPr>
            <a:r>
              <a:rPr lang="en-US" dirty="0" smtClean="0"/>
              <a:t>And I have selected a site</a:t>
            </a:r>
          </a:p>
          <a:p>
            <a:pPr>
              <a:buFontTx/>
              <a:buChar char="•"/>
            </a:pPr>
            <a:r>
              <a:rPr lang="en-US" dirty="0" smtClean="0"/>
              <a:t>Then I should be add a field observation</a:t>
            </a:r>
          </a:p>
          <a:p>
            <a:pPr>
              <a:buFontTx/>
              <a:buChar char="•"/>
            </a:pPr>
            <a:r>
              <a:rPr lang="en-US" dirty="0" smtClean="0"/>
              <a:t>And I should be able to select the Meta-Data that should be associated with this observation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VOEIS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Administrative Activities</a:t>
            </a:r>
          </a:p>
          <a:p>
            <a:pPr lvl="1"/>
            <a:r>
              <a:rPr lang="en-US" dirty="0" smtClean="0"/>
              <a:t>Managing users</a:t>
            </a:r>
          </a:p>
          <a:p>
            <a:pPr lvl="1"/>
            <a:r>
              <a:rPr lang="en-US" dirty="0" smtClean="0"/>
              <a:t>Configuring System</a:t>
            </a:r>
          </a:p>
          <a:p>
            <a:pPr lvl="1"/>
            <a:r>
              <a:rPr lang="en-US" dirty="0" smtClean="0"/>
              <a:t>Defining Roles/Permissions</a:t>
            </a:r>
          </a:p>
          <a:p>
            <a:pPr lvl="1"/>
            <a:r>
              <a:rPr lang="en-US" dirty="0" smtClean="0"/>
              <a:t>Creating Projects</a:t>
            </a:r>
          </a:p>
          <a:p>
            <a:pPr lvl="1"/>
            <a:r>
              <a:rPr lang="en-US" dirty="0" smtClean="0"/>
              <a:t>Creating Sites, Sensors</a:t>
            </a:r>
          </a:p>
          <a:p>
            <a:pPr lvl="1"/>
            <a:r>
              <a:rPr lang="en-US" dirty="0" smtClean="0"/>
              <a:t>Associating Sites, Sensors with projects</a:t>
            </a:r>
          </a:p>
          <a:p>
            <a:r>
              <a:rPr lang="en-US" dirty="0" smtClean="0"/>
              <a:t>Retrieving Field Data</a:t>
            </a:r>
          </a:p>
          <a:p>
            <a:pPr lvl="1"/>
            <a:r>
              <a:rPr lang="en-US" dirty="0" smtClean="0"/>
              <a:t>Streaming Sensors</a:t>
            </a:r>
          </a:p>
          <a:p>
            <a:pPr lvl="2"/>
            <a:r>
              <a:rPr lang="en-US" dirty="0" smtClean="0"/>
              <a:t>Configuring live streaming</a:t>
            </a:r>
          </a:p>
          <a:p>
            <a:pPr lvl="2"/>
            <a:r>
              <a:rPr lang="en-US" dirty="0" smtClean="0"/>
              <a:t>Downloading files from loggers</a:t>
            </a:r>
          </a:p>
          <a:p>
            <a:pPr lvl="2"/>
            <a:r>
              <a:rPr lang="en-US" dirty="0" smtClean="0"/>
              <a:t>Uploading new programs</a:t>
            </a:r>
          </a:p>
          <a:p>
            <a:pPr lvl="2"/>
            <a:r>
              <a:rPr lang="en-US" dirty="0" smtClean="0"/>
              <a:t>Verifying program/data parameters</a:t>
            </a:r>
          </a:p>
          <a:p>
            <a:pPr lvl="2"/>
            <a:r>
              <a:rPr lang="en-US" dirty="0" smtClean="0"/>
              <a:t>Logging activities</a:t>
            </a:r>
          </a:p>
          <a:p>
            <a:pPr lvl="1"/>
            <a:r>
              <a:rPr lang="en-US" dirty="0" smtClean="0"/>
              <a:t>Observed Data</a:t>
            </a:r>
          </a:p>
          <a:p>
            <a:pPr lvl="2"/>
            <a:r>
              <a:rPr lang="en-US" dirty="0" smtClean="0"/>
              <a:t>Capturing metadata</a:t>
            </a:r>
          </a:p>
          <a:p>
            <a:pPr lvl="2"/>
            <a:r>
              <a:rPr lang="en-US" dirty="0" smtClean="0"/>
              <a:t>Taking data measurements</a:t>
            </a:r>
          </a:p>
          <a:p>
            <a:pPr lvl="2"/>
            <a:r>
              <a:rPr lang="en-US" dirty="0" smtClean="0"/>
              <a:t>Logging activities</a:t>
            </a:r>
          </a:p>
          <a:p>
            <a:pPr lvl="1"/>
            <a:r>
              <a:rPr lang="en-US" dirty="0" smtClean="0"/>
              <a:t>Samples (for lab processing)</a:t>
            </a:r>
          </a:p>
          <a:p>
            <a:pPr lvl="2"/>
            <a:r>
              <a:rPr lang="en-US" dirty="0" smtClean="0"/>
              <a:t>Capturing metadata</a:t>
            </a:r>
          </a:p>
          <a:p>
            <a:pPr lvl="2"/>
            <a:r>
              <a:rPr lang="en-US" dirty="0" smtClean="0"/>
              <a:t>Taking samples</a:t>
            </a:r>
          </a:p>
          <a:p>
            <a:pPr lvl="2"/>
            <a:r>
              <a:rPr lang="en-US" dirty="0" smtClean="0"/>
              <a:t>Logging activities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Checking in Data to VOEIS</a:t>
            </a:r>
          </a:p>
          <a:p>
            <a:pPr lvl="1"/>
            <a:r>
              <a:rPr lang="en-US" dirty="0" smtClean="0"/>
              <a:t>Uploading data</a:t>
            </a:r>
          </a:p>
          <a:p>
            <a:pPr lvl="1"/>
            <a:r>
              <a:rPr lang="en-US" dirty="0" smtClean="0"/>
              <a:t>Associating data and metadata</a:t>
            </a:r>
          </a:p>
          <a:p>
            <a:r>
              <a:rPr lang="en-US" dirty="0" smtClean="0"/>
              <a:t>Data Management Processes</a:t>
            </a:r>
          </a:p>
          <a:p>
            <a:pPr lvl="1"/>
            <a:r>
              <a:rPr lang="en-US" dirty="0" smtClean="0"/>
              <a:t>Validating uploaded data</a:t>
            </a:r>
          </a:p>
          <a:p>
            <a:pPr lvl="1"/>
            <a:r>
              <a:rPr lang="en-US" dirty="0" smtClean="0"/>
              <a:t>Approving new metadata</a:t>
            </a:r>
          </a:p>
          <a:p>
            <a:pPr lvl="1"/>
            <a:r>
              <a:rPr lang="en-US" dirty="0" smtClean="0"/>
              <a:t>Validating logger programs</a:t>
            </a:r>
          </a:p>
          <a:p>
            <a:r>
              <a:rPr lang="en-US" dirty="0" smtClean="0"/>
              <a:t>Data Processes</a:t>
            </a:r>
          </a:p>
          <a:p>
            <a:pPr lvl="1"/>
            <a:r>
              <a:rPr lang="en-US" dirty="0" smtClean="0"/>
              <a:t>Search, browse, download data</a:t>
            </a:r>
          </a:p>
          <a:p>
            <a:pPr lvl="1"/>
            <a:r>
              <a:rPr lang="en-US" dirty="0" smtClean="0"/>
              <a:t>Quality Control/Analysis Processes</a:t>
            </a:r>
          </a:p>
          <a:p>
            <a:pPr lvl="2"/>
            <a:r>
              <a:rPr lang="en-US" dirty="0" smtClean="0"/>
              <a:t>Update values, tag with metadata</a:t>
            </a:r>
          </a:p>
          <a:p>
            <a:r>
              <a:rPr lang="en-US" dirty="0" smtClean="0"/>
              <a:t>Simulation/Modeling Processes</a:t>
            </a:r>
          </a:p>
          <a:p>
            <a:pPr lvl="1"/>
            <a:r>
              <a:rPr lang="en-US" dirty="0" smtClean="0"/>
              <a:t>Bulk Export/Import</a:t>
            </a:r>
          </a:p>
          <a:p>
            <a:pPr lvl="1"/>
            <a:r>
              <a:rPr lang="en-US" dirty="0" smtClean="0"/>
              <a:t>Interactive (via API) Retrieve/Update</a:t>
            </a:r>
          </a:p>
          <a:p>
            <a:r>
              <a:rPr lang="en-US" dirty="0" smtClean="0"/>
              <a:t>Visualization Processes</a:t>
            </a:r>
          </a:p>
          <a:p>
            <a:pPr lvl="1"/>
            <a:r>
              <a:rPr lang="en-US" dirty="0" smtClean="0"/>
              <a:t>Bulk Export</a:t>
            </a:r>
          </a:p>
          <a:p>
            <a:pPr lvl="1"/>
            <a:r>
              <a:rPr lang="en-US" dirty="0" smtClean="0"/>
              <a:t>Connect to live Simulations (Models)</a:t>
            </a:r>
          </a:p>
          <a:p>
            <a:r>
              <a:rPr lang="en-US" dirty="0" smtClean="0"/>
              <a:t>Publishing for public access</a:t>
            </a:r>
          </a:p>
          <a:p>
            <a:pPr lvl="1"/>
            <a:r>
              <a:rPr lang="en-US" dirty="0" smtClean="0"/>
              <a:t>Adding publishing destinations</a:t>
            </a:r>
          </a:p>
          <a:p>
            <a:pPr lvl="1"/>
            <a:r>
              <a:rPr lang="en-US" dirty="0" smtClean="0"/>
              <a:t>Marking data as publishable</a:t>
            </a:r>
          </a:p>
          <a:p>
            <a:pPr lvl="1"/>
            <a:r>
              <a:rPr lang="en-US" dirty="0" err="1" smtClean="0"/>
              <a:t>Curating</a:t>
            </a:r>
            <a:r>
              <a:rPr lang="en-US" dirty="0" smtClean="0"/>
              <a:t> ontological annotations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0" y="1470001"/>
            <a:ext cx="8555130" cy="4212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VOEIS Data 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6100" y="5682305"/>
            <a:ext cx="2083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Interactive </a:t>
            </a:r>
          </a:p>
          <a:p>
            <a:pPr algn="ctr"/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2547" y="5682305"/>
            <a:ext cx="180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r>
              <a:rPr lang="en-US" dirty="0" smtClean="0"/>
              <a:t> Publishing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0179" y="5525553"/>
            <a:ext cx="160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Access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38100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VOEIS Plan</a:t>
            </a:r>
          </a:p>
        </p:txBody>
      </p:sp>
      <p:pic>
        <p:nvPicPr>
          <p:cNvPr id="73" name="Content Placeholder 5" descr="voei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2197" y="152400"/>
            <a:ext cx="1917003" cy="1772768"/>
          </a:xfrm>
          <a:prstGeom prst="rect">
            <a:avLst/>
          </a:prstGeom>
          <a:ln w="12700">
            <a:noFill/>
            <a:round/>
          </a:ln>
          <a:effectLst/>
        </p:spPr>
      </p:pic>
      <p:sp>
        <p:nvSpPr>
          <p:cNvPr id="20485" name="Rounded Rectangle 4"/>
          <p:cNvSpPr>
            <a:spLocks noChangeArrowheads="1"/>
          </p:cNvSpPr>
          <p:nvPr/>
        </p:nvSpPr>
        <p:spPr bwMode="auto">
          <a:xfrm>
            <a:off x="838200" y="2057400"/>
            <a:ext cx="3581400" cy="297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 b="1"/>
              <a:t>Integrated Data Management</a:t>
            </a:r>
          </a:p>
        </p:txBody>
      </p:sp>
      <p:sp>
        <p:nvSpPr>
          <p:cNvPr id="20486" name="Rounded Rectangle 5"/>
          <p:cNvSpPr>
            <a:spLocks noChangeArrowheads="1"/>
          </p:cNvSpPr>
          <p:nvPr/>
        </p:nvSpPr>
        <p:spPr bwMode="auto">
          <a:xfrm>
            <a:off x="5486400" y="2057400"/>
            <a:ext cx="34290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 b="1"/>
              <a:t>Quality Control</a:t>
            </a:r>
          </a:p>
          <a:p>
            <a:r>
              <a:rPr lang="en-US" sz="1000" b="1"/>
              <a:t>Data Analysis</a:t>
            </a:r>
          </a:p>
          <a:p>
            <a:endParaRPr lang="en-US" sz="1000" b="1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r>
              <a:rPr lang="en-US" sz="1000" b="1"/>
              <a:t>Simulation</a:t>
            </a:r>
          </a:p>
          <a:p>
            <a:endParaRPr lang="en-US" sz="1000"/>
          </a:p>
        </p:txBody>
      </p:sp>
      <p:sp>
        <p:nvSpPr>
          <p:cNvPr id="20487" name="Rounded Rectangle 6"/>
          <p:cNvSpPr>
            <a:spLocks noChangeArrowheads="1"/>
          </p:cNvSpPr>
          <p:nvPr/>
        </p:nvSpPr>
        <p:spPr bwMode="auto">
          <a:xfrm>
            <a:off x="5486400" y="4191000"/>
            <a:ext cx="3429000" cy="1600200"/>
          </a:xfrm>
          <a:prstGeom prst="roundRect">
            <a:avLst>
              <a:gd name="adj" fmla="val 16667"/>
            </a:avLst>
          </a:prstGeom>
          <a:solidFill>
            <a:srgbClr val="FFC000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 b="1"/>
          </a:p>
          <a:p>
            <a:endParaRPr lang="en-US" sz="1000" b="1"/>
          </a:p>
          <a:p>
            <a:endParaRPr lang="en-US" sz="1000" b="1"/>
          </a:p>
          <a:p>
            <a:endParaRPr lang="en-US" sz="1000" b="1"/>
          </a:p>
          <a:p>
            <a:r>
              <a:rPr lang="en-US" sz="1000" b="1"/>
              <a:t>Visualization</a:t>
            </a:r>
          </a:p>
          <a:p>
            <a:endParaRPr lang="en-US" sz="1000" b="1"/>
          </a:p>
        </p:txBody>
      </p:sp>
      <p:sp>
        <p:nvSpPr>
          <p:cNvPr id="20488" name="Rounded Rectangle 9"/>
          <p:cNvSpPr>
            <a:spLocks noChangeArrowheads="1"/>
          </p:cNvSpPr>
          <p:nvPr/>
        </p:nvSpPr>
        <p:spPr bwMode="auto">
          <a:xfrm>
            <a:off x="3429000" y="4114800"/>
            <a:ext cx="838200" cy="609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900" b="1"/>
              <a:t>Simulation Model Interface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838200" y="1219200"/>
            <a:ext cx="1143000" cy="838200"/>
            <a:chOff x="838200" y="1219200"/>
            <a:chExt cx="1143000" cy="838200"/>
          </a:xfrm>
        </p:grpSpPr>
        <p:sp>
          <p:nvSpPr>
            <p:cNvPr id="20484" name="Rounded Rectangle 3"/>
            <p:cNvSpPr>
              <a:spLocks noChangeArrowheads="1"/>
            </p:cNvSpPr>
            <p:nvPr/>
          </p:nvSpPr>
          <p:spPr bwMode="auto">
            <a:xfrm>
              <a:off x="838200" y="1219200"/>
              <a:ext cx="1143000" cy="304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b="1" dirty="0" smtClean="0"/>
                <a:t>Streaming Data</a:t>
              </a:r>
            </a:p>
            <a:p>
              <a:endParaRPr lang="en-US" sz="1000" b="1" dirty="0"/>
            </a:p>
          </p:txBody>
        </p:sp>
        <p:sp>
          <p:nvSpPr>
            <p:cNvPr id="20489" name="Down Arrow 10"/>
            <p:cNvSpPr>
              <a:spLocks noChangeArrowheads="1"/>
            </p:cNvSpPr>
            <p:nvPr/>
          </p:nvSpPr>
          <p:spPr bwMode="auto">
            <a:xfrm flipH="1">
              <a:off x="1295400" y="1524000"/>
              <a:ext cx="182563" cy="533400"/>
            </a:xfrm>
            <a:prstGeom prst="downArrow">
              <a:avLst>
                <a:gd name="adj1" fmla="val 50000"/>
                <a:gd name="adj2" fmla="val 50089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90" name="Down Arrow 11"/>
          <p:cNvSpPr>
            <a:spLocks noChangeArrowheads="1"/>
          </p:cNvSpPr>
          <p:nvPr/>
        </p:nvSpPr>
        <p:spPr bwMode="auto">
          <a:xfrm flipH="1">
            <a:off x="1981200" y="5715000"/>
            <a:ext cx="152400" cy="152400"/>
          </a:xfrm>
          <a:prstGeom prst="downArrow">
            <a:avLst>
              <a:gd name="adj1" fmla="val 50000"/>
              <a:gd name="adj2" fmla="val 49991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3" name="TextBox 26"/>
          <p:cNvSpPr txBox="1">
            <a:spLocks noChangeArrowheads="1"/>
          </p:cNvSpPr>
          <p:nvPr/>
        </p:nvSpPr>
        <p:spPr bwMode="auto">
          <a:xfrm>
            <a:off x="7315200" y="5486400"/>
            <a:ext cx="609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 b="1"/>
              <a:t>NCSA</a:t>
            </a:r>
          </a:p>
        </p:txBody>
      </p:sp>
      <p:sp>
        <p:nvSpPr>
          <p:cNvPr id="20496" name="Rounded Rectangle 7"/>
          <p:cNvSpPr>
            <a:spLocks noChangeArrowheads="1"/>
          </p:cNvSpPr>
          <p:nvPr/>
        </p:nvSpPr>
        <p:spPr bwMode="auto">
          <a:xfrm>
            <a:off x="1371600" y="51816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 b="1" dirty="0"/>
              <a:t>Private </a:t>
            </a:r>
            <a:r>
              <a:rPr lang="en-US" sz="1000" b="1" dirty="0" smtClean="0"/>
              <a:t>Hydro </a:t>
            </a:r>
            <a:r>
              <a:rPr lang="en-US" sz="1000" b="1" dirty="0"/>
              <a:t>Server</a:t>
            </a:r>
          </a:p>
        </p:txBody>
      </p:sp>
      <p:sp>
        <p:nvSpPr>
          <p:cNvPr id="20497" name="Rounded Rectangle 8"/>
          <p:cNvSpPr>
            <a:spLocks noChangeArrowheads="1"/>
          </p:cNvSpPr>
          <p:nvPr/>
        </p:nvSpPr>
        <p:spPr bwMode="auto">
          <a:xfrm>
            <a:off x="5486400" y="5867400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 b="1"/>
              <a:t>External Users</a:t>
            </a:r>
          </a:p>
        </p:txBody>
      </p:sp>
      <p:sp>
        <p:nvSpPr>
          <p:cNvPr id="20498" name="Rounded Rectangle 8"/>
          <p:cNvSpPr>
            <a:spLocks noChangeArrowheads="1"/>
          </p:cNvSpPr>
          <p:nvPr/>
        </p:nvSpPr>
        <p:spPr bwMode="auto">
          <a:xfrm>
            <a:off x="1371600" y="58674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 b="1"/>
              <a:t>Internal Users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990600" y="2514600"/>
            <a:ext cx="2286000" cy="236220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 dirty="0">
                <a:ea typeface="Geneva" pitchFamily="34"/>
                <a:cs typeface="Geneva" pitchFamily="34"/>
              </a:rPr>
              <a:t>Yogo Toolkit</a:t>
            </a:r>
          </a:p>
        </p:txBody>
      </p:sp>
      <p:sp>
        <p:nvSpPr>
          <p:cNvPr id="20501" name="Down Arrow 11"/>
          <p:cNvSpPr>
            <a:spLocks noChangeArrowheads="1"/>
          </p:cNvSpPr>
          <p:nvPr/>
        </p:nvSpPr>
        <p:spPr bwMode="auto">
          <a:xfrm flipH="1">
            <a:off x="2209800" y="4724400"/>
            <a:ext cx="152400" cy="457200"/>
          </a:xfrm>
          <a:prstGeom prst="downArrow">
            <a:avLst>
              <a:gd name="adj1" fmla="val 50000"/>
              <a:gd name="adj2" fmla="val 49986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4" name="Left Bracket 29"/>
          <p:cNvSpPr>
            <a:spLocks/>
          </p:cNvSpPr>
          <p:nvPr/>
        </p:nvSpPr>
        <p:spPr bwMode="auto">
          <a:xfrm>
            <a:off x="1409700" y="3408866"/>
            <a:ext cx="76200" cy="457200"/>
          </a:xfrm>
          <a:prstGeom prst="leftBracket">
            <a:avLst>
              <a:gd name="adj" fmla="val 8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dirty="0"/>
              <a:t>Models</a:t>
            </a:r>
          </a:p>
          <a:p>
            <a:r>
              <a:rPr lang="en-US" sz="1200" dirty="0"/>
              <a:t>Data</a:t>
            </a:r>
          </a:p>
        </p:txBody>
      </p:sp>
      <p:sp>
        <p:nvSpPr>
          <p:cNvPr id="20506" name="Hexagon 25"/>
          <p:cNvSpPr>
            <a:spLocks noChangeArrowheads="1"/>
          </p:cNvSpPr>
          <p:nvPr/>
        </p:nvSpPr>
        <p:spPr bwMode="auto">
          <a:xfrm>
            <a:off x="1104900" y="3027866"/>
            <a:ext cx="990600" cy="381000"/>
          </a:xfrm>
          <a:prstGeom prst="hexagon">
            <a:avLst>
              <a:gd name="adj" fmla="val 25001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Projects</a:t>
            </a:r>
          </a:p>
        </p:txBody>
      </p:sp>
      <p:sp>
        <p:nvSpPr>
          <p:cNvPr id="20507" name="Rectangle 45"/>
          <p:cNvSpPr>
            <a:spLocks noChangeArrowheads="1"/>
          </p:cNvSpPr>
          <p:nvPr/>
        </p:nvSpPr>
        <p:spPr bwMode="auto">
          <a:xfrm>
            <a:off x="2340523" y="3674559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People</a:t>
            </a:r>
          </a:p>
        </p:txBody>
      </p:sp>
      <p:sp>
        <p:nvSpPr>
          <p:cNvPr id="20508" name="Rectangle 47"/>
          <p:cNvSpPr>
            <a:spLocks noChangeArrowheads="1"/>
          </p:cNvSpPr>
          <p:nvPr/>
        </p:nvSpPr>
        <p:spPr bwMode="auto">
          <a:xfrm>
            <a:off x="2102790" y="4038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 dirty="0"/>
              <a:t>Access Control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6200" y="4267200"/>
            <a:ext cx="1524000" cy="457200"/>
            <a:chOff x="76200" y="4267200"/>
            <a:chExt cx="1524000" cy="457200"/>
          </a:xfrm>
        </p:grpSpPr>
        <p:sp>
          <p:nvSpPr>
            <p:cNvPr id="20509" name="Rounded Rectangle 48"/>
            <p:cNvSpPr>
              <a:spLocks noChangeArrowheads="1"/>
            </p:cNvSpPr>
            <p:nvPr/>
          </p:nvSpPr>
          <p:spPr bwMode="auto">
            <a:xfrm>
              <a:off x="76200" y="4267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35000"/>
              </a:schemeClr>
            </a:solidFill>
            <a:ln w="9525">
              <a:solidFill>
                <a:schemeClr val="tx1">
                  <a:alpha val="35000"/>
                </a:schemeClr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dirty="0"/>
                <a:t>Legacy Data</a:t>
              </a:r>
            </a:p>
          </p:txBody>
        </p:sp>
        <p:sp>
          <p:nvSpPr>
            <p:cNvPr id="20510" name="Right Arrow 50"/>
            <p:cNvSpPr>
              <a:spLocks noChangeArrowheads="1"/>
            </p:cNvSpPr>
            <p:nvPr/>
          </p:nvSpPr>
          <p:spPr bwMode="auto">
            <a:xfrm>
              <a:off x="762000" y="4419600"/>
              <a:ext cx="838200" cy="169863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chemeClr val="accent1">
                <a:alpha val="35000"/>
              </a:schemeClr>
            </a:solidFill>
            <a:ln w="9525">
              <a:solidFill>
                <a:schemeClr val="tx1">
                  <a:alpha val="35000"/>
                </a:schemeClr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11" name="Rounded Rectangle 51"/>
          <p:cNvSpPr>
            <a:spLocks noChangeArrowheads="1"/>
          </p:cNvSpPr>
          <p:nvPr/>
        </p:nvSpPr>
        <p:spPr bwMode="auto">
          <a:xfrm>
            <a:off x="4267200" y="2057400"/>
            <a:ext cx="152400" cy="2971800"/>
          </a:xfrm>
          <a:prstGeom prst="roundRect">
            <a:avLst>
              <a:gd name="adj" fmla="val 16667"/>
            </a:avLst>
          </a:prstGeom>
          <a:solidFill>
            <a:srgbClr val="DF8F7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2" name="Line Callout 2 (Accent Bar) 52"/>
          <p:cNvSpPr>
            <a:spLocks/>
          </p:cNvSpPr>
          <p:nvPr/>
        </p:nvSpPr>
        <p:spPr bwMode="auto">
          <a:xfrm>
            <a:off x="4953000" y="1364074"/>
            <a:ext cx="1295400" cy="61712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227"/>
              <a:gd name="adj6" fmla="val -44126"/>
            </a:avLst>
          </a:prstGeom>
          <a:solidFill>
            <a:srgbClr val="DF8F7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 dirty="0"/>
              <a:t>RESTful Data Access </a:t>
            </a:r>
            <a:r>
              <a:rPr lang="en-US" sz="1000" dirty="0" smtClean="0"/>
              <a:t>API </a:t>
            </a:r>
          </a:p>
          <a:p>
            <a:r>
              <a:rPr lang="en-US" sz="1000" dirty="0" smtClean="0"/>
              <a:t>(XML, JSON, …)</a:t>
            </a:r>
            <a:endParaRPr lang="en-US" sz="10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4449497" y="2590800"/>
            <a:ext cx="990600" cy="531812"/>
            <a:chOff x="4419600" y="2135188"/>
            <a:chExt cx="990600" cy="531812"/>
          </a:xfrm>
        </p:grpSpPr>
        <p:sp>
          <p:nvSpPr>
            <p:cNvPr id="20519" name="Curved Right Arrow 22"/>
            <p:cNvSpPr>
              <a:spLocks noChangeArrowheads="1"/>
            </p:cNvSpPr>
            <p:nvPr/>
          </p:nvSpPr>
          <p:spPr bwMode="auto">
            <a:xfrm rot="5400000" flipH="1" flipV="1">
              <a:off x="4800600" y="2057400"/>
              <a:ext cx="228600" cy="990600"/>
            </a:xfrm>
            <a:prstGeom prst="curvedRightArrow">
              <a:avLst>
                <a:gd name="adj1" fmla="val 25017"/>
                <a:gd name="adj2" fmla="val 50014"/>
                <a:gd name="adj3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0" name="Curved Right Arrow 25"/>
            <p:cNvSpPr>
              <a:spLocks noChangeArrowheads="1"/>
            </p:cNvSpPr>
            <p:nvPr/>
          </p:nvSpPr>
          <p:spPr bwMode="auto">
            <a:xfrm rot="5245692">
              <a:off x="4799807" y="1759744"/>
              <a:ext cx="222250" cy="973137"/>
            </a:xfrm>
            <a:prstGeom prst="curvedRightArrow">
              <a:avLst>
                <a:gd name="adj1" fmla="val 24893"/>
                <a:gd name="adj2" fmla="val 49745"/>
                <a:gd name="adj3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16688" y="2590800"/>
            <a:ext cx="4798712" cy="3886200"/>
            <a:chOff x="4116688" y="2590800"/>
            <a:chExt cx="4798712" cy="3886200"/>
          </a:xfrm>
        </p:grpSpPr>
        <p:sp>
          <p:nvSpPr>
            <p:cNvPr id="65" name="Left-Right Arrow 64"/>
            <p:cNvSpPr/>
            <p:nvPr/>
          </p:nvSpPr>
          <p:spPr bwMode="auto">
            <a:xfrm>
              <a:off x="4878688" y="4876800"/>
              <a:ext cx="2207912" cy="228600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Geneva" pitchFamily="34"/>
                <a:cs typeface="Geneva" pitchFamily="34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116688" y="2590800"/>
              <a:ext cx="4798712" cy="3886200"/>
              <a:chOff x="4116688" y="2590800"/>
              <a:chExt cx="4798712" cy="38862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7086600" y="2590800"/>
                <a:ext cx="1828800" cy="28956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5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r>
                  <a:rPr lang="en-US" sz="1000" b="1" dirty="0" smtClean="0">
                    <a:ea typeface="Geneva" pitchFamily="34"/>
                    <a:cs typeface="Geneva" pitchFamily="34"/>
                  </a:rPr>
                  <a:t>Hydro </a:t>
                </a:r>
                <a:r>
                  <a:rPr lang="en-US" sz="1000" b="1" dirty="0">
                    <a:ea typeface="Geneva" pitchFamily="34"/>
                    <a:cs typeface="Geneva" pitchFamily="34"/>
                  </a:rPr>
                  <a:t>Desktop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>
                <a:off x="7162800" y="4343400"/>
                <a:ext cx="1143000" cy="9906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r>
                  <a:rPr lang="en-US" sz="1000" b="1" dirty="0">
                    <a:ea typeface="Geneva" pitchFamily="34"/>
                    <a:cs typeface="Geneva" pitchFamily="34"/>
                  </a:rPr>
                  <a:t>Tools with similar capabilities as existing tools</a:t>
                </a:r>
              </a:p>
            </p:txBody>
          </p:sp>
          <p:sp>
            <p:nvSpPr>
              <p:cNvPr id="55" name="Can 54"/>
              <p:cNvSpPr/>
              <p:nvPr/>
            </p:nvSpPr>
            <p:spPr bwMode="auto">
              <a:xfrm>
                <a:off x="8001000" y="3200400"/>
                <a:ext cx="838200" cy="685800"/>
              </a:xfrm>
              <a:prstGeom prst="can">
                <a:avLst>
                  <a:gd name="adj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r>
                  <a:rPr lang="en-US" sz="900" b="1"/>
                  <a:t>Local RDBMS</a:t>
                </a:r>
              </a:p>
              <a:p>
                <a:pPr>
                  <a:defRPr/>
                </a:pPr>
                <a:r>
                  <a:rPr lang="en-US" sz="900" b="1"/>
                  <a:t> (Like ODM)</a:t>
                </a:r>
              </a:p>
            </p:txBody>
          </p:sp>
          <p:sp>
            <p:nvSpPr>
              <p:cNvPr id="58" name="Left-Up Arrow 57"/>
              <p:cNvSpPr/>
              <p:nvPr/>
            </p:nvSpPr>
            <p:spPr bwMode="auto">
              <a:xfrm rot="10800000">
                <a:off x="7467600" y="3657600"/>
                <a:ext cx="533400" cy="698500"/>
              </a:xfrm>
              <a:prstGeom prst="leftUpArrow">
                <a:avLst>
                  <a:gd name="adj1" fmla="val 14286"/>
                  <a:gd name="adj2" fmla="val 25000"/>
                  <a:gd name="adj3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ea typeface="Geneva" pitchFamily="34"/>
                  <a:cs typeface="Geneva" pitchFamily="34"/>
                </a:endParaRPr>
              </a:p>
            </p:txBody>
          </p:sp>
          <p:sp>
            <p:nvSpPr>
              <p:cNvPr id="68" name="Left-Right Arrow 67"/>
              <p:cNvSpPr/>
              <p:nvPr/>
            </p:nvSpPr>
            <p:spPr bwMode="auto">
              <a:xfrm>
                <a:off x="4116688" y="6248400"/>
                <a:ext cx="304800" cy="228600"/>
              </a:xfrm>
              <a:prstGeom prst="left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ea typeface="Geneva" pitchFamily="34"/>
                  <a:cs typeface="Geneva" pitchFamily="34"/>
                </a:endParaRPr>
              </a:p>
            </p:txBody>
          </p:sp>
          <p:sp>
            <p:nvSpPr>
              <p:cNvPr id="69" name="Left-Right Arrow 68"/>
              <p:cNvSpPr/>
              <p:nvPr/>
            </p:nvSpPr>
            <p:spPr bwMode="auto">
              <a:xfrm>
                <a:off x="4192888" y="5105400"/>
                <a:ext cx="2893712" cy="228600"/>
              </a:xfrm>
              <a:prstGeom prst="leftRightArrow">
                <a:avLst/>
              </a:prstGeom>
              <a:solidFill>
                <a:schemeClr val="accent2">
                  <a:lumMod val="60000"/>
                  <a:lumOff val="40000"/>
                  <a:alpha val="49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ea typeface="Geneva" pitchFamily="34"/>
                  <a:cs typeface="Geneva" pitchFamily="34"/>
                </a:endParaRPr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181600" y="4859338"/>
                <a:ext cx="1752600" cy="246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b="1"/>
                  <a:t>Information Discovery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005560" y="1219200"/>
            <a:ext cx="1143000" cy="838200"/>
            <a:chOff x="838200" y="1219200"/>
            <a:chExt cx="1143000" cy="838200"/>
          </a:xfrm>
        </p:grpSpPr>
        <p:sp>
          <p:nvSpPr>
            <p:cNvPr id="60" name="Down Arrow 10"/>
            <p:cNvSpPr>
              <a:spLocks noChangeArrowheads="1"/>
            </p:cNvSpPr>
            <p:nvPr/>
          </p:nvSpPr>
          <p:spPr bwMode="auto">
            <a:xfrm flipH="1">
              <a:off x="1295400" y="1524000"/>
              <a:ext cx="182563" cy="533400"/>
            </a:xfrm>
            <a:prstGeom prst="downArrow">
              <a:avLst>
                <a:gd name="adj1" fmla="val 50000"/>
                <a:gd name="adj2" fmla="val 50089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ounded Rectangle 3"/>
            <p:cNvSpPr>
              <a:spLocks noChangeArrowheads="1"/>
            </p:cNvSpPr>
            <p:nvPr/>
          </p:nvSpPr>
          <p:spPr bwMode="auto">
            <a:xfrm>
              <a:off x="838200" y="1219200"/>
              <a:ext cx="1143000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b="1" dirty="0" smtClean="0"/>
                <a:t>Field Collected Data</a:t>
              </a:r>
            </a:p>
            <a:p>
              <a:endParaRPr lang="en-US" sz="10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169590" y="1219200"/>
            <a:ext cx="1143000" cy="838200"/>
            <a:chOff x="838200" y="1219200"/>
            <a:chExt cx="1143000" cy="838200"/>
          </a:xfrm>
        </p:grpSpPr>
        <p:sp>
          <p:nvSpPr>
            <p:cNvPr id="63" name="Down Arrow 10"/>
            <p:cNvSpPr>
              <a:spLocks noChangeArrowheads="1"/>
            </p:cNvSpPr>
            <p:nvPr/>
          </p:nvSpPr>
          <p:spPr bwMode="auto">
            <a:xfrm flipH="1">
              <a:off x="1295400" y="1524000"/>
              <a:ext cx="182563" cy="533400"/>
            </a:xfrm>
            <a:prstGeom prst="downArrow">
              <a:avLst>
                <a:gd name="adj1" fmla="val 50000"/>
                <a:gd name="adj2" fmla="val 50089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ounded Rectangle 3"/>
            <p:cNvSpPr>
              <a:spLocks noChangeArrowheads="1"/>
            </p:cNvSpPr>
            <p:nvPr/>
          </p:nvSpPr>
          <p:spPr bwMode="auto">
            <a:xfrm>
              <a:off x="838200" y="1219200"/>
              <a:ext cx="1143000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b="1" dirty="0" smtClean="0"/>
                <a:t>Lab Processed Data</a:t>
              </a:r>
            </a:p>
            <a:p>
              <a:endParaRPr lang="en-US" sz="10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369537" y="2590800"/>
            <a:ext cx="4564663" cy="4038600"/>
            <a:chOff x="2369537" y="2590800"/>
            <a:chExt cx="4564663" cy="4038600"/>
          </a:xfrm>
        </p:grpSpPr>
        <p:sp>
          <p:nvSpPr>
            <p:cNvPr id="57" name="Rounded Rectangle 25"/>
            <p:cNvSpPr>
              <a:spLocks noChangeArrowheads="1"/>
            </p:cNvSpPr>
            <p:nvPr/>
          </p:nvSpPr>
          <p:spPr bwMode="auto">
            <a:xfrm>
              <a:off x="4421488" y="3276600"/>
              <a:ext cx="457200" cy="33528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270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000" b="1" dirty="0"/>
                <a:t>WEB Services - </a:t>
              </a:r>
              <a:r>
                <a:rPr lang="en-US" sz="1200" b="1" dirty="0" err="1"/>
                <a:t>WaterML</a:t>
              </a:r>
              <a:endParaRPr lang="en-US" sz="1200" b="1" dirty="0"/>
            </a:p>
            <a:p>
              <a:pPr>
                <a:defRPr/>
              </a:pPr>
              <a:endParaRPr lang="en-US" sz="1000" b="1" dirty="0"/>
            </a:p>
            <a:p>
              <a:pPr>
                <a:defRPr/>
              </a:pPr>
              <a:endParaRPr lang="en-US" sz="1000" b="1" dirty="0"/>
            </a:p>
            <a:p>
              <a:pPr>
                <a:defRPr/>
              </a:pPr>
              <a:endParaRPr lang="en-US" sz="1000" b="1" dirty="0"/>
            </a:p>
            <a:p>
              <a:pPr>
                <a:defRPr/>
              </a:pPr>
              <a:endParaRPr lang="en-US" sz="1000" b="1" dirty="0"/>
            </a:p>
            <a:p>
              <a:pPr>
                <a:defRPr/>
              </a:pPr>
              <a:endParaRPr lang="en-US" sz="1000" b="1" dirty="0"/>
            </a:p>
          </p:txBody>
        </p:sp>
        <p:sp>
          <p:nvSpPr>
            <p:cNvPr id="20495" name="Rounded Rectangle 7"/>
            <p:cNvSpPr>
              <a:spLocks noChangeArrowheads="1"/>
            </p:cNvSpPr>
            <p:nvPr/>
          </p:nvSpPr>
          <p:spPr bwMode="auto">
            <a:xfrm>
              <a:off x="2821288" y="5181600"/>
              <a:ext cx="1371600" cy="5334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b="1" dirty="0"/>
                <a:t>Public </a:t>
              </a:r>
              <a:r>
                <a:rPr lang="en-US" sz="1000" b="1" dirty="0" smtClean="0"/>
                <a:t>Hydro </a:t>
              </a:r>
              <a:r>
                <a:rPr lang="en-US" sz="1000" b="1" dirty="0"/>
                <a:t>Server</a:t>
              </a:r>
            </a:p>
          </p:txBody>
        </p:sp>
        <p:sp>
          <p:nvSpPr>
            <p:cNvPr id="20502" name="Down Arrow 11"/>
            <p:cNvSpPr>
              <a:spLocks noChangeArrowheads="1"/>
            </p:cNvSpPr>
            <p:nvPr/>
          </p:nvSpPr>
          <p:spPr bwMode="auto">
            <a:xfrm rot="18000000" flipH="1">
              <a:off x="2748949" y="4430553"/>
              <a:ext cx="168275" cy="927100"/>
            </a:xfrm>
            <a:prstGeom prst="downArrow">
              <a:avLst>
                <a:gd name="adj1" fmla="val 50000"/>
                <a:gd name="adj2" fmla="val 49789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3" name="Rounded Rectangle 35"/>
            <p:cNvSpPr>
              <a:spLocks noChangeArrowheads="1"/>
            </p:cNvSpPr>
            <p:nvPr/>
          </p:nvSpPr>
          <p:spPr bwMode="auto">
            <a:xfrm>
              <a:off x="4267200" y="41910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b="1" dirty="0" err="1"/>
                <a:t>HydroLink</a:t>
              </a:r>
              <a:r>
                <a:rPr lang="en-US" sz="1000" b="1" dirty="0"/>
                <a:t> (</a:t>
              </a:r>
              <a:r>
                <a:rPr lang="en-US" sz="1000" b="1" dirty="0" err="1"/>
                <a:t>OpenMI</a:t>
              </a:r>
              <a:r>
                <a:rPr lang="en-US" sz="1000" b="1" dirty="0"/>
                <a:t>)</a:t>
              </a:r>
            </a:p>
          </p:txBody>
        </p:sp>
        <p:sp>
          <p:nvSpPr>
            <p:cNvPr id="20514" name="Rounded Rectangle 30"/>
            <p:cNvSpPr>
              <a:spLocks noChangeArrowheads="1"/>
            </p:cNvSpPr>
            <p:nvPr/>
          </p:nvSpPr>
          <p:spPr bwMode="auto">
            <a:xfrm>
              <a:off x="3126088" y="5867400"/>
              <a:ext cx="990600" cy="6858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b="1"/>
                <a:t>HIS Central Catalog &amp;</a:t>
              </a:r>
            </a:p>
            <a:p>
              <a:r>
                <a:rPr lang="en-US" sz="1000" b="1"/>
                <a:t>Ontology</a:t>
              </a:r>
            </a:p>
          </p:txBody>
        </p:sp>
        <p:sp>
          <p:nvSpPr>
            <p:cNvPr id="20515" name="Right Arrow 14"/>
            <p:cNvSpPr>
              <a:spLocks noChangeArrowheads="1"/>
            </p:cNvSpPr>
            <p:nvPr/>
          </p:nvSpPr>
          <p:spPr bwMode="auto">
            <a:xfrm>
              <a:off x="4192888" y="5334000"/>
              <a:ext cx="228600" cy="152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6" name="Right Arrow 14"/>
            <p:cNvSpPr>
              <a:spLocks noChangeArrowheads="1"/>
            </p:cNvSpPr>
            <p:nvPr/>
          </p:nvSpPr>
          <p:spPr bwMode="auto">
            <a:xfrm>
              <a:off x="4116688" y="6096000"/>
              <a:ext cx="304800" cy="152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7" name="Right Arrow 14"/>
            <p:cNvSpPr>
              <a:spLocks noChangeArrowheads="1"/>
            </p:cNvSpPr>
            <p:nvPr/>
          </p:nvSpPr>
          <p:spPr bwMode="auto">
            <a:xfrm>
              <a:off x="5181600" y="4419600"/>
              <a:ext cx="304800" cy="152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8" name="Up Arrow 31"/>
            <p:cNvSpPr>
              <a:spLocks noChangeArrowheads="1"/>
            </p:cNvSpPr>
            <p:nvPr/>
          </p:nvSpPr>
          <p:spPr bwMode="auto">
            <a:xfrm flipH="1" flipV="1">
              <a:off x="3659488" y="5715000"/>
              <a:ext cx="152400" cy="1524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1" name="Rounded Rectangle 32"/>
            <p:cNvSpPr>
              <a:spLocks noChangeArrowheads="1"/>
            </p:cNvSpPr>
            <p:nvPr/>
          </p:nvSpPr>
          <p:spPr bwMode="auto">
            <a:xfrm>
              <a:off x="5562600" y="3581400"/>
              <a:ext cx="990600" cy="3048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b="1"/>
                <a:t>HydroExcel</a:t>
              </a:r>
            </a:p>
          </p:txBody>
        </p:sp>
        <p:sp>
          <p:nvSpPr>
            <p:cNvPr id="20522" name="Rounded Rectangle 33"/>
            <p:cNvSpPr>
              <a:spLocks noChangeArrowheads="1"/>
            </p:cNvSpPr>
            <p:nvPr/>
          </p:nvSpPr>
          <p:spPr bwMode="auto">
            <a:xfrm>
              <a:off x="6248400" y="2590800"/>
              <a:ext cx="685800" cy="3810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b="1" dirty="0" err="1"/>
                <a:t>Matlab</a:t>
              </a:r>
              <a:r>
                <a:rPr lang="en-US" sz="1000" b="1" dirty="0"/>
                <a:t> Tools</a:t>
              </a:r>
            </a:p>
          </p:txBody>
        </p:sp>
        <p:sp>
          <p:nvSpPr>
            <p:cNvPr id="20523" name="Rounded Rectangle 34"/>
            <p:cNvSpPr>
              <a:spLocks noChangeArrowheads="1"/>
            </p:cNvSpPr>
            <p:nvPr/>
          </p:nvSpPr>
          <p:spPr bwMode="auto">
            <a:xfrm>
              <a:off x="6019800" y="3886200"/>
              <a:ext cx="914400" cy="2286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b="1"/>
                <a:t>GIS Tools</a:t>
              </a:r>
            </a:p>
          </p:txBody>
        </p:sp>
        <p:sp>
          <p:nvSpPr>
            <p:cNvPr id="20524" name="Rounded Rectangle 39"/>
            <p:cNvSpPr>
              <a:spLocks noChangeArrowheads="1"/>
            </p:cNvSpPr>
            <p:nvPr/>
          </p:nvSpPr>
          <p:spPr bwMode="auto">
            <a:xfrm>
              <a:off x="5561656" y="2971800"/>
              <a:ext cx="914400" cy="3048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b="1" dirty="0" err="1"/>
                <a:t>HydroSeek</a:t>
              </a:r>
              <a:endParaRPr lang="en-US" sz="1000" b="1" dirty="0"/>
            </a:p>
          </p:txBody>
        </p:sp>
        <p:sp>
          <p:nvSpPr>
            <p:cNvPr id="20525" name="Rounded Rectangle 40"/>
            <p:cNvSpPr>
              <a:spLocks noChangeArrowheads="1"/>
            </p:cNvSpPr>
            <p:nvPr/>
          </p:nvSpPr>
          <p:spPr bwMode="auto">
            <a:xfrm>
              <a:off x="5867400" y="3276600"/>
              <a:ext cx="1066800" cy="3048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000" b="1"/>
                <a:t>HydroObjects</a:t>
              </a:r>
            </a:p>
          </p:txBody>
        </p:sp>
        <p:sp>
          <p:nvSpPr>
            <p:cNvPr id="70" name="Left-Right Arrow 69"/>
            <p:cNvSpPr/>
            <p:nvPr/>
          </p:nvSpPr>
          <p:spPr bwMode="auto">
            <a:xfrm>
              <a:off x="4878688" y="3581400"/>
              <a:ext cx="682968" cy="228600"/>
            </a:xfrm>
            <a:prstGeom prst="leftRightArrow">
              <a:avLst/>
            </a:prstGeom>
            <a:solidFill>
              <a:srgbClr val="92D050">
                <a:alpha val="38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Geneva" pitchFamily="34"/>
                <a:cs typeface="Geneva" pitchFamily="34"/>
              </a:endParaRPr>
            </a:p>
          </p:txBody>
        </p:sp>
        <p:sp>
          <p:nvSpPr>
            <p:cNvPr id="72" name="Left-Right Arrow 71"/>
            <p:cNvSpPr/>
            <p:nvPr/>
          </p:nvSpPr>
          <p:spPr bwMode="auto">
            <a:xfrm>
              <a:off x="4879632" y="3924300"/>
              <a:ext cx="1140168" cy="190500"/>
            </a:xfrm>
            <a:prstGeom prst="leftRightArrow">
              <a:avLst/>
            </a:prstGeom>
            <a:solidFill>
              <a:srgbClr val="92D050">
                <a:alpha val="38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Geneva" pitchFamily="34"/>
                <a:cs typeface="Geneva" pitchFamily="34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696865" y="4267200"/>
            <a:ext cx="2816681" cy="1554053"/>
            <a:chOff x="2696865" y="4267200"/>
            <a:chExt cx="2816681" cy="1554053"/>
          </a:xfrm>
        </p:grpSpPr>
        <p:grpSp>
          <p:nvGrpSpPr>
            <p:cNvPr id="82" name="Group 81"/>
            <p:cNvGrpSpPr/>
            <p:nvPr/>
          </p:nvGrpSpPr>
          <p:grpSpPr>
            <a:xfrm>
              <a:off x="2743200" y="4267200"/>
              <a:ext cx="2743200" cy="1295400"/>
              <a:chOff x="2743200" y="4267200"/>
              <a:chExt cx="2743200" cy="1295400"/>
            </a:xfrm>
          </p:grpSpPr>
          <p:sp>
            <p:nvSpPr>
              <p:cNvPr id="78" name="Left-Right Arrow 77"/>
              <p:cNvSpPr/>
              <p:nvPr/>
            </p:nvSpPr>
            <p:spPr bwMode="auto">
              <a:xfrm>
                <a:off x="2743200" y="5334000"/>
                <a:ext cx="2743200" cy="228600"/>
              </a:xfrm>
              <a:prstGeom prst="leftRightArrow">
                <a:avLst/>
              </a:prstGeom>
              <a:solidFill>
                <a:srgbClr val="4F81BD">
                  <a:alpha val="33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ea typeface="Geneva" pitchFamily="34"/>
                  <a:cs typeface="Geneva" pitchFamily="34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4461965" y="4267200"/>
                <a:ext cx="996247" cy="531812"/>
                <a:chOff x="4497233" y="2135188"/>
                <a:chExt cx="996247" cy="531812"/>
              </a:xfrm>
            </p:grpSpPr>
            <p:sp>
              <p:nvSpPr>
                <p:cNvPr id="80" name="Curved Right Arrow 22"/>
                <p:cNvSpPr>
                  <a:spLocks noChangeArrowheads="1"/>
                </p:cNvSpPr>
                <p:nvPr/>
              </p:nvSpPr>
              <p:spPr bwMode="auto">
                <a:xfrm rot="5400000" flipH="1" flipV="1">
                  <a:off x="4883880" y="2057400"/>
                  <a:ext cx="228600" cy="990600"/>
                </a:xfrm>
                <a:prstGeom prst="curvedRightArrow">
                  <a:avLst>
                    <a:gd name="adj1" fmla="val 25017"/>
                    <a:gd name="adj2" fmla="val 50014"/>
                    <a:gd name="adj3" fmla="val 25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Curved Right Arrow 25"/>
                <p:cNvSpPr>
                  <a:spLocks noChangeArrowheads="1"/>
                </p:cNvSpPr>
                <p:nvPr/>
              </p:nvSpPr>
              <p:spPr bwMode="auto">
                <a:xfrm rot="5245692">
                  <a:off x="4872677" y="1759744"/>
                  <a:ext cx="222250" cy="973137"/>
                </a:xfrm>
                <a:prstGeom prst="curvedRightArrow">
                  <a:avLst>
                    <a:gd name="adj1" fmla="val 24893"/>
                    <a:gd name="adj2" fmla="val 49745"/>
                    <a:gd name="adj3" fmla="val 25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3" name="Left-Right Arrow 82"/>
            <p:cNvSpPr/>
            <p:nvPr/>
          </p:nvSpPr>
          <p:spPr bwMode="auto">
            <a:xfrm rot="741161">
              <a:off x="2696865" y="5608745"/>
              <a:ext cx="2816681" cy="212508"/>
            </a:xfrm>
            <a:prstGeom prst="leftRightArrow">
              <a:avLst/>
            </a:prstGeom>
            <a:solidFill>
              <a:srgbClr val="4F81BD">
                <a:alpha val="33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Geneva" pitchFamily="34"/>
                <a:cs typeface="Geneva" pitchFamily="34"/>
              </a:endParaRPr>
            </a:p>
          </p:txBody>
        </p:sp>
      </p:grpSp>
      <p:sp>
        <p:nvSpPr>
          <p:cNvPr id="67" name="Rectangle 47"/>
          <p:cNvSpPr>
            <a:spLocks noChangeArrowheads="1"/>
          </p:cNvSpPr>
          <p:nvPr/>
        </p:nvSpPr>
        <p:spPr bwMode="auto">
          <a:xfrm>
            <a:off x="1600200" y="44021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 dirty="0" smtClean="0"/>
              <a:t>External Data Mapper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VOEIS</a:t>
            </a:r>
            <a:r>
              <a:rPr lang="en-US" baseline="0" dirty="0" smtClean="0"/>
              <a:t> Data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three major components in VOEIS:</a:t>
            </a:r>
          </a:p>
          <a:p>
            <a:pPr lvl="1"/>
            <a:r>
              <a:rPr lang="en-US" dirty="0" smtClean="0"/>
              <a:t>Access Controls</a:t>
            </a:r>
          </a:p>
          <a:p>
            <a:pPr lvl="1"/>
            <a:r>
              <a:rPr lang="en-US" dirty="0" smtClean="0"/>
              <a:t>Managed Data</a:t>
            </a:r>
          </a:p>
          <a:p>
            <a:pPr lvl="2"/>
            <a:r>
              <a:rPr lang="en-US" dirty="0" smtClean="0"/>
              <a:t>Three basic types, plus support for creating new types on the fly</a:t>
            </a:r>
          </a:p>
          <a:p>
            <a:pPr lvl="1"/>
            <a:r>
              <a:rPr lang="en-US" dirty="0" smtClean="0"/>
              <a:t>Organizational Structure</a:t>
            </a:r>
          </a:p>
          <a:p>
            <a:pPr lvl="2"/>
            <a:r>
              <a:rPr lang="en-US" dirty="0" smtClean="0"/>
              <a:t>Temporal</a:t>
            </a:r>
          </a:p>
          <a:p>
            <a:pPr lvl="2"/>
            <a:r>
              <a:rPr lang="en-US" dirty="0" smtClean="0"/>
              <a:t>Spatial</a:t>
            </a:r>
          </a:p>
          <a:p>
            <a:pPr lvl="2"/>
            <a:r>
              <a:rPr lang="en-US" dirty="0" smtClean="0"/>
              <a:t>Project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0817" r="-1081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" name="Content Placeholder 5" descr="voe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180" y="0"/>
            <a:ext cx="1784820" cy="1650530"/>
          </a:xfrm>
          <a:prstGeom prst="rect">
            <a:avLst/>
          </a:prstGeom>
          <a:ln w="12700">
            <a:noFill/>
            <a:rou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359180" y="289756"/>
            <a:ext cx="899462" cy="103472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 bwMode="auto">
          <a:xfrm rot="10800000">
            <a:off x="6947762" y="1088167"/>
            <a:ext cx="411418" cy="893033"/>
          </a:xfrm>
          <a:prstGeom prst="bentUpArrow">
            <a:avLst/>
          </a:prstGeom>
          <a:solidFill>
            <a:srgbClr val="5381FF">
              <a:alpha val="7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eneva" charset="0"/>
              <a:cs typeface="Genev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VOEIS</a:t>
            </a:r>
            <a:r>
              <a:rPr lang="en-US" baseline="0" dirty="0" smtClean="0"/>
              <a:t>: External Data Mapping</a:t>
            </a:r>
            <a:endParaRPr lang="en-US" dirty="0"/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10817" r="-1081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Content Placeholder 5" descr="ODM1.1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4528" b="-3452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778500" y="1600200"/>
            <a:ext cx="178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CUAHSI ODM 1.1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2621" y="5880100"/>
            <a:ext cx="465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can be mapped for automatic and periodic </a:t>
            </a:r>
          </a:p>
          <a:p>
            <a:r>
              <a:rPr lang="en-US" dirty="0" smtClean="0"/>
              <a:t>import, export or synchronization.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498600" y="3086100"/>
            <a:ext cx="4826000" cy="673100"/>
          </a:xfrm>
          <a:custGeom>
            <a:avLst/>
            <a:gdLst>
              <a:gd name="connsiteX0" fmla="*/ 0 w 4826000"/>
              <a:gd name="connsiteY0" fmla="*/ 0 h 673100"/>
              <a:gd name="connsiteX1" fmla="*/ 165100 w 4826000"/>
              <a:gd name="connsiteY1" fmla="*/ 25400 h 673100"/>
              <a:gd name="connsiteX2" fmla="*/ 711200 w 4826000"/>
              <a:gd name="connsiteY2" fmla="*/ 190500 h 673100"/>
              <a:gd name="connsiteX3" fmla="*/ 876300 w 4826000"/>
              <a:gd name="connsiteY3" fmla="*/ 266700 h 673100"/>
              <a:gd name="connsiteX4" fmla="*/ 1028700 w 4826000"/>
              <a:gd name="connsiteY4" fmla="*/ 342900 h 673100"/>
              <a:gd name="connsiteX5" fmla="*/ 1079500 w 4826000"/>
              <a:gd name="connsiteY5" fmla="*/ 355600 h 673100"/>
              <a:gd name="connsiteX6" fmla="*/ 1130300 w 4826000"/>
              <a:gd name="connsiteY6" fmla="*/ 381000 h 673100"/>
              <a:gd name="connsiteX7" fmla="*/ 1193800 w 4826000"/>
              <a:gd name="connsiteY7" fmla="*/ 393700 h 673100"/>
              <a:gd name="connsiteX8" fmla="*/ 1524000 w 4826000"/>
              <a:gd name="connsiteY8" fmla="*/ 431800 h 673100"/>
              <a:gd name="connsiteX9" fmla="*/ 1574800 w 4826000"/>
              <a:gd name="connsiteY9" fmla="*/ 444500 h 673100"/>
              <a:gd name="connsiteX10" fmla="*/ 1651000 w 4826000"/>
              <a:gd name="connsiteY10" fmla="*/ 469900 h 673100"/>
              <a:gd name="connsiteX11" fmla="*/ 1727200 w 4826000"/>
              <a:gd name="connsiteY11" fmla="*/ 482600 h 673100"/>
              <a:gd name="connsiteX12" fmla="*/ 1790700 w 4826000"/>
              <a:gd name="connsiteY12" fmla="*/ 495300 h 673100"/>
              <a:gd name="connsiteX13" fmla="*/ 1943100 w 4826000"/>
              <a:gd name="connsiteY13" fmla="*/ 520700 h 673100"/>
              <a:gd name="connsiteX14" fmla="*/ 2019300 w 4826000"/>
              <a:gd name="connsiteY14" fmla="*/ 533400 h 673100"/>
              <a:gd name="connsiteX15" fmla="*/ 2476500 w 4826000"/>
              <a:gd name="connsiteY15" fmla="*/ 558800 h 673100"/>
              <a:gd name="connsiteX16" fmla="*/ 2870200 w 4826000"/>
              <a:gd name="connsiteY16" fmla="*/ 584200 h 673100"/>
              <a:gd name="connsiteX17" fmla="*/ 3073400 w 4826000"/>
              <a:gd name="connsiteY17" fmla="*/ 609600 h 673100"/>
              <a:gd name="connsiteX18" fmla="*/ 3302000 w 4826000"/>
              <a:gd name="connsiteY18" fmla="*/ 647700 h 673100"/>
              <a:gd name="connsiteX19" fmla="*/ 3898900 w 4826000"/>
              <a:gd name="connsiteY19" fmla="*/ 673100 h 673100"/>
              <a:gd name="connsiteX20" fmla="*/ 4254500 w 4826000"/>
              <a:gd name="connsiteY20" fmla="*/ 647700 h 673100"/>
              <a:gd name="connsiteX21" fmla="*/ 4305300 w 4826000"/>
              <a:gd name="connsiteY21" fmla="*/ 635000 h 673100"/>
              <a:gd name="connsiteX22" fmla="*/ 4635500 w 4826000"/>
              <a:gd name="connsiteY22" fmla="*/ 622300 h 673100"/>
              <a:gd name="connsiteX23" fmla="*/ 4800600 w 4826000"/>
              <a:gd name="connsiteY23" fmla="*/ 596900 h 673100"/>
              <a:gd name="connsiteX24" fmla="*/ 4826000 w 4826000"/>
              <a:gd name="connsiteY24" fmla="*/ 5715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26000" h="673100">
                <a:moveTo>
                  <a:pt x="0" y="0"/>
                </a:moveTo>
                <a:lnTo>
                  <a:pt x="165100" y="25400"/>
                </a:lnTo>
                <a:cubicBezTo>
                  <a:pt x="345849" y="56835"/>
                  <a:pt x="560341" y="115071"/>
                  <a:pt x="711200" y="190500"/>
                </a:cubicBezTo>
                <a:cubicBezTo>
                  <a:pt x="989889" y="329844"/>
                  <a:pt x="564152" y="118840"/>
                  <a:pt x="876300" y="266700"/>
                </a:cubicBezTo>
                <a:cubicBezTo>
                  <a:pt x="927629" y="291014"/>
                  <a:pt x="973600" y="329125"/>
                  <a:pt x="1028700" y="342900"/>
                </a:cubicBezTo>
                <a:cubicBezTo>
                  <a:pt x="1045633" y="347133"/>
                  <a:pt x="1063157" y="349471"/>
                  <a:pt x="1079500" y="355600"/>
                </a:cubicBezTo>
                <a:cubicBezTo>
                  <a:pt x="1097227" y="362247"/>
                  <a:pt x="1112339" y="375013"/>
                  <a:pt x="1130300" y="381000"/>
                </a:cubicBezTo>
                <a:cubicBezTo>
                  <a:pt x="1150778" y="387826"/>
                  <a:pt x="1172431" y="390647"/>
                  <a:pt x="1193800" y="393700"/>
                </a:cubicBezTo>
                <a:cubicBezTo>
                  <a:pt x="1336959" y="414151"/>
                  <a:pt x="1392811" y="418681"/>
                  <a:pt x="1524000" y="431800"/>
                </a:cubicBezTo>
                <a:cubicBezTo>
                  <a:pt x="1540933" y="436033"/>
                  <a:pt x="1558082" y="439484"/>
                  <a:pt x="1574800" y="444500"/>
                </a:cubicBezTo>
                <a:cubicBezTo>
                  <a:pt x="1600445" y="452193"/>
                  <a:pt x="1625025" y="463406"/>
                  <a:pt x="1651000" y="469900"/>
                </a:cubicBezTo>
                <a:cubicBezTo>
                  <a:pt x="1675982" y="476145"/>
                  <a:pt x="1701865" y="477994"/>
                  <a:pt x="1727200" y="482600"/>
                </a:cubicBezTo>
                <a:cubicBezTo>
                  <a:pt x="1748438" y="486461"/>
                  <a:pt x="1769443" y="491549"/>
                  <a:pt x="1790700" y="495300"/>
                </a:cubicBezTo>
                <a:lnTo>
                  <a:pt x="1943100" y="520700"/>
                </a:lnTo>
                <a:cubicBezTo>
                  <a:pt x="1968500" y="524933"/>
                  <a:pt x="1993574" y="532281"/>
                  <a:pt x="2019300" y="533400"/>
                </a:cubicBezTo>
                <a:cubicBezTo>
                  <a:pt x="2530406" y="555622"/>
                  <a:pt x="2121425" y="534590"/>
                  <a:pt x="2476500" y="558800"/>
                </a:cubicBezTo>
                <a:cubicBezTo>
                  <a:pt x="2607702" y="567746"/>
                  <a:pt x="2739709" y="567889"/>
                  <a:pt x="2870200" y="584200"/>
                </a:cubicBezTo>
                <a:cubicBezTo>
                  <a:pt x="2937933" y="592667"/>
                  <a:pt x="3005866" y="599669"/>
                  <a:pt x="3073400" y="609600"/>
                </a:cubicBezTo>
                <a:cubicBezTo>
                  <a:pt x="3149829" y="620840"/>
                  <a:pt x="3224976" y="641775"/>
                  <a:pt x="3302000" y="647700"/>
                </a:cubicBezTo>
                <a:cubicBezTo>
                  <a:pt x="3610671" y="671444"/>
                  <a:pt x="3411928" y="658777"/>
                  <a:pt x="3898900" y="673100"/>
                </a:cubicBezTo>
                <a:cubicBezTo>
                  <a:pt x="4017433" y="664633"/>
                  <a:pt x="4136183" y="658792"/>
                  <a:pt x="4254500" y="647700"/>
                </a:cubicBezTo>
                <a:cubicBezTo>
                  <a:pt x="4271878" y="646071"/>
                  <a:pt x="4287884" y="636161"/>
                  <a:pt x="4305300" y="635000"/>
                </a:cubicBezTo>
                <a:cubicBezTo>
                  <a:pt x="4415204" y="627673"/>
                  <a:pt x="4525433" y="626533"/>
                  <a:pt x="4635500" y="622300"/>
                </a:cubicBezTo>
                <a:cubicBezTo>
                  <a:pt x="4642917" y="621476"/>
                  <a:pt x="4769175" y="612612"/>
                  <a:pt x="4800600" y="596900"/>
                </a:cubicBezTo>
                <a:cubicBezTo>
                  <a:pt x="4811310" y="591545"/>
                  <a:pt x="4817533" y="579967"/>
                  <a:pt x="4826000" y="571500"/>
                </a:cubicBezTo>
              </a:path>
            </a:pathLst>
          </a:cu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89200" y="2654224"/>
            <a:ext cx="3060700" cy="2984576"/>
          </a:xfrm>
          <a:custGeom>
            <a:avLst/>
            <a:gdLst>
              <a:gd name="connsiteX0" fmla="*/ 0 w 3060700"/>
              <a:gd name="connsiteY0" fmla="*/ 2844876 h 2984576"/>
              <a:gd name="connsiteX1" fmla="*/ 114300 w 3060700"/>
              <a:gd name="connsiteY1" fmla="*/ 2895676 h 2984576"/>
              <a:gd name="connsiteX2" fmla="*/ 203200 w 3060700"/>
              <a:gd name="connsiteY2" fmla="*/ 2933776 h 2984576"/>
              <a:gd name="connsiteX3" fmla="*/ 279400 w 3060700"/>
              <a:gd name="connsiteY3" fmla="*/ 2971876 h 2984576"/>
              <a:gd name="connsiteX4" fmla="*/ 393700 w 3060700"/>
              <a:gd name="connsiteY4" fmla="*/ 2984576 h 2984576"/>
              <a:gd name="connsiteX5" fmla="*/ 1028700 w 3060700"/>
              <a:gd name="connsiteY5" fmla="*/ 2959176 h 2984576"/>
              <a:gd name="connsiteX6" fmla="*/ 1104900 w 3060700"/>
              <a:gd name="connsiteY6" fmla="*/ 2933776 h 2984576"/>
              <a:gd name="connsiteX7" fmla="*/ 1181100 w 3060700"/>
              <a:gd name="connsiteY7" fmla="*/ 2921076 h 2984576"/>
              <a:gd name="connsiteX8" fmla="*/ 1231900 w 3060700"/>
              <a:gd name="connsiteY8" fmla="*/ 2908376 h 2984576"/>
              <a:gd name="connsiteX9" fmla="*/ 1358900 w 3060700"/>
              <a:gd name="connsiteY9" fmla="*/ 2882976 h 2984576"/>
              <a:gd name="connsiteX10" fmla="*/ 1422400 w 3060700"/>
              <a:gd name="connsiteY10" fmla="*/ 2870276 h 2984576"/>
              <a:gd name="connsiteX11" fmla="*/ 1549400 w 3060700"/>
              <a:gd name="connsiteY11" fmla="*/ 2806776 h 2984576"/>
              <a:gd name="connsiteX12" fmla="*/ 1866900 w 3060700"/>
              <a:gd name="connsiteY12" fmla="*/ 2616276 h 2984576"/>
              <a:gd name="connsiteX13" fmla="*/ 1968500 w 3060700"/>
              <a:gd name="connsiteY13" fmla="*/ 2540076 h 2984576"/>
              <a:gd name="connsiteX14" fmla="*/ 2019300 w 3060700"/>
              <a:gd name="connsiteY14" fmla="*/ 2501976 h 2984576"/>
              <a:gd name="connsiteX15" fmla="*/ 2108200 w 3060700"/>
              <a:gd name="connsiteY15" fmla="*/ 2413076 h 2984576"/>
              <a:gd name="connsiteX16" fmla="*/ 2133600 w 3060700"/>
              <a:gd name="connsiteY16" fmla="*/ 2362276 h 2984576"/>
              <a:gd name="connsiteX17" fmla="*/ 2209800 w 3060700"/>
              <a:gd name="connsiteY17" fmla="*/ 2286076 h 2984576"/>
              <a:gd name="connsiteX18" fmla="*/ 2260600 w 3060700"/>
              <a:gd name="connsiteY18" fmla="*/ 2171776 h 2984576"/>
              <a:gd name="connsiteX19" fmla="*/ 2298700 w 3060700"/>
              <a:gd name="connsiteY19" fmla="*/ 2044776 h 2984576"/>
              <a:gd name="connsiteX20" fmla="*/ 2324100 w 3060700"/>
              <a:gd name="connsiteY20" fmla="*/ 1803476 h 2984576"/>
              <a:gd name="connsiteX21" fmla="*/ 2336800 w 3060700"/>
              <a:gd name="connsiteY21" fmla="*/ 1727276 h 2984576"/>
              <a:gd name="connsiteX22" fmla="*/ 2362200 w 3060700"/>
              <a:gd name="connsiteY22" fmla="*/ 1536776 h 2984576"/>
              <a:gd name="connsiteX23" fmla="*/ 2400300 w 3060700"/>
              <a:gd name="connsiteY23" fmla="*/ 1409776 h 2984576"/>
              <a:gd name="connsiteX24" fmla="*/ 2413000 w 3060700"/>
              <a:gd name="connsiteY24" fmla="*/ 1257376 h 2984576"/>
              <a:gd name="connsiteX25" fmla="*/ 2425700 w 3060700"/>
              <a:gd name="connsiteY25" fmla="*/ 1219276 h 2984576"/>
              <a:gd name="connsiteX26" fmla="*/ 2438400 w 3060700"/>
              <a:gd name="connsiteY26" fmla="*/ 1168476 h 2984576"/>
              <a:gd name="connsiteX27" fmla="*/ 2451100 w 3060700"/>
              <a:gd name="connsiteY27" fmla="*/ 1130376 h 2984576"/>
              <a:gd name="connsiteX28" fmla="*/ 2489200 w 3060700"/>
              <a:gd name="connsiteY28" fmla="*/ 876376 h 2984576"/>
              <a:gd name="connsiteX29" fmla="*/ 2501900 w 3060700"/>
              <a:gd name="connsiteY29" fmla="*/ 838276 h 2984576"/>
              <a:gd name="connsiteX30" fmla="*/ 2540000 w 3060700"/>
              <a:gd name="connsiteY30" fmla="*/ 660476 h 2984576"/>
              <a:gd name="connsiteX31" fmla="*/ 2565400 w 3060700"/>
              <a:gd name="connsiteY31" fmla="*/ 584276 h 2984576"/>
              <a:gd name="connsiteX32" fmla="*/ 2590800 w 3060700"/>
              <a:gd name="connsiteY32" fmla="*/ 546176 h 2984576"/>
              <a:gd name="connsiteX33" fmla="*/ 2628900 w 3060700"/>
              <a:gd name="connsiteY33" fmla="*/ 444576 h 2984576"/>
              <a:gd name="connsiteX34" fmla="*/ 2654300 w 3060700"/>
              <a:gd name="connsiteY34" fmla="*/ 368376 h 2984576"/>
              <a:gd name="connsiteX35" fmla="*/ 2679700 w 3060700"/>
              <a:gd name="connsiteY35" fmla="*/ 304876 h 2984576"/>
              <a:gd name="connsiteX36" fmla="*/ 2730500 w 3060700"/>
              <a:gd name="connsiteY36" fmla="*/ 177876 h 2984576"/>
              <a:gd name="connsiteX37" fmla="*/ 2755900 w 3060700"/>
              <a:gd name="connsiteY37" fmla="*/ 114376 h 2984576"/>
              <a:gd name="connsiteX38" fmla="*/ 2819400 w 3060700"/>
              <a:gd name="connsiteY38" fmla="*/ 38176 h 2984576"/>
              <a:gd name="connsiteX39" fmla="*/ 2933700 w 3060700"/>
              <a:gd name="connsiteY39" fmla="*/ 76 h 2984576"/>
              <a:gd name="connsiteX40" fmla="*/ 3009900 w 3060700"/>
              <a:gd name="connsiteY40" fmla="*/ 12776 h 2984576"/>
              <a:gd name="connsiteX41" fmla="*/ 3022600 w 3060700"/>
              <a:gd name="connsiteY41" fmla="*/ 50876 h 2984576"/>
              <a:gd name="connsiteX42" fmla="*/ 3048000 w 3060700"/>
              <a:gd name="connsiteY42" fmla="*/ 152476 h 2984576"/>
              <a:gd name="connsiteX43" fmla="*/ 3060700 w 3060700"/>
              <a:gd name="connsiteY43" fmla="*/ 215976 h 298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060700" h="2984576">
                <a:moveTo>
                  <a:pt x="0" y="2844876"/>
                </a:moveTo>
                <a:cubicBezTo>
                  <a:pt x="96941" y="2869111"/>
                  <a:pt x="4446" y="2840749"/>
                  <a:pt x="114300" y="2895676"/>
                </a:cubicBezTo>
                <a:cubicBezTo>
                  <a:pt x="143136" y="2910094"/>
                  <a:pt x="173927" y="2920266"/>
                  <a:pt x="203200" y="2933776"/>
                </a:cubicBezTo>
                <a:cubicBezTo>
                  <a:pt x="228984" y="2945676"/>
                  <a:pt x="251961" y="2964559"/>
                  <a:pt x="279400" y="2971876"/>
                </a:cubicBezTo>
                <a:cubicBezTo>
                  <a:pt x="316440" y="2981753"/>
                  <a:pt x="355600" y="2980343"/>
                  <a:pt x="393700" y="2984576"/>
                </a:cubicBezTo>
                <a:cubicBezTo>
                  <a:pt x="605367" y="2976109"/>
                  <a:pt x="817402" y="2974269"/>
                  <a:pt x="1028700" y="2959176"/>
                </a:cubicBezTo>
                <a:cubicBezTo>
                  <a:pt x="1055406" y="2957268"/>
                  <a:pt x="1078925" y="2940270"/>
                  <a:pt x="1104900" y="2933776"/>
                </a:cubicBezTo>
                <a:cubicBezTo>
                  <a:pt x="1129882" y="2927531"/>
                  <a:pt x="1155850" y="2926126"/>
                  <a:pt x="1181100" y="2921076"/>
                </a:cubicBezTo>
                <a:cubicBezTo>
                  <a:pt x="1198216" y="2917653"/>
                  <a:pt x="1214833" y="2912033"/>
                  <a:pt x="1231900" y="2908376"/>
                </a:cubicBezTo>
                <a:cubicBezTo>
                  <a:pt x="1274113" y="2899330"/>
                  <a:pt x="1316567" y="2891443"/>
                  <a:pt x="1358900" y="2882976"/>
                </a:cubicBezTo>
                <a:lnTo>
                  <a:pt x="1422400" y="2870276"/>
                </a:lnTo>
                <a:cubicBezTo>
                  <a:pt x="1665859" y="2724201"/>
                  <a:pt x="1314835" y="2930232"/>
                  <a:pt x="1549400" y="2806776"/>
                </a:cubicBezTo>
                <a:cubicBezTo>
                  <a:pt x="1605649" y="2777171"/>
                  <a:pt x="1806649" y="2661464"/>
                  <a:pt x="1866900" y="2616276"/>
                </a:cubicBezTo>
                <a:lnTo>
                  <a:pt x="1968500" y="2540076"/>
                </a:lnTo>
                <a:cubicBezTo>
                  <a:pt x="1985433" y="2527376"/>
                  <a:pt x="2006600" y="2518909"/>
                  <a:pt x="2019300" y="2501976"/>
                </a:cubicBezTo>
                <a:cubicBezTo>
                  <a:pt x="2070100" y="2434243"/>
                  <a:pt x="2040467" y="2463876"/>
                  <a:pt x="2108200" y="2413076"/>
                </a:cubicBezTo>
                <a:cubicBezTo>
                  <a:pt x="2116667" y="2396143"/>
                  <a:pt x="2121773" y="2377059"/>
                  <a:pt x="2133600" y="2362276"/>
                </a:cubicBezTo>
                <a:cubicBezTo>
                  <a:pt x="2156040" y="2334226"/>
                  <a:pt x="2193736" y="2318205"/>
                  <a:pt x="2209800" y="2286076"/>
                </a:cubicBezTo>
                <a:cubicBezTo>
                  <a:pt x="2228562" y="2248551"/>
                  <a:pt x="2248438" y="2212315"/>
                  <a:pt x="2260600" y="2171776"/>
                </a:cubicBezTo>
                <a:cubicBezTo>
                  <a:pt x="2312113" y="2000067"/>
                  <a:pt x="2229014" y="2218990"/>
                  <a:pt x="2298700" y="2044776"/>
                </a:cubicBezTo>
                <a:cubicBezTo>
                  <a:pt x="2331985" y="1811779"/>
                  <a:pt x="2286135" y="2145159"/>
                  <a:pt x="2324100" y="1803476"/>
                </a:cubicBezTo>
                <a:cubicBezTo>
                  <a:pt x="2326944" y="1777883"/>
                  <a:pt x="2333397" y="1752800"/>
                  <a:pt x="2336800" y="1727276"/>
                </a:cubicBezTo>
                <a:cubicBezTo>
                  <a:pt x="2350354" y="1625617"/>
                  <a:pt x="2344534" y="1625106"/>
                  <a:pt x="2362200" y="1536776"/>
                </a:cubicBezTo>
                <a:cubicBezTo>
                  <a:pt x="2371797" y="1488792"/>
                  <a:pt x="2384101" y="1458372"/>
                  <a:pt x="2400300" y="1409776"/>
                </a:cubicBezTo>
                <a:cubicBezTo>
                  <a:pt x="2404533" y="1358976"/>
                  <a:pt x="2406263" y="1307905"/>
                  <a:pt x="2413000" y="1257376"/>
                </a:cubicBezTo>
                <a:cubicBezTo>
                  <a:pt x="2414769" y="1244106"/>
                  <a:pt x="2422022" y="1232148"/>
                  <a:pt x="2425700" y="1219276"/>
                </a:cubicBezTo>
                <a:cubicBezTo>
                  <a:pt x="2430495" y="1202493"/>
                  <a:pt x="2433605" y="1185259"/>
                  <a:pt x="2438400" y="1168476"/>
                </a:cubicBezTo>
                <a:cubicBezTo>
                  <a:pt x="2442078" y="1155604"/>
                  <a:pt x="2448196" y="1143444"/>
                  <a:pt x="2451100" y="1130376"/>
                </a:cubicBezTo>
                <a:cubicBezTo>
                  <a:pt x="2462875" y="1077391"/>
                  <a:pt x="2485193" y="888397"/>
                  <a:pt x="2489200" y="876376"/>
                </a:cubicBezTo>
                <a:cubicBezTo>
                  <a:pt x="2493433" y="863676"/>
                  <a:pt x="2498890" y="851320"/>
                  <a:pt x="2501900" y="838276"/>
                </a:cubicBezTo>
                <a:cubicBezTo>
                  <a:pt x="2511732" y="795672"/>
                  <a:pt x="2524508" y="712117"/>
                  <a:pt x="2540000" y="660476"/>
                </a:cubicBezTo>
                <a:cubicBezTo>
                  <a:pt x="2547693" y="634831"/>
                  <a:pt x="2554526" y="608742"/>
                  <a:pt x="2565400" y="584276"/>
                </a:cubicBezTo>
                <a:cubicBezTo>
                  <a:pt x="2571599" y="570328"/>
                  <a:pt x="2582333" y="558876"/>
                  <a:pt x="2590800" y="546176"/>
                </a:cubicBezTo>
                <a:cubicBezTo>
                  <a:pt x="2618296" y="436190"/>
                  <a:pt x="2584625" y="555262"/>
                  <a:pt x="2628900" y="444576"/>
                </a:cubicBezTo>
                <a:cubicBezTo>
                  <a:pt x="2638844" y="419717"/>
                  <a:pt x="2645150" y="393538"/>
                  <a:pt x="2654300" y="368376"/>
                </a:cubicBezTo>
                <a:cubicBezTo>
                  <a:pt x="2662091" y="346951"/>
                  <a:pt x="2671909" y="326301"/>
                  <a:pt x="2679700" y="304876"/>
                </a:cubicBezTo>
                <a:cubicBezTo>
                  <a:pt x="2753207" y="102731"/>
                  <a:pt x="2663343" y="328980"/>
                  <a:pt x="2730500" y="177876"/>
                </a:cubicBezTo>
                <a:cubicBezTo>
                  <a:pt x="2739759" y="157044"/>
                  <a:pt x="2745705" y="134766"/>
                  <a:pt x="2755900" y="114376"/>
                </a:cubicBezTo>
                <a:cubicBezTo>
                  <a:pt x="2767071" y="92033"/>
                  <a:pt x="2798973" y="50943"/>
                  <a:pt x="2819400" y="38176"/>
                </a:cubicBezTo>
                <a:cubicBezTo>
                  <a:pt x="2851282" y="18249"/>
                  <a:pt x="2897399" y="9151"/>
                  <a:pt x="2933700" y="76"/>
                </a:cubicBezTo>
                <a:cubicBezTo>
                  <a:pt x="2959100" y="4309"/>
                  <a:pt x="2987542" y="0"/>
                  <a:pt x="3009900" y="12776"/>
                </a:cubicBezTo>
                <a:cubicBezTo>
                  <a:pt x="3021523" y="19418"/>
                  <a:pt x="3019078" y="37961"/>
                  <a:pt x="3022600" y="50876"/>
                </a:cubicBezTo>
                <a:cubicBezTo>
                  <a:pt x="3031785" y="84555"/>
                  <a:pt x="3041154" y="118245"/>
                  <a:pt x="3048000" y="152476"/>
                </a:cubicBezTo>
                <a:lnTo>
                  <a:pt x="3060700" y="215976"/>
                </a:lnTo>
              </a:path>
            </a:pathLst>
          </a:custGeom>
          <a:ln>
            <a:solidFill>
              <a:srgbClr val="000000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86871" y="1969532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3860800" y="2286000"/>
            <a:ext cx="2946999" cy="3581400"/>
          </a:xfrm>
          <a:custGeom>
            <a:avLst/>
            <a:gdLst>
              <a:gd name="connsiteX0" fmla="*/ 0 w 2946999"/>
              <a:gd name="connsiteY0" fmla="*/ 3175000 h 3581400"/>
              <a:gd name="connsiteX1" fmla="*/ 317500 w 2946999"/>
              <a:gd name="connsiteY1" fmla="*/ 3200400 h 3581400"/>
              <a:gd name="connsiteX2" fmla="*/ 863600 w 2946999"/>
              <a:gd name="connsiteY2" fmla="*/ 3378200 h 3581400"/>
              <a:gd name="connsiteX3" fmla="*/ 1016000 w 2946999"/>
              <a:gd name="connsiteY3" fmla="*/ 3429000 h 3581400"/>
              <a:gd name="connsiteX4" fmla="*/ 1397000 w 2946999"/>
              <a:gd name="connsiteY4" fmla="*/ 3556000 h 3581400"/>
              <a:gd name="connsiteX5" fmla="*/ 1549400 w 2946999"/>
              <a:gd name="connsiteY5" fmla="*/ 3581400 h 3581400"/>
              <a:gd name="connsiteX6" fmla="*/ 1917700 w 2946999"/>
              <a:gd name="connsiteY6" fmla="*/ 3568700 h 3581400"/>
              <a:gd name="connsiteX7" fmla="*/ 1981200 w 2946999"/>
              <a:gd name="connsiteY7" fmla="*/ 3556000 h 3581400"/>
              <a:gd name="connsiteX8" fmla="*/ 2120900 w 2946999"/>
              <a:gd name="connsiteY8" fmla="*/ 3543300 h 3581400"/>
              <a:gd name="connsiteX9" fmla="*/ 2197100 w 2946999"/>
              <a:gd name="connsiteY9" fmla="*/ 3530600 h 3581400"/>
              <a:gd name="connsiteX10" fmla="*/ 2349500 w 2946999"/>
              <a:gd name="connsiteY10" fmla="*/ 3505200 h 3581400"/>
              <a:gd name="connsiteX11" fmla="*/ 2413000 w 2946999"/>
              <a:gd name="connsiteY11" fmla="*/ 3479800 h 3581400"/>
              <a:gd name="connsiteX12" fmla="*/ 2489200 w 2946999"/>
              <a:gd name="connsiteY12" fmla="*/ 3454400 h 3581400"/>
              <a:gd name="connsiteX13" fmla="*/ 2552700 w 2946999"/>
              <a:gd name="connsiteY13" fmla="*/ 3416300 h 3581400"/>
              <a:gd name="connsiteX14" fmla="*/ 2628900 w 2946999"/>
              <a:gd name="connsiteY14" fmla="*/ 3390900 h 3581400"/>
              <a:gd name="connsiteX15" fmla="*/ 2870200 w 2946999"/>
              <a:gd name="connsiteY15" fmla="*/ 3276600 h 3581400"/>
              <a:gd name="connsiteX16" fmla="*/ 2921000 w 2946999"/>
              <a:gd name="connsiteY16" fmla="*/ 3225800 h 3581400"/>
              <a:gd name="connsiteX17" fmla="*/ 2946400 w 2946999"/>
              <a:gd name="connsiteY17" fmla="*/ 2997200 h 3581400"/>
              <a:gd name="connsiteX18" fmla="*/ 2933700 w 2946999"/>
              <a:gd name="connsiteY18" fmla="*/ 2387600 h 3581400"/>
              <a:gd name="connsiteX19" fmla="*/ 2895600 w 2946999"/>
              <a:gd name="connsiteY19" fmla="*/ 2222500 h 3581400"/>
              <a:gd name="connsiteX20" fmla="*/ 2870200 w 2946999"/>
              <a:gd name="connsiteY20" fmla="*/ 2095500 h 3581400"/>
              <a:gd name="connsiteX21" fmla="*/ 2844800 w 2946999"/>
              <a:gd name="connsiteY21" fmla="*/ 1917700 h 3581400"/>
              <a:gd name="connsiteX22" fmla="*/ 2832100 w 2946999"/>
              <a:gd name="connsiteY22" fmla="*/ 1854200 h 3581400"/>
              <a:gd name="connsiteX23" fmla="*/ 2819400 w 2946999"/>
              <a:gd name="connsiteY23" fmla="*/ 1765300 h 3581400"/>
              <a:gd name="connsiteX24" fmla="*/ 2781300 w 2946999"/>
              <a:gd name="connsiteY24" fmla="*/ 1625600 h 3581400"/>
              <a:gd name="connsiteX25" fmla="*/ 2755900 w 2946999"/>
              <a:gd name="connsiteY25" fmla="*/ 1511300 h 3581400"/>
              <a:gd name="connsiteX26" fmla="*/ 2717800 w 2946999"/>
              <a:gd name="connsiteY26" fmla="*/ 1422400 h 3581400"/>
              <a:gd name="connsiteX27" fmla="*/ 2641600 w 2946999"/>
              <a:gd name="connsiteY27" fmla="*/ 1206500 h 3581400"/>
              <a:gd name="connsiteX28" fmla="*/ 2603500 w 2946999"/>
              <a:gd name="connsiteY28" fmla="*/ 1104900 h 3581400"/>
              <a:gd name="connsiteX29" fmla="*/ 2590800 w 2946999"/>
              <a:gd name="connsiteY29" fmla="*/ 1054100 h 3581400"/>
              <a:gd name="connsiteX30" fmla="*/ 2565400 w 2946999"/>
              <a:gd name="connsiteY30" fmla="*/ 1003300 h 3581400"/>
              <a:gd name="connsiteX31" fmla="*/ 2552700 w 2946999"/>
              <a:gd name="connsiteY31" fmla="*/ 965200 h 3581400"/>
              <a:gd name="connsiteX32" fmla="*/ 2527300 w 2946999"/>
              <a:gd name="connsiteY32" fmla="*/ 901700 h 3581400"/>
              <a:gd name="connsiteX33" fmla="*/ 2476500 w 2946999"/>
              <a:gd name="connsiteY33" fmla="*/ 800100 h 3581400"/>
              <a:gd name="connsiteX34" fmla="*/ 2451100 w 2946999"/>
              <a:gd name="connsiteY34" fmla="*/ 749300 h 3581400"/>
              <a:gd name="connsiteX35" fmla="*/ 2413000 w 2946999"/>
              <a:gd name="connsiteY35" fmla="*/ 685800 h 3581400"/>
              <a:gd name="connsiteX36" fmla="*/ 2362200 w 2946999"/>
              <a:gd name="connsiteY36" fmla="*/ 584200 h 3581400"/>
              <a:gd name="connsiteX37" fmla="*/ 2324100 w 2946999"/>
              <a:gd name="connsiteY37" fmla="*/ 520700 h 3581400"/>
              <a:gd name="connsiteX38" fmla="*/ 2298700 w 2946999"/>
              <a:gd name="connsiteY38" fmla="*/ 469900 h 3581400"/>
              <a:gd name="connsiteX39" fmla="*/ 2209800 w 2946999"/>
              <a:gd name="connsiteY39" fmla="*/ 406400 h 3581400"/>
              <a:gd name="connsiteX40" fmla="*/ 2159000 w 2946999"/>
              <a:gd name="connsiteY40" fmla="*/ 368300 h 3581400"/>
              <a:gd name="connsiteX41" fmla="*/ 2133600 w 2946999"/>
              <a:gd name="connsiteY41" fmla="*/ 330200 h 3581400"/>
              <a:gd name="connsiteX42" fmla="*/ 2095500 w 2946999"/>
              <a:gd name="connsiteY42" fmla="*/ 292100 h 3581400"/>
              <a:gd name="connsiteX43" fmla="*/ 2057400 w 2946999"/>
              <a:gd name="connsiteY43" fmla="*/ 241300 h 3581400"/>
              <a:gd name="connsiteX44" fmla="*/ 2019300 w 2946999"/>
              <a:gd name="connsiteY44" fmla="*/ 203200 h 3581400"/>
              <a:gd name="connsiteX45" fmla="*/ 1930400 w 2946999"/>
              <a:gd name="connsiteY45" fmla="*/ 88900 h 3581400"/>
              <a:gd name="connsiteX46" fmla="*/ 1917700 w 2946999"/>
              <a:gd name="connsiteY46" fmla="*/ 38100 h 3581400"/>
              <a:gd name="connsiteX47" fmla="*/ 1854200 w 2946999"/>
              <a:gd name="connsiteY47" fmla="*/ 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46999" h="3581400">
                <a:moveTo>
                  <a:pt x="0" y="3175000"/>
                </a:moveTo>
                <a:cubicBezTo>
                  <a:pt x="105833" y="3183467"/>
                  <a:pt x="214151" y="3176083"/>
                  <a:pt x="317500" y="3200400"/>
                </a:cubicBezTo>
                <a:cubicBezTo>
                  <a:pt x="503849" y="3244247"/>
                  <a:pt x="681657" y="3318655"/>
                  <a:pt x="863600" y="3378200"/>
                </a:cubicBezTo>
                <a:cubicBezTo>
                  <a:pt x="914492" y="3394855"/>
                  <a:pt x="966093" y="3409592"/>
                  <a:pt x="1016000" y="3429000"/>
                </a:cubicBezTo>
                <a:cubicBezTo>
                  <a:pt x="1209911" y="3504410"/>
                  <a:pt x="1218755" y="3518866"/>
                  <a:pt x="1397000" y="3556000"/>
                </a:cubicBezTo>
                <a:cubicBezTo>
                  <a:pt x="1447418" y="3566504"/>
                  <a:pt x="1549400" y="3581400"/>
                  <a:pt x="1549400" y="3581400"/>
                </a:cubicBezTo>
                <a:cubicBezTo>
                  <a:pt x="1672167" y="3577167"/>
                  <a:pt x="1795072" y="3575913"/>
                  <a:pt x="1917700" y="3568700"/>
                </a:cubicBezTo>
                <a:cubicBezTo>
                  <a:pt x="1939249" y="3567432"/>
                  <a:pt x="1959781" y="3558677"/>
                  <a:pt x="1981200" y="3556000"/>
                </a:cubicBezTo>
                <a:cubicBezTo>
                  <a:pt x="2027598" y="3550200"/>
                  <a:pt x="2074462" y="3548763"/>
                  <a:pt x="2120900" y="3543300"/>
                </a:cubicBezTo>
                <a:cubicBezTo>
                  <a:pt x="2146474" y="3540291"/>
                  <a:pt x="2171608" y="3534242"/>
                  <a:pt x="2197100" y="3530600"/>
                </a:cubicBezTo>
                <a:cubicBezTo>
                  <a:pt x="2255384" y="3522274"/>
                  <a:pt x="2296598" y="3522834"/>
                  <a:pt x="2349500" y="3505200"/>
                </a:cubicBezTo>
                <a:cubicBezTo>
                  <a:pt x="2371127" y="3497991"/>
                  <a:pt x="2391575" y="3487591"/>
                  <a:pt x="2413000" y="3479800"/>
                </a:cubicBezTo>
                <a:cubicBezTo>
                  <a:pt x="2438162" y="3470650"/>
                  <a:pt x="2464826" y="3465479"/>
                  <a:pt x="2489200" y="3454400"/>
                </a:cubicBezTo>
                <a:cubicBezTo>
                  <a:pt x="2511672" y="3444186"/>
                  <a:pt x="2530228" y="3426514"/>
                  <a:pt x="2552700" y="3416300"/>
                </a:cubicBezTo>
                <a:cubicBezTo>
                  <a:pt x="2577074" y="3405221"/>
                  <a:pt x="2604041" y="3400844"/>
                  <a:pt x="2628900" y="3390900"/>
                </a:cubicBezTo>
                <a:cubicBezTo>
                  <a:pt x="2668199" y="3375180"/>
                  <a:pt x="2813115" y="3320999"/>
                  <a:pt x="2870200" y="3276600"/>
                </a:cubicBezTo>
                <a:cubicBezTo>
                  <a:pt x="2889103" y="3261898"/>
                  <a:pt x="2904067" y="3242733"/>
                  <a:pt x="2921000" y="3225800"/>
                </a:cubicBezTo>
                <a:cubicBezTo>
                  <a:pt x="2944015" y="3133741"/>
                  <a:pt x="2946400" y="3136636"/>
                  <a:pt x="2946400" y="2997200"/>
                </a:cubicBezTo>
                <a:cubicBezTo>
                  <a:pt x="2946400" y="2793956"/>
                  <a:pt x="2946999" y="2590409"/>
                  <a:pt x="2933700" y="2387600"/>
                </a:cubicBezTo>
                <a:cubicBezTo>
                  <a:pt x="2930004" y="2331241"/>
                  <a:pt x="2907598" y="2277691"/>
                  <a:pt x="2895600" y="2222500"/>
                </a:cubicBezTo>
                <a:cubicBezTo>
                  <a:pt x="2886429" y="2180314"/>
                  <a:pt x="2878156" y="2137932"/>
                  <a:pt x="2870200" y="2095500"/>
                </a:cubicBezTo>
                <a:cubicBezTo>
                  <a:pt x="2846935" y="1971418"/>
                  <a:pt x="2867261" y="2063693"/>
                  <a:pt x="2844800" y="1917700"/>
                </a:cubicBezTo>
                <a:cubicBezTo>
                  <a:pt x="2841518" y="1896365"/>
                  <a:pt x="2835649" y="1875492"/>
                  <a:pt x="2832100" y="1854200"/>
                </a:cubicBezTo>
                <a:cubicBezTo>
                  <a:pt x="2827179" y="1824673"/>
                  <a:pt x="2825894" y="1794521"/>
                  <a:pt x="2819400" y="1765300"/>
                </a:cubicBezTo>
                <a:cubicBezTo>
                  <a:pt x="2808929" y="1718182"/>
                  <a:pt x="2793007" y="1672426"/>
                  <a:pt x="2781300" y="1625600"/>
                </a:cubicBezTo>
                <a:cubicBezTo>
                  <a:pt x="2771834" y="1587736"/>
                  <a:pt x="2767541" y="1548553"/>
                  <a:pt x="2755900" y="1511300"/>
                </a:cubicBezTo>
                <a:cubicBezTo>
                  <a:pt x="2746284" y="1480527"/>
                  <a:pt x="2727509" y="1453144"/>
                  <a:pt x="2717800" y="1422400"/>
                </a:cubicBezTo>
                <a:cubicBezTo>
                  <a:pt x="2649220" y="1205232"/>
                  <a:pt x="2718187" y="1334145"/>
                  <a:pt x="2641600" y="1206500"/>
                </a:cubicBezTo>
                <a:cubicBezTo>
                  <a:pt x="2609001" y="1076105"/>
                  <a:pt x="2653309" y="1237724"/>
                  <a:pt x="2603500" y="1104900"/>
                </a:cubicBezTo>
                <a:cubicBezTo>
                  <a:pt x="2597371" y="1088557"/>
                  <a:pt x="2596929" y="1070443"/>
                  <a:pt x="2590800" y="1054100"/>
                </a:cubicBezTo>
                <a:cubicBezTo>
                  <a:pt x="2584153" y="1036373"/>
                  <a:pt x="2572858" y="1020701"/>
                  <a:pt x="2565400" y="1003300"/>
                </a:cubicBezTo>
                <a:cubicBezTo>
                  <a:pt x="2560127" y="990995"/>
                  <a:pt x="2557400" y="977735"/>
                  <a:pt x="2552700" y="965200"/>
                </a:cubicBezTo>
                <a:cubicBezTo>
                  <a:pt x="2544695" y="943854"/>
                  <a:pt x="2536853" y="922399"/>
                  <a:pt x="2527300" y="901700"/>
                </a:cubicBezTo>
                <a:cubicBezTo>
                  <a:pt x="2511433" y="867321"/>
                  <a:pt x="2493433" y="833967"/>
                  <a:pt x="2476500" y="800100"/>
                </a:cubicBezTo>
                <a:cubicBezTo>
                  <a:pt x="2468033" y="783167"/>
                  <a:pt x="2460840" y="765534"/>
                  <a:pt x="2451100" y="749300"/>
                </a:cubicBezTo>
                <a:cubicBezTo>
                  <a:pt x="2438400" y="728133"/>
                  <a:pt x="2424703" y="707534"/>
                  <a:pt x="2413000" y="685800"/>
                </a:cubicBezTo>
                <a:cubicBezTo>
                  <a:pt x="2395049" y="652462"/>
                  <a:pt x="2381681" y="616668"/>
                  <a:pt x="2362200" y="584200"/>
                </a:cubicBezTo>
                <a:cubicBezTo>
                  <a:pt x="2349500" y="563033"/>
                  <a:pt x="2336088" y="542278"/>
                  <a:pt x="2324100" y="520700"/>
                </a:cubicBezTo>
                <a:cubicBezTo>
                  <a:pt x="2314906" y="504150"/>
                  <a:pt x="2309704" y="485306"/>
                  <a:pt x="2298700" y="469900"/>
                </a:cubicBezTo>
                <a:cubicBezTo>
                  <a:pt x="2263556" y="420698"/>
                  <a:pt x="2259438" y="437423"/>
                  <a:pt x="2209800" y="406400"/>
                </a:cubicBezTo>
                <a:cubicBezTo>
                  <a:pt x="2191851" y="395182"/>
                  <a:pt x="2173967" y="383267"/>
                  <a:pt x="2159000" y="368300"/>
                </a:cubicBezTo>
                <a:cubicBezTo>
                  <a:pt x="2148207" y="357507"/>
                  <a:pt x="2143371" y="341926"/>
                  <a:pt x="2133600" y="330200"/>
                </a:cubicBezTo>
                <a:cubicBezTo>
                  <a:pt x="2122102" y="316402"/>
                  <a:pt x="2107189" y="305737"/>
                  <a:pt x="2095500" y="292100"/>
                </a:cubicBezTo>
                <a:cubicBezTo>
                  <a:pt x="2081725" y="276029"/>
                  <a:pt x="2071175" y="257371"/>
                  <a:pt x="2057400" y="241300"/>
                </a:cubicBezTo>
                <a:cubicBezTo>
                  <a:pt x="2045711" y="227663"/>
                  <a:pt x="2030327" y="217377"/>
                  <a:pt x="2019300" y="203200"/>
                </a:cubicBezTo>
                <a:cubicBezTo>
                  <a:pt x="1912965" y="66484"/>
                  <a:pt x="2016898" y="175398"/>
                  <a:pt x="1930400" y="88900"/>
                </a:cubicBezTo>
                <a:cubicBezTo>
                  <a:pt x="1926167" y="71967"/>
                  <a:pt x="1927382" y="52623"/>
                  <a:pt x="1917700" y="38100"/>
                </a:cubicBezTo>
                <a:cubicBezTo>
                  <a:pt x="1910037" y="26606"/>
                  <a:pt x="1869491" y="7646"/>
                  <a:pt x="1854200" y="0"/>
                </a:cubicBezTo>
              </a:path>
            </a:pathLst>
          </a:custGeom>
          <a:ln>
            <a:solidFill>
              <a:srgbClr val="000000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714500" y="1778000"/>
            <a:ext cx="5959293" cy="1143000"/>
          </a:xfrm>
          <a:custGeom>
            <a:avLst/>
            <a:gdLst>
              <a:gd name="connsiteX0" fmla="*/ 0 w 5959293"/>
              <a:gd name="connsiteY0" fmla="*/ 304800 h 1143000"/>
              <a:gd name="connsiteX1" fmla="*/ 88900 w 5959293"/>
              <a:gd name="connsiteY1" fmla="*/ 292100 h 1143000"/>
              <a:gd name="connsiteX2" fmla="*/ 292100 w 5959293"/>
              <a:gd name="connsiteY2" fmla="*/ 215900 h 1143000"/>
              <a:gd name="connsiteX3" fmla="*/ 381000 w 5959293"/>
              <a:gd name="connsiteY3" fmla="*/ 203200 h 1143000"/>
              <a:gd name="connsiteX4" fmla="*/ 558800 w 5959293"/>
              <a:gd name="connsiteY4" fmla="*/ 152400 h 1143000"/>
              <a:gd name="connsiteX5" fmla="*/ 635000 w 5959293"/>
              <a:gd name="connsiteY5" fmla="*/ 127000 h 1143000"/>
              <a:gd name="connsiteX6" fmla="*/ 723900 w 5959293"/>
              <a:gd name="connsiteY6" fmla="*/ 114300 h 1143000"/>
              <a:gd name="connsiteX7" fmla="*/ 800100 w 5959293"/>
              <a:gd name="connsiteY7" fmla="*/ 88900 h 1143000"/>
              <a:gd name="connsiteX8" fmla="*/ 977900 w 5959293"/>
              <a:gd name="connsiteY8" fmla="*/ 63500 h 1143000"/>
              <a:gd name="connsiteX9" fmla="*/ 1168400 w 5959293"/>
              <a:gd name="connsiteY9" fmla="*/ 25400 h 1143000"/>
              <a:gd name="connsiteX10" fmla="*/ 1371600 w 5959293"/>
              <a:gd name="connsiteY10" fmla="*/ 0 h 1143000"/>
              <a:gd name="connsiteX11" fmla="*/ 3086100 w 5959293"/>
              <a:gd name="connsiteY11" fmla="*/ 12700 h 1143000"/>
              <a:gd name="connsiteX12" fmla="*/ 3492500 w 5959293"/>
              <a:gd name="connsiteY12" fmla="*/ 38100 h 1143000"/>
              <a:gd name="connsiteX13" fmla="*/ 3708400 w 5959293"/>
              <a:gd name="connsiteY13" fmla="*/ 76200 h 1143000"/>
              <a:gd name="connsiteX14" fmla="*/ 3810000 w 5959293"/>
              <a:gd name="connsiteY14" fmla="*/ 101600 h 1143000"/>
              <a:gd name="connsiteX15" fmla="*/ 3975100 w 5959293"/>
              <a:gd name="connsiteY15" fmla="*/ 114300 h 1143000"/>
              <a:gd name="connsiteX16" fmla="*/ 4089400 w 5959293"/>
              <a:gd name="connsiteY16" fmla="*/ 127000 h 1143000"/>
              <a:gd name="connsiteX17" fmla="*/ 4254500 w 5959293"/>
              <a:gd name="connsiteY17" fmla="*/ 139700 h 1143000"/>
              <a:gd name="connsiteX18" fmla="*/ 4330700 w 5959293"/>
              <a:gd name="connsiteY18" fmla="*/ 152400 h 1143000"/>
              <a:gd name="connsiteX19" fmla="*/ 4597400 w 5959293"/>
              <a:gd name="connsiteY19" fmla="*/ 190500 h 1143000"/>
              <a:gd name="connsiteX20" fmla="*/ 4749800 w 5959293"/>
              <a:gd name="connsiteY20" fmla="*/ 254000 h 1143000"/>
              <a:gd name="connsiteX21" fmla="*/ 4787900 w 5959293"/>
              <a:gd name="connsiteY21" fmla="*/ 279400 h 1143000"/>
              <a:gd name="connsiteX22" fmla="*/ 4889500 w 5959293"/>
              <a:gd name="connsiteY22" fmla="*/ 330200 h 1143000"/>
              <a:gd name="connsiteX23" fmla="*/ 4927600 w 5959293"/>
              <a:gd name="connsiteY23" fmla="*/ 355600 h 1143000"/>
              <a:gd name="connsiteX24" fmla="*/ 5105400 w 5959293"/>
              <a:gd name="connsiteY24" fmla="*/ 419100 h 1143000"/>
              <a:gd name="connsiteX25" fmla="*/ 5219700 w 5959293"/>
              <a:gd name="connsiteY25" fmla="*/ 482600 h 1143000"/>
              <a:gd name="connsiteX26" fmla="*/ 5270500 w 5959293"/>
              <a:gd name="connsiteY26" fmla="*/ 520700 h 1143000"/>
              <a:gd name="connsiteX27" fmla="*/ 5308600 w 5959293"/>
              <a:gd name="connsiteY27" fmla="*/ 533400 h 1143000"/>
              <a:gd name="connsiteX28" fmla="*/ 5359400 w 5959293"/>
              <a:gd name="connsiteY28" fmla="*/ 584200 h 1143000"/>
              <a:gd name="connsiteX29" fmla="*/ 5461000 w 5959293"/>
              <a:gd name="connsiteY29" fmla="*/ 660400 h 1143000"/>
              <a:gd name="connsiteX30" fmla="*/ 5588000 w 5959293"/>
              <a:gd name="connsiteY30" fmla="*/ 800100 h 1143000"/>
              <a:gd name="connsiteX31" fmla="*/ 5626100 w 5959293"/>
              <a:gd name="connsiteY31" fmla="*/ 838200 h 1143000"/>
              <a:gd name="connsiteX32" fmla="*/ 5702300 w 5959293"/>
              <a:gd name="connsiteY32" fmla="*/ 889000 h 1143000"/>
              <a:gd name="connsiteX33" fmla="*/ 5740400 w 5959293"/>
              <a:gd name="connsiteY33" fmla="*/ 914400 h 1143000"/>
              <a:gd name="connsiteX34" fmla="*/ 5778500 w 5959293"/>
              <a:gd name="connsiteY34" fmla="*/ 952500 h 1143000"/>
              <a:gd name="connsiteX35" fmla="*/ 5816600 w 5959293"/>
              <a:gd name="connsiteY35" fmla="*/ 977900 h 1143000"/>
              <a:gd name="connsiteX36" fmla="*/ 5905500 w 5959293"/>
              <a:gd name="connsiteY36" fmla="*/ 1079500 h 1143000"/>
              <a:gd name="connsiteX37" fmla="*/ 5956300 w 5959293"/>
              <a:gd name="connsiteY37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959293" h="1143000">
                <a:moveTo>
                  <a:pt x="0" y="304800"/>
                </a:moveTo>
                <a:cubicBezTo>
                  <a:pt x="29633" y="300567"/>
                  <a:pt x="60182" y="300546"/>
                  <a:pt x="88900" y="292100"/>
                </a:cubicBezTo>
                <a:cubicBezTo>
                  <a:pt x="165227" y="269651"/>
                  <a:pt x="216999" y="233231"/>
                  <a:pt x="292100" y="215900"/>
                </a:cubicBezTo>
                <a:cubicBezTo>
                  <a:pt x="321268" y="209169"/>
                  <a:pt x="351880" y="210133"/>
                  <a:pt x="381000" y="203200"/>
                </a:cubicBezTo>
                <a:cubicBezTo>
                  <a:pt x="440962" y="188923"/>
                  <a:pt x="500325" y="171892"/>
                  <a:pt x="558800" y="152400"/>
                </a:cubicBezTo>
                <a:cubicBezTo>
                  <a:pt x="584200" y="143933"/>
                  <a:pt x="608912" y="133020"/>
                  <a:pt x="635000" y="127000"/>
                </a:cubicBezTo>
                <a:cubicBezTo>
                  <a:pt x="664168" y="120269"/>
                  <a:pt x="694267" y="118533"/>
                  <a:pt x="723900" y="114300"/>
                </a:cubicBezTo>
                <a:cubicBezTo>
                  <a:pt x="749300" y="105833"/>
                  <a:pt x="773846" y="94151"/>
                  <a:pt x="800100" y="88900"/>
                </a:cubicBezTo>
                <a:cubicBezTo>
                  <a:pt x="858806" y="77159"/>
                  <a:pt x="919819" y="78020"/>
                  <a:pt x="977900" y="63500"/>
                </a:cubicBezTo>
                <a:cubicBezTo>
                  <a:pt x="1093582" y="34580"/>
                  <a:pt x="1057769" y="39830"/>
                  <a:pt x="1168400" y="25400"/>
                </a:cubicBezTo>
                <a:lnTo>
                  <a:pt x="1371600" y="0"/>
                </a:lnTo>
                <a:lnTo>
                  <a:pt x="3086100" y="12700"/>
                </a:lnTo>
                <a:cubicBezTo>
                  <a:pt x="3221809" y="15138"/>
                  <a:pt x="3492500" y="38100"/>
                  <a:pt x="3492500" y="38100"/>
                </a:cubicBezTo>
                <a:cubicBezTo>
                  <a:pt x="3564467" y="50800"/>
                  <a:pt x="3637503" y="58476"/>
                  <a:pt x="3708400" y="76200"/>
                </a:cubicBezTo>
                <a:cubicBezTo>
                  <a:pt x="3742267" y="84667"/>
                  <a:pt x="3775442" y="96663"/>
                  <a:pt x="3810000" y="101600"/>
                </a:cubicBezTo>
                <a:cubicBezTo>
                  <a:pt x="3864641" y="109406"/>
                  <a:pt x="3920131" y="109303"/>
                  <a:pt x="3975100" y="114300"/>
                </a:cubicBezTo>
                <a:cubicBezTo>
                  <a:pt x="4013277" y="117771"/>
                  <a:pt x="4051223" y="123529"/>
                  <a:pt x="4089400" y="127000"/>
                </a:cubicBezTo>
                <a:cubicBezTo>
                  <a:pt x="4144369" y="131997"/>
                  <a:pt x="4199467" y="135467"/>
                  <a:pt x="4254500" y="139700"/>
                </a:cubicBezTo>
                <a:lnTo>
                  <a:pt x="4330700" y="152400"/>
                </a:lnTo>
                <a:lnTo>
                  <a:pt x="4597400" y="190500"/>
                </a:lnTo>
                <a:cubicBezTo>
                  <a:pt x="4714612" y="249106"/>
                  <a:pt x="4662266" y="232117"/>
                  <a:pt x="4749800" y="254000"/>
                </a:cubicBezTo>
                <a:cubicBezTo>
                  <a:pt x="4762500" y="262467"/>
                  <a:pt x="4774500" y="272091"/>
                  <a:pt x="4787900" y="279400"/>
                </a:cubicBezTo>
                <a:cubicBezTo>
                  <a:pt x="4821141" y="297531"/>
                  <a:pt x="4857995" y="309197"/>
                  <a:pt x="4889500" y="330200"/>
                </a:cubicBezTo>
                <a:cubicBezTo>
                  <a:pt x="4902200" y="338667"/>
                  <a:pt x="4913571" y="349587"/>
                  <a:pt x="4927600" y="355600"/>
                </a:cubicBezTo>
                <a:cubicBezTo>
                  <a:pt x="5032507" y="400560"/>
                  <a:pt x="4936402" y="306434"/>
                  <a:pt x="5105400" y="419100"/>
                </a:cubicBezTo>
                <a:cubicBezTo>
                  <a:pt x="5192739" y="477326"/>
                  <a:pt x="5152640" y="460247"/>
                  <a:pt x="5219700" y="482600"/>
                </a:cubicBezTo>
                <a:cubicBezTo>
                  <a:pt x="5236633" y="495300"/>
                  <a:pt x="5252122" y="510198"/>
                  <a:pt x="5270500" y="520700"/>
                </a:cubicBezTo>
                <a:cubicBezTo>
                  <a:pt x="5282123" y="527342"/>
                  <a:pt x="5297707" y="525619"/>
                  <a:pt x="5308600" y="533400"/>
                </a:cubicBezTo>
                <a:cubicBezTo>
                  <a:pt x="5328087" y="547319"/>
                  <a:pt x="5341502" y="568290"/>
                  <a:pt x="5359400" y="584200"/>
                </a:cubicBezTo>
                <a:cubicBezTo>
                  <a:pt x="5404651" y="624423"/>
                  <a:pt x="5417333" y="631289"/>
                  <a:pt x="5461000" y="660400"/>
                </a:cubicBezTo>
                <a:cubicBezTo>
                  <a:pt x="5512967" y="738351"/>
                  <a:pt x="5475607" y="687707"/>
                  <a:pt x="5588000" y="800100"/>
                </a:cubicBezTo>
                <a:cubicBezTo>
                  <a:pt x="5600700" y="812800"/>
                  <a:pt x="5611156" y="828237"/>
                  <a:pt x="5626100" y="838200"/>
                </a:cubicBezTo>
                <a:lnTo>
                  <a:pt x="5702300" y="889000"/>
                </a:lnTo>
                <a:cubicBezTo>
                  <a:pt x="5715000" y="897467"/>
                  <a:pt x="5729607" y="903607"/>
                  <a:pt x="5740400" y="914400"/>
                </a:cubicBezTo>
                <a:cubicBezTo>
                  <a:pt x="5753100" y="927100"/>
                  <a:pt x="5764702" y="941002"/>
                  <a:pt x="5778500" y="952500"/>
                </a:cubicBezTo>
                <a:cubicBezTo>
                  <a:pt x="5790226" y="962271"/>
                  <a:pt x="5805113" y="967849"/>
                  <a:pt x="5816600" y="977900"/>
                </a:cubicBezTo>
                <a:cubicBezTo>
                  <a:pt x="5953199" y="1097424"/>
                  <a:pt x="5831726" y="993430"/>
                  <a:pt x="5905500" y="1079500"/>
                </a:cubicBezTo>
                <a:cubicBezTo>
                  <a:pt x="5959293" y="1142259"/>
                  <a:pt x="5956300" y="1104768"/>
                  <a:pt x="5956300" y="1143000"/>
                </a:cubicBezTo>
              </a:path>
            </a:pathLst>
          </a:custGeom>
          <a:ln>
            <a:solidFill>
              <a:srgbClr val="000000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68090" y="2154198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2667000" y="2146300"/>
            <a:ext cx="2908300" cy="845179"/>
          </a:xfrm>
          <a:custGeom>
            <a:avLst/>
            <a:gdLst>
              <a:gd name="connsiteX0" fmla="*/ 0 w 2908300"/>
              <a:gd name="connsiteY0" fmla="*/ 838200 h 845179"/>
              <a:gd name="connsiteX1" fmla="*/ 254000 w 2908300"/>
              <a:gd name="connsiteY1" fmla="*/ 774700 h 845179"/>
              <a:gd name="connsiteX2" fmla="*/ 368300 w 2908300"/>
              <a:gd name="connsiteY2" fmla="*/ 749300 h 845179"/>
              <a:gd name="connsiteX3" fmla="*/ 520700 w 2908300"/>
              <a:gd name="connsiteY3" fmla="*/ 698500 h 845179"/>
              <a:gd name="connsiteX4" fmla="*/ 825500 w 2908300"/>
              <a:gd name="connsiteY4" fmla="*/ 635000 h 845179"/>
              <a:gd name="connsiteX5" fmla="*/ 939800 w 2908300"/>
              <a:gd name="connsiteY5" fmla="*/ 609600 h 845179"/>
              <a:gd name="connsiteX6" fmla="*/ 1028700 w 2908300"/>
              <a:gd name="connsiteY6" fmla="*/ 571500 h 845179"/>
              <a:gd name="connsiteX7" fmla="*/ 1117600 w 2908300"/>
              <a:gd name="connsiteY7" fmla="*/ 546100 h 845179"/>
              <a:gd name="connsiteX8" fmla="*/ 1181100 w 2908300"/>
              <a:gd name="connsiteY8" fmla="*/ 520700 h 845179"/>
              <a:gd name="connsiteX9" fmla="*/ 1371600 w 2908300"/>
              <a:gd name="connsiteY9" fmla="*/ 469900 h 845179"/>
              <a:gd name="connsiteX10" fmla="*/ 1524000 w 2908300"/>
              <a:gd name="connsiteY10" fmla="*/ 444500 h 845179"/>
              <a:gd name="connsiteX11" fmla="*/ 1625600 w 2908300"/>
              <a:gd name="connsiteY11" fmla="*/ 419100 h 845179"/>
              <a:gd name="connsiteX12" fmla="*/ 1701800 w 2908300"/>
              <a:gd name="connsiteY12" fmla="*/ 393700 h 845179"/>
              <a:gd name="connsiteX13" fmla="*/ 1752600 w 2908300"/>
              <a:gd name="connsiteY13" fmla="*/ 381000 h 845179"/>
              <a:gd name="connsiteX14" fmla="*/ 1828800 w 2908300"/>
              <a:gd name="connsiteY14" fmla="*/ 342900 h 845179"/>
              <a:gd name="connsiteX15" fmla="*/ 1930400 w 2908300"/>
              <a:gd name="connsiteY15" fmla="*/ 317500 h 845179"/>
              <a:gd name="connsiteX16" fmla="*/ 2044700 w 2908300"/>
              <a:gd name="connsiteY16" fmla="*/ 279400 h 845179"/>
              <a:gd name="connsiteX17" fmla="*/ 2159000 w 2908300"/>
              <a:gd name="connsiteY17" fmla="*/ 241300 h 845179"/>
              <a:gd name="connsiteX18" fmla="*/ 2222500 w 2908300"/>
              <a:gd name="connsiteY18" fmla="*/ 228600 h 845179"/>
              <a:gd name="connsiteX19" fmla="*/ 2286000 w 2908300"/>
              <a:gd name="connsiteY19" fmla="*/ 203200 h 845179"/>
              <a:gd name="connsiteX20" fmla="*/ 2413000 w 2908300"/>
              <a:gd name="connsiteY20" fmla="*/ 190500 h 845179"/>
              <a:gd name="connsiteX21" fmla="*/ 2514600 w 2908300"/>
              <a:gd name="connsiteY21" fmla="*/ 152400 h 845179"/>
              <a:gd name="connsiteX22" fmla="*/ 2603500 w 2908300"/>
              <a:gd name="connsiteY22" fmla="*/ 127000 h 845179"/>
              <a:gd name="connsiteX23" fmla="*/ 2641600 w 2908300"/>
              <a:gd name="connsiteY23" fmla="*/ 88900 h 845179"/>
              <a:gd name="connsiteX24" fmla="*/ 2692400 w 2908300"/>
              <a:gd name="connsiteY24" fmla="*/ 76200 h 845179"/>
              <a:gd name="connsiteX25" fmla="*/ 2743200 w 2908300"/>
              <a:gd name="connsiteY25" fmla="*/ 50800 h 845179"/>
              <a:gd name="connsiteX26" fmla="*/ 2819400 w 2908300"/>
              <a:gd name="connsiteY26" fmla="*/ 25400 h 845179"/>
              <a:gd name="connsiteX27" fmla="*/ 2870200 w 2908300"/>
              <a:gd name="connsiteY27" fmla="*/ 12700 h 845179"/>
              <a:gd name="connsiteX28" fmla="*/ 2908300 w 2908300"/>
              <a:gd name="connsiteY28" fmla="*/ 0 h 84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908300" h="845179">
                <a:moveTo>
                  <a:pt x="0" y="838200"/>
                </a:moveTo>
                <a:cubicBezTo>
                  <a:pt x="209349" y="814939"/>
                  <a:pt x="19072" y="845179"/>
                  <a:pt x="254000" y="774700"/>
                </a:cubicBezTo>
                <a:cubicBezTo>
                  <a:pt x="291383" y="763485"/>
                  <a:pt x="330772" y="760022"/>
                  <a:pt x="368300" y="749300"/>
                </a:cubicBezTo>
                <a:cubicBezTo>
                  <a:pt x="419788" y="734589"/>
                  <a:pt x="469135" y="712938"/>
                  <a:pt x="520700" y="698500"/>
                </a:cubicBezTo>
                <a:cubicBezTo>
                  <a:pt x="654896" y="660925"/>
                  <a:pt x="694776" y="661145"/>
                  <a:pt x="825500" y="635000"/>
                </a:cubicBezTo>
                <a:cubicBezTo>
                  <a:pt x="863771" y="627346"/>
                  <a:pt x="902547" y="621241"/>
                  <a:pt x="939800" y="609600"/>
                </a:cubicBezTo>
                <a:cubicBezTo>
                  <a:pt x="970573" y="599984"/>
                  <a:pt x="998338" y="582344"/>
                  <a:pt x="1028700" y="571500"/>
                </a:cubicBezTo>
                <a:cubicBezTo>
                  <a:pt x="1057724" y="561134"/>
                  <a:pt x="1088362" y="555846"/>
                  <a:pt x="1117600" y="546100"/>
                </a:cubicBezTo>
                <a:cubicBezTo>
                  <a:pt x="1139227" y="538891"/>
                  <a:pt x="1159473" y="527909"/>
                  <a:pt x="1181100" y="520700"/>
                </a:cubicBezTo>
                <a:cubicBezTo>
                  <a:pt x="1207647" y="511851"/>
                  <a:pt x="1348749" y="473164"/>
                  <a:pt x="1371600" y="469900"/>
                </a:cubicBezTo>
                <a:cubicBezTo>
                  <a:pt x="1436802" y="460585"/>
                  <a:pt x="1463646" y="458428"/>
                  <a:pt x="1524000" y="444500"/>
                </a:cubicBezTo>
                <a:cubicBezTo>
                  <a:pt x="1558015" y="436650"/>
                  <a:pt x="1592482" y="430139"/>
                  <a:pt x="1625600" y="419100"/>
                </a:cubicBezTo>
                <a:cubicBezTo>
                  <a:pt x="1651000" y="410633"/>
                  <a:pt x="1675825" y="400194"/>
                  <a:pt x="1701800" y="393700"/>
                </a:cubicBezTo>
                <a:cubicBezTo>
                  <a:pt x="1718733" y="389467"/>
                  <a:pt x="1736394" y="387482"/>
                  <a:pt x="1752600" y="381000"/>
                </a:cubicBezTo>
                <a:cubicBezTo>
                  <a:pt x="1778967" y="370453"/>
                  <a:pt x="1802056" y="352451"/>
                  <a:pt x="1828800" y="342900"/>
                </a:cubicBezTo>
                <a:cubicBezTo>
                  <a:pt x="1861675" y="331159"/>
                  <a:pt x="1899176" y="333112"/>
                  <a:pt x="1930400" y="317500"/>
                </a:cubicBezTo>
                <a:cubicBezTo>
                  <a:pt x="2029297" y="268051"/>
                  <a:pt x="1929810" y="312226"/>
                  <a:pt x="2044700" y="279400"/>
                </a:cubicBezTo>
                <a:cubicBezTo>
                  <a:pt x="2083316" y="268367"/>
                  <a:pt x="2119619" y="249176"/>
                  <a:pt x="2159000" y="241300"/>
                </a:cubicBezTo>
                <a:cubicBezTo>
                  <a:pt x="2180167" y="237067"/>
                  <a:pt x="2201825" y="234803"/>
                  <a:pt x="2222500" y="228600"/>
                </a:cubicBezTo>
                <a:cubicBezTo>
                  <a:pt x="2244336" y="222049"/>
                  <a:pt x="2263646" y="207671"/>
                  <a:pt x="2286000" y="203200"/>
                </a:cubicBezTo>
                <a:cubicBezTo>
                  <a:pt x="2327718" y="194856"/>
                  <a:pt x="2370667" y="194733"/>
                  <a:pt x="2413000" y="190500"/>
                </a:cubicBezTo>
                <a:cubicBezTo>
                  <a:pt x="2446550" y="177080"/>
                  <a:pt x="2479759" y="162355"/>
                  <a:pt x="2514600" y="152400"/>
                </a:cubicBezTo>
                <a:cubicBezTo>
                  <a:pt x="2626228" y="120506"/>
                  <a:pt x="2512149" y="157450"/>
                  <a:pt x="2603500" y="127000"/>
                </a:cubicBezTo>
                <a:cubicBezTo>
                  <a:pt x="2616200" y="114300"/>
                  <a:pt x="2626006" y="97811"/>
                  <a:pt x="2641600" y="88900"/>
                </a:cubicBezTo>
                <a:cubicBezTo>
                  <a:pt x="2656755" y="80240"/>
                  <a:pt x="2676057" y="82329"/>
                  <a:pt x="2692400" y="76200"/>
                </a:cubicBezTo>
                <a:cubicBezTo>
                  <a:pt x="2710127" y="69553"/>
                  <a:pt x="2725622" y="57831"/>
                  <a:pt x="2743200" y="50800"/>
                </a:cubicBezTo>
                <a:cubicBezTo>
                  <a:pt x="2768059" y="40856"/>
                  <a:pt x="2793755" y="33093"/>
                  <a:pt x="2819400" y="25400"/>
                </a:cubicBezTo>
                <a:cubicBezTo>
                  <a:pt x="2836118" y="20384"/>
                  <a:pt x="2853417" y="17495"/>
                  <a:pt x="2870200" y="12700"/>
                </a:cubicBezTo>
                <a:cubicBezTo>
                  <a:pt x="2883072" y="9022"/>
                  <a:pt x="2908300" y="0"/>
                  <a:pt x="2908300" y="0"/>
                </a:cubicBezTo>
              </a:path>
            </a:pathLst>
          </a:custGeom>
          <a:ln>
            <a:solidFill>
              <a:srgbClr val="000000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695700" y="2231678"/>
            <a:ext cx="1879600" cy="854422"/>
          </a:xfrm>
          <a:custGeom>
            <a:avLst/>
            <a:gdLst>
              <a:gd name="connsiteX0" fmla="*/ 0 w 1828800"/>
              <a:gd name="connsiteY0" fmla="*/ 981422 h 981422"/>
              <a:gd name="connsiteX1" fmla="*/ 38100 w 1828800"/>
              <a:gd name="connsiteY1" fmla="*/ 956022 h 981422"/>
              <a:gd name="connsiteX2" fmla="*/ 88900 w 1828800"/>
              <a:gd name="connsiteY2" fmla="*/ 943322 h 981422"/>
              <a:gd name="connsiteX3" fmla="*/ 139700 w 1828800"/>
              <a:gd name="connsiteY3" fmla="*/ 892522 h 981422"/>
              <a:gd name="connsiteX4" fmla="*/ 266700 w 1828800"/>
              <a:gd name="connsiteY4" fmla="*/ 803622 h 981422"/>
              <a:gd name="connsiteX5" fmla="*/ 355600 w 1828800"/>
              <a:gd name="connsiteY5" fmla="*/ 740122 h 981422"/>
              <a:gd name="connsiteX6" fmla="*/ 393700 w 1828800"/>
              <a:gd name="connsiteY6" fmla="*/ 727422 h 981422"/>
              <a:gd name="connsiteX7" fmla="*/ 419100 w 1828800"/>
              <a:gd name="connsiteY7" fmla="*/ 689322 h 981422"/>
              <a:gd name="connsiteX8" fmla="*/ 508000 w 1828800"/>
              <a:gd name="connsiteY8" fmla="*/ 651222 h 981422"/>
              <a:gd name="connsiteX9" fmla="*/ 546100 w 1828800"/>
              <a:gd name="connsiteY9" fmla="*/ 613122 h 981422"/>
              <a:gd name="connsiteX10" fmla="*/ 647700 w 1828800"/>
              <a:gd name="connsiteY10" fmla="*/ 587722 h 981422"/>
              <a:gd name="connsiteX11" fmla="*/ 723900 w 1828800"/>
              <a:gd name="connsiteY11" fmla="*/ 536922 h 981422"/>
              <a:gd name="connsiteX12" fmla="*/ 762000 w 1828800"/>
              <a:gd name="connsiteY12" fmla="*/ 524222 h 981422"/>
              <a:gd name="connsiteX13" fmla="*/ 863600 w 1828800"/>
              <a:gd name="connsiteY13" fmla="*/ 498822 h 981422"/>
              <a:gd name="connsiteX14" fmla="*/ 914400 w 1828800"/>
              <a:gd name="connsiteY14" fmla="*/ 473422 h 981422"/>
              <a:gd name="connsiteX15" fmla="*/ 990600 w 1828800"/>
              <a:gd name="connsiteY15" fmla="*/ 448022 h 981422"/>
              <a:gd name="connsiteX16" fmla="*/ 1028700 w 1828800"/>
              <a:gd name="connsiteY16" fmla="*/ 435322 h 981422"/>
              <a:gd name="connsiteX17" fmla="*/ 1079500 w 1828800"/>
              <a:gd name="connsiteY17" fmla="*/ 409922 h 981422"/>
              <a:gd name="connsiteX18" fmla="*/ 1168400 w 1828800"/>
              <a:gd name="connsiteY18" fmla="*/ 384522 h 981422"/>
              <a:gd name="connsiteX19" fmla="*/ 1206500 w 1828800"/>
              <a:gd name="connsiteY19" fmla="*/ 371822 h 981422"/>
              <a:gd name="connsiteX20" fmla="*/ 1231900 w 1828800"/>
              <a:gd name="connsiteY20" fmla="*/ 333722 h 981422"/>
              <a:gd name="connsiteX21" fmla="*/ 1282700 w 1828800"/>
              <a:gd name="connsiteY21" fmla="*/ 321022 h 981422"/>
              <a:gd name="connsiteX22" fmla="*/ 1320800 w 1828800"/>
              <a:gd name="connsiteY22" fmla="*/ 308322 h 981422"/>
              <a:gd name="connsiteX23" fmla="*/ 1358900 w 1828800"/>
              <a:gd name="connsiteY23" fmla="*/ 282922 h 981422"/>
              <a:gd name="connsiteX24" fmla="*/ 1397000 w 1828800"/>
              <a:gd name="connsiteY24" fmla="*/ 270222 h 981422"/>
              <a:gd name="connsiteX25" fmla="*/ 1485900 w 1828800"/>
              <a:gd name="connsiteY25" fmla="*/ 232122 h 981422"/>
              <a:gd name="connsiteX26" fmla="*/ 1562100 w 1828800"/>
              <a:gd name="connsiteY26" fmla="*/ 181322 h 981422"/>
              <a:gd name="connsiteX27" fmla="*/ 1638300 w 1828800"/>
              <a:gd name="connsiteY27" fmla="*/ 117822 h 981422"/>
              <a:gd name="connsiteX28" fmla="*/ 1676400 w 1828800"/>
              <a:gd name="connsiteY28" fmla="*/ 105122 h 981422"/>
              <a:gd name="connsiteX29" fmla="*/ 1714500 w 1828800"/>
              <a:gd name="connsiteY29" fmla="*/ 79722 h 981422"/>
              <a:gd name="connsiteX30" fmla="*/ 1790700 w 1828800"/>
              <a:gd name="connsiteY30" fmla="*/ 41622 h 981422"/>
              <a:gd name="connsiteX31" fmla="*/ 1828800 w 1828800"/>
              <a:gd name="connsiteY31" fmla="*/ 3522 h 98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28800" h="981422">
                <a:moveTo>
                  <a:pt x="0" y="981422"/>
                </a:moveTo>
                <a:cubicBezTo>
                  <a:pt x="12700" y="972955"/>
                  <a:pt x="24071" y="962035"/>
                  <a:pt x="38100" y="956022"/>
                </a:cubicBezTo>
                <a:cubicBezTo>
                  <a:pt x="54143" y="949146"/>
                  <a:pt x="74099" y="952573"/>
                  <a:pt x="88900" y="943322"/>
                </a:cubicBezTo>
                <a:cubicBezTo>
                  <a:pt x="109207" y="930630"/>
                  <a:pt x="121802" y="908432"/>
                  <a:pt x="139700" y="892522"/>
                </a:cubicBezTo>
                <a:cubicBezTo>
                  <a:pt x="217942" y="822974"/>
                  <a:pt x="184085" y="858699"/>
                  <a:pt x="266700" y="803622"/>
                </a:cubicBezTo>
                <a:cubicBezTo>
                  <a:pt x="283958" y="792117"/>
                  <a:pt x="332881" y="751481"/>
                  <a:pt x="355600" y="740122"/>
                </a:cubicBezTo>
                <a:cubicBezTo>
                  <a:pt x="367574" y="734135"/>
                  <a:pt x="381000" y="731655"/>
                  <a:pt x="393700" y="727422"/>
                </a:cubicBezTo>
                <a:cubicBezTo>
                  <a:pt x="402167" y="714722"/>
                  <a:pt x="407374" y="699093"/>
                  <a:pt x="419100" y="689322"/>
                </a:cubicBezTo>
                <a:cubicBezTo>
                  <a:pt x="440025" y="671885"/>
                  <a:pt x="481531" y="660045"/>
                  <a:pt x="508000" y="651222"/>
                </a:cubicBezTo>
                <a:cubicBezTo>
                  <a:pt x="520700" y="638522"/>
                  <a:pt x="529749" y="620554"/>
                  <a:pt x="546100" y="613122"/>
                </a:cubicBezTo>
                <a:cubicBezTo>
                  <a:pt x="577880" y="598677"/>
                  <a:pt x="647700" y="587722"/>
                  <a:pt x="647700" y="587722"/>
                </a:cubicBezTo>
                <a:cubicBezTo>
                  <a:pt x="673100" y="570789"/>
                  <a:pt x="694940" y="546575"/>
                  <a:pt x="723900" y="536922"/>
                </a:cubicBezTo>
                <a:cubicBezTo>
                  <a:pt x="736600" y="532689"/>
                  <a:pt x="749013" y="527469"/>
                  <a:pt x="762000" y="524222"/>
                </a:cubicBezTo>
                <a:cubicBezTo>
                  <a:pt x="809707" y="512295"/>
                  <a:pt x="822957" y="516240"/>
                  <a:pt x="863600" y="498822"/>
                </a:cubicBezTo>
                <a:cubicBezTo>
                  <a:pt x="881001" y="491364"/>
                  <a:pt x="896822" y="480453"/>
                  <a:pt x="914400" y="473422"/>
                </a:cubicBezTo>
                <a:cubicBezTo>
                  <a:pt x="939259" y="463478"/>
                  <a:pt x="965200" y="456489"/>
                  <a:pt x="990600" y="448022"/>
                </a:cubicBezTo>
                <a:cubicBezTo>
                  <a:pt x="1003300" y="443789"/>
                  <a:pt x="1016726" y="441309"/>
                  <a:pt x="1028700" y="435322"/>
                </a:cubicBezTo>
                <a:cubicBezTo>
                  <a:pt x="1045633" y="426855"/>
                  <a:pt x="1062099" y="417380"/>
                  <a:pt x="1079500" y="409922"/>
                </a:cubicBezTo>
                <a:cubicBezTo>
                  <a:pt x="1109950" y="396872"/>
                  <a:pt x="1136177" y="393729"/>
                  <a:pt x="1168400" y="384522"/>
                </a:cubicBezTo>
                <a:cubicBezTo>
                  <a:pt x="1181272" y="380844"/>
                  <a:pt x="1193800" y="376055"/>
                  <a:pt x="1206500" y="371822"/>
                </a:cubicBezTo>
                <a:cubicBezTo>
                  <a:pt x="1214967" y="359122"/>
                  <a:pt x="1219200" y="342189"/>
                  <a:pt x="1231900" y="333722"/>
                </a:cubicBezTo>
                <a:cubicBezTo>
                  <a:pt x="1246423" y="324040"/>
                  <a:pt x="1265917" y="325817"/>
                  <a:pt x="1282700" y="321022"/>
                </a:cubicBezTo>
                <a:cubicBezTo>
                  <a:pt x="1295572" y="317344"/>
                  <a:pt x="1308826" y="314309"/>
                  <a:pt x="1320800" y="308322"/>
                </a:cubicBezTo>
                <a:cubicBezTo>
                  <a:pt x="1334452" y="301496"/>
                  <a:pt x="1345248" y="289748"/>
                  <a:pt x="1358900" y="282922"/>
                </a:cubicBezTo>
                <a:cubicBezTo>
                  <a:pt x="1370874" y="276935"/>
                  <a:pt x="1385026" y="276209"/>
                  <a:pt x="1397000" y="270222"/>
                </a:cubicBezTo>
                <a:cubicBezTo>
                  <a:pt x="1484705" y="226369"/>
                  <a:pt x="1380174" y="258553"/>
                  <a:pt x="1485900" y="232122"/>
                </a:cubicBezTo>
                <a:cubicBezTo>
                  <a:pt x="1511300" y="215189"/>
                  <a:pt x="1540514" y="202908"/>
                  <a:pt x="1562100" y="181322"/>
                </a:cubicBezTo>
                <a:cubicBezTo>
                  <a:pt x="1590187" y="153235"/>
                  <a:pt x="1602937" y="135503"/>
                  <a:pt x="1638300" y="117822"/>
                </a:cubicBezTo>
                <a:cubicBezTo>
                  <a:pt x="1650274" y="111835"/>
                  <a:pt x="1664426" y="111109"/>
                  <a:pt x="1676400" y="105122"/>
                </a:cubicBezTo>
                <a:cubicBezTo>
                  <a:pt x="1690052" y="98296"/>
                  <a:pt x="1700848" y="86548"/>
                  <a:pt x="1714500" y="79722"/>
                </a:cubicBezTo>
                <a:cubicBezTo>
                  <a:pt x="1819660" y="27142"/>
                  <a:pt x="1681511" y="114415"/>
                  <a:pt x="1790700" y="41622"/>
                </a:cubicBezTo>
                <a:cubicBezTo>
                  <a:pt x="1818448" y="0"/>
                  <a:pt x="1800836" y="3522"/>
                  <a:pt x="1828800" y="3522"/>
                </a:cubicBezTo>
              </a:path>
            </a:pathLst>
          </a:custGeom>
          <a:ln>
            <a:solidFill>
              <a:srgbClr val="000000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695700" y="3086100"/>
            <a:ext cx="2463800" cy="673100"/>
          </a:xfrm>
          <a:custGeom>
            <a:avLst/>
            <a:gdLst>
              <a:gd name="connsiteX0" fmla="*/ 0 w 4826000"/>
              <a:gd name="connsiteY0" fmla="*/ 0 h 673100"/>
              <a:gd name="connsiteX1" fmla="*/ 165100 w 4826000"/>
              <a:gd name="connsiteY1" fmla="*/ 25400 h 673100"/>
              <a:gd name="connsiteX2" fmla="*/ 711200 w 4826000"/>
              <a:gd name="connsiteY2" fmla="*/ 190500 h 673100"/>
              <a:gd name="connsiteX3" fmla="*/ 876300 w 4826000"/>
              <a:gd name="connsiteY3" fmla="*/ 266700 h 673100"/>
              <a:gd name="connsiteX4" fmla="*/ 1028700 w 4826000"/>
              <a:gd name="connsiteY4" fmla="*/ 342900 h 673100"/>
              <a:gd name="connsiteX5" fmla="*/ 1079500 w 4826000"/>
              <a:gd name="connsiteY5" fmla="*/ 355600 h 673100"/>
              <a:gd name="connsiteX6" fmla="*/ 1130300 w 4826000"/>
              <a:gd name="connsiteY6" fmla="*/ 381000 h 673100"/>
              <a:gd name="connsiteX7" fmla="*/ 1193800 w 4826000"/>
              <a:gd name="connsiteY7" fmla="*/ 393700 h 673100"/>
              <a:gd name="connsiteX8" fmla="*/ 1524000 w 4826000"/>
              <a:gd name="connsiteY8" fmla="*/ 431800 h 673100"/>
              <a:gd name="connsiteX9" fmla="*/ 1574800 w 4826000"/>
              <a:gd name="connsiteY9" fmla="*/ 444500 h 673100"/>
              <a:gd name="connsiteX10" fmla="*/ 1651000 w 4826000"/>
              <a:gd name="connsiteY10" fmla="*/ 469900 h 673100"/>
              <a:gd name="connsiteX11" fmla="*/ 1727200 w 4826000"/>
              <a:gd name="connsiteY11" fmla="*/ 482600 h 673100"/>
              <a:gd name="connsiteX12" fmla="*/ 1790700 w 4826000"/>
              <a:gd name="connsiteY12" fmla="*/ 495300 h 673100"/>
              <a:gd name="connsiteX13" fmla="*/ 1943100 w 4826000"/>
              <a:gd name="connsiteY13" fmla="*/ 520700 h 673100"/>
              <a:gd name="connsiteX14" fmla="*/ 2019300 w 4826000"/>
              <a:gd name="connsiteY14" fmla="*/ 533400 h 673100"/>
              <a:gd name="connsiteX15" fmla="*/ 2476500 w 4826000"/>
              <a:gd name="connsiteY15" fmla="*/ 558800 h 673100"/>
              <a:gd name="connsiteX16" fmla="*/ 2870200 w 4826000"/>
              <a:gd name="connsiteY16" fmla="*/ 584200 h 673100"/>
              <a:gd name="connsiteX17" fmla="*/ 3073400 w 4826000"/>
              <a:gd name="connsiteY17" fmla="*/ 609600 h 673100"/>
              <a:gd name="connsiteX18" fmla="*/ 3302000 w 4826000"/>
              <a:gd name="connsiteY18" fmla="*/ 647700 h 673100"/>
              <a:gd name="connsiteX19" fmla="*/ 3898900 w 4826000"/>
              <a:gd name="connsiteY19" fmla="*/ 673100 h 673100"/>
              <a:gd name="connsiteX20" fmla="*/ 4254500 w 4826000"/>
              <a:gd name="connsiteY20" fmla="*/ 647700 h 673100"/>
              <a:gd name="connsiteX21" fmla="*/ 4305300 w 4826000"/>
              <a:gd name="connsiteY21" fmla="*/ 635000 h 673100"/>
              <a:gd name="connsiteX22" fmla="*/ 4635500 w 4826000"/>
              <a:gd name="connsiteY22" fmla="*/ 622300 h 673100"/>
              <a:gd name="connsiteX23" fmla="*/ 4800600 w 4826000"/>
              <a:gd name="connsiteY23" fmla="*/ 596900 h 673100"/>
              <a:gd name="connsiteX24" fmla="*/ 4826000 w 4826000"/>
              <a:gd name="connsiteY24" fmla="*/ 5715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26000" h="673100">
                <a:moveTo>
                  <a:pt x="0" y="0"/>
                </a:moveTo>
                <a:lnTo>
                  <a:pt x="165100" y="25400"/>
                </a:lnTo>
                <a:cubicBezTo>
                  <a:pt x="345849" y="56835"/>
                  <a:pt x="560341" y="115071"/>
                  <a:pt x="711200" y="190500"/>
                </a:cubicBezTo>
                <a:cubicBezTo>
                  <a:pt x="989889" y="329844"/>
                  <a:pt x="564152" y="118840"/>
                  <a:pt x="876300" y="266700"/>
                </a:cubicBezTo>
                <a:cubicBezTo>
                  <a:pt x="927629" y="291014"/>
                  <a:pt x="973600" y="329125"/>
                  <a:pt x="1028700" y="342900"/>
                </a:cubicBezTo>
                <a:cubicBezTo>
                  <a:pt x="1045633" y="347133"/>
                  <a:pt x="1063157" y="349471"/>
                  <a:pt x="1079500" y="355600"/>
                </a:cubicBezTo>
                <a:cubicBezTo>
                  <a:pt x="1097227" y="362247"/>
                  <a:pt x="1112339" y="375013"/>
                  <a:pt x="1130300" y="381000"/>
                </a:cubicBezTo>
                <a:cubicBezTo>
                  <a:pt x="1150778" y="387826"/>
                  <a:pt x="1172431" y="390647"/>
                  <a:pt x="1193800" y="393700"/>
                </a:cubicBezTo>
                <a:cubicBezTo>
                  <a:pt x="1336959" y="414151"/>
                  <a:pt x="1392811" y="418681"/>
                  <a:pt x="1524000" y="431800"/>
                </a:cubicBezTo>
                <a:cubicBezTo>
                  <a:pt x="1540933" y="436033"/>
                  <a:pt x="1558082" y="439484"/>
                  <a:pt x="1574800" y="444500"/>
                </a:cubicBezTo>
                <a:cubicBezTo>
                  <a:pt x="1600445" y="452193"/>
                  <a:pt x="1625025" y="463406"/>
                  <a:pt x="1651000" y="469900"/>
                </a:cubicBezTo>
                <a:cubicBezTo>
                  <a:pt x="1675982" y="476145"/>
                  <a:pt x="1701865" y="477994"/>
                  <a:pt x="1727200" y="482600"/>
                </a:cubicBezTo>
                <a:cubicBezTo>
                  <a:pt x="1748438" y="486461"/>
                  <a:pt x="1769443" y="491549"/>
                  <a:pt x="1790700" y="495300"/>
                </a:cubicBezTo>
                <a:lnTo>
                  <a:pt x="1943100" y="520700"/>
                </a:lnTo>
                <a:cubicBezTo>
                  <a:pt x="1968500" y="524933"/>
                  <a:pt x="1993574" y="532281"/>
                  <a:pt x="2019300" y="533400"/>
                </a:cubicBezTo>
                <a:cubicBezTo>
                  <a:pt x="2530406" y="555622"/>
                  <a:pt x="2121425" y="534590"/>
                  <a:pt x="2476500" y="558800"/>
                </a:cubicBezTo>
                <a:cubicBezTo>
                  <a:pt x="2607702" y="567746"/>
                  <a:pt x="2739709" y="567889"/>
                  <a:pt x="2870200" y="584200"/>
                </a:cubicBezTo>
                <a:cubicBezTo>
                  <a:pt x="2937933" y="592667"/>
                  <a:pt x="3005866" y="599669"/>
                  <a:pt x="3073400" y="609600"/>
                </a:cubicBezTo>
                <a:cubicBezTo>
                  <a:pt x="3149829" y="620840"/>
                  <a:pt x="3224976" y="641775"/>
                  <a:pt x="3302000" y="647700"/>
                </a:cubicBezTo>
                <a:cubicBezTo>
                  <a:pt x="3610671" y="671444"/>
                  <a:pt x="3411928" y="658777"/>
                  <a:pt x="3898900" y="673100"/>
                </a:cubicBezTo>
                <a:cubicBezTo>
                  <a:pt x="4017433" y="664633"/>
                  <a:pt x="4136183" y="658792"/>
                  <a:pt x="4254500" y="647700"/>
                </a:cubicBezTo>
                <a:cubicBezTo>
                  <a:pt x="4271878" y="646071"/>
                  <a:pt x="4287884" y="636161"/>
                  <a:pt x="4305300" y="635000"/>
                </a:cubicBezTo>
                <a:cubicBezTo>
                  <a:pt x="4415204" y="627673"/>
                  <a:pt x="4525433" y="626533"/>
                  <a:pt x="4635500" y="622300"/>
                </a:cubicBezTo>
                <a:cubicBezTo>
                  <a:pt x="4642917" y="621476"/>
                  <a:pt x="4769175" y="612612"/>
                  <a:pt x="4800600" y="596900"/>
                </a:cubicBezTo>
                <a:cubicBezTo>
                  <a:pt x="4811310" y="591545"/>
                  <a:pt x="4817533" y="579967"/>
                  <a:pt x="4826000" y="571500"/>
                </a:cubicBezTo>
              </a:path>
            </a:pathLst>
          </a:cu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 investigation is based on:</a:t>
            </a:r>
          </a:p>
          <a:p>
            <a:pPr lvl="1"/>
            <a:r>
              <a:rPr lang="en-US" dirty="0" smtClean="0"/>
              <a:t>Discussions and contextual interviews with project and tool champions</a:t>
            </a:r>
          </a:p>
          <a:p>
            <a:pPr lvl="2"/>
            <a:r>
              <a:rPr lang="en-US" dirty="0" smtClean="0"/>
              <a:t>Don </a:t>
            </a:r>
            <a:r>
              <a:rPr lang="en-US" dirty="0" err="1" smtClean="0"/>
              <a:t>Schenck</a:t>
            </a:r>
            <a:r>
              <a:rPr lang="en-US" dirty="0" smtClean="0"/>
              <a:t>, Matt Williamson, Geoff Poole, Lucy Marshall, Brian </a:t>
            </a:r>
            <a:r>
              <a:rPr lang="en-US" dirty="0" err="1" smtClean="0"/>
              <a:t>McGlynn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Analysis of biological station schemas and workflows</a:t>
            </a:r>
          </a:p>
          <a:p>
            <a:pPr lvl="1"/>
            <a:r>
              <a:rPr lang="en-US" dirty="0" smtClean="0"/>
              <a:t>Analysis of field operation workflows</a:t>
            </a:r>
          </a:p>
          <a:p>
            <a:pPr lvl="1"/>
            <a:r>
              <a:rPr lang="en-US" dirty="0" smtClean="0"/>
              <a:t>Feedback from VOEIS prototype users</a:t>
            </a:r>
          </a:p>
          <a:p>
            <a:pPr lvl="1"/>
            <a:r>
              <a:rPr lang="en-US" dirty="0" smtClean="0"/>
              <a:t>Analysis of CUAHSI HIS ODM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Mockups to show user interfaces for feedback</a:t>
            </a:r>
          </a:p>
          <a:p>
            <a:r>
              <a:rPr lang="en-US" dirty="0" smtClean="0"/>
              <a:t>These show where different “entry points” of functionality appear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basicMaster-ligh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Geneva" charset="0"/>
            <a:cs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Geneva" charset="0"/>
            <a:cs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MSUbasicMaster-light.ppt</Template>
  <TotalTime>1275</TotalTime>
  <Words>1425</Words>
  <Application>Microsoft Macintosh PowerPoint</Application>
  <PresentationFormat>On-screen Show (4:3)</PresentationFormat>
  <Paragraphs>274</Paragraphs>
  <Slides>27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MSUbasicMaster-light</vt:lpstr>
      <vt:lpstr>Workflow driven analysis for VOEIS data management</vt:lpstr>
      <vt:lpstr>VOEIS</vt:lpstr>
      <vt:lpstr>VOEIS Use Cases</vt:lpstr>
      <vt:lpstr>VOEIS Data HUB</vt:lpstr>
      <vt:lpstr>VOEIS Plan</vt:lpstr>
      <vt:lpstr>VOEIS Data Model</vt:lpstr>
      <vt:lpstr>VOEIS: External Data Mapping</vt:lpstr>
      <vt:lpstr>Requirements Gathering</vt:lpstr>
      <vt:lpstr>User Interface Mockups</vt:lpstr>
      <vt:lpstr>Investigator Dashboard Mockup</vt:lpstr>
      <vt:lpstr>Data Manager Dashboard Mockup</vt:lpstr>
      <vt:lpstr>Project Overview Mockup</vt:lpstr>
      <vt:lpstr>Project Data View Mockup</vt:lpstr>
      <vt:lpstr>Project Publishing View Mockup</vt:lpstr>
      <vt:lpstr>Project Configuration Mockup</vt:lpstr>
      <vt:lpstr>Project About Mockup</vt:lpstr>
      <vt:lpstr>Administrative View Mockup</vt:lpstr>
      <vt:lpstr>Public/Anonymous View Mockup</vt:lpstr>
      <vt:lpstr>Illustrative Use Cases</vt:lpstr>
      <vt:lpstr>Administrative VOEIS Workflow:  User Logging In</vt:lpstr>
      <vt:lpstr>Administrative VOEIS Workflow:  User Logging In</vt:lpstr>
      <vt:lpstr>Administrative VOEIS Use Case: Creating a New Project</vt:lpstr>
      <vt:lpstr>General Data Use Case:  Export/Download</vt:lpstr>
      <vt:lpstr>General Data Use Case: Modeling</vt:lpstr>
      <vt:lpstr>General Data Use Case: Modeling</vt:lpstr>
      <vt:lpstr>Configuring Automatic Data Import</vt:lpstr>
      <vt:lpstr>Use Case: Retrieving Field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 Judson</dc:creator>
  <cp:lastModifiedBy>Ivan Judson</cp:lastModifiedBy>
  <cp:revision>57</cp:revision>
  <dcterms:created xsi:type="dcterms:W3CDTF">2010-05-06T15:34:35Z</dcterms:created>
  <dcterms:modified xsi:type="dcterms:W3CDTF">2010-05-06T15:45:38Z</dcterms:modified>
</cp:coreProperties>
</file>