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2" r:id="rId3"/>
    <p:sldId id="273" r:id="rId4"/>
    <p:sldId id="274" r:id="rId5"/>
    <p:sldId id="259" r:id="rId6"/>
    <p:sldId id="262" r:id="rId7"/>
    <p:sldId id="260" r:id="rId8"/>
    <p:sldId id="261" r:id="rId9"/>
    <p:sldId id="268" r:id="rId10"/>
    <p:sldId id="269" r:id="rId11"/>
    <p:sldId id="263" r:id="rId12"/>
    <p:sldId id="264" r:id="rId13"/>
    <p:sldId id="265" r:id="rId14"/>
    <p:sldId id="267" r:id="rId15"/>
    <p:sldId id="270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99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B0D7F-2A14-4D24-B0A2-06E549DD456C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3940C-8A68-4517-AF04-5DB65C25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67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229600" cy="838200"/>
          </a:xfrm>
          <a:effectLst>
            <a:outerShdw dist="28398" dir="6993903" algn="ctr" rotWithShape="0">
              <a:schemeClr val="bg2"/>
            </a:outerShdw>
          </a:effectLst>
        </p:spPr>
        <p:txBody>
          <a:bodyPr/>
          <a:lstStyle>
            <a:lvl1pPr algn="ctr">
              <a:lnSpc>
                <a:spcPct val="65000"/>
              </a:lnSpc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143000"/>
            <a:ext cx="8253413" cy="457200"/>
          </a:xfrm>
          <a:effectLst>
            <a:outerShdw dist="17961" dir="2700000" algn="ctr" rotWithShape="0">
              <a:srgbClr val="000000"/>
            </a:outerShdw>
          </a:effectLst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2667000" cy="3810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D9D53AB5-5BD6-46A0-8BFE-5951814095CE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3124200" cy="3810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00800" y="6477000"/>
            <a:ext cx="2514600" cy="3810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0F3285D3-646E-4C2C-BFAB-8DF726F75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53AB5-5BD6-46A0-8BFE-5951814095CE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285D3-646E-4C2C-BFAB-8DF726F75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28600"/>
            <a:ext cx="20955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341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53AB5-5BD6-46A0-8BFE-5951814095CE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285D3-646E-4C2C-BFAB-8DF726F75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53AB5-5BD6-46A0-8BFE-5951814095CE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285D3-646E-4C2C-BFAB-8DF726F75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53AB5-5BD6-46A0-8BFE-5951814095CE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285D3-646E-4C2C-BFAB-8DF726F75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53AB5-5BD6-46A0-8BFE-5951814095CE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285D3-646E-4C2C-BFAB-8DF726F75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53AB5-5BD6-46A0-8BFE-5951814095CE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285D3-646E-4C2C-BFAB-8DF726F75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53AB5-5BD6-46A0-8BFE-5951814095CE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285D3-646E-4C2C-BFAB-8DF726F75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53AB5-5BD6-46A0-8BFE-5951814095CE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285D3-646E-4C2C-BFAB-8DF726F75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53AB5-5BD6-46A0-8BFE-5951814095CE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285D3-646E-4C2C-BFAB-8DF726F75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53AB5-5BD6-46A0-8BFE-5951814095CE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285D3-646E-4C2C-BFAB-8DF726F75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45250"/>
            <a:ext cx="2667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9D53AB5-5BD6-46A0-8BFE-5951814095CE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61125"/>
            <a:ext cx="29718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8400" y="6461125"/>
            <a:ext cx="25146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0F3285D3-646E-4C2C-BFAB-8DF726F75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PERULANGAN (LOOPING)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400800"/>
            <a:ext cx="8253413" cy="457200"/>
          </a:xfrm>
        </p:spPr>
        <p:txBody>
          <a:bodyPr/>
          <a:lstStyle/>
          <a:p>
            <a:r>
              <a:rPr lang="en-US" dirty="0" smtClean="0"/>
              <a:t>Tim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TI-USD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Catatan - 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 smtClean="0">
                <a:solidFill>
                  <a:schemeClr val="accent5">
                    <a:lumMod val="10000"/>
                  </a:schemeClr>
                </a:solidFill>
              </a:rPr>
              <a:t>Nilai awal variabel yang digunakan dalam ekspresi boolean adalah :</a:t>
            </a:r>
          </a:p>
          <a:p>
            <a:pPr>
              <a:buNone/>
            </a:pPr>
            <a:r>
              <a:rPr lang="id-ID" dirty="0" smtClean="0">
                <a:solidFill>
                  <a:schemeClr val="accent5">
                    <a:lumMod val="10000"/>
                  </a:schemeClr>
                </a:solidFill>
              </a:rPr>
              <a:t>		bilangan =0;</a:t>
            </a:r>
          </a:p>
          <a:p>
            <a:pPr lvl="0"/>
            <a:r>
              <a:rPr lang="id-ID" dirty="0" smtClean="0">
                <a:solidFill>
                  <a:schemeClr val="accent5">
                    <a:lumMod val="10000"/>
                  </a:schemeClr>
                </a:solidFill>
              </a:rPr>
              <a:t>Perubahan variabel yang digunakan dalam ekspresi boolean</a:t>
            </a:r>
          </a:p>
          <a:p>
            <a:pPr>
              <a:buNone/>
            </a:pPr>
            <a:r>
              <a:rPr lang="id-ID" dirty="0" smtClean="0">
                <a:solidFill>
                  <a:schemeClr val="accent5">
                    <a:lumMod val="10000"/>
                  </a:schemeClr>
                </a:solidFill>
              </a:rPr>
              <a:t>		bilangan = bilangan +2;</a:t>
            </a:r>
          </a:p>
          <a:p>
            <a:pPr lvl="0"/>
            <a:r>
              <a:rPr lang="id-ID" dirty="0" smtClean="0">
                <a:solidFill>
                  <a:schemeClr val="accent5">
                    <a:lumMod val="10000"/>
                  </a:schemeClr>
                </a:solidFill>
              </a:rPr>
              <a:t>Kondisi sehingga ekspresi boolean akan bernilai salah/false</a:t>
            </a:r>
          </a:p>
          <a:p>
            <a:pPr>
              <a:buNone/>
            </a:pPr>
            <a:r>
              <a:rPr lang="id-ID" dirty="0" smtClean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id-ID" sz="2800" dirty="0" smtClean="0">
                <a:solidFill>
                  <a:schemeClr val="accent5">
                    <a:lumMod val="10000"/>
                  </a:schemeClr>
                </a:solidFill>
              </a:rPr>
              <a:t>bilangan &lt; 10     // salah jika bilangan &gt;= 10</a:t>
            </a:r>
            <a:endParaRPr lang="id-ID" sz="2800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609600"/>
          </a:xfrm>
        </p:spPr>
        <p:txBody>
          <a:bodyPr/>
          <a:lstStyle/>
          <a:p>
            <a:r>
              <a:rPr lang="en-US" dirty="0" err="1" smtClean="0"/>
              <a:t>Contoh-contoh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638800"/>
          </a:xfrm>
          <a:solidFill>
            <a:srgbClr val="002060"/>
          </a:solidFill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P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rogram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menampilkan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angka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1, 2, 3, ….., 15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satu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baris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satu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angka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514350" indent="-514350">
              <a:buNone/>
            </a:pP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class Looping1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public static void main(String[]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16 ) {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</a:t>
            </a:r>
            <a:r>
              <a:rPr lang="en-US" sz="2400" b="1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println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+ 1;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}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686800" cy="1066800"/>
          </a:xfrm>
        </p:spPr>
        <p:txBody>
          <a:bodyPr/>
          <a:lstStyle/>
          <a:p>
            <a:r>
              <a:rPr lang="en-US" sz="2800" dirty="0" smtClean="0"/>
              <a:t>Program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menampilkan</a:t>
            </a:r>
            <a:r>
              <a:rPr lang="en-US" sz="2800" dirty="0" smtClean="0"/>
              <a:t> </a:t>
            </a:r>
            <a:r>
              <a:rPr lang="en-US" sz="2800" dirty="0" err="1" smtClean="0"/>
              <a:t>angka</a:t>
            </a:r>
            <a:r>
              <a:rPr lang="en-US" sz="2800" dirty="0" smtClean="0"/>
              <a:t> 1, 2, 3, ….., 20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baris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486400"/>
          </a:xfrm>
          <a:solidFill>
            <a:srgbClr val="002060"/>
          </a:solidFill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Looping2 {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public static void main(String[]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while (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21 ) {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</a:t>
            </a:r>
            <a:r>
              <a:rPr lang="en-US" b="1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print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“,     “);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+ 1;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}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5 + 10 + …. + 100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8763000" cy="4572000"/>
          </a:xfrm>
          <a:solidFill>
            <a:srgbClr val="002060"/>
          </a:solidFill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Looping3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public static void main(String[]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&lt;= 100 ) {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+ 5;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5+10+…+100 =  “+ 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1219200"/>
          </a:xfrm>
          <a:solidFill>
            <a:schemeClr val="tx1">
              <a:lumMod val="85000"/>
            </a:schemeClr>
          </a:solidFill>
        </p:spPr>
        <p:txBody>
          <a:bodyPr/>
          <a:lstStyle/>
          <a:p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memodifikasi</a:t>
            </a:r>
            <a:r>
              <a:rPr lang="en-US" sz="2400" dirty="0" smtClean="0"/>
              <a:t> program 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menghitung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positif</a:t>
            </a:r>
            <a:r>
              <a:rPr lang="en-US" sz="2400" dirty="0" smtClean="0"/>
              <a:t> </a:t>
            </a:r>
            <a:r>
              <a:rPr lang="en-US" sz="2400" dirty="0" err="1" smtClean="0"/>
              <a:t>kelipatan</a:t>
            </a:r>
            <a:r>
              <a:rPr lang="en-US" sz="2400" dirty="0" smtClean="0"/>
              <a:t> 5 yang 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lewat</a:t>
            </a:r>
            <a:r>
              <a:rPr lang="en-US" sz="2400" dirty="0" smtClean="0"/>
              <a:t> keyboard 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8763000" cy="4572000"/>
          </a:xfrm>
          <a:solidFill>
            <a:srgbClr val="002060"/>
          </a:solidFill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Looping3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public static void main(String[]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&lt;= 100 ) {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+ 5;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5+10+…+100 =  “+ 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1219200"/>
          </a:xfrm>
          <a:solidFill>
            <a:schemeClr val="tx1">
              <a:lumMod val="85000"/>
            </a:schemeClr>
          </a:solidFill>
        </p:spPr>
        <p:txBody>
          <a:bodyPr/>
          <a:lstStyle/>
          <a:p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memodifikasi</a:t>
            </a:r>
            <a:r>
              <a:rPr lang="en-US" sz="2400" dirty="0" smtClean="0"/>
              <a:t> program 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menghitung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positif</a:t>
            </a:r>
            <a:r>
              <a:rPr lang="en-US" sz="2400" dirty="0" smtClean="0"/>
              <a:t> </a:t>
            </a:r>
            <a:r>
              <a:rPr lang="en-US" sz="2400" dirty="0" err="1" smtClean="0"/>
              <a:t>kelipatan</a:t>
            </a:r>
            <a:r>
              <a:rPr lang="en-US" sz="2400" dirty="0" smtClean="0"/>
              <a:t> 5 yang 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lewat</a:t>
            </a:r>
            <a:r>
              <a:rPr lang="en-US" sz="2400" dirty="0" smtClean="0"/>
              <a:t> keyboard 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763000" cy="5257800"/>
          </a:xfrm>
          <a:solidFill>
            <a:srgbClr val="002060"/>
          </a:solidFill>
        </p:spPr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java.util.Scanner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Looping3 {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public static void main(String[]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maks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Scanner </a:t>
            </a:r>
            <a:r>
              <a:rPr lang="en-US" sz="2000" dirty="0" err="1" smtClean="0"/>
              <a:t>dataku</a:t>
            </a:r>
            <a:r>
              <a:rPr lang="en-US" sz="2000" dirty="0" smtClean="0"/>
              <a:t> = new Scanner(System.in);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Masukkan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maksimum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“);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maks</a:t>
            </a:r>
            <a:r>
              <a:rPr lang="en-US" sz="2000" dirty="0" smtClean="0"/>
              <a:t> = </a:t>
            </a:r>
            <a:r>
              <a:rPr lang="en-US" sz="2000" dirty="0" err="1" smtClean="0"/>
              <a:t>dataku.nextInt</a:t>
            </a:r>
            <a:r>
              <a:rPr lang="en-US" sz="2000" dirty="0" smtClean="0"/>
              <a:t>();</a:t>
            </a:r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 </a:t>
            </a:r>
            <a:r>
              <a:rPr lang="en-US" sz="20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&lt;= </a:t>
            </a:r>
            <a:r>
              <a:rPr lang="en-US" sz="2000" b="1" dirty="0" err="1" smtClean="0"/>
              <a:t>maks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{</a:t>
            </a:r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0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0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sz="20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0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0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+ 5;</a:t>
            </a:r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5+10+…+ “+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maks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+” = “+ 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://40.media.tumblr.com/f807a8bacbc95e6fcb6e52ed91bd7557/tumblr_n9iwljrN3w1tat8a4o1_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94261"/>
            <a:ext cx="7925705" cy="150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14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Capaian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Java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program yang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tepat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persoalan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perulangan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b="1" dirty="0"/>
              <a:t>while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DD5D-C0D4-4120-8899-CE1D42A30D56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6: Perulangan Memakai while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9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5985" indent="-255985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Salah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satu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kekuatan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program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adalah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kemampuannya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untuk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mengulang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perintah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sesuai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keinginan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pemrogram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255985" indent="-25598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Blok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pernyataan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yakni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pernyataan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berada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dalam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tanda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kurung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kurawal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{ …. }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dapat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diulang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sekehendak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hati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pemrogram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untuk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menyelesaikan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masalah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tertentu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255985" indent="-255985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Banyak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masalah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dapat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dipecahkan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perintah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sederhana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secara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berulang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849-4C3C-425A-BB9A-9B39970A2DC1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6: Perulangan Memakai while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Blok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pernyataan</a:t>
            </a:r>
            <a:endParaRPr lang="en-US" sz="2400" dirty="0">
              <a:solidFill>
                <a:schemeClr val="accent5">
                  <a:lumMod val="10000"/>
                </a:schemeClr>
              </a:solidFill>
            </a:endParaRPr>
          </a:p>
          <a:p>
            <a:pPr lvl="3"/>
            <a:endParaRPr lang="en-US" sz="1950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en-US" sz="2400" i="1" dirty="0">
                <a:solidFill>
                  <a:schemeClr val="accent5">
                    <a:lumMod val="1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2400" i="1" dirty="0">
                <a:solidFill>
                  <a:schemeClr val="accent5">
                    <a:lumMod val="10000"/>
                  </a:schemeClr>
                </a:solidFill>
              </a:rPr>
              <a:t>			</a:t>
            </a:r>
            <a:r>
              <a:rPr lang="en-US" sz="2400" i="1" dirty="0" err="1">
                <a:solidFill>
                  <a:schemeClr val="accent5">
                    <a:lumMod val="10000"/>
                  </a:schemeClr>
                </a:solidFill>
              </a:rPr>
              <a:t>jumlah</a:t>
            </a:r>
            <a:r>
              <a:rPr lang="en-US" sz="2400" i="1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sz="2400" i="1" dirty="0" err="1">
                <a:solidFill>
                  <a:schemeClr val="accent5">
                    <a:lumMod val="10000"/>
                  </a:schemeClr>
                </a:solidFill>
              </a:rPr>
              <a:t>jumlah</a:t>
            </a:r>
            <a:r>
              <a:rPr lang="en-US" sz="2400" i="1" dirty="0">
                <a:solidFill>
                  <a:schemeClr val="accent5">
                    <a:lumMod val="10000"/>
                  </a:schemeClr>
                </a:solidFill>
              </a:rPr>
              <a:t> + </a:t>
            </a:r>
            <a:r>
              <a:rPr lang="en-US" sz="2400" i="1" dirty="0" err="1">
                <a:solidFill>
                  <a:schemeClr val="accent5">
                    <a:lumMod val="10000"/>
                  </a:schemeClr>
                </a:solidFill>
              </a:rPr>
              <a:t>bilangan</a:t>
            </a:r>
            <a:r>
              <a:rPr lang="en-US" sz="2400" i="1" dirty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2400" i="1" dirty="0">
                <a:solidFill>
                  <a:schemeClr val="accent5">
                    <a:lumMod val="10000"/>
                  </a:schemeClr>
                </a:solidFill>
              </a:rPr>
              <a:t>			</a:t>
            </a:r>
            <a:r>
              <a:rPr lang="en-US" sz="2400" i="1" dirty="0" err="1">
                <a:solidFill>
                  <a:schemeClr val="accent5">
                    <a:lumMod val="10000"/>
                  </a:schemeClr>
                </a:solidFill>
              </a:rPr>
              <a:t>bilangan</a:t>
            </a:r>
            <a:r>
              <a:rPr lang="en-US" sz="2400" i="1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sz="2400" i="1" dirty="0" err="1">
                <a:solidFill>
                  <a:schemeClr val="accent5">
                    <a:lumMod val="10000"/>
                  </a:schemeClr>
                </a:solidFill>
              </a:rPr>
              <a:t>bilangan</a:t>
            </a:r>
            <a:r>
              <a:rPr lang="en-US" sz="2400" i="1" dirty="0">
                <a:solidFill>
                  <a:schemeClr val="accent5">
                    <a:lumMod val="10000"/>
                  </a:schemeClr>
                </a:solidFill>
              </a:rPr>
              <a:t> + 2;</a:t>
            </a:r>
          </a:p>
          <a:p>
            <a:pPr>
              <a:buNone/>
            </a:pPr>
            <a:r>
              <a:rPr lang="en-US" sz="2400" i="1" dirty="0">
                <a:solidFill>
                  <a:schemeClr val="accent5">
                    <a:lumMod val="10000"/>
                  </a:schemeClr>
                </a:solidFill>
              </a:rPr>
              <a:t>		}</a:t>
            </a:r>
          </a:p>
          <a:p>
            <a:pPr>
              <a:buNone/>
            </a:pP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Berapa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isi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variabel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jumlah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dan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bilangan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jika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blok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di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atas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diulang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selama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bilangan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kurang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dari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10 ?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Bila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sebelum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blok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jumlah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= 0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dan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bilangan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juga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= 0 ?</a:t>
            </a:r>
          </a:p>
          <a:p>
            <a:pPr>
              <a:buNone/>
            </a:pPr>
            <a:endParaRPr lang="en-US" dirty="0" smtClean="0">
              <a:solidFill>
                <a:schemeClr val="accent5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endParaRPr 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3027-9667-48C2-8C6F-7403678370CD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6: Perulangan Memakai while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1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730345"/>
              </p:ext>
            </p:extLst>
          </p:nvPr>
        </p:nvGraphicFramePr>
        <p:xfrm>
          <a:off x="381000" y="2057400"/>
          <a:ext cx="7696200" cy="4352544"/>
        </p:xfrm>
        <a:graphic>
          <a:graphicData uri="http://schemas.openxmlformats.org/drawingml/2006/table">
            <a:tbl>
              <a:tblPr/>
              <a:tblGrid>
                <a:gridCol w="1388787"/>
                <a:gridCol w="2603978"/>
                <a:gridCol w="1735985"/>
                <a:gridCol w="1967450"/>
              </a:tblGrid>
              <a:tr h="725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Setelah</a:t>
                      </a:r>
                      <a:r>
                        <a:rPr lang="en-US" sz="1600" b="1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perulangan</a:t>
                      </a:r>
                      <a:r>
                        <a:rPr lang="en-US" sz="1600" b="1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ke</a:t>
                      </a:r>
                      <a:endParaRPr lang="en-US" sz="16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Blok </a:t>
                      </a:r>
                      <a:r>
                        <a:rPr lang="en-US" sz="1600" b="1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pernyataan</a:t>
                      </a:r>
                      <a:endParaRPr lang="en-US" sz="16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Isi</a:t>
                      </a:r>
                      <a:r>
                        <a:rPr lang="en-US" sz="1600" b="1" baseline="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variabel</a:t>
                      </a:r>
                      <a:r>
                        <a:rPr lang="en-US" sz="16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jumlah</a:t>
                      </a:r>
                      <a:endParaRPr lang="en-US" sz="16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Isi</a:t>
                      </a:r>
                      <a:r>
                        <a:rPr lang="en-US" sz="1600" b="1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variabel</a:t>
                      </a:r>
                      <a:r>
                        <a:rPr lang="en-US" sz="1600" b="1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bilangan</a:t>
                      </a:r>
                      <a:endParaRPr lang="en-US" sz="16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725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jumlah</a:t>
                      </a:r>
                      <a:r>
                        <a:rPr lang="en-US" sz="1600" b="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=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jumlah</a:t>
                      </a:r>
                      <a:r>
                        <a:rPr lang="en-US" sz="1600" b="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+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bilangan</a:t>
                      </a:r>
                      <a:r>
                        <a:rPr lang="en-US" sz="1600" b="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bilangan</a:t>
                      </a:r>
                      <a:r>
                        <a:rPr lang="en-US" sz="1600" b="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=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bilangan</a:t>
                      </a:r>
                      <a:r>
                        <a:rPr lang="en-US" sz="1600" b="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+ 2;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  = 0 + 0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>
                        <a:solidFill>
                          <a:schemeClr val="accent5">
                            <a:lumMod val="10000"/>
                          </a:schemeClr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 = 0 + 2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725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jumlah = jumlah + bilangan;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bilangan = bilangan + 2;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 = 0 + 2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>
                        <a:solidFill>
                          <a:schemeClr val="accent5">
                            <a:lumMod val="10000"/>
                          </a:schemeClr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 = 2 + 2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725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>
                        <a:solidFill>
                          <a:schemeClr val="accent5">
                            <a:lumMod val="10000"/>
                          </a:schemeClr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jumlah = jumlah + bilangan;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bilangan = bilangan + 2;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 = 2 + 4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>
                        <a:solidFill>
                          <a:schemeClr val="accent5">
                            <a:lumMod val="10000"/>
                          </a:schemeClr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 = 4 + 2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725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jumlah = jumlah + bilangan;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bilangan = bilangan + 2;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 = 6 + 6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 = 6 + 2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725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jumlah = jumlah + bilangan;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bilangan = bilangan + 2;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 = 12 + 8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 = 8 + 2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85800" y="1219200"/>
            <a:ext cx="3571812" cy="707886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Andaikan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jumlah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0,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bilangan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0;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Perulangan</a:t>
            </a:r>
            <a:r>
              <a:rPr lang="en-US" dirty="0" smtClean="0"/>
              <a:t> ‘in action’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0000"/>
          </a:solidFill>
        </p:spPr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Looping {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public static void main(String[]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 </a:t>
            </a:r>
            <a:r>
              <a:rPr lang="en-US" sz="20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10 ) {</a:t>
            </a:r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0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0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sz="20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0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0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+ 2;</a:t>
            </a:r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Isi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akhir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perulangan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 “+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Isi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akhir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perulangan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 “+ 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 rot="10590253">
            <a:off x="1473753" y="2805267"/>
            <a:ext cx="4565419" cy="990600"/>
          </a:xfrm>
          <a:prstGeom prst="wedgeEllipseCallout">
            <a:avLst>
              <a:gd name="adj1" fmla="val -63622"/>
              <a:gd name="adj2" fmla="val 136768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40641" y="1295400"/>
            <a:ext cx="2903359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Blok </a:t>
            </a:r>
            <a:r>
              <a:rPr lang="en-US" dirty="0" err="1" smtClean="0"/>
              <a:t>perintah</a:t>
            </a:r>
            <a:r>
              <a:rPr lang="en-US" dirty="0" smtClean="0"/>
              <a:t> yang </a:t>
            </a:r>
            <a:r>
              <a:rPr lang="en-US" dirty="0" err="1" smtClean="0"/>
              <a:t>diulang</a:t>
            </a:r>
            <a:endParaRPr lang="en-US" dirty="0" smtClean="0"/>
          </a:p>
          <a:p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&lt; 10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105400"/>
            <a:ext cx="563151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Tiga</a:t>
            </a:r>
            <a:r>
              <a:rPr lang="en-US" dirty="0" smtClean="0"/>
              <a:t> Cara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dirty="0" smtClean="0"/>
              <a:t>while			</a:t>
            </a:r>
          </a:p>
          <a:p>
            <a:endParaRPr lang="en-US" dirty="0" smtClean="0"/>
          </a:p>
          <a:p>
            <a:r>
              <a:rPr lang="en-US" dirty="0" smtClean="0"/>
              <a:t>do while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 ( …;…;…)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6705600" cy="1066800"/>
          </a:xfrm>
        </p:spPr>
        <p:txBody>
          <a:bodyPr/>
          <a:lstStyle/>
          <a:p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Memakai</a:t>
            </a:r>
            <a:r>
              <a:rPr lang="en-US" dirty="0" smtClean="0"/>
              <a:t>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334000"/>
          </a:xfrm>
          <a:solidFill>
            <a:srgbClr val="002060"/>
          </a:solidFill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Bentuk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umum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perintah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perulangan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memakai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 &lt;</a:t>
            </a:r>
            <a:r>
              <a:rPr lang="en-US" sz="28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ekspresi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&gt;) </a:t>
            </a:r>
            <a:endParaRPr lang="en-US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</a:t>
            </a:r>
            <a:r>
              <a:rPr lang="en-US" sz="28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blok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pernyataan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>
              <a:buNone/>
            </a:pPr>
            <a:endParaRPr lang="en-US" sz="2800" b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800" b="1" dirty="0" err="1" smtClean="0"/>
              <a:t>Contoh</a:t>
            </a:r>
            <a:r>
              <a:rPr lang="en-US" sz="2800" b="1" dirty="0" smtClean="0"/>
              <a:t>:</a:t>
            </a:r>
          </a:p>
          <a:p>
            <a:pPr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 </a:t>
            </a:r>
            <a:r>
              <a:rPr lang="en-US" sz="28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10 ) {</a:t>
            </a:r>
            <a:endParaRPr lang="en-US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8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8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sz="28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8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8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+ 2;</a:t>
            </a:r>
            <a:endParaRPr lang="en-US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en-US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800" dirty="0"/>
          </a:p>
        </p:txBody>
      </p:sp>
      <p:sp>
        <p:nvSpPr>
          <p:cNvPr id="4" name="Oval Callout 3"/>
          <p:cNvSpPr/>
          <p:nvPr/>
        </p:nvSpPr>
        <p:spPr>
          <a:xfrm rot="10800000">
            <a:off x="1752600" y="2133600"/>
            <a:ext cx="3962400" cy="685800"/>
          </a:xfrm>
          <a:prstGeom prst="wedgeEllipseCallout">
            <a:avLst>
              <a:gd name="adj1" fmla="val -76131"/>
              <a:gd name="adj2" fmla="val 39858"/>
            </a:avLst>
          </a:prstGeom>
          <a:noFill/>
          <a:ln>
            <a:solidFill>
              <a:schemeClr val="bg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81800" y="1981200"/>
            <a:ext cx="1981200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Ekspresi</a:t>
            </a:r>
            <a:r>
              <a:rPr lang="en-US" sz="2400" dirty="0" smtClean="0"/>
              <a:t> </a:t>
            </a:r>
            <a:r>
              <a:rPr lang="en-US" sz="2400" dirty="0" err="1" smtClean="0"/>
              <a:t>boolean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Catatan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5">
                    <a:lumMod val="10000"/>
                  </a:schemeClr>
                </a:solidFill>
              </a:rPr>
              <a:t>Dalam perulangan harus didefinisikan atau harus diketahui terlebih dahulu :</a:t>
            </a:r>
          </a:p>
          <a:p>
            <a:pPr lvl="1"/>
            <a:r>
              <a:rPr lang="id-ID" dirty="0" smtClean="0">
                <a:solidFill>
                  <a:schemeClr val="accent5">
                    <a:lumMod val="10000"/>
                  </a:schemeClr>
                </a:solidFill>
              </a:rPr>
              <a:t>Nilai awal variabel yang digunakan dalam ekspresi boolean</a:t>
            </a:r>
          </a:p>
          <a:p>
            <a:pPr lvl="1"/>
            <a:r>
              <a:rPr lang="id-ID" dirty="0" smtClean="0">
                <a:solidFill>
                  <a:schemeClr val="accent5">
                    <a:lumMod val="10000"/>
                  </a:schemeClr>
                </a:solidFill>
              </a:rPr>
              <a:t>Perubahan variabel yang digunakan dalam ekspresi boolean</a:t>
            </a:r>
          </a:p>
          <a:p>
            <a:pPr lvl="1"/>
            <a:r>
              <a:rPr lang="id-ID" dirty="0" smtClean="0">
                <a:solidFill>
                  <a:schemeClr val="accent5">
                    <a:lumMod val="10000"/>
                  </a:schemeClr>
                </a:solidFill>
              </a:rPr>
              <a:t>Kondisi sehingga ekspresi boolean akan bernilai salah/false</a:t>
            </a:r>
          </a:p>
          <a:p>
            <a:endParaRPr lang="id-ID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-1029">
  <a:themeElements>
    <a:clrScheme name="AN-1029 1">
      <a:dk1>
        <a:srgbClr val="FFFFFF"/>
      </a:dk1>
      <a:lt1>
        <a:srgbClr val="FFFFFF"/>
      </a:lt1>
      <a:dk2>
        <a:srgbClr val="F9BA67"/>
      </a:dk2>
      <a:lt2>
        <a:srgbClr val="A43900"/>
      </a:lt2>
      <a:accent1>
        <a:srgbClr val="FF9865"/>
      </a:accent1>
      <a:accent2>
        <a:srgbClr val="FF8409"/>
      </a:accent2>
      <a:accent3>
        <a:srgbClr val="FBD9B8"/>
      </a:accent3>
      <a:accent4>
        <a:srgbClr val="DADADA"/>
      </a:accent4>
      <a:accent5>
        <a:srgbClr val="FFCAB8"/>
      </a:accent5>
      <a:accent6>
        <a:srgbClr val="E77707"/>
      </a:accent6>
      <a:hlink>
        <a:srgbClr val="2F2FFF"/>
      </a:hlink>
      <a:folHlink>
        <a:srgbClr val="5C8EF2"/>
      </a:folHlink>
    </a:clrScheme>
    <a:fontScheme name="AN-102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N-1029 1">
        <a:dk1>
          <a:srgbClr val="FFFFFF"/>
        </a:dk1>
        <a:lt1>
          <a:srgbClr val="FFFFFF"/>
        </a:lt1>
        <a:dk2>
          <a:srgbClr val="F9BA67"/>
        </a:dk2>
        <a:lt2>
          <a:srgbClr val="A43900"/>
        </a:lt2>
        <a:accent1>
          <a:srgbClr val="FF9865"/>
        </a:accent1>
        <a:accent2>
          <a:srgbClr val="FF8409"/>
        </a:accent2>
        <a:accent3>
          <a:srgbClr val="FBD9B8"/>
        </a:accent3>
        <a:accent4>
          <a:srgbClr val="DADADA"/>
        </a:accent4>
        <a:accent5>
          <a:srgbClr val="FFCAB8"/>
        </a:accent5>
        <a:accent6>
          <a:srgbClr val="E77707"/>
        </a:accent6>
        <a:hlink>
          <a:srgbClr val="2F2FFF"/>
        </a:hlink>
        <a:folHlink>
          <a:srgbClr val="5C8EF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Animated53_iw_06_CrystalGraphics.com_PowerPoint_Templates_trial</Template>
  <TotalTime>349</TotalTime>
  <Words>464</Words>
  <Application>Microsoft Office PowerPoint</Application>
  <PresentationFormat>On-screen Show (4:3)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AN-1029</vt:lpstr>
      <vt:lpstr>PERULANGAN (LOOPING)</vt:lpstr>
      <vt:lpstr>Capaian Pembelajaran</vt:lpstr>
      <vt:lpstr>Pengantar</vt:lpstr>
      <vt:lpstr>Kasus</vt:lpstr>
      <vt:lpstr>Proses Perulangan</vt:lpstr>
      <vt:lpstr>Perulangan ‘in action’</vt:lpstr>
      <vt:lpstr>Tiga Cara Membentuk Perulangan</vt:lpstr>
      <vt:lpstr>Perulangan Memakai while</vt:lpstr>
      <vt:lpstr>Catatan</vt:lpstr>
      <vt:lpstr>Catatan - contoh</vt:lpstr>
      <vt:lpstr>Contoh-contoh</vt:lpstr>
      <vt:lpstr>Program untuk menampilkan angka 1, 2, 3, ….., 20 dalam satu baris</vt:lpstr>
      <vt:lpstr>Program untuk menghitung jumlah dari 5 + 10 + …. + 100</vt:lpstr>
      <vt:lpstr>Bagaimana memodifikasi program  ini sehingga dapat menghitung jumlah bilangan positif kelipatan 5 yang kurang dari bilangan tertentu yang dimasukkan lewat keyboard ?</vt:lpstr>
      <vt:lpstr>Bagaimana memodifikasi program  ini sehingga dapat menghitung jumlah bilangan positif kelipatan 5 yang kurang dari bilangan tertentu yang dimasukkan lewat keyboard 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PERULANGAN (LOOPING)</dc:title>
  <dc:creator>Toshiba</dc:creator>
  <cp:lastModifiedBy>Asus</cp:lastModifiedBy>
  <cp:revision>12</cp:revision>
  <dcterms:created xsi:type="dcterms:W3CDTF">2013-10-05T02:05:01Z</dcterms:created>
  <dcterms:modified xsi:type="dcterms:W3CDTF">2020-10-17T13:10:56Z</dcterms:modified>
</cp:coreProperties>
</file>