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0" r:id="rId2"/>
    <p:sldId id="326" r:id="rId3"/>
    <p:sldId id="327" r:id="rId4"/>
    <p:sldId id="323" r:id="rId5"/>
    <p:sldId id="329" r:id="rId6"/>
    <p:sldId id="328" r:id="rId7"/>
    <p:sldId id="324" r:id="rId8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D77A-923D-4C3D-A4D3-76F38D1973F2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F731-59AD-4B17-8A35-3D65A4626283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A852-AF3B-4A59-A08F-11F683BF5A41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7539-38E9-450B-9E82-A06E1DF84456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B608-4B73-4EBE-B024-7D4E38D5CB4A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542A-32EE-477B-BA5C-037B8B71D5B6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0ED8-A0CE-4097-90E6-5211C8E4E055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CD2-FF52-4186-930A-A0A76C39EBC7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ABD-500C-4045-9BFF-0E7A9FF3E4E5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4A9A6C-6E77-45A1-990C-F779A580127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AF6D-C16E-4203-A3FA-0095929A9701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9AA396-2252-4E00-8F40-EA7B7725EE53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elajar.usd.ac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math.hws.edu/eck/cs124/downloads/javanotes7-linked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044962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ALGORITMA DAN PEMROGRAMAN</a:t>
            </a:r>
            <a:br>
              <a:rPr lang="en-US" sz="7200" dirty="0"/>
            </a:br>
            <a:r>
              <a:rPr lang="en-US" sz="7200" dirty="0"/>
              <a:t>(</a:t>
            </a:r>
            <a:r>
              <a:rPr lang="en-US" sz="6600" dirty="0"/>
              <a:t>ALGO101): </a:t>
            </a:r>
            <a:br>
              <a:rPr lang="en-US" sz="6600" dirty="0"/>
            </a:br>
            <a:r>
              <a:rPr lang="en-US" sz="6600" dirty="0" err="1"/>
              <a:t>Tatakelola</a:t>
            </a:r>
            <a:r>
              <a:rPr lang="en-US" sz="6600" dirty="0"/>
              <a:t> </a:t>
            </a:r>
            <a:r>
              <a:rPr lang="en-US" sz="6600" dirty="0" err="1"/>
              <a:t>Perkuliahan</a:t>
            </a:r>
            <a:r>
              <a:rPr lang="en-US" sz="6600" dirty="0"/>
              <a:t> 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5888-8475-41FA-A0C6-5EE46CAFDAB3}" type="datetime1">
              <a:rPr lang="en-US" sz="1400" smtClean="0"/>
              <a:t>8/22/2021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dirty="0"/>
              <a:t>Topik 1: Pengenalan Pemrograman Komputer – Tim Dosen TI - USD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586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7539-38E9-450B-9E82-A06E1DF84456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62068"/>
              </p:ext>
            </p:extLst>
          </p:nvPr>
        </p:nvGraphicFramePr>
        <p:xfrm>
          <a:off x="478989" y="1878039"/>
          <a:ext cx="5539154" cy="3768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Minggu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Topik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85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Motivasi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silabus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tatakelola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kuliuah</a:t>
                      </a:r>
                      <a:r>
                        <a:rPr lang="en-US" sz="1600" dirty="0">
                          <a:effectLst/>
                        </a:rPr>
                        <a:t> daring.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Esensi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Pemrograman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Komputer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Contoh-contoh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pemakaian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program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koputer</a:t>
                      </a:r>
                      <a:endParaRPr lang="en-US" sz="1600" dirty="0">
                        <a:effectLst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15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Algoritma</a:t>
                      </a:r>
                      <a:r>
                        <a:rPr lang="en-US" sz="1600" dirty="0">
                          <a:effectLst/>
                        </a:rPr>
                        <a:t> dan program computer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Pseudo code dan </a:t>
                      </a:r>
                      <a:r>
                        <a:rPr lang="en-US" sz="1600" dirty="0" err="1">
                          <a:effectLst/>
                        </a:rPr>
                        <a:t>Komputer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sederhana</a:t>
                      </a:r>
                      <a:endParaRPr lang="en-US" sz="1600" dirty="0">
                        <a:effectLst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2388443084"/>
                  </a:ext>
                </a:extLst>
              </a:tr>
              <a:tr h="1029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 Virtual Machine (JVM)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Komponen</a:t>
                      </a:r>
                      <a:r>
                        <a:rPr lang="en-US" sz="1600" dirty="0">
                          <a:effectLst/>
                        </a:rPr>
                        <a:t> program (program building block)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Variable,  </a:t>
                      </a:r>
                      <a:r>
                        <a:rPr lang="en-US" sz="1600" dirty="0" err="1">
                          <a:effectLst/>
                        </a:rPr>
                        <a:t>tipe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ekspresi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formulasi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output </a:t>
                      </a:r>
                      <a:r>
                        <a:rPr lang="en-US" sz="1600" dirty="0" err="1">
                          <a:effectLst/>
                        </a:rPr>
                        <a:t>sederhana</a:t>
                      </a:r>
                      <a:r>
                        <a:rPr lang="en-US" sz="1600" dirty="0">
                          <a:effectLst/>
                        </a:rPr>
                        <a:t> I (</a:t>
                      </a:r>
                      <a:r>
                        <a:rPr lang="en-US" sz="1600" dirty="0" err="1">
                          <a:effectLst/>
                        </a:rPr>
                        <a:t>tipe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sederhana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, float, char)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38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Variabel</a:t>
                      </a:r>
                      <a:r>
                        <a:rPr lang="en-US" sz="1600" dirty="0">
                          <a:effectLst/>
                        </a:rPr>
                        <a:t> dan </a:t>
                      </a: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15060"/>
              </p:ext>
            </p:extLst>
          </p:nvPr>
        </p:nvGraphicFramePr>
        <p:xfrm>
          <a:off x="6389932" y="1878039"/>
          <a:ext cx="5684197" cy="4118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3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7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Topik</a:t>
                      </a:r>
                      <a:endParaRPr lang="en-US" sz="1600" dirty="0">
                        <a:effectLst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Variabel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tipe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ekspresi</a:t>
                      </a:r>
                      <a:r>
                        <a:rPr lang="en-US" sz="1600" dirty="0">
                          <a:effectLst/>
                        </a:rPr>
                        <a:t>, input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output </a:t>
                      </a:r>
                      <a:r>
                        <a:rPr lang="en-US" sz="1600" dirty="0" err="1">
                          <a:effectLst/>
                        </a:rPr>
                        <a:t>sederhana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Percabangan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sederhana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(if …. else ….)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Percabangan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bertingkat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perintah</a:t>
                      </a:r>
                      <a:r>
                        <a:rPr lang="en-US" sz="1600" baseline="0" dirty="0">
                          <a:effectLst/>
                        </a:rPr>
                        <a:t> switch - case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Looping I (while)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Looping II  (For)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Looping III  (do</a:t>
                      </a:r>
                      <a:r>
                        <a:rPr lang="en-US" sz="1600" baseline="0" dirty="0">
                          <a:effectLst/>
                        </a:rPr>
                        <a:t> while)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Looping plus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percabangan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9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bersarang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(nested)</a:t>
                      </a: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9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Array  </a:t>
                      </a:r>
                      <a:r>
                        <a:rPr lang="en-US" sz="1600" dirty="0" err="1">
                          <a:effectLst/>
                        </a:rPr>
                        <a:t>dimensi</a:t>
                      </a:r>
                      <a:r>
                        <a:rPr lang="en-US" sz="1600" dirty="0">
                          <a:effectLst/>
                        </a:rPr>
                        <a:t> 1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tugas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proyek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5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7539-38E9-450B-9E82-A06E1DF84456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23395"/>
              </p:ext>
            </p:extLst>
          </p:nvPr>
        </p:nvGraphicFramePr>
        <p:xfrm>
          <a:off x="1891322" y="1968175"/>
          <a:ext cx="5616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6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98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n-lt"/>
                        </a:rPr>
                        <a:t>Jenis</a:t>
                      </a:r>
                      <a:r>
                        <a:rPr lang="en-US" sz="2400" dirty="0"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</a:rPr>
                        <a:t>Evaluasi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n-lt"/>
                        </a:rPr>
                        <a:t>Bobot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57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Praktikum</a:t>
                      </a: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400" dirty="0" err="1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/Quiz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30 %</a:t>
                      </a:r>
                    </a:p>
                    <a:p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757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Ujian</a:t>
                      </a: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Tengah Semester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20 %</a:t>
                      </a:r>
                    </a:p>
                    <a:p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757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n-lt"/>
                        </a:rPr>
                        <a:t>Proyek</a:t>
                      </a:r>
                      <a:r>
                        <a:rPr lang="en-US" sz="2400" dirty="0"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</a:rPr>
                        <a:t>Pemrograman</a:t>
                      </a:r>
                      <a:r>
                        <a:rPr lang="en-US" sz="2400" dirty="0"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</a:rPr>
                        <a:t>Kelompok</a:t>
                      </a:r>
                      <a:r>
                        <a:rPr lang="en-US" sz="2400" dirty="0">
                          <a:latin typeface="+mn-lt"/>
                        </a:rPr>
                        <a:t>/ UTS2</a:t>
                      </a:r>
                    </a:p>
                    <a:p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25 %</a:t>
                      </a:r>
                    </a:p>
                    <a:p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757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Ujian</a:t>
                      </a: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Semester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25 %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4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Daring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2713" y="1933657"/>
            <a:ext cx="5584874" cy="402336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Learning </a:t>
            </a:r>
            <a:r>
              <a:rPr lang="en-US" dirty="0" err="1"/>
              <a:t>Manajemen</a:t>
            </a:r>
            <a:r>
              <a:rPr lang="en-US" dirty="0"/>
              <a:t> System (LMS) </a:t>
            </a:r>
            <a:r>
              <a:rPr lang="en-US" i="1" dirty="0">
                <a:hlinkClick r:id="rId2"/>
              </a:rPr>
              <a:t>https://belajar.usd.ac.id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WA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Ada 5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Alpro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749808" lvl="1" indent="-457200">
              <a:buFont typeface="+mj-lt"/>
              <a:buAutoNum type="alphaLcPeriod"/>
            </a:pP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per </a:t>
            </a:r>
            <a:r>
              <a:rPr lang="en-US" dirty="0" err="1"/>
              <a:t>topik</a:t>
            </a:r>
            <a:endParaRPr lang="en-US" dirty="0"/>
          </a:p>
          <a:p>
            <a:pPr marL="749808" lvl="1" indent="-457200">
              <a:buFont typeface="+mj-lt"/>
              <a:buAutoNum type="alphaLcPeriod"/>
            </a:pPr>
            <a:r>
              <a:rPr lang="en-US" dirty="0" err="1"/>
              <a:t>Menyimak</a:t>
            </a:r>
            <a:r>
              <a:rPr lang="en-US" dirty="0"/>
              <a:t> (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)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/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per  </a:t>
            </a:r>
            <a:r>
              <a:rPr lang="en-US" dirty="0" err="1"/>
              <a:t>topik</a:t>
            </a:r>
            <a:endParaRPr lang="en-US" dirty="0"/>
          </a:p>
          <a:p>
            <a:pPr marL="749808" lvl="1" indent="-457200">
              <a:buFont typeface="+mj-lt"/>
              <a:buAutoNum type="alphaLcPeriod"/>
            </a:pP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tanya-jawab</a:t>
            </a:r>
            <a:r>
              <a:rPr lang="en-US" dirty="0"/>
              <a:t> </a:t>
            </a:r>
            <a:r>
              <a:rPr lang="en-US" dirty="0" err="1"/>
              <a:t>sinkronus</a:t>
            </a:r>
            <a:r>
              <a:rPr lang="en-US" dirty="0"/>
              <a:t> (live) </a:t>
            </a:r>
            <a:r>
              <a:rPr lang="en-US" dirty="0" err="1"/>
              <a:t>lewat</a:t>
            </a:r>
            <a:r>
              <a:rPr lang="en-US" dirty="0"/>
              <a:t> video conference Zoom </a:t>
            </a:r>
            <a:r>
              <a:rPr lang="en-US" dirty="0" err="1"/>
              <a:t>selama</a:t>
            </a:r>
            <a:r>
              <a:rPr lang="en-US" dirty="0"/>
              <a:t> minimal 1 jam per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  <a:p>
            <a:pPr marL="749808" lvl="1" indent="-457200">
              <a:buFont typeface="+mj-lt"/>
              <a:buAutoNum type="alphaLcPeriod"/>
            </a:pP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>
                <a:hlinkClick r:id="rId2"/>
              </a:rPr>
              <a:t>https://belajar.usd.ac.id</a:t>
            </a:r>
            <a:endParaRPr lang="en-US" i="1" dirty="0"/>
          </a:p>
          <a:p>
            <a:pPr marL="749808" lvl="1" indent="-457200">
              <a:buFont typeface="+mj-lt"/>
              <a:buAutoNum type="alphaLcPeriod"/>
            </a:pP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/PR/</a:t>
            </a:r>
            <a:r>
              <a:rPr lang="en-US" dirty="0" err="1"/>
              <a:t>Kuis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untuk 5 </a:t>
            </a:r>
            <a:r>
              <a:rPr lang="en-US" dirty="0" err="1"/>
              <a:t>hal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i="1" dirty="0">
                <a:hlinkClick r:id="rId2"/>
              </a:rPr>
              <a:t>https://belajar.usd.ac.id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412A-7434-417D-80A2-A71CB2AE032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30644" y="1933657"/>
            <a:ext cx="5584874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tanya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sinkronus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dipandu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jadwal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pendampingan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live minimal 2  jam per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jadwal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Untuk </a:t>
            </a:r>
            <a:r>
              <a:rPr lang="en-US" dirty="0" err="1"/>
              <a:t>memperlancar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WA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klas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live/</a:t>
            </a:r>
            <a:r>
              <a:rPr lang="en-US" dirty="0" err="1"/>
              <a:t>sinkronus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video demi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pulsa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video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speakernya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8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,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minggu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mengalokasikan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untuk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5 x 3 jam = 15 jam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rincian</a:t>
            </a:r>
            <a:r>
              <a:rPr lang="en-US" sz="2400" dirty="0"/>
              <a:t> </a:t>
            </a:r>
            <a:r>
              <a:rPr lang="en-US" sz="2400" dirty="0" err="1"/>
              <a:t>sbb</a:t>
            </a:r>
            <a:r>
              <a:rPr lang="en-US" sz="2400" dirty="0"/>
              <a:t>:</a:t>
            </a:r>
          </a:p>
          <a:p>
            <a:pPr marL="525463" lvl="2" indent="-234950">
              <a:buFont typeface="Wingdings" panose="05000000000000000000" pitchFamily="2" charset="2"/>
              <a:buChar char="§"/>
            </a:pPr>
            <a:r>
              <a:rPr lang="en-US" sz="2000" dirty="0"/>
              <a:t>Untuk </a:t>
            </a:r>
            <a:r>
              <a:rPr lang="en-US" sz="2000" dirty="0" err="1"/>
              <a:t>menguasai</a:t>
            </a:r>
            <a:r>
              <a:rPr lang="en-US" sz="2000" dirty="0"/>
              <a:t> </a:t>
            </a:r>
            <a:r>
              <a:rPr lang="en-US" sz="2000" dirty="0" err="1"/>
              <a:t>teori</a:t>
            </a:r>
            <a:r>
              <a:rPr lang="en-US" sz="2000" dirty="0"/>
              <a:t> dan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 9 jam</a:t>
            </a:r>
          </a:p>
          <a:p>
            <a:pPr marL="708343" lvl="3" indent="-234950">
              <a:buFont typeface="Wingdings" panose="05000000000000000000" pitchFamily="2" charset="2"/>
              <a:buChar char="§"/>
            </a:pPr>
            <a:r>
              <a:rPr lang="en-US" sz="2000" dirty="0" err="1"/>
              <a:t>Kuliah</a:t>
            </a:r>
            <a:r>
              <a:rPr lang="en-US" sz="2000" dirty="0"/>
              <a:t> daring 2 jam,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 5 jam, </a:t>
            </a:r>
            <a:r>
              <a:rPr lang="en-US" sz="2000" dirty="0" err="1"/>
              <a:t>mengerjakan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2 jam</a:t>
            </a:r>
          </a:p>
          <a:p>
            <a:pPr marL="525463" lvl="2" indent="-234950">
              <a:buFont typeface="Wingdings" panose="05000000000000000000" pitchFamily="2" charset="2"/>
              <a:buChar char="§"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mengerjakan</a:t>
            </a:r>
            <a:r>
              <a:rPr lang="en-US" sz="2000" dirty="0"/>
              <a:t> </a:t>
            </a:r>
            <a:r>
              <a:rPr lang="en-US" sz="2000" dirty="0" err="1"/>
              <a:t>praktikum</a:t>
            </a:r>
            <a:r>
              <a:rPr lang="en-US" sz="2000" dirty="0"/>
              <a:t> dan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6 jam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2600" dirty="0" err="1"/>
              <a:t>Dosen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membantu</a:t>
            </a:r>
            <a:r>
              <a:rPr lang="en-US" sz="2600" dirty="0"/>
              <a:t> </a:t>
            </a:r>
            <a:r>
              <a:rPr lang="en-US" sz="2600" dirty="0" err="1"/>
              <a:t>menguasai</a:t>
            </a:r>
            <a:r>
              <a:rPr lang="en-US" sz="2600" dirty="0"/>
              <a:t> </a:t>
            </a:r>
            <a:r>
              <a:rPr lang="en-US" sz="2600" dirty="0" err="1"/>
              <a:t>teori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sinkronus</a:t>
            </a:r>
            <a:r>
              <a:rPr lang="en-US" sz="2600" dirty="0"/>
              <a:t>/live </a:t>
            </a:r>
            <a:r>
              <a:rPr lang="en-US" sz="2600" dirty="0" err="1"/>
              <a:t>selama</a:t>
            </a:r>
            <a:r>
              <a:rPr lang="en-US" sz="2600" dirty="0"/>
              <a:t> 2 jam </a:t>
            </a:r>
            <a:r>
              <a:rPr lang="en-US" sz="2600" dirty="0" err="1"/>
              <a:t>perminggu</a:t>
            </a:r>
            <a:endParaRPr lang="en-US" sz="2600" dirty="0"/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2600" dirty="0" err="1"/>
              <a:t>Dosen</a:t>
            </a:r>
            <a:r>
              <a:rPr lang="en-US" sz="2600" dirty="0"/>
              <a:t> + </a:t>
            </a:r>
            <a:r>
              <a:rPr lang="en-US" sz="2600" dirty="0" err="1"/>
              <a:t>asisten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membantu</a:t>
            </a:r>
            <a:r>
              <a:rPr lang="en-US" sz="2600" dirty="0"/>
              <a:t> </a:t>
            </a:r>
            <a:r>
              <a:rPr lang="en-US" sz="2600" dirty="0" err="1"/>
              <a:t>praktikum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sinkronus</a:t>
            </a:r>
            <a:r>
              <a:rPr lang="en-US" sz="2600" dirty="0"/>
              <a:t>/live </a:t>
            </a:r>
            <a:r>
              <a:rPr lang="en-US" sz="2600" dirty="0" err="1"/>
              <a:t>selama</a:t>
            </a:r>
            <a:r>
              <a:rPr lang="en-US" sz="2600" dirty="0"/>
              <a:t> 6 jam per </a:t>
            </a:r>
            <a:r>
              <a:rPr lang="en-US" sz="2600" dirty="0" err="1"/>
              <a:t>minggu</a:t>
            </a:r>
            <a:r>
              <a:rPr lang="en-US" sz="2600" dirty="0"/>
              <a:t> ( masing-masing 3 jam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hari</a:t>
            </a:r>
            <a:r>
              <a:rPr lang="en-US" sz="2600" dirty="0"/>
              <a:t> yang </a:t>
            </a:r>
            <a:r>
              <a:rPr lang="en-US" sz="2600" dirty="0" err="1"/>
              <a:t>berbeda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jadwal</a:t>
            </a:r>
            <a:r>
              <a:rPr lang="en-US" sz="26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7539-38E9-450B-9E82-A06E1DF84456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7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Rujukan</a:t>
            </a:r>
            <a:r>
              <a:rPr lang="en-US" dirty="0"/>
              <a:t>/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5074" cy="402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Introduction to Programming Using Java, Version 6.0, June 2011, David J. Eck. </a:t>
            </a:r>
            <a:r>
              <a:rPr lang="en-US" sz="2800" u="sng" dirty="0">
                <a:hlinkClick r:id="rId2"/>
              </a:rPr>
              <a:t>http://math.hws.edu/eck/cs124/downloads/javanotes7-linked.pdf</a:t>
            </a:r>
            <a:endParaRPr lang="en-US" sz="2800" u="sng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Pengantar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Java, </a:t>
            </a:r>
            <a:r>
              <a:rPr lang="en-US" sz="2800" dirty="0" err="1"/>
              <a:t>Sanata</a:t>
            </a:r>
            <a:r>
              <a:rPr lang="en-US" sz="2800" dirty="0"/>
              <a:t> Dharma </a:t>
            </a:r>
            <a:r>
              <a:rPr lang="en-US" sz="2800" dirty="0" err="1"/>
              <a:t>Univesity</a:t>
            </a:r>
            <a:r>
              <a:rPr lang="en-US" sz="2800" dirty="0"/>
              <a:t> Press, </a:t>
            </a:r>
            <a:r>
              <a:rPr lang="en-US" sz="2800" dirty="0" err="1"/>
              <a:t>Cetakan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, </a:t>
            </a:r>
            <a:r>
              <a:rPr lang="en-US" sz="2800" dirty="0" err="1"/>
              <a:t>Juli</a:t>
            </a:r>
            <a:r>
              <a:rPr lang="en-US" sz="2800" dirty="0"/>
              <a:t> 2018, Johanes Eka </a:t>
            </a:r>
            <a:r>
              <a:rPr lang="en-US" sz="2800" dirty="0" err="1"/>
              <a:t>Priyatma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800" i="1" baseline="30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en-US" sz="2800" baseline="30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How to Program,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H.M. and P.J.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2004.</a:t>
            </a:r>
            <a:r>
              <a:rPr lang="en-US" sz="2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  <a:r>
              <a:rPr lang="en-US" sz="28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edition. Prentice Hall.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7539-38E9-450B-9E82-A06E1DF84456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79" y="1845734"/>
            <a:ext cx="1966763" cy="304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179" y="1998134"/>
            <a:ext cx="1966763" cy="30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Tata-</a:t>
            </a:r>
            <a:r>
              <a:rPr lang="en-US" dirty="0" err="1"/>
              <a:t>Tertib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6173958" cy="402336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/>
              <a:t>Hadir</a:t>
            </a:r>
            <a:r>
              <a:rPr lang="en-US" sz="3200" dirty="0"/>
              <a:t> </a:t>
            </a:r>
            <a:r>
              <a:rPr lang="en-US" sz="3200" dirty="0" err="1"/>
              <a:t>tepat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/>
              <a:t>Mengisi</a:t>
            </a:r>
            <a:r>
              <a:rPr lang="en-US" sz="3200" dirty="0"/>
              <a:t> </a:t>
            </a:r>
            <a:r>
              <a:rPr lang="en-US" sz="3200"/>
              <a:t>presensi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/>
              <a:t>Berpenampilan</a:t>
            </a:r>
            <a:r>
              <a:rPr lang="en-US" sz="3200" dirty="0"/>
              <a:t> </a:t>
            </a:r>
            <a:r>
              <a:rPr lang="en-US" sz="3200" dirty="0" err="1"/>
              <a:t>sopan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mingikuti</a:t>
            </a:r>
            <a:r>
              <a:rPr lang="en-US" sz="3200" dirty="0"/>
              <a:t> </a:t>
            </a:r>
            <a:r>
              <a:rPr lang="en-US" sz="3200" dirty="0" err="1"/>
              <a:t>pertemuan</a:t>
            </a:r>
            <a:r>
              <a:rPr lang="en-US" sz="3200" dirty="0"/>
              <a:t> daring live, speaker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dimatikan</a:t>
            </a:r>
            <a:r>
              <a:rPr lang="en-US" sz="3200" dirty="0"/>
              <a:t> (muted)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dosen</a:t>
            </a:r>
            <a:r>
              <a:rPr lang="en-US" sz="3200" dirty="0"/>
              <a:t>/</a:t>
            </a:r>
            <a:r>
              <a:rPr lang="en-US" sz="3200" dirty="0" err="1"/>
              <a:t>asisten</a:t>
            </a:r>
            <a:r>
              <a:rPr lang="en-US" sz="3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/>
              <a:t>Mengumpulkan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batas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/>
              <a:t>Diharapkan</a:t>
            </a:r>
            <a:r>
              <a:rPr lang="en-US" sz="3200" dirty="0"/>
              <a:t> untuk </a:t>
            </a:r>
            <a:r>
              <a:rPr lang="en-US" sz="3200" dirty="0" err="1"/>
              <a:t>aktif</a:t>
            </a:r>
            <a:r>
              <a:rPr lang="en-US" sz="3200" dirty="0"/>
              <a:t> </a:t>
            </a:r>
            <a:r>
              <a:rPr lang="en-US" sz="3200" dirty="0" err="1"/>
              <a:t>bertanya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menjawab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E405-0BB9-423D-B8A5-BA7DDF8B24A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1: Pengenalan Pemrograman Komputer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720" y="1951893"/>
            <a:ext cx="4427832" cy="33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35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7493</TotalTime>
  <Words>609</Words>
  <Application>Microsoft Office PowerPoint</Application>
  <PresentationFormat>Widescreen</PresentationFormat>
  <Paragraphs>114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Constantia</vt:lpstr>
      <vt:lpstr>Ink Free</vt:lpstr>
      <vt:lpstr>Times New Roman</vt:lpstr>
      <vt:lpstr>Wingdings</vt:lpstr>
      <vt:lpstr>Retrospect</vt:lpstr>
      <vt:lpstr>ALGORITMA DAN PEMROGRAMAN (ALGO101):  Tatakelola Perkuliahan </vt:lpstr>
      <vt:lpstr>Rancangan Materi Kuliah</vt:lpstr>
      <vt:lpstr>Rancangan Evaluasi Hasil Belajar</vt:lpstr>
      <vt:lpstr>Tata Kelola Kuliah Daring </vt:lpstr>
      <vt:lpstr>Jadwal Kuliah</vt:lpstr>
      <vt:lpstr>Rujukan/Referensi Bahan Kuliah</vt:lpstr>
      <vt:lpstr>Tata-Tertib Kuliah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295</cp:revision>
  <cp:lastPrinted>2018-08-14T07:26:30Z</cp:lastPrinted>
  <dcterms:created xsi:type="dcterms:W3CDTF">2015-12-16T04:56:04Z</dcterms:created>
  <dcterms:modified xsi:type="dcterms:W3CDTF">2021-08-22T13:26:35Z</dcterms:modified>
</cp:coreProperties>
</file>