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316" r:id="rId4"/>
    <p:sldId id="31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1388-E3AC-4E71-912D-C17D926C63C8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4C39-E4F9-4346-A8A8-31CBC7282577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EE2-9D38-47D0-8E05-5DEECD8FEECD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268F-DF68-40DE-AE26-4E46C7B5EA0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5E4B-A545-42A0-BDAE-636D2246369A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D9E5-1FBD-4279-ADE7-155E529761C5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CE7F-BF8A-4533-A2D1-42E7FCFE61E0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3C4B-7511-4DD1-B432-58D0B230D0E2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08394E-BA2B-4B84-A758-BC91F47E0939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B2B2-D6CA-4B71-B3FE-67387A24751F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6E64D9-6702-49C2-851A-9A857BB5F0DB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web.id/2017/01/cara-masak-indomie-mie-instan-ya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044962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PROGRAM, ALGORITMA DAN PSEUDOCODE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669-A210-4DE4-A086-99ADC82561FA}" type="datetime1">
              <a:rPr lang="en-US" sz="1400" smtClean="0"/>
              <a:t>8/25/2021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/>
              <a:t>Topik 1B: Program, Algoritma, dan Pseudocode – Tim Dosen TI - USD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02CCD-6BE7-43DC-9B6E-AE97DF17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Imajiner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Berbahasa</a:t>
            </a:r>
            <a:r>
              <a:rPr lang="en-US" dirty="0"/>
              <a:t>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6A1167-8099-4803-8670-A11268DD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4652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800" dirty="0" err="1"/>
              <a:t>Komponen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400" dirty="0"/>
              <a:t>Processor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Keyboard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Layar</a:t>
            </a:r>
            <a:r>
              <a:rPr lang="en-US" sz="2400" dirty="0"/>
              <a:t>/monitor</a:t>
            </a:r>
          </a:p>
          <a:p>
            <a:pPr marL="201168" lvl="1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Kemampuan</a:t>
            </a:r>
            <a:r>
              <a:rPr lang="en-US" sz="28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Membaca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keyboard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Menyimpan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Mencetak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F19B27-3EEB-488B-BC9C-DEA36270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307473-2375-4135-8F9D-1514B18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4DA419-AFD8-494E-A8A1-F2139788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2B7DAB3-B16E-42C3-B795-051A8AD9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234" y="2258660"/>
            <a:ext cx="3688453" cy="3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64D1E9-B059-43C4-8A15-42D8F9BF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6786"/>
            <a:ext cx="10058400" cy="1450757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Imajiner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FEFCB5-57CC-4CA4-BC71-53D7FD3E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3990B5-0B3A-4F52-99A9-7C8152ED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D780D2-83FB-4F93-AB93-EDFA452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0999AD6-17BF-42D4-A962-EAB94221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4129"/>
            <a:ext cx="3841888" cy="3201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C54AF4E-5133-4A8E-A3C6-F38C46BDC586}"/>
              </a:ext>
            </a:extLst>
          </p:cNvPr>
          <p:cNvSpPr txBox="1"/>
          <p:nvPr/>
        </p:nvSpPr>
        <p:spPr>
          <a:xfrm>
            <a:off x="2702212" y="2967335"/>
            <a:ext cx="98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Layar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55BA754-9C72-4BAA-ADE2-F19CBD90D549}"/>
              </a:ext>
            </a:extLst>
          </p:cNvPr>
          <p:cNvSpPr txBox="1"/>
          <p:nvPr/>
        </p:nvSpPr>
        <p:spPr>
          <a:xfrm>
            <a:off x="158869" y="3992382"/>
            <a:ext cx="144117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Processor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755333E-11E3-4544-B15D-34E69C74DCD9}"/>
              </a:ext>
            </a:extLst>
          </p:cNvPr>
          <p:cNvSpPr txBox="1"/>
          <p:nvPr/>
        </p:nvSpPr>
        <p:spPr>
          <a:xfrm>
            <a:off x="1837507" y="4985661"/>
            <a:ext cx="144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537275-88DD-4CB6-8B60-76DF9158379D}"/>
              </a:ext>
            </a:extLst>
          </p:cNvPr>
          <p:cNvSpPr txBox="1"/>
          <p:nvPr/>
        </p:nvSpPr>
        <p:spPr>
          <a:xfrm>
            <a:off x="261572" y="2456634"/>
            <a:ext cx="123576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Memori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99077BC-931C-4FC3-B8AF-98F6F30F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00" y="2599293"/>
            <a:ext cx="3195395" cy="2858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795F81-5513-4431-9DF2-E4D3B67F4D26}"/>
              </a:ext>
            </a:extLst>
          </p:cNvPr>
          <p:cNvSpPr txBox="1"/>
          <p:nvPr/>
        </p:nvSpPr>
        <p:spPr>
          <a:xfrm>
            <a:off x="9362661" y="2456634"/>
            <a:ext cx="755374" cy="3201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8FADD8-FCC0-4825-837E-00B4A5816F00}"/>
              </a:ext>
            </a:extLst>
          </p:cNvPr>
          <p:cNvSpPr txBox="1"/>
          <p:nvPr/>
        </p:nvSpPr>
        <p:spPr>
          <a:xfrm>
            <a:off x="6864816" y="2274773"/>
            <a:ext cx="229499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Ilustrasi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endParaRPr lang="en-US" sz="2400" dirty="0"/>
          </a:p>
        </p:txBody>
      </p:sp>
      <p:sp>
        <p:nvSpPr>
          <p:cNvPr id="15" name="Arrow: Curved Down 14">
            <a:extLst>
              <a:ext uri="{FF2B5EF4-FFF2-40B4-BE49-F238E27FC236}">
                <a16:creationId xmlns="" xmlns:a16="http://schemas.microsoft.com/office/drawing/2014/main" id="{D1F8675F-31D5-4F4E-B79C-35F373E17A6D}"/>
              </a:ext>
            </a:extLst>
          </p:cNvPr>
          <p:cNvSpPr/>
          <p:nvPr/>
        </p:nvSpPr>
        <p:spPr>
          <a:xfrm>
            <a:off x="1611158" y="1759226"/>
            <a:ext cx="5139837" cy="7888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3E7CBF9-F625-4846-99E8-D2C98AF668BC}"/>
              </a:ext>
            </a:extLst>
          </p:cNvPr>
          <p:cNvSpPr txBox="1"/>
          <p:nvPr/>
        </p:nvSpPr>
        <p:spPr>
          <a:xfrm>
            <a:off x="9414507" y="2273344"/>
            <a:ext cx="2332669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sesuka</a:t>
            </a:r>
            <a:r>
              <a:rPr lang="en-US" sz="2000" dirty="0"/>
              <a:t> </a:t>
            </a:r>
            <a:r>
              <a:rPr lang="en-US" sz="2000" dirty="0" err="1"/>
              <a:t>hati</a:t>
            </a:r>
            <a:r>
              <a:rPr lang="en-US" sz="2000" dirty="0"/>
              <a:t> </a:t>
            </a:r>
            <a:r>
              <a:rPr lang="en-US" sz="2000" dirty="0" err="1"/>
              <a:t>misal</a:t>
            </a:r>
            <a:r>
              <a:rPr lang="en-US" sz="2000" dirty="0"/>
              <a:t> </a:t>
            </a:r>
            <a:r>
              <a:rPr lang="en-US" sz="2000" i="1" dirty="0" err="1"/>
              <a:t>berat</a:t>
            </a:r>
            <a:r>
              <a:rPr lang="en-US" sz="2000" i="1" dirty="0"/>
              <a:t>, </a:t>
            </a:r>
            <a:r>
              <a:rPr lang="en-US" sz="2000" i="1" dirty="0" err="1"/>
              <a:t>usia</a:t>
            </a:r>
            <a:r>
              <a:rPr lang="en-US" sz="2000" i="1" dirty="0"/>
              <a:t>, </a:t>
            </a:r>
            <a:r>
              <a:rPr lang="en-US" sz="2000" i="1" dirty="0" err="1"/>
              <a:t>myData</a:t>
            </a:r>
            <a:r>
              <a:rPr lang="en-US" sz="2000" i="1" dirty="0"/>
              <a:t>,….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Nama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97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80990-73CB-434B-A6B3-D8B7C02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0346" cy="1450757"/>
          </a:xfrm>
        </p:spPr>
        <p:txBody>
          <a:bodyPr/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Imajiner</a:t>
            </a:r>
            <a:r>
              <a:rPr lang="en-US" dirty="0"/>
              <a:t> : 3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semu</a:t>
            </a:r>
            <a:r>
              <a:rPr lang="en-US" dirty="0"/>
              <a:t>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DF6D6-7A45-4456-85EE-945C713D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5741"/>
            <a:ext cx="11734800" cy="47256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Baca </a:t>
            </a:r>
            <a:r>
              <a:rPr lang="en-US" i="1" dirty="0" err="1"/>
              <a:t>namaLokasi</a:t>
            </a:r>
            <a:r>
              <a:rPr lang="en-US" i="1" dirty="0"/>
              <a:t>        </a:t>
            </a:r>
            <a:endParaRPr lang="en-US" i="1" dirty="0">
              <a:sym typeface="Wingdings" panose="05000000000000000000" pitchFamily="2" charset="2"/>
            </a:endParaRPr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 err="1">
                <a:sym typeface="Wingdings" panose="05000000000000000000" pitchFamily="2" charset="2"/>
              </a:rPr>
              <a:t>Membaca</a:t>
            </a:r>
            <a:r>
              <a:rPr lang="en-US" sz="2000" dirty="0">
                <a:sym typeface="Wingdings" panose="05000000000000000000" pitchFamily="2" charset="2"/>
              </a:rPr>
              <a:t> data </a:t>
            </a:r>
            <a:r>
              <a:rPr lang="en-US" sz="2000" dirty="0" err="1">
                <a:sym typeface="Wingdings" panose="05000000000000000000" pitchFamily="2" charset="2"/>
              </a:rPr>
              <a:t>dari</a:t>
            </a:r>
            <a:r>
              <a:rPr lang="en-US" sz="2000" dirty="0">
                <a:sym typeface="Wingdings" panose="05000000000000000000" pitchFamily="2" charset="2"/>
              </a:rPr>
              <a:t> keyboard </a:t>
            </a:r>
            <a:r>
              <a:rPr lang="en-US" sz="2000" dirty="0" err="1">
                <a:sym typeface="Wingdings" panose="05000000000000000000" pitchFamily="2" charset="2"/>
              </a:rPr>
              <a:t>yg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kemudian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disimpan</a:t>
            </a:r>
            <a:r>
              <a:rPr lang="en-US" sz="2000" dirty="0">
                <a:sym typeface="Wingdings" panose="05000000000000000000" pitchFamily="2" charset="2"/>
              </a:rPr>
              <a:t> di </a:t>
            </a:r>
            <a:r>
              <a:rPr lang="en-US" sz="2000" dirty="0" err="1">
                <a:sym typeface="Wingdings" panose="05000000000000000000" pitchFamily="2" charset="2"/>
              </a:rPr>
              <a:t>kotak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memori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berlabel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namaLokasi</a:t>
            </a:r>
            <a:endParaRPr lang="en-US" sz="2000" dirty="0">
              <a:sym typeface="Wingdings" panose="05000000000000000000" pitchFamily="2" charset="2"/>
            </a:endParaRPr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 err="1">
                <a:sym typeface="Wingdings" panose="05000000000000000000" pitchFamily="2" charset="2"/>
              </a:rPr>
              <a:t>Contoh</a:t>
            </a:r>
            <a:r>
              <a:rPr lang="en-US" sz="2000" dirty="0">
                <a:sym typeface="Wingdings" panose="05000000000000000000" pitchFamily="2" charset="2"/>
              </a:rPr>
              <a:t> : Baca </a:t>
            </a:r>
            <a:r>
              <a:rPr lang="en-US" sz="2000" dirty="0" err="1">
                <a:sym typeface="Wingdings" panose="05000000000000000000" pitchFamily="2" charset="2"/>
              </a:rPr>
              <a:t>tinggi</a:t>
            </a:r>
            <a:r>
              <a:rPr lang="en-US" sz="2000" dirty="0">
                <a:sym typeface="Wingdings" panose="05000000000000000000" pitchFamily="2" charset="2"/>
              </a:rPr>
              <a:t>	 </a:t>
            </a:r>
            <a:r>
              <a:rPr lang="en-US" sz="2000" dirty="0" err="1">
                <a:sym typeface="Wingdings" panose="05000000000000000000" pitchFamily="2" charset="2"/>
              </a:rPr>
              <a:t>membaca</a:t>
            </a:r>
            <a:r>
              <a:rPr lang="en-US" sz="2000" dirty="0">
                <a:sym typeface="Wingdings" panose="05000000000000000000" pitchFamily="2" charset="2"/>
              </a:rPr>
              <a:t> data </a:t>
            </a:r>
            <a:r>
              <a:rPr lang="en-US" sz="2000" dirty="0" err="1">
                <a:sym typeface="Wingdings" panose="05000000000000000000" pitchFamily="2" charset="2"/>
              </a:rPr>
              <a:t>dari</a:t>
            </a:r>
            <a:r>
              <a:rPr lang="en-US" sz="2000" dirty="0">
                <a:sym typeface="Wingdings" panose="05000000000000000000" pitchFamily="2" charset="2"/>
              </a:rPr>
              <a:t> keyboard </a:t>
            </a:r>
            <a:r>
              <a:rPr lang="en-US" sz="2000" dirty="0" err="1">
                <a:sym typeface="Wingdings" panose="05000000000000000000" pitchFamily="2" charset="2"/>
              </a:rPr>
              <a:t>yg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kemudian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disimpan</a:t>
            </a:r>
            <a:r>
              <a:rPr lang="en-US" sz="2000" dirty="0">
                <a:sym typeface="Wingdings" panose="05000000000000000000" pitchFamily="2" charset="2"/>
              </a:rPr>
              <a:t> di </a:t>
            </a:r>
            <a:r>
              <a:rPr lang="en-US" sz="2000" dirty="0" err="1">
                <a:sym typeface="Wingdings" panose="05000000000000000000" pitchFamily="2" charset="2"/>
              </a:rPr>
              <a:t>memori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berlabel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tinggi</a:t>
            </a:r>
            <a:endParaRPr lang="en-US" sz="20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Simpan</a:t>
            </a:r>
            <a:r>
              <a:rPr lang="en-US" dirty="0"/>
              <a:t> (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 err="1"/>
              <a:t>namaLokasi</a:t>
            </a:r>
            <a:endParaRPr lang="en-US" i="1" dirty="0"/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hitungan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berlabel</a:t>
            </a:r>
            <a:r>
              <a:rPr lang="en-US" sz="2000" dirty="0"/>
              <a:t> </a:t>
            </a:r>
            <a:r>
              <a:rPr lang="en-US" sz="2000" dirty="0" err="1"/>
              <a:t>namaLokasi</a:t>
            </a:r>
            <a:endParaRPr lang="en-US" sz="2000" dirty="0"/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Simpan</a:t>
            </a:r>
            <a:r>
              <a:rPr lang="en-US" sz="2000" dirty="0"/>
              <a:t> ( 2 x 5 + 10)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berlabel</a:t>
            </a:r>
            <a:r>
              <a:rPr lang="en-US" sz="2000" dirty="0"/>
              <a:t> </a:t>
            </a:r>
            <a:r>
              <a:rPr lang="en-US" sz="2000" i="1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data 20</a:t>
            </a:r>
          </a:p>
          <a:p>
            <a:pPr marL="1408560" lvl="7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Simpan</a:t>
            </a:r>
            <a:r>
              <a:rPr lang="en-US" sz="2000" dirty="0"/>
              <a:t> (2 x </a:t>
            </a:r>
            <a:r>
              <a:rPr lang="en-US" sz="2000" dirty="0" err="1"/>
              <a:t>luas</a:t>
            </a:r>
            <a:r>
              <a:rPr lang="en-US" sz="2000" dirty="0"/>
              <a:t>) 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berlabel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data 40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i="1" dirty="0" err="1"/>
              <a:t>namaLokasi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“</a:t>
            </a:r>
            <a:r>
              <a:rPr lang="en-US" dirty="0" err="1"/>
              <a:t>Pesan</a:t>
            </a:r>
            <a:r>
              <a:rPr lang="en-US" dirty="0"/>
              <a:t>”</a:t>
            </a:r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dirty="0" err="1"/>
              <a:t>dilayar</a:t>
            </a:r>
            <a:r>
              <a:rPr lang="en-US" sz="2000" dirty="0"/>
              <a:t> computer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yang </a:t>
            </a:r>
            <a:r>
              <a:rPr lang="en-US" sz="2000" dirty="0" err="1"/>
              <a:t>berlabel</a:t>
            </a:r>
            <a:r>
              <a:rPr lang="en-US" sz="2000" dirty="0"/>
              <a:t> </a:t>
            </a:r>
            <a:r>
              <a:rPr lang="en-US" sz="2000" dirty="0" err="1"/>
              <a:t>namaLokasi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 tulisan (</a:t>
            </a:r>
            <a:r>
              <a:rPr lang="en-US" sz="2000" dirty="0" err="1"/>
              <a:t>pesan</a:t>
            </a:r>
            <a:r>
              <a:rPr lang="en-US" sz="2000" dirty="0"/>
              <a:t>) yang </a:t>
            </a:r>
            <a:r>
              <a:rPr lang="en-US" sz="2000" dirty="0" err="1"/>
              <a:t>terletak</a:t>
            </a:r>
            <a:r>
              <a:rPr lang="en-US" sz="2000" dirty="0"/>
              <a:t> di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petik</a:t>
            </a:r>
            <a:endParaRPr lang="en-US" sz="2000" dirty="0"/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Cetak</a:t>
            </a:r>
            <a:r>
              <a:rPr lang="en-US" sz="2000" dirty="0"/>
              <a:t> “</a:t>
            </a:r>
            <a:r>
              <a:rPr lang="en-US" sz="2000" dirty="0" err="1"/>
              <a:t>Selamat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r>
              <a:rPr lang="en-US" sz="2000" dirty="0"/>
              <a:t>” </a:t>
            </a:r>
            <a:r>
              <a:rPr lang="en-US" sz="2000" dirty="0" err="1"/>
              <a:t>maka</a:t>
            </a:r>
            <a:r>
              <a:rPr lang="en-US" sz="2000" dirty="0"/>
              <a:t> di </a:t>
            </a:r>
            <a:r>
              <a:rPr lang="en-US" sz="2000" dirty="0" err="1"/>
              <a:t>layar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tertulis</a:t>
            </a:r>
            <a:r>
              <a:rPr lang="en-US" sz="2000" dirty="0"/>
              <a:t> </a:t>
            </a:r>
            <a:r>
              <a:rPr lang="en-US" sz="2000" dirty="0" err="1"/>
              <a:t>Selamat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endParaRPr lang="en-US" sz="2000" dirty="0"/>
          </a:p>
          <a:p>
            <a:pPr marL="806958" lvl="1" indent="-514350">
              <a:buFont typeface="Wingdings" panose="05000000000000000000" pitchFamily="2" charset="2"/>
              <a:buChar char="§"/>
            </a:pPr>
            <a:r>
              <a:rPr lang="en-US" sz="2000" dirty="0"/>
              <a:t>                 </a:t>
            </a:r>
            <a:r>
              <a:rPr lang="en-US" sz="2000" dirty="0" err="1"/>
              <a:t>Cetak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di </a:t>
            </a:r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tercetak</a:t>
            </a:r>
            <a:r>
              <a:rPr lang="en-US" sz="2000" dirty="0"/>
              <a:t> 40 dan </a:t>
            </a:r>
            <a:r>
              <a:rPr lang="en-US" sz="2000" dirty="0" err="1"/>
              <a:t>bukan</a:t>
            </a:r>
            <a:r>
              <a:rPr lang="en-US" sz="2000" dirty="0"/>
              <a:t> kata </a:t>
            </a:r>
            <a:r>
              <a:rPr lang="en-US" sz="2000" i="1" dirty="0" err="1"/>
              <a:t>hasil</a:t>
            </a:r>
            <a:endParaRPr lang="en-US" sz="2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DBC03C-C69F-4E57-A540-6DCDE82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EF5D78-EB9A-4288-8C17-6AA6188C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CB41B7-5078-48CD-B988-92600371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1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74F1B-79C3-452B-9E6E-67C7CE2F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Imajiner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919C8E-8BE0-4D69-9340-304AB215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Program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siku-siku </a:t>
            </a:r>
            <a:r>
              <a:rPr lang="en-US" sz="2400" dirty="0" err="1"/>
              <a:t>dengan</a:t>
            </a:r>
            <a:r>
              <a:rPr lang="en-US" sz="2400" dirty="0"/>
              <a:t> alas 10 dan </a:t>
            </a:r>
            <a:r>
              <a:rPr lang="en-US" sz="2400" dirty="0" err="1"/>
              <a:t>tinggi</a:t>
            </a:r>
            <a:r>
              <a:rPr lang="en-US" sz="2400" dirty="0"/>
              <a:t> 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Simpan</a:t>
            </a:r>
            <a:r>
              <a:rPr lang="en-US" sz="2400" dirty="0"/>
              <a:t> 10 </a:t>
            </a:r>
            <a:r>
              <a:rPr lang="en-US" sz="2400" dirty="0" err="1"/>
              <a:t>ke</a:t>
            </a:r>
            <a:r>
              <a:rPr lang="en-US" sz="2400" dirty="0"/>
              <a:t> alas</a:t>
            </a:r>
          </a:p>
          <a:p>
            <a:pPr marL="0" indent="0">
              <a:buNone/>
            </a:pPr>
            <a:r>
              <a:rPr lang="en-US" sz="2400" dirty="0" err="1"/>
              <a:t>Simpan</a:t>
            </a:r>
            <a:r>
              <a:rPr lang="en-US" sz="2400" dirty="0"/>
              <a:t> 20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Simpan</a:t>
            </a:r>
            <a:r>
              <a:rPr lang="en-US" sz="2400" dirty="0"/>
              <a:t> (0.5 x alas x </a:t>
            </a:r>
            <a:r>
              <a:rPr lang="en-US" sz="2400" dirty="0" err="1"/>
              <a:t>tinggi</a:t>
            </a:r>
            <a:r>
              <a:rPr lang="en-US" sz="2400" dirty="0"/>
              <a:t>)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Cetak</a:t>
            </a:r>
            <a:r>
              <a:rPr lang="en-US" sz="2400" dirty="0"/>
              <a:t> “Luas </a:t>
            </a:r>
            <a:r>
              <a:rPr lang="en-US" sz="2400" dirty="0" err="1"/>
              <a:t>segitiga</a:t>
            </a:r>
            <a:r>
              <a:rPr lang="en-US" sz="2400" dirty="0"/>
              <a:t>:”</a:t>
            </a:r>
          </a:p>
          <a:p>
            <a:pPr marL="0" indent="0">
              <a:buNone/>
            </a:pP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0FE278-7BC8-4387-8283-D0850494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BEC29-649C-4AAE-9CEC-71B464DA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2652F2-8D61-462D-A8F5-2DA537ED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F74641-AC5E-4617-B054-D232E44A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67" y="2514461"/>
            <a:ext cx="4421755" cy="368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E30BA4D-0167-4A9E-B23A-7399DA408728}"/>
              </a:ext>
            </a:extLst>
          </p:cNvPr>
          <p:cNvSpPr txBox="1"/>
          <p:nvPr/>
        </p:nvSpPr>
        <p:spPr>
          <a:xfrm>
            <a:off x="6967330" y="3309730"/>
            <a:ext cx="171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segitiga</a:t>
            </a:r>
            <a:r>
              <a:rPr lang="en-US" dirty="0"/>
              <a:t> :</a:t>
            </a:r>
          </a:p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7773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86FF6F-4625-43C2-ACF7-8D1F6F7C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EF8CA6-CBA5-4E60-A536-1235EA65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Buat</a:t>
            </a:r>
            <a:r>
              <a:rPr lang="en-US" sz="2800" dirty="0"/>
              <a:t> program </a:t>
            </a:r>
            <a:r>
              <a:rPr lang="en-US" sz="2800" dirty="0" err="1"/>
              <a:t>memakai</a:t>
            </a:r>
            <a:r>
              <a:rPr lang="en-US" sz="2800" dirty="0"/>
              <a:t> computer </a:t>
            </a:r>
            <a:r>
              <a:rPr lang="en-US" sz="2800" dirty="0" err="1"/>
              <a:t>imajiner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hal-hal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.</a:t>
            </a:r>
          </a:p>
          <a:p>
            <a:pPr marL="514350" indent="-514350">
              <a:buAutoNum type="arabicPeriod"/>
            </a:pPr>
            <a:r>
              <a:rPr lang="en-US" sz="2800" dirty="0"/>
              <a:t>Luas dan </a:t>
            </a:r>
            <a:r>
              <a:rPr lang="en-US" sz="2800" dirty="0" err="1"/>
              <a:t>keliling</a:t>
            </a:r>
            <a:r>
              <a:rPr lang="en-US" sz="2800" dirty="0"/>
              <a:t> </a:t>
            </a:r>
            <a:r>
              <a:rPr lang="en-US" sz="2800" dirty="0" err="1"/>
              <a:t>segi</a:t>
            </a:r>
            <a:r>
              <a:rPr lang="en-US" sz="2800" dirty="0"/>
              <a:t> </a:t>
            </a:r>
            <a:r>
              <a:rPr lang="en-US" sz="2800" dirty="0" err="1"/>
              <a:t>empat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15 dan </a:t>
            </a:r>
            <a:r>
              <a:rPr lang="en-US" sz="2800" dirty="0" err="1"/>
              <a:t>lebar</a:t>
            </a:r>
            <a:r>
              <a:rPr lang="en-US" sz="2800" dirty="0"/>
              <a:t> 10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Keliling</a:t>
            </a:r>
            <a:r>
              <a:rPr lang="en-US" sz="2800" dirty="0"/>
              <a:t> dan </a:t>
            </a:r>
            <a:r>
              <a:rPr lang="en-US" sz="2800" dirty="0" err="1"/>
              <a:t>luas</a:t>
            </a:r>
            <a:r>
              <a:rPr lang="en-US" sz="2800" dirty="0"/>
              <a:t> </a:t>
            </a:r>
            <a:r>
              <a:rPr lang="en-US" sz="2800" dirty="0" err="1"/>
              <a:t>lingkaran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jari-jari</a:t>
            </a:r>
            <a:r>
              <a:rPr lang="en-US" sz="2800" dirty="0"/>
              <a:t> 21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Berat</a:t>
            </a:r>
            <a:r>
              <a:rPr lang="en-US" sz="2800" dirty="0"/>
              <a:t> ideal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badan 170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rumus</a:t>
            </a:r>
            <a:r>
              <a:rPr lang="en-US" sz="2800" dirty="0"/>
              <a:t> ( </a:t>
            </a:r>
            <a:r>
              <a:rPr lang="en-US" sz="2800" dirty="0" err="1"/>
              <a:t>tinggi</a:t>
            </a:r>
            <a:r>
              <a:rPr lang="en-US" sz="2800" dirty="0"/>
              <a:t> – 110 )</a:t>
            </a:r>
          </a:p>
          <a:p>
            <a:pPr marL="514350" indent="-514350">
              <a:buAutoNum type="arabicPeriod"/>
            </a:pPr>
            <a:r>
              <a:rPr lang="en-US" sz="2800" dirty="0"/>
              <a:t>Volume </a:t>
            </a:r>
            <a:r>
              <a:rPr lang="en-US" sz="2800" dirty="0" err="1"/>
              <a:t>kotak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10, </a:t>
            </a:r>
            <a:r>
              <a:rPr lang="en-US" sz="2800" dirty="0" err="1"/>
              <a:t>lebar</a:t>
            </a:r>
            <a:r>
              <a:rPr lang="en-US" sz="2800" dirty="0"/>
              <a:t> 15, dan </a:t>
            </a:r>
            <a:r>
              <a:rPr lang="en-US" sz="2800" dirty="0" err="1"/>
              <a:t>tinggi</a:t>
            </a:r>
            <a:r>
              <a:rPr lang="en-US" sz="2800" dirty="0"/>
              <a:t> 5</a:t>
            </a:r>
          </a:p>
          <a:p>
            <a:pPr marL="514350" indent="-514350">
              <a:buAutoNum type="arabicPeriod"/>
            </a:pPr>
            <a:r>
              <a:rPr lang="en-US" sz="2800" dirty="0"/>
              <a:t>Panjang </a:t>
            </a:r>
            <a:r>
              <a:rPr lang="en-US" sz="2800" dirty="0" err="1"/>
              <a:t>sisi</a:t>
            </a:r>
            <a:r>
              <a:rPr lang="en-US" sz="2800" dirty="0"/>
              <a:t> miring </a:t>
            </a:r>
            <a:r>
              <a:rPr lang="en-US" sz="2800" dirty="0" err="1"/>
              <a:t>segitiga</a:t>
            </a:r>
            <a:r>
              <a:rPr lang="en-US" sz="2800" dirty="0"/>
              <a:t> siku-siku </a:t>
            </a:r>
            <a:r>
              <a:rPr lang="en-US" sz="2800" dirty="0" err="1"/>
              <a:t>dengan</a:t>
            </a:r>
            <a:r>
              <a:rPr lang="en-US" sz="2800" dirty="0"/>
              <a:t> alas 8 dan </a:t>
            </a:r>
            <a:r>
              <a:rPr lang="en-US" sz="2800" dirty="0" err="1"/>
              <a:t>tinggi</a:t>
            </a:r>
            <a:r>
              <a:rPr lang="en-US" sz="2800" dirty="0"/>
              <a:t> 10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54CA40-8741-4904-9D10-E5F7F092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B3DF4F-6317-44BE-990E-A9219C5B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8E5B17-097C-45A7-9AEB-D6DD5EED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AD485-5A9A-4A3D-9B50-E8872E84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Kekuatan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6B1BE-5DAB-42B9-B717-8E11BC59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431"/>
          </a:xfrm>
        </p:spPr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dan </a:t>
            </a:r>
            <a:r>
              <a:rPr lang="en-US" sz="2400" dirty="0" err="1"/>
              <a:t>latihan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/>
              <a:t>program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dan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gunanya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fleksibel</a:t>
            </a:r>
            <a:endParaRPr lang="en-US" sz="2400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400" dirty="0" err="1"/>
              <a:t>Idealnya</a:t>
            </a:r>
            <a:r>
              <a:rPr lang="en-US" sz="2400" dirty="0"/>
              <a:t>, program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fleksibel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input dan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output yang </a:t>
            </a:r>
            <a:r>
              <a:rPr lang="en-US" sz="2400" dirty="0" err="1"/>
              <a:t>sesuai</a:t>
            </a:r>
            <a:endParaRPr lang="en-US" sz="2400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400" dirty="0"/>
              <a:t>Jadi,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siku-siku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siku-siku </a:t>
            </a:r>
            <a:r>
              <a:rPr lang="en-US" sz="2400" dirty="0" err="1"/>
              <a:t>berapapun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alas dan </a:t>
            </a:r>
            <a:r>
              <a:rPr lang="en-US" sz="2400" dirty="0" err="1"/>
              <a:t>tinggi</a:t>
            </a:r>
            <a:endParaRPr lang="en-US" sz="2400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400" dirty="0" err="1"/>
              <a:t>Demikian</a:t>
            </a:r>
            <a:r>
              <a:rPr lang="en-US" sz="2400" dirty="0"/>
              <a:t> pula program-program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dpat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berapapun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jari-jari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, dan </a:t>
            </a:r>
            <a:r>
              <a:rPr lang="en-US" sz="2400" dirty="0" err="1"/>
              <a:t>seterusnya</a:t>
            </a:r>
            <a:r>
              <a:rPr lang="en-US" sz="2400" dirty="0"/>
              <a:t>.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Baca </a:t>
            </a:r>
            <a:r>
              <a:rPr lang="en-US" sz="2400" dirty="0" err="1"/>
              <a:t>namaLokasi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36A6D8-A5A0-411C-875A-75119B53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591D59-00FD-46E7-AEDC-3419E8F8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258440-0E3A-434A-A862-439E869A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76B9D7-7A8A-4B56-840F-58BB341C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42" y="2288295"/>
            <a:ext cx="4822804" cy="4024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E21E0-C816-4705-A409-49EBC661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056659" cy="1450757"/>
          </a:xfrm>
        </p:spPr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Semu</a:t>
            </a:r>
            <a:r>
              <a:rPr lang="en-US" dirty="0"/>
              <a:t>: Baca </a:t>
            </a:r>
            <a:r>
              <a:rPr lang="en-US" dirty="0" err="1"/>
              <a:t>namaLokasi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4B1F6-AFC7-449F-8B74-AD54CB63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72" y="1885489"/>
            <a:ext cx="6993172" cy="4276771"/>
          </a:xfrm>
        </p:spPr>
        <p:txBody>
          <a:bodyPr>
            <a:normAutofit fontScale="92500" lnSpcReduction="10000"/>
          </a:bodyPr>
          <a:lstStyle/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computer </a:t>
            </a:r>
            <a:r>
              <a:rPr lang="en-US" dirty="0" err="1"/>
              <a:t>imajiner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user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lewat</a:t>
            </a:r>
            <a:r>
              <a:rPr lang="en-US" dirty="0"/>
              <a:t> keyboard.</a:t>
            </a:r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dirty="0"/>
              <a:t>Data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namaLokasi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user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/>
              <a:t>tombol</a:t>
            </a:r>
            <a:r>
              <a:rPr lang="en-US" dirty="0"/>
              <a:t> Enter</a:t>
            </a:r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program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input yang </a:t>
            </a:r>
            <a:r>
              <a:rPr lang="en-US" dirty="0" err="1"/>
              <a:t>berbeda</a:t>
            </a:r>
            <a:endParaRPr lang="en-US" dirty="0"/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dirty="0" err="1"/>
              <a:t>Supaya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semu</a:t>
            </a:r>
            <a:r>
              <a:rPr lang="en-US" dirty="0"/>
              <a:t> Baca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cetak</a:t>
            </a:r>
            <a:endParaRPr lang="en-US" dirty="0"/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292608" lvl="1" indent="0">
              <a:buNone/>
            </a:pPr>
            <a:r>
              <a:rPr lang="en-US" dirty="0"/>
              <a:t>	</a:t>
            </a:r>
            <a:r>
              <a:rPr lang="en-US" sz="2600" b="1" dirty="0" err="1"/>
              <a:t>Cetak</a:t>
            </a:r>
            <a:r>
              <a:rPr lang="en-US" sz="2600" b="1" dirty="0"/>
              <a:t> “Masukkan alas </a:t>
            </a:r>
            <a:r>
              <a:rPr lang="en-US" sz="2600" b="1" dirty="0" err="1"/>
              <a:t>segitiga</a:t>
            </a:r>
            <a:r>
              <a:rPr lang="en-US" sz="2600" b="1" dirty="0"/>
              <a:t>:”</a:t>
            </a:r>
          </a:p>
          <a:p>
            <a:pPr marL="292608" lvl="1" indent="0">
              <a:buNone/>
            </a:pPr>
            <a:r>
              <a:rPr lang="en-US" sz="2600" b="1" dirty="0"/>
              <a:t>	Baca alas </a:t>
            </a:r>
          </a:p>
          <a:p>
            <a:pPr marL="288925" indent="-288925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BA350E-7E03-4515-B737-CE8FBBCA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35AD7E-28BC-49D6-895D-1201995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88772E-03C7-4473-AB98-B23612A5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C2EAB32-22B8-4FC1-B1FB-AC9C5B94BC0F}"/>
              </a:ext>
            </a:extLst>
          </p:cNvPr>
          <p:cNvSpPr txBox="1"/>
          <p:nvPr/>
        </p:nvSpPr>
        <p:spPr>
          <a:xfrm>
            <a:off x="8866849" y="3075864"/>
            <a:ext cx="234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Masukkan alas </a:t>
            </a:r>
            <a:r>
              <a:rPr lang="en-US" sz="1600" dirty="0" err="1"/>
              <a:t>segitiga</a:t>
            </a:r>
            <a:r>
              <a:rPr lang="en-US" sz="1600" dirty="0"/>
              <a:t>:</a:t>
            </a:r>
          </a:p>
          <a:p>
            <a:r>
              <a:rPr lang="en-US" sz="1600" dirty="0"/>
              <a:t>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31FD93F-6ABC-41A8-ABFD-2C40E947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446" y="68970"/>
            <a:ext cx="205740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8F7BBF-5E6D-4414-B167-0A6EE4FB6A9B}"/>
              </a:ext>
            </a:extLst>
          </p:cNvPr>
          <p:cNvSpPr txBox="1"/>
          <p:nvPr/>
        </p:nvSpPr>
        <p:spPr>
          <a:xfrm>
            <a:off x="10754715" y="283547"/>
            <a:ext cx="55015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340D84C-78AF-407E-804C-F35514CB6A92}"/>
              </a:ext>
            </a:extLst>
          </p:cNvPr>
          <p:cNvSpPr txBox="1"/>
          <p:nvPr/>
        </p:nvSpPr>
        <p:spPr>
          <a:xfrm rot="1561284">
            <a:off x="10424340" y="1169539"/>
            <a:ext cx="65821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alas</a:t>
            </a:r>
          </a:p>
        </p:txBody>
      </p:sp>
      <p:sp>
        <p:nvSpPr>
          <p:cNvPr id="13" name="Arrow: Curved Up 12">
            <a:extLst>
              <a:ext uri="{FF2B5EF4-FFF2-40B4-BE49-F238E27FC236}">
                <a16:creationId xmlns="" xmlns:a16="http://schemas.microsoft.com/office/drawing/2014/main" id="{C882A093-F2E8-4133-A5B1-9DDA00E5113C}"/>
              </a:ext>
            </a:extLst>
          </p:cNvPr>
          <p:cNvSpPr/>
          <p:nvPr/>
        </p:nvSpPr>
        <p:spPr>
          <a:xfrm>
            <a:off x="4681330" y="5683037"/>
            <a:ext cx="3339547" cy="6261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="" xmlns:a16="http://schemas.microsoft.com/office/drawing/2014/main" id="{3CAA3B2B-652E-4B44-A374-24EA6E9088B8}"/>
              </a:ext>
            </a:extLst>
          </p:cNvPr>
          <p:cNvSpPr/>
          <p:nvPr/>
        </p:nvSpPr>
        <p:spPr>
          <a:xfrm rot="18475706">
            <a:off x="8893156" y="1293205"/>
            <a:ext cx="1601559" cy="6321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8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401B8-D745-4C6E-8DEF-9F55E274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332"/>
            <a:ext cx="10058400" cy="1450757"/>
          </a:xfrm>
        </p:spPr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Program Luas </a:t>
            </a:r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1A399-6C6D-4325-B2CC-DFF87223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9" y="1965004"/>
            <a:ext cx="3267402" cy="2467848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Simpan</a:t>
            </a:r>
            <a:r>
              <a:rPr lang="en-US" sz="1800" dirty="0"/>
              <a:t> 10 </a:t>
            </a:r>
            <a:r>
              <a:rPr lang="en-US" sz="1800" dirty="0" err="1"/>
              <a:t>ke</a:t>
            </a:r>
            <a:r>
              <a:rPr lang="en-US" sz="1800" dirty="0"/>
              <a:t> alas</a:t>
            </a:r>
          </a:p>
          <a:p>
            <a:pPr marL="0" indent="0">
              <a:buNone/>
            </a:pPr>
            <a:r>
              <a:rPr lang="en-US" sz="1800" dirty="0" err="1"/>
              <a:t>Simpan</a:t>
            </a:r>
            <a:r>
              <a:rPr lang="en-US" sz="1800" dirty="0"/>
              <a:t> 20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Simpan</a:t>
            </a:r>
            <a:r>
              <a:rPr lang="en-US" sz="1800" dirty="0"/>
              <a:t> (0.5 x alas x </a:t>
            </a:r>
            <a:r>
              <a:rPr lang="en-US" sz="1800" dirty="0" err="1"/>
              <a:t>tinggi</a:t>
            </a:r>
            <a:r>
              <a:rPr lang="en-US" sz="1800" dirty="0"/>
              <a:t>)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Cetak</a:t>
            </a:r>
            <a:r>
              <a:rPr lang="en-US" sz="1800" dirty="0"/>
              <a:t> “Luas </a:t>
            </a:r>
            <a:r>
              <a:rPr lang="en-US" sz="1800" dirty="0" err="1"/>
              <a:t>segitiga</a:t>
            </a:r>
            <a:r>
              <a:rPr lang="en-US" sz="1800" dirty="0"/>
              <a:t>:”</a:t>
            </a:r>
          </a:p>
          <a:p>
            <a:pPr marL="0" indent="0">
              <a:buNone/>
            </a:pPr>
            <a:r>
              <a:rPr lang="en-US" sz="1800" dirty="0" err="1"/>
              <a:t>Cetak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9210FC-655D-4D4F-BBEB-5B2C50B0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4168C-9F65-4CC5-833D-070581B0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37AE1B-5D24-43FC-ADED-14000ADC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Arrow: Curved Up 7">
            <a:extLst>
              <a:ext uri="{FF2B5EF4-FFF2-40B4-BE49-F238E27FC236}">
                <a16:creationId xmlns="" xmlns:a16="http://schemas.microsoft.com/office/drawing/2014/main" id="{386A618C-D760-4EBE-BE58-A7A551489473}"/>
              </a:ext>
            </a:extLst>
          </p:cNvPr>
          <p:cNvSpPr/>
          <p:nvPr/>
        </p:nvSpPr>
        <p:spPr>
          <a:xfrm rot="576155">
            <a:off x="405080" y="4941726"/>
            <a:ext cx="4902315" cy="9391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66381A9-1C5E-4251-85BD-8B9B7407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48" y="978463"/>
            <a:ext cx="5626217" cy="4871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3EB61B-8376-4DCD-A919-E3EE04DA4A0F}"/>
              </a:ext>
            </a:extLst>
          </p:cNvPr>
          <p:cNvSpPr txBox="1"/>
          <p:nvPr/>
        </p:nvSpPr>
        <p:spPr>
          <a:xfrm>
            <a:off x="8864439" y="1886751"/>
            <a:ext cx="3849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smtClean="0"/>
              <a:t>alas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r>
              <a:rPr lang="en-US" dirty="0"/>
              <a:t>30</a:t>
            </a:r>
          </a:p>
          <a:p>
            <a:r>
              <a:rPr lang="en-US" dirty="0"/>
              <a:t>Masukkan </a:t>
            </a:r>
            <a:r>
              <a:rPr lang="en-US" dirty="0" err="1"/>
              <a:t>tinggi</a:t>
            </a:r>
            <a:r>
              <a:rPr lang="en-US" dirty="0"/>
              <a:t>: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Luas </a:t>
            </a:r>
            <a:r>
              <a:rPr lang="en-US" dirty="0" err="1"/>
              <a:t>segitiga</a:t>
            </a:r>
            <a:r>
              <a:rPr lang="en-US" dirty="0"/>
              <a:t>:</a:t>
            </a:r>
          </a:p>
          <a:p>
            <a:r>
              <a:rPr lang="en-US" dirty="0"/>
              <a:t>300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="" xmlns:a16="http://schemas.microsoft.com/office/drawing/2014/main" id="{F725DFE2-F229-47F9-9D11-020C04734AC9}"/>
              </a:ext>
            </a:extLst>
          </p:cNvPr>
          <p:cNvSpPr/>
          <p:nvPr/>
        </p:nvSpPr>
        <p:spPr>
          <a:xfrm rot="20802765">
            <a:off x="6600776" y="651534"/>
            <a:ext cx="2972820" cy="8776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4A782EB-D0F3-4C83-A6AA-811137F500AC}"/>
              </a:ext>
            </a:extLst>
          </p:cNvPr>
          <p:cNvSpPr txBox="1"/>
          <p:nvPr/>
        </p:nvSpPr>
        <p:spPr>
          <a:xfrm flipH="1">
            <a:off x="2333415" y="5194916"/>
            <a:ext cx="1211342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REVISI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F3D8B4-F17B-4020-B141-0659B1038005}"/>
              </a:ext>
            </a:extLst>
          </p:cNvPr>
          <p:cNvSpPr txBox="1">
            <a:spLocks/>
          </p:cNvSpPr>
          <p:nvPr/>
        </p:nvSpPr>
        <p:spPr>
          <a:xfrm>
            <a:off x="3592418" y="1965003"/>
            <a:ext cx="3742660" cy="3143710"/>
          </a:xfrm>
          <a:prstGeom prst="rect">
            <a:avLst/>
          </a:prstGeom>
          <a:solidFill>
            <a:srgbClr val="00B0F0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Cetak</a:t>
            </a:r>
            <a:r>
              <a:rPr lang="en-US" dirty="0"/>
              <a:t> “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smtClean="0"/>
              <a:t>alas </a:t>
            </a:r>
            <a:r>
              <a:rPr lang="en-US" dirty="0" err="1" smtClean="0"/>
              <a:t>segitiga</a:t>
            </a:r>
            <a:r>
              <a:rPr lang="en-US" dirty="0" smtClean="0"/>
              <a:t>:”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Baca alas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Cetak</a:t>
            </a:r>
            <a:r>
              <a:rPr lang="en-US" dirty="0"/>
              <a:t> “Masukkan </a:t>
            </a:r>
            <a:r>
              <a:rPr lang="en-US" dirty="0" err="1"/>
              <a:t>tinggi</a:t>
            </a:r>
            <a:r>
              <a:rPr lang="en-US" dirty="0"/>
              <a:t>:”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Baca </a:t>
            </a:r>
            <a:r>
              <a:rPr lang="en-US" dirty="0" err="1"/>
              <a:t>tinggi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Simpan</a:t>
            </a:r>
            <a:r>
              <a:rPr lang="en-US" dirty="0"/>
              <a:t> (0.5 x alas x </a:t>
            </a:r>
            <a:r>
              <a:rPr lang="en-US" dirty="0" err="1"/>
              <a:t>tinggi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Cetak</a:t>
            </a:r>
            <a:r>
              <a:rPr lang="en-US" dirty="0"/>
              <a:t> “Luas </a:t>
            </a:r>
            <a:r>
              <a:rPr lang="en-US" dirty="0" err="1"/>
              <a:t>segitiga</a:t>
            </a:r>
            <a:r>
              <a:rPr lang="en-US" dirty="0"/>
              <a:t>:”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7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D7DF80-BFBB-4727-A7A5-318C229C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BCC8DC-7E5C-479C-8969-8AA383B8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Buat</a:t>
            </a:r>
            <a:r>
              <a:rPr lang="en-US" sz="2000" dirty="0"/>
              <a:t> program </a:t>
            </a:r>
            <a:r>
              <a:rPr lang="en-US" sz="2000" dirty="0" err="1"/>
              <a:t>memakai</a:t>
            </a:r>
            <a:r>
              <a:rPr lang="en-US" sz="2000" dirty="0"/>
              <a:t> computer </a:t>
            </a:r>
            <a:r>
              <a:rPr lang="en-US" sz="2000" dirty="0" err="1"/>
              <a:t>imajiner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  <a:p>
            <a:pPr marL="514350" indent="-514350">
              <a:buAutoNum type="arabicPeriod"/>
            </a:pPr>
            <a:r>
              <a:rPr lang="en-US" sz="2000" dirty="0"/>
              <a:t>Luas dan </a:t>
            </a:r>
            <a:r>
              <a:rPr lang="en-US" sz="2000" dirty="0" err="1"/>
              <a:t>keliling</a:t>
            </a:r>
            <a:r>
              <a:rPr lang="en-US" sz="2000" dirty="0"/>
              <a:t>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sebarang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dan </a:t>
            </a:r>
            <a:r>
              <a:rPr lang="en-US" sz="2000" dirty="0" err="1"/>
              <a:t>lebar</a:t>
            </a:r>
            <a:r>
              <a:rPr lang="en-US" sz="2000" dirty="0"/>
              <a:t> yang </a:t>
            </a:r>
            <a:r>
              <a:rPr lang="en-US" sz="2000" dirty="0" err="1"/>
              <a:t>dimasukkan</a:t>
            </a:r>
            <a:r>
              <a:rPr lang="en-US" sz="2000" dirty="0"/>
              <a:t> oleh user </a:t>
            </a:r>
            <a:r>
              <a:rPr lang="en-US" sz="2000" dirty="0" err="1"/>
              <a:t>melalui</a:t>
            </a:r>
            <a:r>
              <a:rPr lang="en-US" sz="2000" dirty="0"/>
              <a:t> keyboard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Keliling</a:t>
            </a:r>
            <a:r>
              <a:rPr lang="en-US" sz="2000" dirty="0"/>
              <a:t> dan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lingkaran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sebarang</a:t>
            </a:r>
            <a:r>
              <a:rPr lang="en-US" sz="2000" dirty="0"/>
              <a:t> </a:t>
            </a:r>
            <a:r>
              <a:rPr lang="en-US" sz="2000" dirty="0" err="1"/>
              <a:t>lingkaran</a:t>
            </a:r>
            <a:r>
              <a:rPr lang="en-US" sz="2000" dirty="0"/>
              <a:t> yang </a:t>
            </a:r>
            <a:r>
              <a:rPr lang="en-US" sz="2000" dirty="0" err="1"/>
              <a:t>jari-jarinya</a:t>
            </a:r>
            <a:r>
              <a:rPr lang="en-US" sz="2000" dirty="0"/>
              <a:t> </a:t>
            </a:r>
            <a:r>
              <a:rPr lang="en-US" sz="2000" dirty="0" err="1"/>
              <a:t>dimaksukkan</a:t>
            </a:r>
            <a:r>
              <a:rPr lang="en-US" sz="2000" dirty="0"/>
              <a:t> oleh user </a:t>
            </a:r>
            <a:r>
              <a:rPr lang="en-US" sz="2000" dirty="0" err="1"/>
              <a:t>memakai</a:t>
            </a:r>
            <a:r>
              <a:rPr lang="en-US" sz="2000" dirty="0"/>
              <a:t> keyboard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Berat</a:t>
            </a:r>
            <a:r>
              <a:rPr lang="en-US" sz="2000" dirty="0"/>
              <a:t> ideal </a:t>
            </a:r>
            <a:r>
              <a:rPr lang="en-US" sz="2000" dirty="0" err="1"/>
              <a:t>berdasar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badan yang </a:t>
            </a:r>
            <a:r>
              <a:rPr lang="en-US" sz="2000" dirty="0" err="1"/>
              <a:t>dimasukkan</a:t>
            </a:r>
            <a:r>
              <a:rPr lang="en-US" sz="2000" dirty="0"/>
              <a:t> user </a:t>
            </a:r>
            <a:r>
              <a:rPr lang="en-US" sz="2000" dirty="0" err="1"/>
              <a:t>lewat</a:t>
            </a:r>
            <a:r>
              <a:rPr lang="en-US" sz="2000" dirty="0"/>
              <a:t> keyboard </a:t>
            </a:r>
          </a:p>
          <a:p>
            <a:pPr marL="514350" indent="-514350">
              <a:buAutoNum type="arabicPeriod"/>
            </a:pPr>
            <a:r>
              <a:rPr lang="en-US" sz="2000" dirty="0"/>
              <a:t>Volume </a:t>
            </a:r>
            <a:r>
              <a:rPr lang="en-US" sz="2000" dirty="0" err="1"/>
              <a:t>sebarang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, </a:t>
            </a:r>
            <a:r>
              <a:rPr lang="en-US" sz="2000" dirty="0" err="1"/>
              <a:t>lebar</a:t>
            </a:r>
            <a:r>
              <a:rPr lang="en-US" sz="2000" dirty="0"/>
              <a:t>, dan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lewat</a:t>
            </a:r>
            <a:r>
              <a:rPr lang="en-US" sz="2000" dirty="0"/>
              <a:t> keyboard </a:t>
            </a:r>
          </a:p>
          <a:p>
            <a:pPr marL="514350" indent="-514350">
              <a:buAutoNum type="arabicPeriod"/>
            </a:pPr>
            <a:r>
              <a:rPr lang="en-US" sz="2000" dirty="0"/>
              <a:t>Panjang </a:t>
            </a:r>
            <a:r>
              <a:rPr lang="en-US" sz="2000" dirty="0" err="1"/>
              <a:t>sisi</a:t>
            </a:r>
            <a:r>
              <a:rPr lang="en-US" sz="2000" dirty="0"/>
              <a:t> miring </a:t>
            </a:r>
            <a:r>
              <a:rPr lang="en-US" sz="2000" dirty="0" err="1"/>
              <a:t>sebarang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 </a:t>
            </a:r>
            <a:r>
              <a:rPr lang="en-US" sz="2000" dirty="0" err="1"/>
              <a:t>berdasar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alas dan </a:t>
            </a:r>
            <a:r>
              <a:rPr lang="en-US" sz="2000" dirty="0" err="1"/>
              <a:t>tinggi</a:t>
            </a:r>
            <a:r>
              <a:rPr lang="en-US" sz="2000" dirty="0"/>
              <a:t> yang </a:t>
            </a:r>
            <a:r>
              <a:rPr lang="en-US" sz="2000" dirty="0" err="1"/>
              <a:t>dimasukkan</a:t>
            </a:r>
            <a:r>
              <a:rPr lang="en-US" sz="2000" dirty="0"/>
              <a:t> user </a:t>
            </a:r>
            <a:r>
              <a:rPr lang="en-US" sz="2000" dirty="0" err="1"/>
              <a:t>lewat</a:t>
            </a:r>
            <a:r>
              <a:rPr lang="en-US" sz="2000" dirty="0"/>
              <a:t> keyboard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7337D5-DB18-4FEA-9966-C8538556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03FB51-357F-4206-99BA-8F1E3756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BF9CA8-4D60-4F3D-AB97-E23F40AA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9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1F281-F960-45F5-9198-8963137A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Rumah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512806-B712-4EBB-9B47-484F448F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err="1"/>
              <a:t>Buat</a:t>
            </a:r>
            <a:r>
              <a:rPr lang="en-US" sz="2200" dirty="0"/>
              <a:t> program </a:t>
            </a:r>
            <a:r>
              <a:rPr lang="en-US" sz="2200" dirty="0" err="1"/>
              <a:t>untuk</a:t>
            </a:r>
            <a:r>
              <a:rPr lang="en-US" sz="2200" dirty="0"/>
              <a:t> computer </a:t>
            </a:r>
            <a:r>
              <a:rPr lang="en-US" sz="2200" dirty="0" err="1"/>
              <a:t>imajiner</a:t>
            </a:r>
            <a:r>
              <a:rPr lang="en-US" sz="2200" dirty="0"/>
              <a:t> </a:t>
            </a:r>
            <a:r>
              <a:rPr lang="en-US" sz="2200" dirty="0" err="1"/>
              <a:t>memakai</a:t>
            </a:r>
            <a:r>
              <a:rPr lang="en-US" sz="2200" dirty="0"/>
              <a:t> pseudocode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menghitung</a:t>
            </a:r>
            <a:r>
              <a:rPr lang="en-US" sz="2200" dirty="0"/>
              <a:t> </a:t>
            </a:r>
            <a:r>
              <a:rPr lang="en-US" sz="2200" dirty="0" err="1"/>
              <a:t>hal-hal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Luas dan volume bola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jari-jari</a:t>
            </a:r>
            <a:r>
              <a:rPr lang="en-US" sz="2200" dirty="0"/>
              <a:t> yang </a:t>
            </a:r>
            <a:r>
              <a:rPr lang="en-US" sz="2200" dirty="0" err="1"/>
              <a:t>dimasukkan</a:t>
            </a:r>
            <a:r>
              <a:rPr lang="en-US" sz="2200" dirty="0"/>
              <a:t> user </a:t>
            </a:r>
            <a:r>
              <a:rPr lang="en-US" sz="2200" dirty="0" err="1"/>
              <a:t>lewat</a:t>
            </a:r>
            <a:r>
              <a:rPr lang="en-US" sz="2200" dirty="0"/>
              <a:t> keyboard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Volume </a:t>
            </a:r>
            <a:r>
              <a:rPr lang="en-US" sz="2200" dirty="0" err="1"/>
              <a:t>kerucut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jari-jari</a:t>
            </a:r>
            <a:r>
              <a:rPr lang="en-US" sz="2200" dirty="0"/>
              <a:t> alas dan </a:t>
            </a:r>
            <a:r>
              <a:rPr lang="en-US" sz="2200" dirty="0" err="1"/>
              <a:t>tinggi</a:t>
            </a:r>
            <a:r>
              <a:rPr lang="en-US" sz="2200" dirty="0"/>
              <a:t> yang </a:t>
            </a:r>
            <a:r>
              <a:rPr lang="en-US" sz="2200" dirty="0" err="1"/>
              <a:t>dimasukkan</a:t>
            </a:r>
            <a:r>
              <a:rPr lang="en-US" sz="2200" dirty="0"/>
              <a:t> user </a:t>
            </a:r>
            <a:r>
              <a:rPr lang="en-US" sz="2200" dirty="0" err="1"/>
              <a:t>lewat</a:t>
            </a:r>
            <a:r>
              <a:rPr lang="en-US" sz="2200" dirty="0"/>
              <a:t> keyboard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Jarak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titik</a:t>
            </a:r>
            <a:r>
              <a:rPr lang="en-US" sz="2200" dirty="0"/>
              <a:t> </a:t>
            </a:r>
            <a:r>
              <a:rPr lang="en-US" sz="2200" dirty="0" err="1"/>
              <a:t>koordinat</a:t>
            </a:r>
            <a:r>
              <a:rPr lang="en-US" sz="2200" dirty="0"/>
              <a:t> (x1,y1) dan (x2,y2) di mana </a:t>
            </a:r>
            <a:r>
              <a:rPr lang="en-US" sz="2200" dirty="0" err="1"/>
              <a:t>nilai</a:t>
            </a:r>
            <a:r>
              <a:rPr lang="en-US" sz="2200" dirty="0"/>
              <a:t> x1, x2, y1, dan y2 </a:t>
            </a:r>
            <a:r>
              <a:rPr lang="en-US" sz="2200" dirty="0" err="1"/>
              <a:t>dimasukkan</a:t>
            </a:r>
            <a:r>
              <a:rPr lang="en-US" sz="2200" dirty="0"/>
              <a:t> oleh user </a:t>
            </a:r>
            <a:r>
              <a:rPr lang="en-US" sz="2200" dirty="0" err="1"/>
              <a:t>lewat</a:t>
            </a:r>
            <a:r>
              <a:rPr lang="en-US" sz="2200" dirty="0"/>
              <a:t> keyboard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Luas </a:t>
            </a:r>
            <a:r>
              <a:rPr lang="en-US" sz="2200" dirty="0" err="1"/>
              <a:t>segitiga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panjang</a:t>
            </a:r>
            <a:r>
              <a:rPr lang="en-US" sz="2200" dirty="0"/>
              <a:t> </a:t>
            </a:r>
            <a:r>
              <a:rPr lang="en-US" sz="2200" dirty="0" err="1"/>
              <a:t>sisi</a:t>
            </a:r>
            <a:r>
              <a:rPr lang="en-US" sz="2200" dirty="0"/>
              <a:t> a, b, dan c yang </a:t>
            </a:r>
            <a:r>
              <a:rPr lang="en-US" sz="2200" dirty="0" err="1"/>
              <a:t>dimasukkan</a:t>
            </a:r>
            <a:r>
              <a:rPr lang="en-US" sz="2200" dirty="0"/>
              <a:t> user </a:t>
            </a:r>
            <a:r>
              <a:rPr lang="en-US" sz="2200" dirty="0" err="1"/>
              <a:t>lewat</a:t>
            </a:r>
            <a:r>
              <a:rPr lang="en-US" sz="2200" dirty="0"/>
              <a:t> keyboard </a:t>
            </a:r>
            <a:r>
              <a:rPr lang="en-US" sz="2200" dirty="0" err="1"/>
              <a:t>memakai</a:t>
            </a:r>
            <a:r>
              <a:rPr lang="en-US" sz="2200" dirty="0"/>
              <a:t> </a:t>
            </a:r>
            <a:r>
              <a:rPr lang="en-US" sz="2200" dirty="0" err="1"/>
              <a:t>rumus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r>
              <a:rPr lang="en-US" sz="3200" dirty="0"/>
              <a:t>Luas = √ s (s –a) (s – b) (s – c) di mana s = ( a + b + c) /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Memakai</a:t>
            </a:r>
            <a:r>
              <a:rPr lang="en-US" sz="2200" dirty="0"/>
              <a:t> </a:t>
            </a:r>
            <a:r>
              <a:rPr lang="en-US" sz="2200" dirty="0" err="1"/>
              <a:t>jawaban</a:t>
            </a:r>
            <a:r>
              <a:rPr lang="en-US" sz="2200" dirty="0"/>
              <a:t> no. 3 dan 4, </a:t>
            </a:r>
            <a:r>
              <a:rPr lang="en-US" sz="2200" dirty="0" err="1"/>
              <a:t>buat</a:t>
            </a:r>
            <a:r>
              <a:rPr lang="en-US" sz="2200" dirty="0"/>
              <a:t> program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menghitung</a:t>
            </a:r>
            <a:r>
              <a:rPr lang="en-US" sz="2200" dirty="0"/>
              <a:t> </a:t>
            </a:r>
            <a:r>
              <a:rPr lang="en-US" sz="2200" dirty="0" err="1"/>
              <a:t>luas</a:t>
            </a:r>
            <a:r>
              <a:rPr lang="en-US" sz="2200" dirty="0"/>
              <a:t> </a:t>
            </a:r>
            <a:r>
              <a:rPr lang="en-US" sz="2200" dirty="0" err="1"/>
              <a:t>segitiga</a:t>
            </a:r>
            <a:r>
              <a:rPr lang="en-US" sz="2200" dirty="0"/>
              <a:t> </a:t>
            </a:r>
            <a:r>
              <a:rPr lang="en-US" sz="2200" dirty="0" err="1"/>
              <a:t>memakai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</a:t>
            </a:r>
            <a:r>
              <a:rPr lang="en-US" sz="2200" dirty="0" err="1"/>
              <a:t>tiitik</a:t>
            </a:r>
            <a:r>
              <a:rPr lang="en-US" sz="2200" dirty="0"/>
              <a:t> </a:t>
            </a:r>
            <a:r>
              <a:rPr lang="en-US" sz="2200" dirty="0" err="1"/>
              <a:t>koordinat</a:t>
            </a:r>
            <a:r>
              <a:rPr lang="en-US" sz="2200" dirty="0"/>
              <a:t> (x1,y1), (x2,y2), dan (x3,y3) di mana x1,…,x3 dan y1,…,y3 </a:t>
            </a:r>
            <a:r>
              <a:rPr lang="en-US" sz="2200" dirty="0" err="1"/>
              <a:t>dimasukkan</a:t>
            </a:r>
            <a:r>
              <a:rPr lang="en-US" sz="2200" dirty="0"/>
              <a:t> user </a:t>
            </a:r>
            <a:r>
              <a:rPr lang="en-US" sz="2200" dirty="0" err="1"/>
              <a:t>lewat</a:t>
            </a:r>
            <a:r>
              <a:rPr lang="en-US" sz="2200" dirty="0"/>
              <a:t> keyboard.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075A27-B504-4B2A-8BD1-7C5B00C7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21FE07-6542-45EA-A68F-3AA582E0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EDFBD-13CF-4AC2-8BA0-16F1A611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6428" y="1737360"/>
            <a:ext cx="7438175" cy="4566725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2400" dirty="0"/>
              <a:t>Program </a:t>
            </a:r>
            <a:r>
              <a:rPr lang="en-US" sz="2400" dirty="0" err="1"/>
              <a:t>ibarat</a:t>
            </a:r>
            <a:r>
              <a:rPr lang="en-US" sz="2400" dirty="0"/>
              <a:t> </a:t>
            </a:r>
            <a:r>
              <a:rPr lang="en-US" sz="2400" dirty="0" err="1"/>
              <a:t>resep</a:t>
            </a:r>
            <a:r>
              <a:rPr lang="en-US" sz="2400" dirty="0"/>
              <a:t> </a:t>
            </a:r>
            <a:r>
              <a:rPr lang="en-US" sz="2400" dirty="0" err="1"/>
              <a:t>masakan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rangkain</a:t>
            </a:r>
            <a:r>
              <a:rPr lang="en-US" sz="2400" dirty="0"/>
              <a:t> not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endParaRPr lang="en-US" sz="2400" dirty="0"/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2400" dirty="0" err="1"/>
              <a:t>Resep</a:t>
            </a:r>
            <a:r>
              <a:rPr lang="en-US" sz="2400" dirty="0"/>
              <a:t> =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pemasak</a:t>
            </a:r>
            <a:r>
              <a:rPr lang="en-US" sz="2400" dirty="0"/>
              <a:t> (</a:t>
            </a:r>
            <a:r>
              <a:rPr lang="en-US" sz="2400" dirty="0" err="1"/>
              <a:t>manusia</a:t>
            </a:r>
            <a:r>
              <a:rPr lang="en-US" sz="2400" dirty="0"/>
              <a:t>)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2400" dirty="0"/>
              <a:t>Not =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lambang</a:t>
            </a:r>
            <a:r>
              <a:rPr lang="en-US" sz="2400" dirty="0"/>
              <a:t> nada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pemusik</a:t>
            </a:r>
            <a:r>
              <a:rPr lang="en-US" sz="2400" dirty="0"/>
              <a:t>/</a:t>
            </a:r>
            <a:r>
              <a:rPr lang="en-US" sz="2400" dirty="0" err="1"/>
              <a:t>penyanyi</a:t>
            </a:r>
            <a:r>
              <a:rPr lang="en-US" sz="2400" dirty="0"/>
              <a:t> (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)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2400" dirty="0"/>
              <a:t>Program =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mesin</a:t>
            </a:r>
            <a:endParaRPr lang="en-US" sz="2400" b="1" dirty="0"/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2400" b="1" dirty="0" err="1"/>
              <a:t>Mesin</a:t>
            </a:r>
            <a:r>
              <a:rPr lang="en-US" sz="2400" b="1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dibanding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(</a:t>
            </a:r>
            <a:r>
              <a:rPr lang="en-US" sz="2400" dirty="0" err="1"/>
              <a:t>kaku</a:t>
            </a:r>
            <a:r>
              <a:rPr lang="en-US" sz="2400" dirty="0"/>
              <a:t>, </a:t>
            </a:r>
            <a:r>
              <a:rPr lang="en-US" sz="2400" dirty="0" err="1"/>
              <a:t>pasti</a:t>
            </a:r>
            <a:r>
              <a:rPr lang="en-US" sz="2400" dirty="0"/>
              <a:t>, </a:t>
            </a:r>
            <a:r>
              <a:rPr lang="en-US" sz="2400" dirty="0" err="1"/>
              <a:t>tegas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kr</a:t>
            </a:r>
            <a:r>
              <a:rPr lang="id-ID" sz="2400" dirty="0"/>
              <a:t>e</a:t>
            </a:r>
            <a:r>
              <a:rPr lang="en-US" sz="2400" dirty="0" err="1"/>
              <a:t>atif</a:t>
            </a:r>
            <a:r>
              <a:rPr lang="en-US" sz="2400" dirty="0"/>
              <a:t>/</a:t>
            </a:r>
            <a:r>
              <a:rPr lang="en-US" sz="2400" dirty="0" err="1"/>
              <a:t>improvisasi</a:t>
            </a:r>
            <a:r>
              <a:rPr lang="en-US" sz="2400" dirty="0"/>
              <a:t>)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2400" dirty="0"/>
              <a:t>Program </a:t>
            </a:r>
            <a:r>
              <a:rPr lang="en-US" sz="2400" dirty="0" err="1"/>
              <a:t>komputer</a:t>
            </a:r>
            <a:r>
              <a:rPr lang="en-US" sz="2400" dirty="0"/>
              <a:t> =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pasti</a:t>
            </a:r>
            <a:r>
              <a:rPr lang="en-US" sz="2400" dirty="0"/>
              <a:t>, </a:t>
            </a:r>
            <a:r>
              <a:rPr lang="en-US" sz="2400" dirty="0" err="1"/>
              <a:t>tegas</a:t>
            </a:r>
            <a:r>
              <a:rPr lang="en-US" sz="2400" dirty="0"/>
              <a:t>, </a:t>
            </a:r>
            <a:r>
              <a:rPr lang="en-US" sz="2400" dirty="0" err="1"/>
              <a:t>terstruktur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0055-709A-4C46-A19A-50026331A1B9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15" y="158262"/>
            <a:ext cx="3877407" cy="6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2708" y="1845734"/>
            <a:ext cx="7130561" cy="402336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dikendalikan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CPU (central Processing Unit)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CPU =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CPU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diperintah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 err="1"/>
              <a:t>bahasa</a:t>
            </a:r>
            <a:r>
              <a:rPr lang="en-US" sz="2400" b="1" dirty="0"/>
              <a:t> </a:t>
            </a:r>
            <a:r>
              <a:rPr lang="en-US" sz="2400" b="1" dirty="0" err="1"/>
              <a:t>mesin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Bahasa</a:t>
            </a:r>
            <a:r>
              <a:rPr lang="en-US" sz="2400" b="1" dirty="0"/>
              <a:t> </a:t>
            </a:r>
            <a:r>
              <a:rPr lang="en-US" sz="2400" b="1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Diciptakan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b="1" dirty="0" err="1"/>
              <a:t>bahasa</a:t>
            </a:r>
            <a:r>
              <a:rPr lang="en-US" sz="2400" b="1" dirty="0"/>
              <a:t> </a:t>
            </a:r>
            <a:r>
              <a:rPr lang="en-US" sz="2400" b="1" dirty="0" err="1"/>
              <a:t>tingkat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 (high level)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CPU,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diterjemahkan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(low level)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Penerjemah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/>
              <a:t>compiler/interpreter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CBA1-EB6B-4AA0-A09C-0F90DBB18696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02" y="2122867"/>
            <a:ext cx="4391025" cy="39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1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pic>
        <p:nvPicPr>
          <p:cNvPr id="30722" name="Picture 2" descr="http://www.microchip.com/stellent/images/mchpsiteimages/c32_CoverMainGf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8" y="1752600"/>
            <a:ext cx="7286622" cy="3886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Teks</a:t>
            </a:r>
            <a:r>
              <a:rPr lang="en-US" dirty="0"/>
              <a:t>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1981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4876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8D29-8FA3-4EA7-B59F-E6ADDDA5B063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631463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Program = Data + </a:t>
            </a:r>
            <a:r>
              <a:rPr lang="en-US" sz="2800" dirty="0" err="1"/>
              <a:t>Perintah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Data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sym typeface="Wingdings" pitchFamily="2" charset="2"/>
              </a:rPr>
              <a:t>Variabel</a:t>
            </a:r>
            <a:endParaRPr lang="en-US" sz="28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ym typeface="Wingdings" pitchFamily="2" charset="2"/>
              </a:rPr>
              <a:t>Perintah</a:t>
            </a:r>
            <a:r>
              <a:rPr lang="en-US" sz="2800" dirty="0">
                <a:sym typeface="Wingdings" pitchFamily="2" charset="2"/>
              </a:rPr>
              <a:t>   </a:t>
            </a:r>
            <a:r>
              <a:rPr lang="en-US" sz="2800" dirty="0" err="1">
                <a:sym typeface="Wingdings" pitchFamily="2" charset="2"/>
              </a:rPr>
              <a:t>metode</a:t>
            </a:r>
            <a:endParaRPr lang="en-US" sz="28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ym typeface="Wingdings" pitchFamily="2" charset="2"/>
              </a:rPr>
              <a:t>Bahasa</a:t>
            </a:r>
            <a:r>
              <a:rPr lang="en-US" sz="2800" dirty="0">
                <a:sym typeface="Wingdings" pitchFamily="2" charset="2"/>
              </a:rPr>
              <a:t> = </a:t>
            </a:r>
            <a:r>
              <a:rPr lang="en-US" sz="2800" dirty="0" err="1">
                <a:sym typeface="Wingdings" pitchFamily="2" charset="2"/>
              </a:rPr>
              <a:t>kata</a:t>
            </a:r>
            <a:r>
              <a:rPr lang="en-US" sz="2800" dirty="0">
                <a:sym typeface="Wingdings" pitchFamily="2" charset="2"/>
              </a:rPr>
              <a:t> + </a:t>
            </a:r>
            <a:r>
              <a:rPr lang="en-US" sz="2800" dirty="0" err="1">
                <a:sym typeface="Wingdings" pitchFamily="2" charset="2"/>
              </a:rPr>
              <a:t>sintak</a:t>
            </a:r>
            <a:r>
              <a:rPr lang="en-US" sz="2800" dirty="0">
                <a:sym typeface="Wingdings" pitchFamily="2" charset="2"/>
              </a:rPr>
              <a:t> + </a:t>
            </a:r>
            <a:r>
              <a:rPr lang="en-US" sz="2800" dirty="0" err="1">
                <a:sym typeface="Wingdings" pitchFamily="2" charset="2"/>
              </a:rPr>
              <a:t>semantik</a:t>
            </a:r>
            <a:endParaRPr lang="en-US" sz="28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ym typeface="Wingdings" pitchFamily="2" charset="2"/>
              </a:rPr>
              <a:t>Sintak</a:t>
            </a:r>
            <a:r>
              <a:rPr lang="en-US" sz="2800" dirty="0">
                <a:sym typeface="Wingdings" pitchFamily="2" charset="2"/>
              </a:rPr>
              <a:t> = </a:t>
            </a:r>
            <a:r>
              <a:rPr lang="en-US" sz="2800" dirty="0" err="1">
                <a:sym typeface="Wingdings" pitchFamily="2" charset="2"/>
              </a:rPr>
              <a:t>aturan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penulisan</a:t>
            </a:r>
            <a:r>
              <a:rPr lang="en-US" sz="2800" dirty="0">
                <a:sym typeface="Wingdings" pitchFamily="2" charset="2"/>
              </a:rPr>
              <a:t> (grammar)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ym typeface="Wingdings" pitchFamily="2" charset="2"/>
              </a:rPr>
              <a:t>Semantik</a:t>
            </a:r>
            <a:r>
              <a:rPr lang="en-US" sz="2800" dirty="0">
                <a:sym typeface="Wingdings" pitchFamily="2" charset="2"/>
              </a:rPr>
              <a:t> = </a:t>
            </a:r>
            <a:r>
              <a:rPr lang="en-US" sz="2800" dirty="0" err="1">
                <a:sym typeface="Wingdings" pitchFamily="2" charset="2"/>
              </a:rPr>
              <a:t>makna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C01-0AD2-4280-8DFA-F83B3CEE7906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0" y="1943100"/>
            <a:ext cx="5053919" cy="33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7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croll: Horizontal 17">
            <a:extLst>
              <a:ext uri="{FF2B5EF4-FFF2-40B4-BE49-F238E27FC236}">
                <a16:creationId xmlns="" xmlns:a16="http://schemas.microsoft.com/office/drawing/2014/main" id="{1CFAA53B-0FE5-4187-8971-64550AB26F84}"/>
              </a:ext>
            </a:extLst>
          </p:cNvPr>
          <p:cNvSpPr/>
          <p:nvPr/>
        </p:nvSpPr>
        <p:spPr>
          <a:xfrm>
            <a:off x="9730409" y="4100533"/>
            <a:ext cx="2226365" cy="140891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728878-68D5-4335-B5A8-5A4109A5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dan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1731A9-A0EA-42F6-A9F3-157EE60C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59494" cy="1450757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Kunjungi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https://www.wikipedia.web.id/2017/01/cara-masak-indomie-mie-instan-yang.html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Ada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bumbu</a:t>
            </a:r>
            <a:r>
              <a:rPr lang="en-US" dirty="0"/>
              <a:t>,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A4E7A4-6508-4143-9E3F-C6853959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CF5DEE-A76B-4B7F-8C36-1D4AC6D3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7A393-C46B-4DC2-841A-C4DAB405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EDF80B-79CA-420A-812C-D06F01D65E36}"/>
              </a:ext>
            </a:extLst>
          </p:cNvPr>
          <p:cNvSpPr txBox="1"/>
          <p:nvPr/>
        </p:nvSpPr>
        <p:spPr>
          <a:xfrm>
            <a:off x="1351722" y="3518164"/>
            <a:ext cx="122251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Bahan</a:t>
            </a:r>
            <a:r>
              <a:rPr lang="en-US" dirty="0"/>
              <a:t> &amp; </a:t>
            </a:r>
            <a:r>
              <a:rPr lang="en-US" dirty="0" err="1"/>
              <a:t>Bumbu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78A14A-2F0E-4971-8DC5-2FD8192BB9AD}"/>
              </a:ext>
            </a:extLst>
          </p:cNvPr>
          <p:cNvSpPr txBox="1"/>
          <p:nvPr/>
        </p:nvSpPr>
        <p:spPr>
          <a:xfrm>
            <a:off x="1351721" y="5573414"/>
            <a:ext cx="1222513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jadi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17F5B0-1855-4424-9759-09D329BAEC00}"/>
              </a:ext>
            </a:extLst>
          </p:cNvPr>
          <p:cNvSpPr txBox="1"/>
          <p:nvPr/>
        </p:nvSpPr>
        <p:spPr>
          <a:xfrm>
            <a:off x="5318429" y="3518164"/>
            <a:ext cx="156938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masukan</a:t>
            </a:r>
            <a:r>
              <a:rPr lang="en-US" dirty="0"/>
              <a:t> 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DC4706-7A0D-4CF2-8385-B8148B148633}"/>
              </a:ext>
            </a:extLst>
          </p:cNvPr>
          <p:cNvSpPr txBox="1"/>
          <p:nvPr/>
        </p:nvSpPr>
        <p:spPr>
          <a:xfrm>
            <a:off x="1351720" y="4465657"/>
            <a:ext cx="122251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Cara </a:t>
            </a:r>
            <a:r>
              <a:rPr lang="en-US" dirty="0" err="1"/>
              <a:t>memasak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7895AB-06CC-4261-BAD7-9F55540519E1}"/>
              </a:ext>
            </a:extLst>
          </p:cNvPr>
          <p:cNvSpPr txBox="1"/>
          <p:nvPr/>
        </p:nvSpPr>
        <p:spPr>
          <a:xfrm>
            <a:off x="5318429" y="4465656"/>
            <a:ext cx="187750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Daftar </a:t>
            </a:r>
            <a:r>
              <a:rPr lang="en-US" dirty="0" err="1"/>
              <a:t>perintah</a:t>
            </a:r>
            <a:r>
              <a:rPr lang="en-US" dirty="0"/>
              <a:t> (program/ proses)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FEAC355-4C2B-4D5C-A21D-63FF1BBF6ED3}"/>
              </a:ext>
            </a:extLst>
          </p:cNvPr>
          <p:cNvSpPr txBox="1"/>
          <p:nvPr/>
        </p:nvSpPr>
        <p:spPr>
          <a:xfrm>
            <a:off x="5341786" y="5573414"/>
            <a:ext cx="156938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Hasil / </a:t>
            </a:r>
            <a:r>
              <a:rPr lang="en-US" dirty="0" err="1"/>
              <a:t>luaran</a:t>
            </a:r>
            <a:r>
              <a:rPr lang="en-US" dirty="0"/>
              <a:t>/ 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48CD560C-4D2B-4A5C-A59A-611BB1C183CC}"/>
              </a:ext>
            </a:extLst>
          </p:cNvPr>
          <p:cNvSpPr/>
          <p:nvPr/>
        </p:nvSpPr>
        <p:spPr>
          <a:xfrm>
            <a:off x="2822713" y="3745668"/>
            <a:ext cx="2176670" cy="19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4FEDDB30-A08A-40F5-B302-84C1BE9159B9}"/>
              </a:ext>
            </a:extLst>
          </p:cNvPr>
          <p:cNvSpPr/>
          <p:nvPr/>
        </p:nvSpPr>
        <p:spPr>
          <a:xfrm>
            <a:off x="2869675" y="4709333"/>
            <a:ext cx="2176670" cy="19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52A4B683-53A9-4DD5-A4F9-266362E5C34C}"/>
              </a:ext>
            </a:extLst>
          </p:cNvPr>
          <p:cNvSpPr/>
          <p:nvPr/>
        </p:nvSpPr>
        <p:spPr>
          <a:xfrm>
            <a:off x="2869675" y="5869356"/>
            <a:ext cx="2176670" cy="19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BF17F7-F047-4AC8-ABA4-431735C5040E}"/>
              </a:ext>
            </a:extLst>
          </p:cNvPr>
          <p:cNvSpPr txBox="1"/>
          <p:nvPr/>
        </p:nvSpPr>
        <p:spPr>
          <a:xfrm>
            <a:off x="10217426" y="4620326"/>
            <a:ext cx="14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ALGORITMA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="" xmlns:a16="http://schemas.microsoft.com/office/drawing/2014/main" id="{15BD1B7D-2406-4C69-A308-2BF78F55689F}"/>
              </a:ext>
            </a:extLst>
          </p:cNvPr>
          <p:cNvSpPr/>
          <p:nvPr/>
        </p:nvSpPr>
        <p:spPr>
          <a:xfrm>
            <a:off x="8690319" y="3671052"/>
            <a:ext cx="1122544" cy="22678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ECCCEC-CAC3-429F-9C2B-DE7E1EB81A6C}"/>
              </a:ext>
            </a:extLst>
          </p:cNvPr>
          <p:cNvSpPr txBox="1"/>
          <p:nvPr/>
        </p:nvSpPr>
        <p:spPr>
          <a:xfrm>
            <a:off x="7467558" y="4388810"/>
            <a:ext cx="164989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Disederhakan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diabstraksi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41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405C0-5A6D-417B-989F-26B30EBF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4B929-6C15-46EB-8FE4-A46100AC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Kumpulan / </a:t>
            </a:r>
            <a:r>
              <a:rPr lang="en-US" sz="2400" dirty="0" err="1"/>
              <a:t>gambaran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tegas</a:t>
            </a:r>
            <a:r>
              <a:rPr lang="en-US" sz="2400" dirty="0"/>
              <a:t>/</a:t>
            </a:r>
            <a:r>
              <a:rPr lang="en-US" sz="2400" dirty="0" err="1"/>
              <a:t>pasti</a:t>
            </a:r>
            <a:r>
              <a:rPr lang="en-US" sz="2400" dirty="0"/>
              <a:t>  dan </a:t>
            </a:r>
            <a:r>
              <a:rPr lang="en-US" sz="2400" dirty="0" err="1"/>
              <a:t>berjumlah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Ada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Flowchart </a:t>
            </a:r>
            <a:r>
              <a:rPr lang="en-US" sz="2400" dirty="0" err="1"/>
              <a:t>untuk</a:t>
            </a:r>
            <a:r>
              <a:rPr lang="en-US" sz="2400" dirty="0"/>
              <a:t> program computer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terstruktur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Bahasa computer </a:t>
            </a:r>
            <a:r>
              <a:rPr lang="en-US" sz="2400" dirty="0" err="1"/>
              <a:t>semu</a:t>
            </a:r>
            <a:r>
              <a:rPr lang="en-US" sz="2400" dirty="0"/>
              <a:t> (</a:t>
            </a:r>
            <a:r>
              <a:rPr lang="en-US" sz="2400" dirty="0" err="1" smtClean="0"/>
              <a:t>pseudocode</a:t>
            </a:r>
            <a:r>
              <a:rPr lang="en-US" sz="2400" dirty="0"/>
              <a:t>) </a:t>
            </a:r>
            <a:r>
              <a:rPr lang="en-US" sz="2400" dirty="0" err="1"/>
              <a:t>terstruktur</a:t>
            </a:r>
            <a:r>
              <a:rPr lang="en-US" sz="2400" dirty="0"/>
              <a:t> untuk program computer </a:t>
            </a:r>
            <a:r>
              <a:rPr lang="en-US" sz="2400" dirty="0" err="1"/>
              <a:t>terstruktur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UML (Unified Modelling Language)  untuk program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A3EA96-BBD6-43CE-9455-93C0F8A8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E2E705-D644-4CF4-A298-DE7AD709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962180-9D27-4B67-88AD-B2EB6995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97BBB-DFB6-45B4-9713-7BCF5FBF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F3233E-FCF9-46EB-877D-B8B8CDD8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1584E2-1F20-46F6-AFA7-05C1A434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940FF-AA66-42FB-A213-5DAA88D2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7F86ED-9CD3-4D32-8D52-2572CB5C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0" y="1908312"/>
            <a:ext cx="3434556" cy="4313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A7376F-9462-4496-B1AC-E3FF2F00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61" y="1908312"/>
            <a:ext cx="3510169" cy="431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F1F9EB-7311-4645-8C10-1D3B082C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765" y="1908312"/>
            <a:ext cx="3850857" cy="40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6B7DD-EF4E-400B-915B-2C886159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: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C4E481-832A-4E0F-B32B-3CED77A5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109-4A53-450B-8E35-B161D78CB2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83F0E1-8037-4487-BCE1-7970BA23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1B: Program, Algoritma, dan Pseudocode – Tim Dosen TI - USD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829035-5D00-4908-AA85-4FD6B42C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54E7A6-FFAA-4926-ACF7-8523A32E1359}"/>
              </a:ext>
            </a:extLst>
          </p:cNvPr>
          <p:cNvSpPr txBox="1"/>
          <p:nvPr/>
        </p:nvSpPr>
        <p:spPr>
          <a:xfrm>
            <a:off x="1371602" y="3429000"/>
            <a:ext cx="2138315" cy="10772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PROGRAM KOMPUTER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16D014F-A54E-422D-9285-BA36AA4AFE87}"/>
              </a:ext>
            </a:extLst>
          </p:cNvPr>
          <p:cNvSpPr txBox="1"/>
          <p:nvPr/>
        </p:nvSpPr>
        <p:spPr>
          <a:xfrm>
            <a:off x="5198165" y="2210030"/>
            <a:ext cx="240527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INPUT/MASUKAN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FB9AA7-66BB-4E08-BA7F-E76BAEDC9F89}"/>
              </a:ext>
            </a:extLst>
          </p:cNvPr>
          <p:cNvSpPr txBox="1"/>
          <p:nvPr/>
        </p:nvSpPr>
        <p:spPr>
          <a:xfrm>
            <a:off x="5198165" y="3664326"/>
            <a:ext cx="174004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PROSES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21F8422-2B35-4DA0-8997-D5D7FE9011B9}"/>
              </a:ext>
            </a:extLst>
          </p:cNvPr>
          <p:cNvSpPr txBox="1"/>
          <p:nvPr/>
        </p:nvSpPr>
        <p:spPr>
          <a:xfrm>
            <a:off x="5198165" y="5146848"/>
            <a:ext cx="24052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OUPUT / LUARAN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2F6B27AF-FC85-4B7C-88BA-4DBE30EB57E2}"/>
              </a:ext>
            </a:extLst>
          </p:cNvPr>
          <p:cNvSpPr/>
          <p:nvPr/>
        </p:nvSpPr>
        <p:spPr>
          <a:xfrm>
            <a:off x="3569551" y="2529667"/>
            <a:ext cx="873941" cy="2681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="" xmlns:a16="http://schemas.microsoft.com/office/drawing/2014/main" id="{D2CC2CDE-D7C4-435D-A641-D51C0B74000B}"/>
              </a:ext>
            </a:extLst>
          </p:cNvPr>
          <p:cNvSpPr/>
          <p:nvPr/>
        </p:nvSpPr>
        <p:spPr>
          <a:xfrm>
            <a:off x="4443492" y="2375452"/>
            <a:ext cx="754672" cy="33594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989EB513-FE1E-48B8-9914-F76CC0EE8F0E}"/>
              </a:ext>
            </a:extLst>
          </p:cNvPr>
          <p:cNvSpPr/>
          <p:nvPr/>
        </p:nvSpPr>
        <p:spPr>
          <a:xfrm>
            <a:off x="7692886" y="2097157"/>
            <a:ext cx="816103" cy="4125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723D5D-5C6D-420B-AFEB-E93430DD0783}"/>
              </a:ext>
            </a:extLst>
          </p:cNvPr>
          <p:cNvSpPr txBox="1"/>
          <p:nvPr/>
        </p:nvSpPr>
        <p:spPr>
          <a:xfrm>
            <a:off x="4658814" y="2707565"/>
            <a:ext cx="397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R</a:t>
            </a:r>
          </a:p>
          <a:p>
            <a:r>
              <a:rPr lang="en-US" b="1" dirty="0"/>
              <a:t>A</a:t>
            </a:r>
          </a:p>
          <a:p>
            <a:endParaRPr lang="en-US" b="1" dirty="0"/>
          </a:p>
          <a:p>
            <a:r>
              <a:rPr lang="en-US" b="1" dirty="0"/>
              <a:t>B</a:t>
            </a:r>
          </a:p>
          <a:p>
            <a:r>
              <a:rPr lang="en-US" b="1" dirty="0"/>
              <a:t>U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49F0403-507E-4DDD-B52B-1B5DDA23E7E0}"/>
              </a:ext>
            </a:extLst>
          </p:cNvPr>
          <p:cNvSpPr txBox="1"/>
          <p:nvPr/>
        </p:nvSpPr>
        <p:spPr>
          <a:xfrm>
            <a:off x="7908208" y="2142375"/>
            <a:ext cx="385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 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L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N</a:t>
            </a:r>
          </a:p>
          <a:p>
            <a:endParaRPr lang="en-US" b="1" dirty="0"/>
          </a:p>
          <a:p>
            <a:r>
              <a:rPr lang="en-US" b="1" dirty="0"/>
              <a:t>P</a:t>
            </a:r>
          </a:p>
          <a:p>
            <a:r>
              <a:rPr lang="en-US" b="1" dirty="0"/>
              <a:t>R</a:t>
            </a:r>
          </a:p>
          <a:p>
            <a:r>
              <a:rPr lang="en-US" b="1" dirty="0"/>
              <a:t>O</a:t>
            </a:r>
          </a:p>
          <a:p>
            <a:r>
              <a:rPr lang="en-US" b="1" dirty="0"/>
              <a:t>G</a:t>
            </a:r>
          </a:p>
          <a:p>
            <a:r>
              <a:rPr lang="en-US" b="1" dirty="0"/>
              <a:t>R</a:t>
            </a:r>
          </a:p>
          <a:p>
            <a:r>
              <a:rPr lang="en-US" b="1" dirty="0"/>
              <a:t>A</a:t>
            </a:r>
          </a:p>
          <a:p>
            <a:r>
              <a:rPr lang="en-US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74390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7590</TotalTime>
  <Words>1346</Words>
  <Application>Microsoft Office PowerPoint</Application>
  <PresentationFormat>Widescreen</PresentationFormat>
  <Paragraphs>242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Constantia</vt:lpstr>
      <vt:lpstr>Ink Free</vt:lpstr>
      <vt:lpstr>Wingdings</vt:lpstr>
      <vt:lpstr>Retrospect</vt:lpstr>
      <vt:lpstr>PROGRAM, ALGORITMA DAN PSEUDOCODE</vt:lpstr>
      <vt:lpstr>Apa itu Program Komputer ?</vt:lpstr>
      <vt:lpstr>Komputer dan Program</vt:lpstr>
      <vt:lpstr>Compiler</vt:lpstr>
      <vt:lpstr>Komponen Program</vt:lpstr>
      <vt:lpstr>Program dan Algoritma</vt:lpstr>
      <vt:lpstr>Algoritma</vt:lpstr>
      <vt:lpstr>Contoh Algoritma</vt:lpstr>
      <vt:lpstr>Algoritma : Pendekatan Terstruktur Sederhana</vt:lpstr>
      <vt:lpstr>Komputer Imajiner : Cerdas Berbahasa Indonesia</vt:lpstr>
      <vt:lpstr>Komponen Komputer Imajiner</vt:lpstr>
      <vt:lpstr>Komputer Imajiner : 3 perintah semu (pseudocode)</vt:lpstr>
      <vt:lpstr>Contoh Program di Komputer Imajiner</vt:lpstr>
      <vt:lpstr>Latihan 1</vt:lpstr>
      <vt:lpstr>Kekuatan Program</vt:lpstr>
      <vt:lpstr>Perintah Semu: Baca namaLokasi</vt:lpstr>
      <vt:lpstr>Revisi Program Luas Segitiga</vt:lpstr>
      <vt:lpstr>Latihan 2</vt:lpstr>
      <vt:lpstr>Pekerjaan Rumah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314</cp:revision>
  <cp:lastPrinted>2018-08-14T07:26:30Z</cp:lastPrinted>
  <dcterms:created xsi:type="dcterms:W3CDTF">2015-12-16T04:56:04Z</dcterms:created>
  <dcterms:modified xsi:type="dcterms:W3CDTF">2021-08-25T03:12:24Z</dcterms:modified>
</cp:coreProperties>
</file>