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8" r:id="rId3"/>
    <p:sldId id="364" r:id="rId4"/>
    <p:sldId id="365" r:id="rId5"/>
    <p:sldId id="366" r:id="rId6"/>
    <p:sldId id="36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7" r:id="rId15"/>
    <p:sldId id="323" r:id="rId16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60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8D7-23E0-4F9D-8863-F4DEA8692C5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9C62-8E52-4479-AA68-8055C344730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B51-A4B1-49C7-9D6E-A450254E980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4D17-37EB-4DC9-828A-4FF9D07ED82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8190-D094-4E43-B414-DEEC1F87B35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E691-3090-4478-9219-E85F5BF03EA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3620-CAB8-46D4-BF14-4A4BC92E73F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CCC1-B4CC-4B84-99DF-D9E06DA01EF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F3F2-FBFA-4F77-89DA-F89BC615C51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9140B8-CCEF-4270-8D01-E6127A87BDA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CED-E072-40C2-A0C1-A1FDBF5AFE6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78B0E1-4C4A-4468-AE97-5A0DB7E53DF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008" y="1839843"/>
            <a:ext cx="9338443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id-ID" sz="6000" dirty="0"/>
              <a:t>Variabel, </a:t>
            </a:r>
            <a:r>
              <a:rPr lang="en-US" sz="6000" dirty="0" smtClean="0"/>
              <a:t>T</a:t>
            </a:r>
            <a:r>
              <a:rPr lang="id-ID" sz="6000" dirty="0" smtClean="0"/>
              <a:t>ipe</a:t>
            </a:r>
            <a:r>
              <a:rPr lang="id-ID" sz="6000" dirty="0"/>
              <a:t>, </a:t>
            </a:r>
            <a:r>
              <a:rPr lang="en-US" sz="6000" dirty="0" smtClean="0"/>
              <a:t>E</a:t>
            </a:r>
            <a:r>
              <a:rPr lang="id-ID" sz="6000" dirty="0" smtClean="0"/>
              <a:t>kspresi</a:t>
            </a:r>
            <a:r>
              <a:rPr lang="id-ID" sz="6000" dirty="0"/>
              <a:t>, </a:t>
            </a:r>
            <a:r>
              <a:rPr lang="en-US" sz="6000" dirty="0" smtClean="0"/>
              <a:t>O</a:t>
            </a:r>
            <a:r>
              <a:rPr lang="id-ID" sz="6000" dirty="0" smtClean="0"/>
              <a:t>perator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07041" y="4824896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1107-D7CA-4415-8804-3EFD676DC134}" type="datetime1">
              <a:rPr lang="en-US" sz="1400" smtClean="0"/>
              <a:t>9/3/2020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Topik 2: Variabel, Tipe, Ekspresi, 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058400" cy="42649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/>
              <a:t>Format/</a:t>
            </a:r>
            <a:r>
              <a:rPr lang="en-US" sz="3600" b="1" dirty="0" err="1" smtClean="0"/>
              <a:t>pola</a:t>
            </a:r>
            <a:r>
              <a:rPr lang="en-US" sz="3600" b="1" dirty="0" smtClean="0"/>
              <a:t> :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nama-variabel</a:t>
            </a:r>
            <a:r>
              <a:rPr lang="en-US" sz="3600" dirty="0" smtClean="0"/>
              <a:t> = data-yang-</a:t>
            </a:r>
            <a:r>
              <a:rPr lang="en-US" sz="3600" dirty="0" err="1" smtClean="0"/>
              <a:t>sejenis</a:t>
            </a:r>
            <a:r>
              <a:rPr lang="en-US" sz="3600" dirty="0" smtClean="0"/>
              <a:t>/</a:t>
            </a:r>
            <a:r>
              <a:rPr lang="en-US" sz="3600" dirty="0" err="1" smtClean="0"/>
              <a:t>setipe</a:t>
            </a:r>
            <a:r>
              <a:rPr lang="en-US" sz="3600" dirty="0" smtClean="0"/>
              <a:t>;</a:t>
            </a:r>
            <a:endParaRPr lang="en-US" sz="3600" dirty="0" smtClean="0"/>
          </a:p>
          <a:p>
            <a:pPr>
              <a:buNone/>
            </a:pPr>
            <a:r>
              <a:rPr lang="en-US" sz="3600" b="1" dirty="0" err="1" smtClean="0"/>
              <a:t>Contoh</a:t>
            </a:r>
            <a:r>
              <a:rPr lang="en-US" sz="3600" b="1" dirty="0" smtClean="0"/>
              <a:t>:</a:t>
            </a:r>
            <a:endParaRPr lang="en-US" sz="3600" b="1" dirty="0" smtClean="0"/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jumlahMahasiswa</a:t>
            </a:r>
            <a:r>
              <a:rPr lang="en-US" sz="3600" dirty="0" smtClean="0"/>
              <a:t> = 200;</a:t>
            </a:r>
          </a:p>
          <a:p>
            <a:pPr>
              <a:buNone/>
            </a:pPr>
            <a:r>
              <a:rPr lang="en-US" sz="3600" dirty="0" smtClean="0"/>
              <a:t>	modal2013 = 150000000; //150 </a:t>
            </a:r>
            <a:r>
              <a:rPr lang="en-US" sz="3600" dirty="0" err="1" smtClean="0"/>
              <a:t>juta</a:t>
            </a:r>
            <a:r>
              <a:rPr lang="en-US" sz="3600" dirty="0" smtClean="0"/>
              <a:t> rupiah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rerataIPS</a:t>
            </a:r>
            <a:r>
              <a:rPr lang="en-US" sz="3600" dirty="0" smtClean="0"/>
              <a:t> = 2.56;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rerataIPK</a:t>
            </a:r>
            <a:r>
              <a:rPr lang="en-US" sz="3600" dirty="0" smtClean="0"/>
              <a:t> = 2.45;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nilaiFinal</a:t>
            </a:r>
            <a:r>
              <a:rPr lang="en-US" sz="3600" dirty="0" smtClean="0"/>
              <a:t> = ‘B’;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sudahLulus</a:t>
            </a:r>
            <a:r>
              <a:rPr lang="en-US" sz="3600" dirty="0" smtClean="0"/>
              <a:t> = true;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namaOrtu</a:t>
            </a:r>
            <a:r>
              <a:rPr lang="en-US" sz="3600" dirty="0" smtClean="0"/>
              <a:t> =”</a:t>
            </a:r>
            <a:r>
              <a:rPr lang="en-US" sz="3600" dirty="0" err="1" smtClean="0"/>
              <a:t>Susilo</a:t>
            </a:r>
            <a:r>
              <a:rPr lang="en-US" sz="3600" dirty="0" smtClean="0"/>
              <a:t> </a:t>
            </a:r>
            <a:r>
              <a:rPr lang="en-US" sz="3600" dirty="0" err="1" smtClean="0"/>
              <a:t>Harmoko</a:t>
            </a:r>
            <a:r>
              <a:rPr lang="en-US" sz="3600" dirty="0" smtClean="0"/>
              <a:t>”;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alamatOrtu</a:t>
            </a:r>
            <a:r>
              <a:rPr lang="en-US" sz="3600" dirty="0" smtClean="0"/>
              <a:t> =”</a:t>
            </a:r>
            <a:r>
              <a:rPr lang="en-US" sz="3600" dirty="0" err="1" smtClean="0"/>
              <a:t>Jln</a:t>
            </a:r>
            <a:r>
              <a:rPr lang="en-US" sz="3600" dirty="0" smtClean="0"/>
              <a:t>. </a:t>
            </a:r>
            <a:r>
              <a:rPr lang="en-US" sz="3600" dirty="0" err="1" smtClean="0"/>
              <a:t>Merdeka</a:t>
            </a:r>
            <a:r>
              <a:rPr lang="en-US" sz="3600" dirty="0" smtClean="0"/>
              <a:t> Selatan No. 15 Jakarta </a:t>
            </a:r>
            <a:r>
              <a:rPr lang="en-US" sz="3600" dirty="0" err="1" smtClean="0"/>
              <a:t>Pusat</a:t>
            </a:r>
            <a:r>
              <a:rPr lang="en-US" sz="3600" dirty="0" smtClean="0"/>
              <a:t>”;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FDAD-4969-43AF-9FAF-B21AFDAB693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38" y="2628900"/>
            <a:ext cx="5008475" cy="28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 Nama Variabel dan Isinya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66218" y="3671093"/>
            <a:ext cx="1653382" cy="120570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3631009" y="2881312"/>
            <a:ext cx="2057400" cy="600075"/>
          </a:xfrm>
          <a:prstGeom prst="borderCallout2">
            <a:avLst>
              <a:gd name="adj1" fmla="val 38218"/>
              <a:gd name="adj2" fmla="val -6032"/>
              <a:gd name="adj3" fmla="val 38218"/>
              <a:gd name="adj4" fmla="val -9449"/>
              <a:gd name="adj5" fmla="val 155204"/>
              <a:gd name="adj6" fmla="val -129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jumlahMahasiswa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551612" y="4114800"/>
            <a:ext cx="2973388" cy="9906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8077200" y="3106738"/>
            <a:ext cx="2020094" cy="749299"/>
          </a:xfrm>
          <a:prstGeom prst="borderCallout2">
            <a:avLst>
              <a:gd name="adj1" fmla="val 38218"/>
              <a:gd name="adj2" fmla="val -9023"/>
              <a:gd name="adj3" fmla="val 38218"/>
              <a:gd name="adj4" fmla="val -14134"/>
              <a:gd name="adj5" fmla="val 155204"/>
              <a:gd name="adj6" fmla="val -1932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namaOrtu</a:t>
            </a:r>
            <a:endParaRPr lang="id-ID" sz="2400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17713" y="2098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17713" y="2326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411480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200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89712" y="4466319"/>
            <a:ext cx="293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Susilo Handoko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60F-C7C1-46B3-93DD-397024BEC6E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7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561" y="362191"/>
            <a:ext cx="3121269" cy="133472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7699" y="286603"/>
            <a:ext cx="7687409" cy="592076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/>
              <a:t>/**</a:t>
            </a:r>
          </a:p>
          <a:p>
            <a:pPr>
              <a:buNone/>
            </a:pPr>
            <a:r>
              <a:rPr lang="en-US" sz="7200" b="1" dirty="0"/>
              <a:t>* Program </a:t>
            </a:r>
            <a:r>
              <a:rPr lang="en-US" sz="7200" b="1" dirty="0" err="1"/>
              <a:t>sederhana</a:t>
            </a:r>
            <a:r>
              <a:rPr lang="en-US" sz="7200" b="1" dirty="0"/>
              <a:t> </a:t>
            </a:r>
            <a:r>
              <a:rPr lang="en-US" sz="7200" b="1" dirty="0" err="1"/>
              <a:t>menampilkan</a:t>
            </a:r>
            <a:r>
              <a:rPr lang="en-US" sz="7200" b="1" dirty="0"/>
              <a:t> </a:t>
            </a:r>
            <a:r>
              <a:rPr lang="en-US" sz="7200" b="1" dirty="0" err="1"/>
              <a:t>sisi</a:t>
            </a:r>
            <a:r>
              <a:rPr lang="en-US" sz="7200" b="1" dirty="0"/>
              <a:t> </a:t>
            </a:r>
            <a:r>
              <a:rPr lang="en-US" sz="7200" b="1" dirty="0" err="1"/>
              <a:t>segitiga</a:t>
            </a:r>
            <a:r>
              <a:rPr lang="en-US" sz="7200" b="1" dirty="0"/>
              <a:t> </a:t>
            </a:r>
            <a:r>
              <a:rPr lang="en-US" sz="7200" b="1" dirty="0" err="1" smtClean="0"/>
              <a:t>siku-siku</a:t>
            </a:r>
            <a:r>
              <a:rPr lang="en-US" sz="7200" b="1" dirty="0"/>
              <a:t> </a:t>
            </a:r>
            <a:r>
              <a:rPr lang="en-US" sz="7200" b="1" dirty="0" err="1" smtClean="0"/>
              <a:t>dan</a:t>
            </a:r>
            <a:r>
              <a:rPr lang="en-US" sz="7200" b="1" dirty="0" smtClean="0"/>
              <a:t>    </a:t>
            </a:r>
            <a:r>
              <a:rPr lang="en-US" sz="7200" b="1" dirty="0" err="1" smtClean="0"/>
              <a:t>menghitung</a:t>
            </a:r>
            <a:r>
              <a:rPr lang="en-US" sz="7200" b="1" dirty="0" smtClean="0"/>
              <a:t> </a:t>
            </a:r>
            <a:r>
              <a:rPr lang="en-US" sz="7200" b="1" dirty="0" err="1"/>
              <a:t>luasnya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*/</a:t>
            </a:r>
          </a:p>
          <a:p>
            <a:pPr>
              <a:buNone/>
            </a:pPr>
            <a:r>
              <a:rPr lang="en-US" sz="7200" b="1" dirty="0">
                <a:solidFill>
                  <a:srgbClr val="0070C0"/>
                </a:solidFill>
              </a:rPr>
              <a:t>public class </a:t>
            </a:r>
            <a:r>
              <a:rPr lang="en-US" sz="7200" b="1" dirty="0" err="1"/>
              <a:t>LuasSegitiga</a:t>
            </a:r>
            <a:r>
              <a:rPr lang="en-US" sz="7200" b="1" dirty="0"/>
              <a:t> </a:t>
            </a:r>
            <a:r>
              <a:rPr lang="en-US" sz="7200" b="1" dirty="0" smtClean="0"/>
              <a:t>{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0070C0"/>
                </a:solidFill>
              </a:rPr>
              <a:t>public static void main(String[] </a:t>
            </a:r>
            <a:r>
              <a:rPr lang="en-US" sz="7200" b="1" dirty="0" err="1">
                <a:solidFill>
                  <a:srgbClr val="0070C0"/>
                </a:solidFill>
              </a:rPr>
              <a:t>args</a:t>
            </a:r>
            <a:r>
              <a:rPr lang="en-US" sz="7200" b="1" dirty="0">
                <a:solidFill>
                  <a:srgbClr val="0070C0"/>
                </a:solidFill>
              </a:rPr>
              <a:t>) </a:t>
            </a:r>
            <a:r>
              <a:rPr lang="en-US" sz="7200" b="1" dirty="0" smtClean="0"/>
              <a:t>{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>
                <a:solidFill>
                  <a:srgbClr val="0070C0"/>
                </a:solidFill>
              </a:rPr>
              <a:t>double </a:t>
            </a:r>
            <a:r>
              <a:rPr lang="en-US" sz="7200" b="1" dirty="0"/>
              <a:t>alas; 	</a:t>
            </a:r>
            <a:r>
              <a:rPr lang="en-US" sz="7200" b="1" dirty="0" smtClean="0"/>
              <a:t>// </a:t>
            </a:r>
            <a:r>
              <a:rPr lang="en-US" sz="7200" b="1" dirty="0" err="1"/>
              <a:t>deklarasi</a:t>
            </a:r>
            <a:r>
              <a:rPr lang="en-US" sz="7200" b="1" dirty="0"/>
              <a:t> </a:t>
            </a:r>
            <a:r>
              <a:rPr lang="en-US" sz="7200" b="1" dirty="0" err="1"/>
              <a:t>variabel</a:t>
            </a:r>
            <a:r>
              <a:rPr lang="en-US" sz="7200" b="1" dirty="0"/>
              <a:t> untuk alas </a:t>
            </a:r>
            <a:r>
              <a:rPr lang="en-US" sz="7200" b="1" dirty="0" err="1"/>
              <a:t>segitiga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>
                <a:solidFill>
                  <a:srgbClr val="0070C0"/>
                </a:solidFill>
              </a:rPr>
              <a:t>double </a:t>
            </a:r>
            <a:r>
              <a:rPr lang="en-US" sz="7200" b="1" dirty="0" err="1"/>
              <a:t>tinggi</a:t>
            </a:r>
            <a:r>
              <a:rPr lang="en-US" sz="7200" b="1" dirty="0"/>
              <a:t>; 	// </a:t>
            </a:r>
            <a:r>
              <a:rPr lang="en-US" sz="7200" b="1" dirty="0" err="1"/>
              <a:t>deklarasi</a:t>
            </a:r>
            <a:r>
              <a:rPr lang="en-US" sz="7200" b="1" dirty="0"/>
              <a:t> </a:t>
            </a:r>
            <a:r>
              <a:rPr lang="en-US" sz="7200" b="1" dirty="0" err="1"/>
              <a:t>varaiabel</a:t>
            </a:r>
            <a:r>
              <a:rPr lang="en-US" sz="7200" b="1" dirty="0"/>
              <a:t>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tinggi</a:t>
            </a:r>
            <a:r>
              <a:rPr lang="en-US" sz="7200" b="1" dirty="0"/>
              <a:t> </a:t>
            </a:r>
            <a:r>
              <a:rPr lang="en-US" sz="7200" b="1" dirty="0" err="1"/>
              <a:t>segitiga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>
                <a:solidFill>
                  <a:srgbClr val="0070C0"/>
                </a:solidFill>
              </a:rPr>
              <a:t>double</a:t>
            </a:r>
            <a:r>
              <a:rPr lang="en-US" sz="7200" b="1" dirty="0"/>
              <a:t>  </a:t>
            </a:r>
            <a:r>
              <a:rPr lang="en-US" sz="7200" b="1" dirty="0" err="1"/>
              <a:t>luas</a:t>
            </a:r>
            <a:r>
              <a:rPr lang="en-US" sz="7200" b="1" dirty="0"/>
              <a:t>;	</a:t>
            </a:r>
            <a:r>
              <a:rPr lang="en-US" sz="7200" b="1" dirty="0" smtClean="0"/>
              <a:t>// </a:t>
            </a:r>
            <a:r>
              <a:rPr lang="en-US" sz="7200" b="1" dirty="0" err="1"/>
              <a:t>deklarasi</a:t>
            </a:r>
            <a:r>
              <a:rPr lang="en-US" sz="7200" b="1" dirty="0"/>
              <a:t> </a:t>
            </a:r>
            <a:r>
              <a:rPr lang="en-US" sz="7200" b="1" dirty="0" err="1"/>
              <a:t>variabel</a:t>
            </a:r>
            <a:r>
              <a:rPr lang="en-US" sz="7200" b="1" dirty="0"/>
              <a:t> untuk </a:t>
            </a:r>
            <a:r>
              <a:rPr lang="en-US" sz="7200" b="1" dirty="0" err="1"/>
              <a:t>luas</a:t>
            </a:r>
            <a:r>
              <a:rPr lang="en-US" sz="7200" b="1" dirty="0"/>
              <a:t> </a:t>
            </a:r>
            <a:r>
              <a:rPr lang="en-US" sz="7200" b="1" dirty="0" err="1" smtClean="0"/>
              <a:t>segitiga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	alas  = 20;</a:t>
            </a:r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 err="1"/>
              <a:t>tinggi</a:t>
            </a:r>
            <a:r>
              <a:rPr lang="en-US" sz="7200" b="1" dirty="0"/>
              <a:t> = 30;</a:t>
            </a:r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 err="1"/>
              <a:t>luas</a:t>
            </a:r>
            <a:r>
              <a:rPr lang="en-US" sz="7200" b="1" dirty="0"/>
              <a:t> = 0.5 * alas * </a:t>
            </a:r>
            <a:r>
              <a:rPr lang="en-US" sz="7200" b="1" dirty="0" err="1"/>
              <a:t>tinggi</a:t>
            </a:r>
            <a:r>
              <a:rPr lang="en-US" sz="7200" b="1" dirty="0"/>
              <a:t> ; // kali (x) </a:t>
            </a:r>
            <a:r>
              <a:rPr lang="en-US" sz="7200" b="1" dirty="0" err="1"/>
              <a:t>ditulis</a:t>
            </a:r>
            <a:r>
              <a:rPr lang="en-US" sz="7200" b="1" dirty="0"/>
              <a:t> * (</a:t>
            </a:r>
            <a:r>
              <a:rPr lang="en-US" sz="7200" b="1" dirty="0" err="1"/>
              <a:t>bintang</a:t>
            </a:r>
            <a:r>
              <a:rPr lang="en-US" sz="7200" b="1" dirty="0"/>
              <a:t>) di </a:t>
            </a:r>
            <a:r>
              <a:rPr lang="en-US" sz="7200" b="1" dirty="0" smtClean="0"/>
              <a:t>Java</a:t>
            </a:r>
            <a:endParaRPr lang="en-US" sz="7200" b="1" dirty="0"/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 err="1">
                <a:solidFill>
                  <a:srgbClr val="0070C0"/>
                </a:solidFill>
              </a:rPr>
              <a:t>System.out.println</a:t>
            </a:r>
            <a:r>
              <a:rPr lang="en-US" sz="7200" b="1" dirty="0"/>
              <a:t>("</a:t>
            </a:r>
            <a:r>
              <a:rPr lang="en-US" sz="7200" b="1" dirty="0" err="1"/>
              <a:t>Segitiga</a:t>
            </a:r>
            <a:r>
              <a:rPr lang="en-US" sz="7200" b="1" dirty="0"/>
              <a:t> </a:t>
            </a:r>
            <a:r>
              <a:rPr lang="en-US" sz="7200" b="1" dirty="0" err="1"/>
              <a:t>dengan</a:t>
            </a:r>
            <a:r>
              <a:rPr lang="en-US" sz="7200" b="1" dirty="0"/>
              <a:t> alas  :"+ alas);</a:t>
            </a:r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 err="1">
                <a:solidFill>
                  <a:srgbClr val="0070C0"/>
                </a:solidFill>
              </a:rPr>
              <a:t>System.out.println</a:t>
            </a:r>
            <a:r>
              <a:rPr lang="en-US" sz="7200" b="1" dirty="0"/>
              <a:t>("</a:t>
            </a:r>
            <a:r>
              <a:rPr lang="en-US" sz="7200" b="1" dirty="0" err="1"/>
              <a:t>dan</a:t>
            </a:r>
            <a:r>
              <a:rPr lang="en-US" sz="7200" b="1" dirty="0"/>
              <a:t> </a:t>
            </a:r>
            <a:r>
              <a:rPr lang="en-US" sz="7200" b="1" dirty="0" err="1"/>
              <a:t>tingginya</a:t>
            </a:r>
            <a:r>
              <a:rPr lang="en-US" sz="7200" b="1" dirty="0"/>
              <a:t> : "+ </a:t>
            </a:r>
            <a:r>
              <a:rPr lang="en-US" sz="7200" b="1" dirty="0" err="1"/>
              <a:t>tinggi</a:t>
            </a:r>
            <a:r>
              <a:rPr lang="en-US" sz="7200" b="1" dirty="0"/>
              <a:t>);</a:t>
            </a:r>
          </a:p>
          <a:p>
            <a:pPr>
              <a:buNone/>
            </a:pPr>
            <a:r>
              <a:rPr lang="en-US" sz="7200" b="1" dirty="0"/>
              <a:t>		</a:t>
            </a:r>
            <a:r>
              <a:rPr lang="en-US" sz="7200" b="1" dirty="0" err="1">
                <a:solidFill>
                  <a:srgbClr val="0070C0"/>
                </a:solidFill>
              </a:rPr>
              <a:t>System.out.println</a:t>
            </a:r>
            <a:r>
              <a:rPr lang="en-US" sz="7200" b="1" dirty="0"/>
              <a:t>("</a:t>
            </a:r>
            <a:r>
              <a:rPr lang="en-US" sz="7200" b="1" dirty="0" err="1"/>
              <a:t>mempunyai</a:t>
            </a:r>
            <a:r>
              <a:rPr lang="en-US" sz="7200" b="1" dirty="0"/>
              <a:t> </a:t>
            </a:r>
            <a:r>
              <a:rPr lang="en-US" sz="7200" b="1" dirty="0" err="1"/>
              <a:t>luas</a:t>
            </a:r>
            <a:r>
              <a:rPr lang="en-US" sz="7200" b="1" dirty="0"/>
              <a:t> = "+ </a:t>
            </a:r>
            <a:r>
              <a:rPr lang="en-US" sz="7200" b="1" dirty="0" err="1"/>
              <a:t>luas</a:t>
            </a:r>
            <a:r>
              <a:rPr lang="en-US" sz="7200" b="1" dirty="0"/>
              <a:t>);</a:t>
            </a:r>
          </a:p>
          <a:p>
            <a:pPr>
              <a:buNone/>
            </a:pPr>
            <a:r>
              <a:rPr lang="en-US" sz="7200" b="1" dirty="0"/>
              <a:t>	} // </a:t>
            </a:r>
            <a:r>
              <a:rPr lang="en-US" sz="7200" b="1" dirty="0" err="1"/>
              <a:t>akhir</a:t>
            </a:r>
            <a:r>
              <a:rPr lang="en-US" sz="7200" b="1" dirty="0"/>
              <a:t> </a:t>
            </a:r>
            <a:r>
              <a:rPr lang="en-US" sz="7200" b="1" dirty="0" err="1"/>
              <a:t>dari</a:t>
            </a:r>
            <a:r>
              <a:rPr lang="en-US" sz="7200" b="1" dirty="0"/>
              <a:t> main()</a:t>
            </a:r>
          </a:p>
          <a:p>
            <a:pPr>
              <a:buNone/>
            </a:pPr>
            <a:r>
              <a:rPr lang="en-US" sz="7200" b="1" dirty="0"/>
              <a:t>} // </a:t>
            </a:r>
            <a:r>
              <a:rPr lang="en-US" sz="7200" b="1" dirty="0" err="1"/>
              <a:t>akhir</a:t>
            </a:r>
            <a:r>
              <a:rPr lang="en-US" sz="7200" b="1" dirty="0"/>
              <a:t> </a:t>
            </a:r>
            <a:r>
              <a:rPr lang="en-US" sz="7200" b="1" dirty="0" err="1"/>
              <a:t>dari</a:t>
            </a:r>
            <a:r>
              <a:rPr lang="en-US" sz="7200" b="1" dirty="0"/>
              <a:t> class </a:t>
            </a:r>
            <a:r>
              <a:rPr lang="en-US" sz="7200" b="1" dirty="0" err="1"/>
              <a:t>LuasSegitiga</a:t>
            </a:r>
            <a:endParaRPr lang="en-US" sz="7200" b="1" dirty="0"/>
          </a:p>
          <a:p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675078" y="4132386"/>
            <a:ext cx="3276600" cy="1015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Segitiga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</a:t>
            </a: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dengan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alas : 20.0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dan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</a:t>
            </a: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tingginya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: 30.0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indent="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mempunyai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</a:t>
            </a:r>
            <a:r>
              <a:rPr lang="en-US" sz="2000" dirty="0" err="1">
                <a:latin typeface="Arial Narrow" pitchFamily="34" charset="0"/>
                <a:ea typeface="Calibri" pitchFamily="34" charset="0"/>
                <a:cs typeface="CMTT10"/>
              </a:rPr>
              <a:t>luas</a:t>
            </a:r>
            <a:r>
              <a:rPr lang="en-US" sz="2000" dirty="0">
                <a:latin typeface="Arial Narrow" pitchFamily="34" charset="0"/>
                <a:ea typeface="Calibri" pitchFamily="34" charset="0"/>
                <a:cs typeface="CMTT10"/>
              </a:rPr>
              <a:t> = 300.0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2BC-B7E1-40AC-8F87-47165E866B1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77401" y="2827867"/>
            <a:ext cx="11430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9" name="Curved Down Arrow 8"/>
          <p:cNvSpPr/>
          <p:nvPr/>
        </p:nvSpPr>
        <p:spPr>
          <a:xfrm rot="4571251">
            <a:off x="10927093" y="3171484"/>
            <a:ext cx="935474" cy="5270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88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174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981198"/>
          <a:ext cx="7620000" cy="4267200"/>
        </p:xfrm>
        <a:graphic>
          <a:graphicData uri="http://schemas.openxmlformats.org/drawingml/2006/table">
            <a:tbl>
              <a:tblPr/>
              <a:tblGrid>
                <a:gridCol w="1634012"/>
                <a:gridCol w="1779618"/>
                <a:gridCol w="1132484"/>
                <a:gridCol w="3073886"/>
              </a:tblGrid>
              <a:tr h="8957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Operasi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Matematika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Contoh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Perkalian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luas = 0.5 * alas * tinggi;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/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: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nilai = (uts1 + uts2 + uas) / 3;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Penjumlahan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rerata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(x1  + x2 ) /2 ;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Pengurangan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beratIdeal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tinggi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– 100; 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Urutan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(x1 – (x3 – x4) * 2); 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5C2E-AFB6-4DB2-8532-C14F34E8107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println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b="1" dirty="0" err="1"/>
              <a:t>System.out.println</a:t>
            </a:r>
            <a:r>
              <a:rPr lang="en-US" sz="2400" b="1" dirty="0"/>
              <a:t>("</a:t>
            </a:r>
            <a:r>
              <a:rPr lang="en-US" sz="2400" b="1" dirty="0" err="1"/>
              <a:t>Segitiga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alas :"+ alas);</a:t>
            </a:r>
          </a:p>
          <a:p>
            <a:pPr>
              <a:buNone/>
            </a:pPr>
            <a:r>
              <a:rPr lang="en-US" sz="2400" b="1" dirty="0" smtClean="0"/>
              <a:t>// </a:t>
            </a:r>
            <a:r>
              <a:rPr lang="en-US" sz="2400" b="1" dirty="0" err="1" smtClean="0"/>
              <a:t>Setelah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mencetak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baris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seperti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tombol</a:t>
            </a:r>
            <a:r>
              <a:rPr lang="en-US" sz="2400" b="1" dirty="0" smtClean="0"/>
              <a:t> Enter)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				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err="1"/>
              <a:t>System.out.print</a:t>
            </a:r>
            <a:r>
              <a:rPr lang="en-US" sz="2400" b="1" dirty="0"/>
              <a:t>("</a:t>
            </a:r>
            <a:r>
              <a:rPr lang="en-US" sz="2400" b="1" dirty="0" err="1"/>
              <a:t>Segitiga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alas :"+ alas);</a:t>
            </a:r>
          </a:p>
          <a:p>
            <a:pPr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diikuti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pencetakan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di </a:t>
            </a:r>
            <a:r>
              <a:rPr lang="en-US" sz="2400" dirty="0" err="1" smtClean="0"/>
              <a:t>baris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BC3B-520B-4638-BA2D-A2363C1D9E8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B30-4B6C-41B8-AEA1-89F8BE941F0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6763043" cy="4440766"/>
          </a:xfrm>
        </p:spPr>
        <p:txBody>
          <a:bodyPr>
            <a:normAutofit lnSpcReduction="10000"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=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endParaRPr lang="en-US" sz="2400" dirty="0" smtClean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sementara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berjalan</a:t>
            </a:r>
            <a:endParaRPr lang="en-US" sz="2400" dirty="0" smtClean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memesan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menyebutkan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/</a:t>
            </a:r>
            <a:r>
              <a:rPr lang="en-US" sz="2400" dirty="0" err="1" smtClean="0"/>
              <a:t>jenis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dipesan</a:t>
            </a:r>
            <a:r>
              <a:rPr lang="en-US" sz="2400" dirty="0" smtClean="0"/>
              <a:t>.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memikirkan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tepatnya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dipesan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endParaRPr lang="en-US" sz="2400" dirty="0" smtClean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Dua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 yang </a:t>
            </a:r>
            <a:r>
              <a:rPr lang="en-US" sz="2400" b="1" dirty="0" err="1" smtClean="0"/>
              <a:t>berbeda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merujuk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tempat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berbeda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1A72-49E6-4051-A9B3-D5F668F290D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22" y="2540977"/>
            <a:ext cx="4143866" cy="23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5778305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u="sng" dirty="0" err="1" smtClean="0"/>
              <a:t>huruf</a:t>
            </a:r>
            <a:r>
              <a:rPr lang="en-US" sz="2800" u="sng" dirty="0" smtClean="0"/>
              <a:t>  </a:t>
            </a:r>
            <a:r>
              <a:rPr lang="en-US" sz="2800" u="sng" dirty="0" err="1" smtClean="0"/>
              <a:t>besar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atau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kecil</a:t>
            </a:r>
            <a:r>
              <a:rPr lang="en-US" sz="2800" u="sng" dirty="0" smtClean="0"/>
              <a:t>,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u="sng" dirty="0" smtClean="0"/>
              <a:t> </a:t>
            </a:r>
            <a:r>
              <a:rPr lang="en-US" sz="2800" u="sng" dirty="0" err="1" smtClean="0"/>
              <a:t>angka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dan</a:t>
            </a:r>
            <a:r>
              <a:rPr lang="en-US" sz="2800" u="sng" dirty="0" smtClean="0"/>
              <a:t>/</a:t>
            </a:r>
            <a:r>
              <a:rPr lang="en-US" sz="2800" u="sng" dirty="0" err="1" smtClean="0"/>
              <a:t>atau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garis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bawah</a:t>
            </a:r>
            <a:r>
              <a:rPr lang="en-US" sz="2800" u="sng" dirty="0" smtClean="0"/>
              <a:t> (-)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u="sng" dirty="0" err="1" smtClean="0"/>
              <a:t>tidak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boleh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memuat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spasi</a:t>
            </a:r>
            <a:r>
              <a:rPr lang="en-US" sz="2800" u="sng" dirty="0" smtClean="0"/>
              <a:t> (</a:t>
            </a:r>
            <a:r>
              <a:rPr lang="en-US" sz="2800" u="sng" dirty="0" err="1" smtClean="0"/>
              <a:t>jeda</a:t>
            </a:r>
            <a:r>
              <a:rPr lang="en-US" sz="2800" u="sng" dirty="0" smtClean="0"/>
              <a:t>)</a:t>
            </a:r>
            <a:r>
              <a:rPr lang="en-US" sz="2800" dirty="0" smtClean="0"/>
              <a:t> 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u="sng" dirty="0" err="1" smtClean="0"/>
              <a:t>tidak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boleh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diawali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dengan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angka</a:t>
            </a:r>
            <a:endParaRPr lang="en-US" sz="28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endParaRPr lang="en-US" sz="2800" dirty="0"/>
          </a:p>
          <a:p>
            <a:pPr lvl="1"/>
            <a:r>
              <a:rPr lang="en-US" sz="2800" dirty="0"/>
              <a:t>N 	</a:t>
            </a:r>
          </a:p>
          <a:p>
            <a:pPr lvl="1"/>
            <a:r>
              <a:rPr lang="en-US" sz="2800" dirty="0"/>
              <a:t>m	</a:t>
            </a:r>
          </a:p>
          <a:p>
            <a:pPr lvl="1"/>
            <a:r>
              <a:rPr lang="en-US" sz="2800" dirty="0"/>
              <a:t>M16	</a:t>
            </a:r>
          </a:p>
          <a:p>
            <a:pPr lvl="1"/>
            <a:r>
              <a:rPr lang="en-US" sz="2800" dirty="0" err="1"/>
              <a:t>asal_mhs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rata_rata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MYNAME	</a:t>
            </a:r>
          </a:p>
          <a:p>
            <a:pPr lvl="1"/>
            <a:r>
              <a:rPr lang="en-US" sz="2800" dirty="0" err="1"/>
              <a:t>muterTerus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555-F029-4372-B7E4-3ABD32E8EAD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17" y="1845734"/>
            <a:ext cx="6940804" cy="38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666328" cy="4023360"/>
          </a:xfrm>
        </p:spPr>
        <p:txBody>
          <a:bodyPr/>
          <a:lstStyle/>
          <a:p>
            <a:r>
              <a:rPr lang="en-US" sz="2400" dirty="0" smtClean="0"/>
              <a:t>16Orang (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Rata </a:t>
            </a:r>
            <a:r>
              <a:rPr lang="en-US" sz="2400" dirty="0" err="1" smtClean="0"/>
              <a:t>rata</a:t>
            </a:r>
            <a:r>
              <a:rPr lang="en-US" sz="2400" dirty="0" smtClean="0"/>
              <a:t> (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kelulusan</a:t>
            </a:r>
            <a:r>
              <a:rPr lang="en-US" sz="2400" dirty="0" smtClean="0"/>
              <a:t>% (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%)</a:t>
            </a:r>
          </a:p>
          <a:p>
            <a:r>
              <a:rPr lang="en-US" sz="2400" dirty="0" smtClean="0"/>
              <a:t>laki&amp;perempuan20 (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&amp;)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bunyi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beda</a:t>
            </a:r>
            <a:endParaRPr lang="en-US" sz="2400" dirty="0" smtClean="0"/>
          </a:p>
          <a:p>
            <a:r>
              <a:rPr lang="en-US" sz="2400" dirty="0" err="1" smtClean="0"/>
              <a:t>Rata_rata</a:t>
            </a:r>
            <a:r>
              <a:rPr lang="en-US" sz="2400" dirty="0" smtClean="0"/>
              <a:t>	   </a:t>
            </a:r>
            <a:r>
              <a:rPr lang="en-US" sz="2400" dirty="0" err="1" smtClean="0"/>
              <a:t>rata_rata</a:t>
            </a:r>
            <a:r>
              <a:rPr lang="en-US" sz="2400" dirty="0" smtClean="0"/>
              <a:t>	       </a:t>
            </a:r>
            <a:r>
              <a:rPr lang="en-US" sz="2400" dirty="0" err="1" smtClean="0"/>
              <a:t>rata_Rata</a:t>
            </a:r>
            <a:r>
              <a:rPr lang="en-US" sz="2400" dirty="0" smtClean="0"/>
              <a:t>	</a:t>
            </a:r>
          </a:p>
          <a:p>
            <a:r>
              <a:rPr lang="en-US" sz="2400" dirty="0" err="1" smtClean="0"/>
              <a:t>rerata</a:t>
            </a:r>
            <a:r>
              <a:rPr lang="en-US" sz="2400" dirty="0" smtClean="0"/>
              <a:t> 		</a:t>
            </a:r>
            <a:r>
              <a:rPr lang="en-US" sz="2400" dirty="0" err="1" smtClean="0"/>
              <a:t>Rerata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599-5D91-472E-9D7F-578A4DCFEF2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1" y="2031023"/>
            <a:ext cx="4876685" cy="30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terlarang</a:t>
            </a:r>
            <a:r>
              <a:rPr lang="en-US" dirty="0" smtClean="0"/>
              <a:t> untuk </a:t>
            </a:r>
            <a:r>
              <a:rPr lang="en-US" dirty="0" err="1" smtClean="0"/>
              <a:t>Variabel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</a:p>
          <a:p>
            <a:r>
              <a:rPr lang="en-US" b="1" dirty="0" smtClean="0"/>
              <a:t>public </a:t>
            </a:r>
          </a:p>
          <a:p>
            <a:r>
              <a:rPr lang="en-US" b="1" dirty="0" smtClean="0"/>
              <a:t>static </a:t>
            </a:r>
          </a:p>
          <a:p>
            <a:r>
              <a:rPr lang="en-US" b="1" dirty="0" smtClean="0"/>
              <a:t>If</a:t>
            </a:r>
          </a:p>
          <a:p>
            <a:r>
              <a:rPr lang="en-US" b="1" dirty="0" smtClean="0"/>
              <a:t>else </a:t>
            </a:r>
          </a:p>
          <a:p>
            <a:r>
              <a:rPr lang="en-US" b="1" dirty="0" smtClean="0"/>
              <a:t>for </a:t>
            </a:r>
          </a:p>
          <a:p>
            <a:r>
              <a:rPr lang="en-US" b="1" dirty="0"/>
              <a:t>w</a:t>
            </a:r>
            <a:r>
              <a:rPr lang="en-US" b="1" dirty="0" smtClean="0"/>
              <a:t>hile</a:t>
            </a:r>
            <a:endParaRPr lang="id-ID" b="1" dirty="0" smtClean="0"/>
          </a:p>
          <a:p>
            <a:pPr>
              <a:buNone/>
            </a:pPr>
            <a:r>
              <a:rPr lang="id-ID" dirty="0" smtClean="0"/>
              <a:t>Dan lainnya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EAAE-9138-4659-A5D5-CA7CE1D6CD9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05" y="2206869"/>
            <a:ext cx="5070022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859758" cy="40233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Nama</a:t>
            </a:r>
            <a:r>
              <a:rPr lang="en-US" sz="2400" dirty="0" smtClean="0"/>
              <a:t> class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,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, </a:t>
            </a:r>
            <a:r>
              <a:rPr lang="en-US" sz="2400" dirty="0" err="1" smtClean="0"/>
              <a:t>Dosen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(</a:t>
            </a:r>
            <a:r>
              <a:rPr lang="en-US" sz="2400" dirty="0" err="1" smtClean="0"/>
              <a:t>dijelaskan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)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rata2,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, </a:t>
            </a:r>
            <a:r>
              <a:rPr lang="en-US" sz="2400" dirty="0" err="1" smtClean="0"/>
              <a:t>indeks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Java </a:t>
            </a:r>
            <a:r>
              <a:rPr lang="en-US" sz="2400" dirty="0" err="1" smtClean="0"/>
              <a:t>jarang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gantinya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rataRata</a:t>
            </a:r>
            <a:r>
              <a:rPr lang="en-US" sz="2400" dirty="0" smtClean="0"/>
              <a:t>, </a:t>
            </a:r>
            <a:r>
              <a:rPr lang="en-US" sz="2400" dirty="0" err="1" smtClean="0"/>
              <a:t>bungaTahunan</a:t>
            </a:r>
            <a:r>
              <a:rPr lang="en-US" sz="2400" dirty="0" smtClean="0"/>
              <a:t>, </a:t>
            </a:r>
            <a:r>
              <a:rPr lang="en-US" sz="2400" dirty="0" err="1" smtClean="0"/>
              <a:t>indeksPrestasi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_BUNGADEPOSITO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5AB7-B2F7-4822-801A-71E246DF0F3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2" y="1755121"/>
            <a:ext cx="297180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Dasar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3438" t="18750" r="16406" b="15625"/>
          <a:stretch>
            <a:fillRect/>
          </a:stretch>
        </p:blipFill>
        <p:spPr bwMode="auto">
          <a:xfrm>
            <a:off x="1097280" y="1644162"/>
            <a:ext cx="903732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F4-CE72-4A73-BDAB-ACEEBF34265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1438" y="1850672"/>
            <a:ext cx="9440008" cy="4495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 err="1" smtClean="0"/>
              <a:t>Sebelum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digunakan</a:t>
            </a:r>
            <a:r>
              <a:rPr lang="en-US" sz="6000" b="1" dirty="0" smtClean="0"/>
              <a:t> untuk </a:t>
            </a:r>
            <a:r>
              <a:rPr lang="en-US" sz="6000" b="1" dirty="0" err="1" smtClean="0"/>
              <a:t>menyimpan</a:t>
            </a:r>
            <a:r>
              <a:rPr lang="en-US" sz="6000" b="1" dirty="0" smtClean="0"/>
              <a:t> data, </a:t>
            </a:r>
            <a:r>
              <a:rPr lang="en-US" sz="6000" b="1" dirty="0" err="1" smtClean="0"/>
              <a:t>variabel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harus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dipesan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baik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tipenya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maupun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namanya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kalau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perlu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nilai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awalnya</a:t>
            </a:r>
            <a:r>
              <a:rPr lang="en-US" sz="6000" b="1" dirty="0" smtClean="0"/>
              <a:t>. </a:t>
            </a:r>
            <a:r>
              <a:rPr lang="en-US" sz="6000" b="1" dirty="0" err="1" smtClean="0"/>
              <a:t>Formatnya</a:t>
            </a:r>
            <a:r>
              <a:rPr lang="en-US" sz="6000" b="1" dirty="0" smtClean="0"/>
              <a:t>:</a:t>
            </a:r>
          </a:p>
          <a:p>
            <a:pPr marL="0" indent="0">
              <a:buNone/>
            </a:pPr>
            <a:r>
              <a:rPr lang="en-US" sz="6000" b="1" dirty="0" smtClean="0"/>
              <a:t>&lt;</a:t>
            </a:r>
            <a:r>
              <a:rPr lang="en-US" sz="6000" b="1" dirty="0" err="1" smtClean="0"/>
              <a:t>nama</a:t>
            </a:r>
            <a:r>
              <a:rPr lang="en-US" sz="6000" b="1" dirty="0" smtClean="0"/>
              <a:t>-</a:t>
            </a:r>
            <a:r>
              <a:rPr lang="en-US" sz="6000" b="1" dirty="0" err="1" smtClean="0"/>
              <a:t>tipe</a:t>
            </a:r>
            <a:r>
              <a:rPr lang="en-US" sz="6000" b="1" dirty="0" smtClean="0"/>
              <a:t>-data&gt;  &lt;</a:t>
            </a:r>
            <a:r>
              <a:rPr lang="en-US" sz="6000" b="1" dirty="0" err="1" smtClean="0"/>
              <a:t>nama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satu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atau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lebih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variabel</a:t>
            </a:r>
            <a:r>
              <a:rPr lang="en-US" sz="6000" b="1" dirty="0" smtClean="0"/>
              <a:t> yang </a:t>
            </a:r>
            <a:r>
              <a:rPr lang="en-US" sz="6000" b="1" dirty="0" err="1" smtClean="0"/>
              <a:t>dipisah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dng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koma</a:t>
            </a:r>
            <a:r>
              <a:rPr lang="en-US" sz="6000" b="1" dirty="0" smtClean="0"/>
              <a:t>&gt;;</a:t>
            </a:r>
            <a:endParaRPr lang="en-US" sz="4400" dirty="0" smtClean="0"/>
          </a:p>
          <a:p>
            <a:pPr>
              <a:buNone/>
            </a:pPr>
            <a:r>
              <a:rPr lang="en-US" sz="5000" b="1" dirty="0" err="1" smtClean="0"/>
              <a:t>Contoh</a:t>
            </a:r>
            <a:r>
              <a:rPr lang="en-US" sz="5000" b="1" dirty="0" smtClean="0"/>
              <a:t>:</a:t>
            </a: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	</a:t>
            </a:r>
            <a:r>
              <a:rPr lang="en-US" sz="5000" dirty="0" err="1">
                <a:solidFill>
                  <a:srgbClr val="0070C0"/>
                </a:solidFill>
              </a:rPr>
              <a:t>int</a:t>
            </a:r>
            <a:r>
              <a:rPr lang="en-US" sz="5000" dirty="0"/>
              <a:t> </a:t>
            </a:r>
            <a:r>
              <a:rPr lang="en-US" sz="5000" dirty="0" err="1"/>
              <a:t>jumlahMahasiswa</a:t>
            </a:r>
            <a:r>
              <a:rPr lang="en-US" sz="5000" dirty="0"/>
              <a:t>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>
                <a:solidFill>
                  <a:srgbClr val="0070C0"/>
                </a:solidFill>
              </a:rPr>
              <a:t>double</a:t>
            </a:r>
            <a:r>
              <a:rPr lang="en-US" sz="5000" dirty="0"/>
              <a:t> modal2013;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 err="1">
                <a:solidFill>
                  <a:srgbClr val="0070C0"/>
                </a:solidFill>
              </a:rPr>
              <a:t>int</a:t>
            </a:r>
            <a:r>
              <a:rPr lang="en-US" sz="5000" dirty="0"/>
              <a:t> </a:t>
            </a:r>
            <a:r>
              <a:rPr lang="en-US" sz="5000" dirty="0" err="1"/>
              <a:t>jumDosen</a:t>
            </a:r>
            <a:r>
              <a:rPr lang="en-US" sz="5000" dirty="0"/>
              <a:t>, </a:t>
            </a:r>
            <a:r>
              <a:rPr lang="en-US" sz="5000" dirty="0" err="1"/>
              <a:t>jumPegawai</a:t>
            </a:r>
            <a:r>
              <a:rPr lang="en-US" sz="5000" dirty="0"/>
              <a:t>, </a:t>
            </a:r>
            <a:r>
              <a:rPr lang="en-US" sz="5000" dirty="0" err="1"/>
              <a:t>jumKontrak</a:t>
            </a:r>
            <a:r>
              <a:rPr lang="en-US" sz="5000" dirty="0"/>
              <a:t>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>
                <a:solidFill>
                  <a:srgbClr val="0070C0"/>
                </a:solidFill>
              </a:rPr>
              <a:t>double</a:t>
            </a:r>
            <a:r>
              <a:rPr lang="en-US" sz="5000" dirty="0"/>
              <a:t> </a:t>
            </a:r>
            <a:r>
              <a:rPr lang="en-US" sz="5000" dirty="0" err="1"/>
              <a:t>rerataIPS</a:t>
            </a:r>
            <a:r>
              <a:rPr lang="en-US" sz="5000" dirty="0"/>
              <a:t>, </a:t>
            </a:r>
            <a:r>
              <a:rPr lang="en-US" sz="5000" dirty="0" err="1"/>
              <a:t>rerataIPK</a:t>
            </a:r>
            <a:r>
              <a:rPr lang="en-US" sz="5000" dirty="0"/>
              <a:t>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>
                <a:solidFill>
                  <a:srgbClr val="0070C0"/>
                </a:solidFill>
              </a:rPr>
              <a:t>char</a:t>
            </a:r>
            <a:r>
              <a:rPr lang="en-US" sz="5000" dirty="0"/>
              <a:t> </a:t>
            </a:r>
            <a:r>
              <a:rPr lang="en-US" sz="5000" dirty="0" err="1"/>
              <a:t>nilaiFinal</a:t>
            </a:r>
            <a:r>
              <a:rPr lang="en-US" sz="5000" dirty="0"/>
              <a:t>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 err="1">
                <a:solidFill>
                  <a:srgbClr val="0070C0"/>
                </a:solidFill>
              </a:rPr>
              <a:t>boolean</a:t>
            </a:r>
            <a:r>
              <a:rPr lang="en-US" sz="5000" dirty="0"/>
              <a:t> </a:t>
            </a:r>
            <a:r>
              <a:rPr lang="en-US" sz="5000" dirty="0" err="1"/>
              <a:t>sudahLulus</a:t>
            </a:r>
            <a:r>
              <a:rPr lang="en-US" sz="5000" dirty="0"/>
              <a:t>;</a:t>
            </a:r>
          </a:p>
          <a:p>
            <a:pPr>
              <a:buNone/>
            </a:pPr>
            <a:r>
              <a:rPr lang="en-US" sz="5000" dirty="0"/>
              <a:t>	</a:t>
            </a:r>
            <a:r>
              <a:rPr lang="en-US" sz="5000" dirty="0">
                <a:solidFill>
                  <a:srgbClr val="0070C0"/>
                </a:solidFill>
              </a:rPr>
              <a:t>String</a:t>
            </a:r>
            <a:r>
              <a:rPr lang="en-US" sz="5000" dirty="0"/>
              <a:t> </a:t>
            </a:r>
            <a:r>
              <a:rPr lang="en-US" sz="5000" dirty="0" err="1"/>
              <a:t>namaOrtu</a:t>
            </a:r>
            <a:r>
              <a:rPr lang="en-US" sz="5000" dirty="0"/>
              <a:t>, </a:t>
            </a:r>
            <a:r>
              <a:rPr lang="en-US" sz="5000" dirty="0" err="1"/>
              <a:t>alamatOrtu</a:t>
            </a:r>
            <a:r>
              <a:rPr lang="en-US" sz="5000" dirty="0" smtClean="0"/>
              <a:t>;</a:t>
            </a:r>
            <a:endParaRPr lang="en-US" sz="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521-B849-4824-AF5D-40E88F721CD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2919046"/>
            <a:ext cx="5494498" cy="3308106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6200000">
            <a:off x="4558587" y="3799333"/>
            <a:ext cx="3078000" cy="10787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600200"/>
            <a:ext cx="87630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 err="1">
                <a:solidFill>
                  <a:srgbClr val="0070C0"/>
                </a:solidFill>
              </a:rPr>
              <a:t>int</a:t>
            </a:r>
            <a:r>
              <a:rPr lang="en-US" sz="2600" dirty="0"/>
              <a:t> </a:t>
            </a:r>
            <a:r>
              <a:rPr lang="en-US" sz="2600" dirty="0" err="1"/>
              <a:t>jumlahMahasiswa</a:t>
            </a:r>
            <a:r>
              <a:rPr lang="en-US" sz="2600" dirty="0"/>
              <a:t>;	  //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aktif</a:t>
            </a:r>
            <a:endParaRPr lang="en-US" sz="2600" dirty="0"/>
          </a:p>
          <a:p>
            <a:pPr>
              <a:buNone/>
            </a:pPr>
            <a:r>
              <a:rPr lang="en-US" sz="2600" dirty="0">
                <a:solidFill>
                  <a:srgbClr val="0070C0"/>
                </a:solidFill>
              </a:rPr>
              <a:t>double</a:t>
            </a:r>
            <a:r>
              <a:rPr lang="en-US" sz="2600" dirty="0"/>
              <a:t> modal2013;		  //modal </a:t>
            </a:r>
            <a:r>
              <a:rPr lang="en-US" sz="2600" dirty="0" err="1"/>
              <a:t>awal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/>
              <a:t>tahun</a:t>
            </a:r>
            <a:r>
              <a:rPr lang="en-US" sz="2600" dirty="0"/>
              <a:t> 2013</a:t>
            </a:r>
          </a:p>
          <a:p>
            <a:pPr>
              <a:buNone/>
            </a:pPr>
            <a:r>
              <a:rPr lang="en-US" sz="2600" dirty="0">
                <a:solidFill>
                  <a:srgbClr val="0070C0"/>
                </a:solidFill>
              </a:rPr>
              <a:t>double</a:t>
            </a:r>
            <a:r>
              <a:rPr lang="en-US" sz="2600" dirty="0"/>
              <a:t> </a:t>
            </a:r>
            <a:r>
              <a:rPr lang="en-US" sz="2600" dirty="0" err="1"/>
              <a:t>rerataIPS</a:t>
            </a:r>
            <a:r>
              <a:rPr lang="en-US" sz="2600" dirty="0"/>
              <a:t>, </a:t>
            </a:r>
            <a:r>
              <a:rPr lang="en-US" sz="2600" dirty="0" err="1"/>
              <a:t>rerataIPK</a:t>
            </a:r>
            <a:r>
              <a:rPr lang="en-US" sz="1600" dirty="0"/>
              <a:t>;</a:t>
            </a:r>
            <a:r>
              <a:rPr lang="en-US" sz="2800" dirty="0"/>
              <a:t>//rata-rata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prestasi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600" dirty="0">
                <a:solidFill>
                  <a:srgbClr val="0070C0"/>
                </a:solidFill>
              </a:rPr>
              <a:t>char</a:t>
            </a:r>
            <a:r>
              <a:rPr lang="en-US" sz="2600" dirty="0"/>
              <a:t> </a:t>
            </a:r>
            <a:r>
              <a:rPr lang="en-US" sz="2600" dirty="0" err="1"/>
              <a:t>nilaiFinal</a:t>
            </a:r>
            <a:r>
              <a:rPr lang="en-US" sz="2600" dirty="0"/>
              <a:t>;		//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matakuliah</a:t>
            </a:r>
            <a:r>
              <a:rPr lang="en-US" sz="2600" dirty="0"/>
              <a:t> final</a:t>
            </a:r>
          </a:p>
          <a:p>
            <a:pPr>
              <a:buNone/>
            </a:pPr>
            <a:r>
              <a:rPr lang="en-US" sz="2600" dirty="0" err="1">
                <a:solidFill>
                  <a:srgbClr val="0070C0"/>
                </a:solidFill>
              </a:rPr>
              <a:t>boolean</a:t>
            </a:r>
            <a:r>
              <a:rPr lang="en-US" sz="2600" dirty="0"/>
              <a:t> </a:t>
            </a:r>
            <a:r>
              <a:rPr lang="en-US" sz="2600" dirty="0" err="1"/>
              <a:t>sudahLulus</a:t>
            </a:r>
            <a:r>
              <a:rPr lang="en-US" sz="2600" dirty="0"/>
              <a:t>;		//status </a:t>
            </a:r>
            <a:r>
              <a:rPr lang="en-US" sz="2600" dirty="0" err="1"/>
              <a:t>kelulusan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endParaRPr lang="en-US" sz="2600" dirty="0"/>
          </a:p>
          <a:p>
            <a:pPr>
              <a:buNone/>
            </a:pPr>
            <a:r>
              <a:rPr lang="en-US" sz="2600" dirty="0">
                <a:solidFill>
                  <a:srgbClr val="0070C0"/>
                </a:solidFill>
              </a:rPr>
              <a:t>String</a:t>
            </a:r>
            <a:r>
              <a:rPr lang="en-US" sz="2600" dirty="0"/>
              <a:t> </a:t>
            </a:r>
            <a:r>
              <a:rPr lang="en-US" sz="2600" dirty="0" err="1"/>
              <a:t>namaOrtu</a:t>
            </a:r>
            <a:r>
              <a:rPr lang="en-US" sz="2600" dirty="0"/>
              <a:t>, </a:t>
            </a:r>
            <a:r>
              <a:rPr lang="en-US" sz="2600" dirty="0" err="1"/>
              <a:t>alamatOrtu</a:t>
            </a:r>
            <a:r>
              <a:rPr lang="en-US" sz="2600" dirty="0"/>
              <a:t>;//</a:t>
            </a:r>
            <a:r>
              <a:rPr lang="en-US" sz="2600" dirty="0" err="1"/>
              <a:t>nama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</a:t>
            </a:r>
            <a:r>
              <a:rPr lang="en-US" sz="2600" dirty="0" err="1"/>
              <a:t>orang</a:t>
            </a:r>
            <a:r>
              <a:rPr lang="en-US" sz="2600" dirty="0"/>
              <a:t> </a:t>
            </a:r>
            <a:r>
              <a:rPr lang="en-US" sz="2600" dirty="0" err="1"/>
              <a:t>tua</a:t>
            </a:r>
            <a:endParaRPr lang="en-US" sz="2600" dirty="0"/>
          </a:p>
          <a:p>
            <a:r>
              <a:rPr lang="en-US" sz="2600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8DA-7FA5-4618-AA91-781B1989FF5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Variabel, Tipe, Ekspresi, Operator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21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7399</TotalTime>
  <Words>611</Words>
  <Application>Microsoft Office PowerPoint</Application>
  <PresentationFormat>Widescreen</PresentationFormat>
  <Paragraphs>187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CMTT10</vt:lpstr>
      <vt:lpstr>Constantia</vt:lpstr>
      <vt:lpstr>Ink Free</vt:lpstr>
      <vt:lpstr>Times New Roman</vt:lpstr>
      <vt:lpstr>Wingdings</vt:lpstr>
      <vt:lpstr>Retrospect</vt:lpstr>
      <vt:lpstr>ALGORITMA DAN PEMROGRAMAN (ALGO101):  Variabel, Tipe, Ekspresi, Operator</vt:lpstr>
      <vt:lpstr>Variabel</vt:lpstr>
      <vt:lpstr>Nama Variabel</vt:lpstr>
      <vt:lpstr>Nama Variabel yang salah</vt:lpstr>
      <vt:lpstr>Nama terlarang untuk Variabel!</vt:lpstr>
      <vt:lpstr>Tradisi Penamaan di Java</vt:lpstr>
      <vt:lpstr>Tipe Data Dasar</vt:lpstr>
      <vt:lpstr>Deklarasi Variabel</vt:lpstr>
      <vt:lpstr>Deklarasi Variabel yang baik</vt:lpstr>
      <vt:lpstr>Pengisian Variabel</vt:lpstr>
      <vt:lpstr>Ilustrasi Nama Variabel dan Isinya</vt:lpstr>
      <vt:lpstr>Manipulasi Variabel</vt:lpstr>
      <vt:lpstr>Operator di Java</vt:lpstr>
      <vt:lpstr>println() dan print()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309</cp:revision>
  <cp:lastPrinted>2018-08-14T07:26:30Z</cp:lastPrinted>
  <dcterms:created xsi:type="dcterms:W3CDTF">2015-12-16T04:56:04Z</dcterms:created>
  <dcterms:modified xsi:type="dcterms:W3CDTF">2020-09-03T14:21:35Z</dcterms:modified>
</cp:coreProperties>
</file>