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23" r:id="rId16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BE8D5-9D26-4394-9A3A-7D68B10B29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A6D7-E4D0-437C-8B9E-BF16A4348D5D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F8D-91D5-4384-90B6-6C7ACEC5BE2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542A-E9DC-40B1-8823-6246C9C0E2C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264-CA09-4E09-964E-492BC108F727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221F-8FDA-4C7E-85C9-B53A98141A5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79-F906-4176-BC14-3414C4EE1A8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1635-F8F1-4788-B324-43C1277AFCF7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EE70-A88D-4123-95B1-8B7F3AA99C3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FDD-7D40-4B2A-8518-D20944D0663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2E1AD0-EEFE-451B-8711-1731069129C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6652-2B11-4EAE-985E-80DA4E26238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D6E273-BEC2-4696-8AF8-6120CF0F347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518970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</a:t>
            </a:r>
            <a:r>
              <a:rPr lang="en-US" sz="5300" dirty="0" smtClean="0"/>
              <a:t>PEMROGRAMAN</a:t>
            </a:r>
            <a:br>
              <a:rPr lang="en-US" sz="5300" dirty="0" smtClean="0"/>
            </a:br>
            <a:r>
              <a:rPr lang="en-US" sz="5300" dirty="0" smtClean="0"/>
              <a:t>(ALGO101): </a:t>
            </a:r>
            <a:br>
              <a:rPr lang="en-US" sz="5300" dirty="0" smtClean="0"/>
            </a:br>
            <a:r>
              <a:rPr lang="en-US" sz="6600" dirty="0" smtClean="0"/>
              <a:t>Input, Output, </a:t>
            </a:r>
            <a:r>
              <a:rPr lang="en-US" sz="6600" dirty="0" err="1" smtClean="0"/>
              <a:t>dan</a:t>
            </a:r>
            <a:r>
              <a:rPr lang="en-US" sz="6600" dirty="0" smtClean="0"/>
              <a:t> </a:t>
            </a:r>
            <a:r>
              <a:rPr lang="en-US" sz="6600" dirty="0" err="1" smtClean="0"/>
              <a:t>Ekspresi</a:t>
            </a:r>
            <a:r>
              <a:rPr lang="en-US" sz="6600" dirty="0" smtClean="0"/>
              <a:t> </a:t>
            </a:r>
            <a:r>
              <a:rPr lang="en-US" sz="6600" dirty="0" err="1" smtClean="0"/>
              <a:t>Sederhana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PROGRAM STUDI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TEKNIK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INFORMATIKA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FAKULTAS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SAINS DAN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TEKNOLOGI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UNIVERSITAS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4DE-B0A7-4285-A91B-705F80953C1A}" type="datetime1">
              <a:rPr lang="en-US" sz="1400" smtClean="0"/>
              <a:t>9/13/2020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smtClean="0"/>
              <a:t>Algoritma dan Pemrograman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4899" y="5811714"/>
            <a:ext cx="295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Johanes </a:t>
            </a:r>
            <a:r>
              <a:rPr lang="en-US" sz="2400" dirty="0" err="1" smtClean="0"/>
              <a:t>Eka</a:t>
            </a:r>
            <a:r>
              <a:rPr lang="en-US" sz="2400" dirty="0" smtClean="0"/>
              <a:t> Priyatma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Operator </a:t>
            </a:r>
            <a:r>
              <a:rPr lang="en-US" i="1" dirty="0" err="1" smtClean="0"/>
              <a:t>Relasional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905001"/>
          <a:ext cx="8382000" cy="411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705600"/>
              </a:tblGrid>
              <a:tr h="454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Ekspresi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Makna</a:t>
                      </a:r>
                      <a:endParaRPr lang="en-US" dirty="0"/>
                    </a:p>
                  </a:txBody>
                  <a:tcPr/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==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!=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 &lt; 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kecil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 &gt; 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8590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&lt;= 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kecil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8590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 &gt;= 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8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Operator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Operator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(</a:t>
            </a:r>
            <a:r>
              <a:rPr lang="en-US" sz="2800" dirty="0" err="1" smtClean="0"/>
              <a:t>boolean</a:t>
            </a:r>
            <a:r>
              <a:rPr lang="en-US" sz="2800" dirty="0" smtClean="0"/>
              <a:t>)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lambang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Java</a:t>
            </a:r>
          </a:p>
          <a:p>
            <a:r>
              <a:rPr lang="en-US" sz="2800" dirty="0" smtClean="0"/>
              <a:t>	</a:t>
            </a:r>
            <a:r>
              <a:rPr lang="en-US" sz="2800" b="1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smtClean="0"/>
              <a:t>&amp;&amp;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b="1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smtClean="0"/>
              <a:t>||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b="1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smtClean="0"/>
              <a:t>!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( x != 0 ) &amp;&amp; ( y/x &gt; 1 ) </a:t>
            </a:r>
          </a:p>
          <a:p>
            <a:r>
              <a:rPr lang="en-US" sz="2800" dirty="0" smtClean="0"/>
              <a:t>//</a:t>
            </a:r>
            <a:r>
              <a:rPr lang="en-US" sz="2800" dirty="0" err="1" smtClean="0"/>
              <a:t>dibaca</a:t>
            </a:r>
            <a:r>
              <a:rPr lang="en-US" sz="2800" dirty="0" smtClean="0"/>
              <a:t>: x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nol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y </a:t>
            </a:r>
            <a:r>
              <a:rPr lang="en-US" sz="2800" dirty="0" err="1" smtClean="0"/>
              <a:t>dibagi</a:t>
            </a:r>
            <a:r>
              <a:rPr lang="en-US" sz="2800" dirty="0" smtClean="0"/>
              <a:t> x //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41" y="2919046"/>
            <a:ext cx="5270445" cy="22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94" y="1990061"/>
            <a:ext cx="4991468" cy="2769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Konversi</a:t>
            </a:r>
            <a:r>
              <a:rPr lang="en-US" i="1" dirty="0" smtClean="0"/>
              <a:t> </a:t>
            </a:r>
            <a:r>
              <a:rPr lang="en-US" i="1" dirty="0" err="1" smtClean="0"/>
              <a:t>Tipe</a:t>
            </a:r>
            <a:r>
              <a:rPr lang="en-US" i="1" dirty="0" smtClean="0"/>
              <a:t> Data (Casting)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66092" y="1995854"/>
            <a:ext cx="8203222" cy="3965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err="1"/>
              <a:t>int</a:t>
            </a:r>
            <a:r>
              <a:rPr lang="en-US" sz="2600" b="1" dirty="0"/>
              <a:t> A;</a:t>
            </a:r>
            <a:endParaRPr lang="en-US" sz="2600" dirty="0"/>
          </a:p>
          <a:p>
            <a:pPr>
              <a:buNone/>
            </a:pPr>
            <a:r>
              <a:rPr lang="en-US" sz="2600" b="1" dirty="0"/>
              <a:t>double X;</a:t>
            </a:r>
            <a:endParaRPr lang="en-US" sz="2600" dirty="0"/>
          </a:p>
          <a:p>
            <a:pPr>
              <a:buNone/>
            </a:pPr>
            <a:r>
              <a:rPr lang="en-US" sz="2600" b="1" dirty="0"/>
              <a:t>short B;</a:t>
            </a:r>
            <a:endParaRPr lang="en-US" sz="2600" dirty="0"/>
          </a:p>
          <a:p>
            <a:pPr>
              <a:buNone/>
            </a:pPr>
            <a:r>
              <a:rPr lang="en-US" sz="2600" b="1" dirty="0"/>
              <a:t>A = 17;</a:t>
            </a:r>
            <a:endParaRPr lang="en-US" sz="2600" dirty="0"/>
          </a:p>
          <a:p>
            <a:pPr>
              <a:buNone/>
            </a:pPr>
            <a:r>
              <a:rPr lang="en-US" sz="2600" b="1" dirty="0"/>
              <a:t>X = A; </a:t>
            </a:r>
            <a:r>
              <a:rPr lang="en-US" dirty="0"/>
              <a:t>//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double</a:t>
            </a:r>
          </a:p>
          <a:p>
            <a:pPr>
              <a:buNone/>
            </a:pPr>
            <a:r>
              <a:rPr lang="en-US" sz="2600" b="1" dirty="0"/>
              <a:t>B = A;</a:t>
            </a:r>
            <a:r>
              <a:rPr lang="en-US" sz="2600" dirty="0"/>
              <a:t> </a:t>
            </a:r>
            <a:r>
              <a:rPr lang="en-US" dirty="0"/>
              <a:t>// illegal alias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Java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//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A yang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short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A;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short B;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A = 17;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B = (short) A;</a:t>
            </a:r>
            <a:r>
              <a:rPr lang="en-US" sz="2800" dirty="0" smtClean="0"/>
              <a:t> 	//</a:t>
            </a:r>
            <a:r>
              <a:rPr lang="en-US" sz="2800" dirty="0" err="1" smtClean="0"/>
              <a:t>konversi</a:t>
            </a:r>
            <a:r>
              <a:rPr lang="en-US" sz="2800" dirty="0" smtClean="0"/>
              <a:t> </a:t>
            </a:r>
            <a:r>
              <a:rPr lang="en-US" sz="2800" dirty="0" err="1" smtClean="0"/>
              <a:t>paksa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63" y="4009975"/>
            <a:ext cx="6783999" cy="19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Variasi</a:t>
            </a:r>
            <a:r>
              <a:rPr lang="en-US" i="1" dirty="0" smtClean="0"/>
              <a:t> </a:t>
            </a:r>
            <a:r>
              <a:rPr lang="en-US" i="1" dirty="0" err="1" smtClean="0"/>
              <a:t>Ekspresi</a:t>
            </a:r>
            <a:r>
              <a:rPr lang="en-US" i="1" dirty="0" smtClean="0"/>
              <a:t> </a:t>
            </a:r>
            <a:r>
              <a:rPr lang="en-US" i="1" dirty="0" err="1" smtClean="0"/>
              <a:t>Penugasan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/>
              <a:t>x = x – 5;</a:t>
            </a:r>
            <a:r>
              <a:rPr lang="en-US" sz="2400" dirty="0" smtClean="0"/>
              <a:t>	//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pengurangan</a:t>
            </a:r>
            <a:r>
              <a:rPr lang="en-US" sz="2400" dirty="0" smtClean="0"/>
              <a:t> x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5 			</a:t>
            </a:r>
          </a:p>
          <a:p>
            <a:pPr marL="201168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//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x </a:t>
            </a:r>
            <a:r>
              <a:rPr lang="en-US" sz="2400" dirty="0" err="1" smtClean="0"/>
              <a:t>lagi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x  -= y;</a:t>
            </a:r>
            <a:r>
              <a:rPr lang="en-US" sz="2400" dirty="0" smtClean="0"/>
              <a:t> 	//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x = x – y; </a:t>
            </a:r>
          </a:p>
          <a:p>
            <a:r>
              <a:rPr lang="en-US" sz="2400" b="1" dirty="0" smtClean="0"/>
              <a:t>x  *= y;</a:t>
            </a:r>
            <a:r>
              <a:rPr lang="en-US" sz="2400" dirty="0" smtClean="0"/>
              <a:t> 	//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x = x * y; </a:t>
            </a:r>
          </a:p>
          <a:p>
            <a:r>
              <a:rPr lang="en-US" sz="2400" b="1" dirty="0" smtClean="0"/>
              <a:t>x  /= y;</a:t>
            </a:r>
            <a:r>
              <a:rPr lang="en-US" sz="2400" dirty="0" smtClean="0"/>
              <a:t> 	//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x = x /  y; </a:t>
            </a:r>
          </a:p>
          <a:p>
            <a:r>
              <a:rPr lang="en-US" sz="2400" b="1" dirty="0" smtClean="0"/>
              <a:t>x  %= y;</a:t>
            </a:r>
            <a:r>
              <a:rPr lang="en-US" sz="2400" dirty="0" smtClean="0"/>
              <a:t> 	//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x = x % y; </a:t>
            </a:r>
          </a:p>
          <a:p>
            <a:r>
              <a:rPr lang="en-US" sz="2400" b="1" dirty="0" smtClean="0"/>
              <a:t>x  &amp;&amp;= y;</a:t>
            </a:r>
            <a:r>
              <a:rPr lang="en-US" sz="2400" dirty="0" smtClean="0"/>
              <a:t>        //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x = x  &amp;&amp;  y;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676" y="2022231"/>
            <a:ext cx="5055169" cy="31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941-EE8D-4912-BCBB-599313E2353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264-CA09-4E09-964E-492BC108F727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87" y="3925354"/>
            <a:ext cx="10058400" cy="2396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51" y="1822052"/>
            <a:ext cx="484674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Input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Output </a:t>
            </a:r>
            <a:r>
              <a:rPr lang="en-US" b="1" i="1" dirty="0" err="1" smtClean="0"/>
              <a:t>Sederhana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257175">
              <a:buFont typeface="Wingdings" panose="05000000000000000000" pitchFamily="2" charset="2"/>
              <a:buChar char="Ø"/>
            </a:pPr>
            <a:r>
              <a:rPr lang="en-US" sz="3200" b="1" dirty="0" err="1" smtClean="0"/>
              <a:t>System.out</a:t>
            </a:r>
            <a:endParaRPr lang="en-US" sz="3200" b="1" dirty="0" smtClean="0"/>
          </a:p>
          <a:p>
            <a:pPr marL="457200" indent="-257175">
              <a:buFont typeface="Wingdings" panose="05000000000000000000" pitchFamily="2" charset="2"/>
              <a:buChar char="Ø"/>
            </a:pPr>
            <a:r>
              <a:rPr lang="en-US" sz="3200" b="1" dirty="0" err="1" smtClean="0"/>
              <a:t>System.in</a:t>
            </a:r>
            <a:r>
              <a:rPr lang="en-US" sz="3200" dirty="0" smtClean="0"/>
              <a:t>. </a:t>
            </a:r>
          </a:p>
          <a:p>
            <a:pPr marL="457200" indent="-257175">
              <a:buFont typeface="Wingdings" panose="05000000000000000000" pitchFamily="2" charset="2"/>
              <a:buChar char="Ø"/>
            </a:pPr>
            <a:r>
              <a:rPr lang="en-US" sz="3200" b="1" dirty="0" smtClean="0"/>
              <a:t>class Scanner</a:t>
            </a:r>
          </a:p>
          <a:p>
            <a:pPr marL="457200" indent="-257175">
              <a:buFont typeface="Wingdings" panose="05000000000000000000" pitchFamily="2" charset="2"/>
              <a:buChar char="Ø"/>
            </a:pPr>
            <a:r>
              <a:rPr lang="en-US" sz="3200" b="1" dirty="0" err="1" smtClean="0"/>
              <a:t>import.java.util.Scanner</a:t>
            </a:r>
            <a:r>
              <a:rPr lang="en-US" sz="3200" b="1" dirty="0" smtClean="0"/>
              <a:t>;</a:t>
            </a:r>
          </a:p>
          <a:p>
            <a:pPr marL="457200" indent="-257175">
              <a:buFont typeface="Wingdings" panose="05000000000000000000" pitchFamily="2" charset="2"/>
              <a:buChar char="Ø"/>
            </a:pPr>
            <a:r>
              <a:rPr lang="en-US" sz="3200" b="1" dirty="0" err="1" smtClean="0"/>
              <a:t>Membentuk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obyek</a:t>
            </a:r>
            <a:r>
              <a:rPr lang="en-US" sz="3200" b="1" dirty="0" smtClean="0"/>
              <a:t> Scanner</a:t>
            </a:r>
          </a:p>
          <a:p>
            <a:pPr marL="668655" lvl="2" indent="-285750">
              <a:buFont typeface="Wingdings" panose="05000000000000000000" pitchFamily="2" charset="2"/>
              <a:buChar char="§"/>
            </a:pPr>
            <a:r>
              <a:rPr lang="en-US" sz="3200" b="1" dirty="0" smtClean="0"/>
              <a:t>Scanner </a:t>
            </a:r>
            <a:r>
              <a:rPr lang="en-US" sz="3200" b="1" dirty="0" err="1" smtClean="0"/>
              <a:t>inputBaku</a:t>
            </a:r>
            <a:r>
              <a:rPr lang="en-US" sz="3200" b="1" dirty="0" smtClean="0"/>
              <a:t> = new Scanner(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);</a:t>
            </a:r>
            <a:endParaRPr lang="en-US" sz="3200" dirty="0" smtClean="0"/>
          </a:p>
          <a:p>
            <a:pPr marL="457200" lvl="1" indent="-257175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44" y="1811496"/>
            <a:ext cx="5441341" cy="30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Menggunakan</a:t>
            </a:r>
            <a:r>
              <a:rPr lang="en-US" i="1" dirty="0" smtClean="0"/>
              <a:t> class Scanner &amp; print()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910861"/>
            <a:ext cx="7360920" cy="41148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Scanner </a:t>
            </a:r>
            <a:r>
              <a:rPr lang="en-US" sz="2400" b="1" dirty="0" err="1"/>
              <a:t>inputBaku</a:t>
            </a:r>
            <a:r>
              <a:rPr lang="en-US" sz="2400" b="1" dirty="0"/>
              <a:t> = new Scanner( </a:t>
            </a:r>
            <a:r>
              <a:rPr lang="en-US" sz="2400" b="1" dirty="0" err="1"/>
              <a:t>System.in</a:t>
            </a:r>
            <a:r>
              <a:rPr lang="en-US" sz="2400" b="1" dirty="0"/>
              <a:t>);</a:t>
            </a:r>
            <a:endParaRPr lang="en-US" sz="2400" dirty="0"/>
          </a:p>
          <a:p>
            <a:pPr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jumlah</a:t>
            </a:r>
            <a:r>
              <a:rPr lang="en-US" sz="2400" b="1" dirty="0"/>
              <a:t>;</a:t>
            </a:r>
            <a:endParaRPr lang="en-US" sz="2400" dirty="0"/>
          </a:p>
          <a:p>
            <a:pPr>
              <a:buNone/>
            </a:pPr>
            <a:r>
              <a:rPr lang="en-US" sz="2400" b="1" dirty="0" err="1"/>
              <a:t>System.out.print</a:t>
            </a:r>
            <a:r>
              <a:rPr lang="en-US" sz="2400" b="1" dirty="0"/>
              <a:t>(“</a:t>
            </a:r>
            <a:r>
              <a:rPr lang="en-US" sz="2400" b="1" dirty="0" err="1"/>
              <a:t>Masukkan</a:t>
            </a:r>
            <a:r>
              <a:rPr lang="en-US" sz="2400" b="1" dirty="0"/>
              <a:t> </a:t>
            </a:r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 err="1"/>
              <a:t>baru</a:t>
            </a:r>
            <a:r>
              <a:rPr lang="en-US" sz="2400" b="1" dirty="0"/>
              <a:t> : “);</a:t>
            </a:r>
            <a:endParaRPr lang="en-US" sz="2400" dirty="0"/>
          </a:p>
          <a:p>
            <a:pPr>
              <a:buNone/>
            </a:pPr>
            <a:r>
              <a:rPr lang="en-US" sz="2400" b="1" dirty="0" err="1"/>
              <a:t>jumlah</a:t>
            </a:r>
            <a:r>
              <a:rPr lang="en-US" sz="2400" b="1" dirty="0"/>
              <a:t> = </a:t>
            </a:r>
            <a:r>
              <a:rPr lang="en-US" sz="2400" b="1" dirty="0" err="1"/>
              <a:t>inputBaku.nextInt</a:t>
            </a:r>
            <a:r>
              <a:rPr lang="en-US" sz="2400" b="1" dirty="0"/>
              <a:t>();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648200"/>
            <a:ext cx="5638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Masukkan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: _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90" y="3270739"/>
            <a:ext cx="5289278" cy="29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Menggunakan</a:t>
            </a:r>
            <a:r>
              <a:rPr lang="en-US" i="1" dirty="0" smtClean="0"/>
              <a:t> class Scanner &amp; </a:t>
            </a:r>
            <a:r>
              <a:rPr lang="en-US" i="1" dirty="0" err="1" smtClean="0"/>
              <a:t>println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7300" y="2057400"/>
            <a:ext cx="9032748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jumlah</a:t>
            </a:r>
            <a:r>
              <a:rPr lang="en-US" sz="2400" b="1" dirty="0"/>
              <a:t>;</a:t>
            </a:r>
            <a:endParaRPr lang="en-US" sz="2400" dirty="0"/>
          </a:p>
          <a:p>
            <a:pPr>
              <a:buNone/>
            </a:pPr>
            <a:r>
              <a:rPr lang="en-US" sz="2400" b="1" dirty="0" err="1"/>
              <a:t>System.out.println</a:t>
            </a:r>
            <a:r>
              <a:rPr lang="en-US" sz="2400" b="1" dirty="0"/>
              <a:t>(“</a:t>
            </a:r>
            <a:r>
              <a:rPr lang="en-US" sz="2400" b="1" dirty="0" err="1"/>
              <a:t>Masukkan</a:t>
            </a:r>
            <a:r>
              <a:rPr lang="en-US" sz="2400" b="1" dirty="0"/>
              <a:t> </a:t>
            </a:r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 err="1"/>
              <a:t>baru</a:t>
            </a:r>
            <a:r>
              <a:rPr lang="en-US" sz="2400" b="1" dirty="0"/>
              <a:t> : “);</a:t>
            </a:r>
            <a:endParaRPr lang="en-US" sz="2400" dirty="0"/>
          </a:p>
          <a:p>
            <a:pPr>
              <a:buNone/>
            </a:pPr>
            <a:r>
              <a:rPr lang="en-US" sz="2400" b="1" dirty="0" err="1"/>
              <a:t>jumlah</a:t>
            </a:r>
            <a:r>
              <a:rPr lang="en-US" sz="2400" b="1" dirty="0"/>
              <a:t> = </a:t>
            </a:r>
            <a:r>
              <a:rPr lang="en-US" sz="2400" b="1" dirty="0" err="1"/>
              <a:t>inputBaku.nextInt</a:t>
            </a:r>
            <a:r>
              <a:rPr lang="en-US" sz="2400" b="1" dirty="0"/>
              <a:t>();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4208585"/>
            <a:ext cx="563880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Masukkan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:</a:t>
            </a:r>
          </a:p>
          <a:p>
            <a:r>
              <a:rPr lang="en-US" b="1" dirty="0"/>
              <a:t> _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787597" cy="803643"/>
          </a:xfrm>
        </p:spPr>
        <p:txBody>
          <a:bodyPr/>
          <a:lstStyle/>
          <a:p>
            <a:r>
              <a:rPr lang="en-US" i="1" dirty="0" err="1" smtClean="0"/>
              <a:t>Luas</a:t>
            </a:r>
            <a:r>
              <a:rPr lang="en-US" i="1" dirty="0" smtClean="0"/>
              <a:t> </a:t>
            </a:r>
            <a:r>
              <a:rPr lang="en-US" i="1" dirty="0" err="1" smtClean="0"/>
              <a:t>Segitiga</a:t>
            </a:r>
            <a:r>
              <a:rPr lang="en-US" i="1" dirty="0" smtClean="0"/>
              <a:t> (Revised)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462" y="967154"/>
            <a:ext cx="9138138" cy="5052646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// Program </a:t>
            </a:r>
            <a:r>
              <a:rPr lang="en-US" sz="5600" b="1" dirty="0" err="1"/>
              <a:t>sederhana</a:t>
            </a:r>
            <a:r>
              <a:rPr lang="en-US" sz="5600" b="1" dirty="0"/>
              <a:t> </a:t>
            </a:r>
            <a:r>
              <a:rPr lang="en-US" sz="5600" b="1" dirty="0" err="1"/>
              <a:t>menampilkan</a:t>
            </a:r>
            <a:r>
              <a:rPr lang="en-US" sz="5600" b="1" dirty="0"/>
              <a:t> </a:t>
            </a:r>
            <a:r>
              <a:rPr lang="en-US" sz="5600" b="1" dirty="0" err="1"/>
              <a:t>luas</a:t>
            </a:r>
            <a:r>
              <a:rPr lang="en-US" sz="5600" b="1" dirty="0"/>
              <a:t> </a:t>
            </a:r>
            <a:r>
              <a:rPr lang="en-US" sz="5600" b="1" dirty="0" err="1"/>
              <a:t>segiiga</a:t>
            </a:r>
            <a:r>
              <a:rPr lang="en-US" sz="5600" b="1" dirty="0"/>
              <a:t> </a:t>
            </a:r>
            <a:r>
              <a:rPr lang="en-US" sz="5600" b="1" dirty="0" err="1"/>
              <a:t>berdasar</a:t>
            </a:r>
            <a:r>
              <a:rPr lang="en-US" sz="5600" b="1" dirty="0"/>
              <a:t> alas </a:t>
            </a:r>
            <a:r>
              <a:rPr lang="en-US" sz="5600" b="1" dirty="0" err="1"/>
              <a:t>dan</a:t>
            </a:r>
            <a:r>
              <a:rPr lang="en-US" sz="5600" b="1" dirty="0"/>
              <a:t> </a:t>
            </a:r>
            <a:r>
              <a:rPr lang="en-US" sz="5600" b="1" dirty="0" err="1"/>
              <a:t>tingginya</a:t>
            </a:r>
            <a:endParaRPr lang="en-US" sz="5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 import </a:t>
            </a:r>
            <a:r>
              <a:rPr lang="en-US" sz="5600" b="1" dirty="0" err="1"/>
              <a:t>java.util.Scanner</a:t>
            </a:r>
            <a:r>
              <a:rPr lang="en-US" sz="5600" b="1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 public class </a:t>
            </a:r>
            <a:r>
              <a:rPr lang="en-US" sz="5600" b="1" dirty="0" err="1"/>
              <a:t>LuasSegitiga</a:t>
            </a:r>
            <a:r>
              <a:rPr lang="en-US" sz="5600" b="1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 public static void main(String[] </a:t>
            </a:r>
            <a:r>
              <a:rPr lang="en-US" sz="5600" b="1" dirty="0" err="1"/>
              <a:t>args</a:t>
            </a:r>
            <a:r>
              <a:rPr lang="en-US" sz="5600" b="1" dirty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Scanner </a:t>
            </a:r>
            <a:r>
              <a:rPr lang="en-US" sz="5600" b="1" dirty="0" err="1"/>
              <a:t>dataSegitiga</a:t>
            </a:r>
            <a:r>
              <a:rPr lang="en-US" sz="5600" b="1" dirty="0"/>
              <a:t> = new Scanner( System.in);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 	double  alas, </a:t>
            </a:r>
            <a:r>
              <a:rPr lang="en-US" sz="5600" b="1" dirty="0" err="1"/>
              <a:t>tinggi</a:t>
            </a:r>
            <a:r>
              <a:rPr lang="en-US" sz="5600" b="1" dirty="0"/>
              <a:t>;	// </a:t>
            </a:r>
            <a:r>
              <a:rPr lang="en-US" sz="5600" b="1" dirty="0" err="1"/>
              <a:t>deklarasi</a:t>
            </a:r>
            <a:r>
              <a:rPr lang="en-US" sz="5600" b="1" dirty="0"/>
              <a:t> </a:t>
            </a:r>
            <a:r>
              <a:rPr lang="en-US" sz="5600" b="1" dirty="0" err="1"/>
              <a:t>variabel</a:t>
            </a:r>
            <a:r>
              <a:rPr lang="en-US" sz="5600" b="1" dirty="0"/>
              <a:t> </a:t>
            </a:r>
            <a:r>
              <a:rPr lang="en-US" sz="5600" b="1" dirty="0" err="1"/>
              <a:t>untuk</a:t>
            </a:r>
            <a:r>
              <a:rPr lang="en-US" sz="5600" b="1" dirty="0"/>
              <a:t> alas, </a:t>
            </a:r>
            <a:r>
              <a:rPr lang="en-US" sz="5600" b="1" dirty="0" err="1"/>
              <a:t>tinggi</a:t>
            </a:r>
            <a:r>
              <a:rPr lang="en-US" sz="5600" b="1" dirty="0"/>
              <a:t>, </a:t>
            </a:r>
            <a:r>
              <a:rPr lang="en-US" sz="5600" b="1" dirty="0" err="1"/>
              <a:t>luas</a:t>
            </a:r>
            <a:r>
              <a:rPr lang="en-US" sz="5600" b="1" dirty="0"/>
              <a:t> </a:t>
            </a:r>
            <a:r>
              <a:rPr lang="en-US" sz="5600" b="1" dirty="0" err="1"/>
              <a:t>segitiga</a:t>
            </a:r>
            <a:endParaRPr lang="en-US" sz="5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double </a:t>
            </a:r>
            <a:r>
              <a:rPr lang="en-US" sz="5600" b="1" dirty="0" err="1"/>
              <a:t>luas</a:t>
            </a:r>
            <a:r>
              <a:rPr lang="en-US" sz="5600" b="1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 	</a:t>
            </a:r>
            <a:r>
              <a:rPr lang="en-US" sz="5600" b="1" dirty="0" err="1"/>
              <a:t>System.out.print</a:t>
            </a:r>
            <a:r>
              <a:rPr lang="en-US" sz="5600" b="1" dirty="0"/>
              <a:t>(“ </a:t>
            </a:r>
            <a:r>
              <a:rPr lang="en-US" sz="5600" b="1" dirty="0" err="1"/>
              <a:t>Masukkan</a:t>
            </a:r>
            <a:r>
              <a:rPr lang="en-US" sz="5600" b="1" dirty="0"/>
              <a:t> alas </a:t>
            </a:r>
            <a:r>
              <a:rPr lang="en-US" sz="5600" b="1" dirty="0" err="1"/>
              <a:t>segitiga</a:t>
            </a:r>
            <a:r>
              <a:rPr lang="en-US" sz="5600" b="1" dirty="0"/>
              <a:t> : “); // </a:t>
            </a:r>
            <a:r>
              <a:rPr lang="en-US" sz="5600" b="1" dirty="0" err="1"/>
              <a:t>meminta</a:t>
            </a:r>
            <a:r>
              <a:rPr lang="en-US" sz="5600" b="1" dirty="0"/>
              <a:t> user </a:t>
            </a:r>
            <a:r>
              <a:rPr lang="en-US" sz="5600" b="1" dirty="0" err="1"/>
              <a:t>memasukkan</a:t>
            </a:r>
            <a:r>
              <a:rPr lang="en-US" sz="5600" b="1" dirty="0"/>
              <a:t> data alas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alas =  </a:t>
            </a:r>
            <a:r>
              <a:rPr lang="en-US" sz="5600" b="1" dirty="0" err="1"/>
              <a:t>dataSegitiga.nextDouble</a:t>
            </a:r>
            <a:r>
              <a:rPr lang="en-US" sz="5600" b="1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</a:t>
            </a:r>
            <a:r>
              <a:rPr lang="en-US" sz="5600" b="1" dirty="0" err="1"/>
              <a:t>System.out.println</a:t>
            </a:r>
            <a:r>
              <a:rPr lang="en-US" sz="5600" b="1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 	</a:t>
            </a:r>
            <a:r>
              <a:rPr lang="en-US" sz="5600" b="1" dirty="0" err="1"/>
              <a:t>System.out.print</a:t>
            </a:r>
            <a:r>
              <a:rPr lang="en-US" sz="5600" b="1" dirty="0"/>
              <a:t>(“ </a:t>
            </a:r>
            <a:r>
              <a:rPr lang="en-US" sz="5600" b="1" dirty="0" err="1"/>
              <a:t>Masukkan</a:t>
            </a:r>
            <a:r>
              <a:rPr lang="en-US" sz="5600" b="1" dirty="0"/>
              <a:t> </a:t>
            </a:r>
            <a:r>
              <a:rPr lang="en-US" sz="5600" b="1" dirty="0" err="1"/>
              <a:t>tinggi</a:t>
            </a:r>
            <a:r>
              <a:rPr lang="en-US" sz="5600" b="1" dirty="0"/>
              <a:t> </a:t>
            </a:r>
            <a:r>
              <a:rPr lang="en-US" sz="5600" b="1" dirty="0" err="1"/>
              <a:t>segitiga</a:t>
            </a:r>
            <a:r>
              <a:rPr lang="en-US" sz="5600" b="1" dirty="0"/>
              <a:t> : “);// </a:t>
            </a:r>
            <a:r>
              <a:rPr lang="en-US" sz="5600" b="1" dirty="0" err="1"/>
              <a:t>meminta</a:t>
            </a:r>
            <a:r>
              <a:rPr lang="en-US" sz="5600" b="1" dirty="0"/>
              <a:t> user </a:t>
            </a:r>
            <a:r>
              <a:rPr lang="en-US" sz="5600" b="1" dirty="0" err="1"/>
              <a:t>memasukkan</a:t>
            </a:r>
            <a:r>
              <a:rPr lang="en-US" sz="5600" b="1" dirty="0"/>
              <a:t> data </a:t>
            </a:r>
            <a:r>
              <a:rPr lang="en-US" sz="5600" b="1" dirty="0" err="1"/>
              <a:t>tinggi</a:t>
            </a:r>
            <a:endParaRPr lang="en-US" sz="5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</a:t>
            </a:r>
            <a:r>
              <a:rPr lang="en-US" sz="5600" b="1" dirty="0" err="1"/>
              <a:t>tinggi</a:t>
            </a:r>
            <a:r>
              <a:rPr lang="en-US" sz="5600" b="1" dirty="0"/>
              <a:t> =  </a:t>
            </a:r>
            <a:r>
              <a:rPr lang="en-US" sz="5600" b="1" dirty="0" err="1"/>
              <a:t>dataSegitiga.nextDouble</a:t>
            </a:r>
            <a:r>
              <a:rPr lang="en-US" sz="5600" b="1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</a:t>
            </a:r>
            <a:r>
              <a:rPr lang="en-US" sz="5600" b="1" dirty="0" err="1"/>
              <a:t>luas</a:t>
            </a:r>
            <a:r>
              <a:rPr lang="en-US" sz="5600" b="1" dirty="0"/>
              <a:t> = 0.5 * alas * </a:t>
            </a:r>
            <a:r>
              <a:rPr lang="en-US" sz="5600" b="1" dirty="0" err="1"/>
              <a:t>tinggi</a:t>
            </a:r>
            <a:r>
              <a:rPr lang="en-US" sz="5600" b="1" dirty="0"/>
              <a:t> ; // </a:t>
            </a:r>
            <a:r>
              <a:rPr lang="en-US" sz="5600" b="1" dirty="0" err="1"/>
              <a:t>menghitung</a:t>
            </a:r>
            <a:r>
              <a:rPr lang="en-US" sz="5600" b="1" dirty="0"/>
              <a:t> </a:t>
            </a:r>
            <a:r>
              <a:rPr lang="en-US" sz="5600" b="1" dirty="0" err="1"/>
              <a:t>luas</a:t>
            </a:r>
            <a:endParaRPr lang="en-US" sz="5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 </a:t>
            </a:r>
            <a:r>
              <a:rPr lang="en-US" sz="5600" b="1" dirty="0" err="1"/>
              <a:t>System.out.println</a:t>
            </a:r>
            <a:r>
              <a:rPr lang="en-US" sz="5600" b="1" dirty="0"/>
              <a:t>("</a:t>
            </a:r>
            <a:r>
              <a:rPr lang="en-US" sz="5600" b="1" dirty="0" err="1"/>
              <a:t>Segitiga</a:t>
            </a:r>
            <a:r>
              <a:rPr lang="en-US" sz="5600" b="1" dirty="0"/>
              <a:t> </a:t>
            </a:r>
            <a:r>
              <a:rPr lang="en-US" sz="5600" b="1" dirty="0" err="1"/>
              <a:t>dengan</a:t>
            </a:r>
            <a:r>
              <a:rPr lang="en-US" sz="5600" b="1" dirty="0"/>
              <a:t> alas  :"+ alas);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</a:t>
            </a:r>
            <a:r>
              <a:rPr lang="en-US" sz="5600" b="1" dirty="0" err="1"/>
              <a:t>System.out.println</a:t>
            </a:r>
            <a:r>
              <a:rPr lang="en-US" sz="5600" b="1" dirty="0"/>
              <a:t>("</a:t>
            </a:r>
            <a:r>
              <a:rPr lang="en-US" sz="5600" b="1" dirty="0" err="1"/>
              <a:t>dan</a:t>
            </a:r>
            <a:r>
              <a:rPr lang="en-US" sz="5600" b="1" dirty="0"/>
              <a:t> </a:t>
            </a:r>
            <a:r>
              <a:rPr lang="en-US" sz="5600" b="1" dirty="0" err="1"/>
              <a:t>tingginya</a:t>
            </a:r>
            <a:r>
              <a:rPr lang="en-US" sz="5600" b="1" dirty="0"/>
              <a:t> : "+ </a:t>
            </a:r>
            <a:r>
              <a:rPr lang="en-US" sz="5600" b="1" dirty="0" err="1"/>
              <a:t>tinggi</a:t>
            </a:r>
            <a:r>
              <a:rPr lang="en-US" sz="5600" b="1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</a:t>
            </a:r>
            <a:r>
              <a:rPr lang="en-US" sz="5600" b="1" dirty="0" err="1"/>
              <a:t>System.out.println</a:t>
            </a:r>
            <a:r>
              <a:rPr lang="en-US" sz="5600" b="1" dirty="0"/>
              <a:t>("</a:t>
            </a:r>
            <a:r>
              <a:rPr lang="en-US" sz="5600" b="1" dirty="0" err="1"/>
              <a:t>mempunyai</a:t>
            </a:r>
            <a:r>
              <a:rPr lang="en-US" sz="5600" b="1" dirty="0"/>
              <a:t> </a:t>
            </a:r>
            <a:r>
              <a:rPr lang="en-US" sz="5600" b="1" dirty="0" err="1"/>
              <a:t>luas</a:t>
            </a:r>
            <a:r>
              <a:rPr lang="en-US" sz="5600" b="1" dirty="0"/>
              <a:t> = "+ </a:t>
            </a:r>
            <a:r>
              <a:rPr lang="en-US" sz="5600" b="1" dirty="0" err="1"/>
              <a:t>luas</a:t>
            </a:r>
            <a:r>
              <a:rPr lang="en-US" sz="5600" b="1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	} // </a:t>
            </a:r>
            <a:r>
              <a:rPr lang="en-US" sz="5600" b="1" dirty="0" err="1"/>
              <a:t>akhir</a:t>
            </a:r>
            <a:r>
              <a:rPr lang="en-US" sz="5600" b="1" dirty="0"/>
              <a:t> </a:t>
            </a:r>
            <a:r>
              <a:rPr lang="en-US" sz="5600" b="1" dirty="0" err="1"/>
              <a:t>dari</a:t>
            </a:r>
            <a:r>
              <a:rPr lang="en-US" sz="5600" b="1" dirty="0"/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/>
              <a:t>} // </a:t>
            </a:r>
            <a:r>
              <a:rPr lang="en-US" sz="5600" b="1" dirty="0" err="1"/>
              <a:t>akhir</a:t>
            </a:r>
            <a:r>
              <a:rPr lang="en-US" sz="5600" b="1" dirty="0"/>
              <a:t> </a:t>
            </a:r>
            <a:r>
              <a:rPr lang="en-US" sz="5600" b="1" dirty="0" err="1"/>
              <a:t>dari</a:t>
            </a:r>
            <a:r>
              <a:rPr lang="en-US" sz="5600" b="1" dirty="0"/>
              <a:t> class </a:t>
            </a:r>
            <a:r>
              <a:rPr lang="en-US" sz="5600" b="1" dirty="0" err="1"/>
              <a:t>LuasSegitiga</a:t>
            </a:r>
            <a:endParaRPr lang="en-US" sz="56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6730" y="4149385"/>
            <a:ext cx="3810000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Masukkan</a:t>
            </a:r>
            <a:r>
              <a:rPr lang="en-US" b="1" dirty="0"/>
              <a:t> alas </a:t>
            </a:r>
            <a:r>
              <a:rPr lang="en-US" b="1" dirty="0" err="1"/>
              <a:t>segitiga</a:t>
            </a:r>
            <a:r>
              <a:rPr lang="en-US" b="1" dirty="0"/>
              <a:t> : 10</a:t>
            </a:r>
          </a:p>
          <a:p>
            <a:r>
              <a:rPr lang="en-US" b="1" dirty="0" err="1"/>
              <a:t>Masukkan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segitiga</a:t>
            </a:r>
            <a:r>
              <a:rPr lang="en-US" b="1" dirty="0"/>
              <a:t> : 30</a:t>
            </a:r>
          </a:p>
          <a:p>
            <a:endParaRPr lang="en-US" b="1" dirty="0"/>
          </a:p>
          <a:p>
            <a:r>
              <a:rPr lang="en-US" b="1" dirty="0" err="1"/>
              <a:t>Segitiga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alas : 10</a:t>
            </a:r>
          </a:p>
          <a:p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tingginya</a:t>
            </a:r>
            <a:r>
              <a:rPr lang="en-US" b="1" dirty="0"/>
              <a:t> : 30</a:t>
            </a:r>
          </a:p>
          <a:p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luas</a:t>
            </a:r>
            <a:r>
              <a:rPr lang="en-US" b="1" dirty="0"/>
              <a:t> = 150</a:t>
            </a:r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9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Metode</a:t>
            </a:r>
            <a:r>
              <a:rPr lang="en-US" i="1" dirty="0" smtClean="0"/>
              <a:t> </a:t>
            </a:r>
            <a:r>
              <a:rPr lang="en-US" i="1" dirty="0" err="1" smtClean="0"/>
              <a:t>di</a:t>
            </a:r>
            <a:r>
              <a:rPr lang="en-US" i="1" dirty="0" smtClean="0"/>
              <a:t> class Scanner yang lain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33853" y="1969477"/>
            <a:ext cx="9264162" cy="4193931"/>
          </a:xfrm>
        </p:spPr>
        <p:txBody>
          <a:bodyPr>
            <a:normAutofit/>
          </a:bodyPr>
          <a:lstStyle/>
          <a:p>
            <a:r>
              <a:rPr lang="en-US" sz="2400" dirty="0" err="1"/>
              <a:t>nextDouble</a:t>
            </a:r>
            <a:r>
              <a:rPr lang="en-US" sz="2400" dirty="0"/>
              <a:t>() :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real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double</a:t>
            </a:r>
          </a:p>
          <a:p>
            <a:r>
              <a:rPr lang="en-US" sz="2400" dirty="0" err="1"/>
              <a:t>nextLong</a:t>
            </a:r>
            <a:r>
              <a:rPr lang="en-US" sz="2400" dirty="0"/>
              <a:t>()	: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real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double</a:t>
            </a:r>
          </a:p>
          <a:p>
            <a:r>
              <a:rPr lang="en-US" sz="2400" dirty="0" err="1"/>
              <a:t>nextLine</a:t>
            </a:r>
            <a:r>
              <a:rPr lang="en-US" sz="2400" dirty="0"/>
              <a:t>()	: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String</a:t>
            </a:r>
          </a:p>
          <a:p>
            <a:r>
              <a:rPr lang="en-US" sz="2400" dirty="0"/>
              <a:t>next()	</a:t>
            </a:r>
            <a:r>
              <a:rPr lang="en-US" sz="2400" dirty="0" smtClean="0"/>
              <a:t>	: </a:t>
            </a:r>
            <a:r>
              <a:rPr lang="en-US" sz="2400" dirty="0"/>
              <a:t>untuk </a:t>
            </a:r>
            <a:r>
              <a:rPr lang="en-US" sz="2400" dirty="0" err="1"/>
              <a:t>membaca</a:t>
            </a:r>
            <a:r>
              <a:rPr lang="en-US" sz="2400" dirty="0"/>
              <a:t> data kata (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spasi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smtClean="0"/>
              <a:t>String</a:t>
            </a:r>
          </a:p>
          <a:p>
            <a:r>
              <a:rPr lang="en-US" sz="2400" b="1" dirty="0" err="1" smtClean="0"/>
              <a:t>Contoh</a:t>
            </a:r>
            <a:endParaRPr lang="en-US" sz="2400" b="1" dirty="0" smtClean="0"/>
          </a:p>
          <a:p>
            <a:pPr lvl="2">
              <a:buNone/>
            </a:pPr>
            <a:r>
              <a:rPr lang="en-US" sz="1800" b="1" dirty="0"/>
              <a:t>Scanner </a:t>
            </a:r>
            <a:r>
              <a:rPr lang="en-US" sz="1800" b="1" dirty="0" err="1" smtClean="0"/>
              <a:t>keyboardKu</a:t>
            </a:r>
            <a:r>
              <a:rPr lang="en-US" sz="1800" b="1" dirty="0" smtClean="0"/>
              <a:t> </a:t>
            </a:r>
            <a:r>
              <a:rPr lang="en-US" sz="1800" b="1" dirty="0"/>
              <a:t>= new Scanner( System.in);</a:t>
            </a:r>
            <a:endParaRPr lang="en-US" sz="1800" dirty="0"/>
          </a:p>
          <a:p>
            <a:pPr lvl="2">
              <a:buNone/>
            </a:pPr>
            <a:r>
              <a:rPr lang="en-US" sz="1800" b="1" dirty="0" smtClean="0"/>
              <a:t>double </a:t>
            </a:r>
            <a:r>
              <a:rPr lang="en-US" sz="1800" b="1" dirty="0" err="1" smtClean="0"/>
              <a:t>tinggi</a:t>
            </a:r>
            <a:r>
              <a:rPr lang="en-US" sz="1800" b="1" dirty="0" smtClean="0"/>
              <a:t>;</a:t>
            </a:r>
            <a:endParaRPr lang="en-US" sz="1800" dirty="0"/>
          </a:p>
          <a:p>
            <a:pPr lvl="2">
              <a:buNone/>
            </a:pPr>
            <a:r>
              <a:rPr lang="en-US" sz="1800" b="1" dirty="0" err="1"/>
              <a:t>System.out.print</a:t>
            </a:r>
            <a:r>
              <a:rPr lang="en-US" sz="1800" b="1" dirty="0"/>
              <a:t>(“</a:t>
            </a:r>
            <a:r>
              <a:rPr lang="en-US" sz="1800" b="1" dirty="0" err="1"/>
              <a:t>Masukkan</a:t>
            </a:r>
            <a:r>
              <a:rPr lang="en-US" sz="1800" b="1" dirty="0"/>
              <a:t> </a:t>
            </a:r>
            <a:r>
              <a:rPr lang="en-US" sz="1800" b="1" dirty="0" err="1" smtClean="0"/>
              <a:t>tinggi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dalam</a:t>
            </a:r>
            <a:r>
              <a:rPr lang="en-US" sz="1800" b="1" dirty="0" smtClean="0"/>
              <a:t> cm: </a:t>
            </a:r>
            <a:r>
              <a:rPr lang="en-US" sz="1800" b="1" dirty="0"/>
              <a:t>“);</a:t>
            </a:r>
            <a:endParaRPr lang="en-US" sz="1800" dirty="0"/>
          </a:p>
          <a:p>
            <a:pPr lvl="2">
              <a:buNone/>
            </a:pPr>
            <a:r>
              <a:rPr lang="en-US" sz="1800" b="1" dirty="0" err="1" smtClean="0"/>
              <a:t>tinggi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 smtClean="0"/>
              <a:t>keyboardKu.nextDouble</a:t>
            </a:r>
            <a:r>
              <a:rPr lang="en-US" sz="1800" b="1" dirty="0" smtClean="0"/>
              <a:t>();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169" y="5240078"/>
            <a:ext cx="4674577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Masukkan</a:t>
            </a:r>
            <a:r>
              <a:rPr lang="en-US" b="1" dirty="0"/>
              <a:t> </a:t>
            </a:r>
            <a:r>
              <a:rPr lang="en-US" b="1" dirty="0" err="1" smtClean="0"/>
              <a:t>tinggi</a:t>
            </a:r>
            <a:r>
              <a:rPr lang="en-US" b="1" dirty="0" smtClean="0"/>
              <a:t> </a:t>
            </a:r>
            <a:r>
              <a:rPr lang="en-US" b="1" dirty="0" err="1" smtClean="0"/>
              <a:t>badan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cm: </a:t>
            </a:r>
            <a:r>
              <a:rPr lang="en-US" b="1" dirty="0"/>
              <a:t>_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Operator </a:t>
            </a:r>
            <a:r>
              <a:rPr lang="en-US" i="1" dirty="0" err="1" smtClean="0"/>
              <a:t>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600200"/>
            <a:ext cx="8153400" cy="99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nama_variabel</a:t>
            </a:r>
            <a:r>
              <a:rPr lang="en-US" sz="2800" dirty="0" smtClean="0"/>
              <a:t> = </a:t>
            </a:r>
            <a:r>
              <a:rPr lang="en-US" sz="2800" dirty="0" err="1" smtClean="0"/>
              <a:t>ekspresi_aritmatika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96607"/>
              </p:ext>
            </p:extLst>
          </p:nvPr>
        </p:nvGraphicFramePr>
        <p:xfrm>
          <a:off x="1160584" y="2552700"/>
          <a:ext cx="7620000" cy="3733796"/>
        </p:xfrm>
        <a:graphic>
          <a:graphicData uri="http://schemas.openxmlformats.org/drawingml/2006/table">
            <a:tbl>
              <a:tblPr/>
              <a:tblGrid>
                <a:gridCol w="1634012"/>
                <a:gridCol w="1779618"/>
                <a:gridCol w="1132484"/>
                <a:gridCol w="3073886"/>
              </a:tblGrid>
              <a:tr h="783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Times New Roman"/>
                          <a:ea typeface="Calibri"/>
                          <a:cs typeface="Times New Roman"/>
                        </a:rPr>
                        <a:t>Operasi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Matematika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Calibri"/>
                          <a:cs typeface="Times New Roman"/>
                        </a:rPr>
                        <a:t>Java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Times New Roman"/>
                          <a:ea typeface="Calibri"/>
                          <a:cs typeface="Times New Roman"/>
                        </a:rPr>
                        <a:t>Contoh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89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Perkalian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luas = 0.5 * alas * tinggi;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/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: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nilai = (uts1 + uts2 + uas) / 3;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Penjumlahan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rerata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= (x1  + x2 ) /2 ;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Pengurangan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beratIdeal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tinggi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– 100; 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Urutan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()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= (x1 – (x3 – x4) * 2); 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138" y="1283677"/>
            <a:ext cx="3099042" cy="3719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9138" y="4756638"/>
            <a:ext cx="280474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Koma</a:t>
            </a:r>
            <a:r>
              <a:rPr lang="en-US" dirty="0" smtClean="0"/>
              <a:t> ( , )decimal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(.)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2,56 </a:t>
            </a:r>
            <a:r>
              <a:rPr lang="en-US" dirty="0" err="1" smtClean="0"/>
              <a:t>ditulis</a:t>
            </a:r>
            <a:r>
              <a:rPr lang="en-US" dirty="0" smtClean="0"/>
              <a:t> 2.56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Penambahan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penurunan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/>
              <a:t>kaunter</a:t>
            </a:r>
            <a:r>
              <a:rPr lang="en-US" sz="2400" dirty="0"/>
              <a:t> = </a:t>
            </a:r>
            <a:r>
              <a:rPr lang="en-US" sz="2400" dirty="0" err="1"/>
              <a:t>kaunter</a:t>
            </a:r>
            <a:r>
              <a:rPr lang="en-US" sz="2400" dirty="0"/>
              <a:t> + 1;	 //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kaunter</a:t>
            </a:r>
            <a:r>
              <a:rPr lang="en-US" sz="2400" dirty="0"/>
              <a:t> </a:t>
            </a:r>
            <a:r>
              <a:rPr lang="en-US" sz="2400" dirty="0" err="1"/>
              <a:t>ditambah</a:t>
            </a:r>
            <a:r>
              <a:rPr lang="en-US" sz="2400" dirty="0"/>
              <a:t> 1</a:t>
            </a:r>
          </a:p>
          <a:p>
            <a:r>
              <a:rPr lang="en-US" sz="2400" dirty="0" err="1"/>
              <a:t>ulangi</a:t>
            </a:r>
            <a:r>
              <a:rPr lang="en-US" sz="2400" dirty="0"/>
              <a:t> = </a:t>
            </a:r>
            <a:r>
              <a:rPr lang="en-US" sz="2400" dirty="0" err="1"/>
              <a:t>ulangi</a:t>
            </a:r>
            <a:r>
              <a:rPr lang="en-US" sz="2400" dirty="0"/>
              <a:t> -1;  	 //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ulangi</a:t>
            </a:r>
            <a:r>
              <a:rPr lang="en-US" sz="2400" dirty="0"/>
              <a:t> </a:t>
            </a:r>
            <a:r>
              <a:rPr lang="en-US" sz="2400" dirty="0" err="1"/>
              <a:t>dikurangi</a:t>
            </a:r>
            <a:r>
              <a:rPr lang="en-US" sz="2400" dirty="0"/>
              <a:t> 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kaunter</a:t>
            </a:r>
            <a:r>
              <a:rPr lang="en-US" sz="2400" dirty="0"/>
              <a:t>++;  </a:t>
            </a:r>
            <a:r>
              <a:rPr lang="en-US" sz="2400" dirty="0" smtClean="0"/>
              <a:t>	//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kaunter</a:t>
            </a:r>
            <a:r>
              <a:rPr lang="en-US" sz="2400" dirty="0"/>
              <a:t> = </a:t>
            </a:r>
            <a:r>
              <a:rPr lang="en-US" sz="2400" dirty="0" err="1"/>
              <a:t>kaunter</a:t>
            </a:r>
            <a:r>
              <a:rPr lang="en-US" sz="2400" dirty="0"/>
              <a:t> +1;</a:t>
            </a:r>
          </a:p>
          <a:p>
            <a:r>
              <a:rPr lang="en-US" sz="2400" dirty="0" err="1"/>
              <a:t>ulangi</a:t>
            </a:r>
            <a:r>
              <a:rPr lang="en-US" sz="2400" dirty="0"/>
              <a:t>--;   	//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ulangi</a:t>
            </a:r>
            <a:r>
              <a:rPr lang="en-US" sz="2400" dirty="0"/>
              <a:t> = </a:t>
            </a:r>
            <a:r>
              <a:rPr lang="en-US" sz="2400" dirty="0" err="1"/>
              <a:t>ulangi</a:t>
            </a:r>
            <a:r>
              <a:rPr lang="en-US" sz="2400" dirty="0"/>
              <a:t> - 1;</a:t>
            </a:r>
          </a:p>
          <a:p>
            <a:endParaRPr lang="en-US" sz="2400" dirty="0"/>
          </a:p>
          <a:p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berisi</a:t>
            </a:r>
            <a:r>
              <a:rPr lang="en-US" dirty="0" smtClean="0"/>
              <a:t> 6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(X++); //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6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(++X);  //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7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1" y="2488224"/>
            <a:ext cx="3719029" cy="37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7900</TotalTime>
  <Words>470</Words>
  <Application>Microsoft Office PowerPoint</Application>
  <PresentationFormat>Widescreen</PresentationFormat>
  <Paragraphs>161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Constantia</vt:lpstr>
      <vt:lpstr>Ink Free</vt:lpstr>
      <vt:lpstr>Times New Roman</vt:lpstr>
      <vt:lpstr>Wingdings</vt:lpstr>
      <vt:lpstr>Retrospect</vt:lpstr>
      <vt:lpstr>ALGORITMA DAN PEMROGRAMAN (ALGO101):  Input, Output, dan Ekspresi Sederhana</vt:lpstr>
      <vt:lpstr>Struktur Umum Program</vt:lpstr>
      <vt:lpstr>Input dan Output Sederhana</vt:lpstr>
      <vt:lpstr>Menggunakan class Scanner &amp; print()</vt:lpstr>
      <vt:lpstr>Menggunakan class Scanner &amp; println()</vt:lpstr>
      <vt:lpstr>Luas Segitiga (Revised)</vt:lpstr>
      <vt:lpstr>Metode di class Scanner yang lain</vt:lpstr>
      <vt:lpstr>Operator Aritmatika</vt:lpstr>
      <vt:lpstr>Penambahan dan penurunan nilai</vt:lpstr>
      <vt:lpstr>Operator Relasional</vt:lpstr>
      <vt:lpstr>Operator Boolean</vt:lpstr>
      <vt:lpstr>Konversi Tipe Data (Casting)</vt:lpstr>
      <vt:lpstr>Konversi Paksa oleh Pemrogram</vt:lpstr>
      <vt:lpstr>Variasi Ekspresi Penugasan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353</cp:revision>
  <cp:lastPrinted>2018-08-14T07:26:30Z</cp:lastPrinted>
  <dcterms:created xsi:type="dcterms:W3CDTF">2015-12-16T04:56:04Z</dcterms:created>
  <dcterms:modified xsi:type="dcterms:W3CDTF">2020-09-12T23:24:01Z</dcterms:modified>
</cp:coreProperties>
</file>